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08" r:id="rId1"/>
  </p:sldMasterIdLst>
  <p:notesMasterIdLst>
    <p:notesMasterId r:id="rId49"/>
  </p:notesMasterIdLst>
  <p:sldIdLst>
    <p:sldId id="256" r:id="rId2"/>
    <p:sldId id="330" r:id="rId3"/>
    <p:sldId id="334" r:id="rId4"/>
    <p:sldId id="333" r:id="rId5"/>
    <p:sldId id="328" r:id="rId6"/>
    <p:sldId id="303" r:id="rId7"/>
    <p:sldId id="304" r:id="rId8"/>
    <p:sldId id="305" r:id="rId9"/>
    <p:sldId id="306" r:id="rId10"/>
    <p:sldId id="307" r:id="rId11"/>
    <p:sldId id="321" r:id="rId12"/>
    <p:sldId id="322" r:id="rId13"/>
    <p:sldId id="324" r:id="rId14"/>
    <p:sldId id="336" r:id="rId15"/>
    <p:sldId id="337" r:id="rId16"/>
    <p:sldId id="309" r:id="rId17"/>
    <p:sldId id="310" r:id="rId18"/>
    <p:sldId id="311" r:id="rId19"/>
    <p:sldId id="312" r:id="rId20"/>
    <p:sldId id="313" r:id="rId21"/>
    <p:sldId id="268" r:id="rId22"/>
    <p:sldId id="299" r:id="rId23"/>
    <p:sldId id="277" r:id="rId24"/>
    <p:sldId id="265" r:id="rId25"/>
    <p:sldId id="325" r:id="rId26"/>
    <p:sldId id="283" r:id="rId27"/>
    <p:sldId id="284" r:id="rId28"/>
    <p:sldId id="285" r:id="rId29"/>
    <p:sldId id="276" r:id="rId30"/>
    <p:sldId id="320" r:id="rId31"/>
    <p:sldId id="314" r:id="rId32"/>
    <p:sldId id="335" r:id="rId33"/>
    <p:sldId id="273" r:id="rId34"/>
    <p:sldId id="315" r:id="rId35"/>
    <p:sldId id="300" r:id="rId36"/>
    <p:sldId id="341" r:id="rId37"/>
    <p:sldId id="342" r:id="rId38"/>
    <p:sldId id="275" r:id="rId39"/>
    <p:sldId id="316" r:id="rId40"/>
    <p:sldId id="340" r:id="rId41"/>
    <p:sldId id="257" r:id="rId42"/>
    <p:sldId id="318" r:id="rId43"/>
    <p:sldId id="317" r:id="rId44"/>
    <p:sldId id="326" r:id="rId45"/>
    <p:sldId id="338" r:id="rId46"/>
    <p:sldId id="339" r:id="rId47"/>
    <p:sldId id="329" r:id="rId4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イチカワリョウスケ" initials="イ"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613"/>
    <p:restoredTop sz="94830"/>
  </p:normalViewPr>
  <p:slideViewPr>
    <p:cSldViewPr snapToGrid="0" snapToObjects="1">
      <p:cViewPr>
        <p:scale>
          <a:sx n="111" d="100"/>
          <a:sy n="111" d="100"/>
        </p:scale>
        <p:origin x="87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commentAuthors" Target="commentAuthors.xml"/><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CD2ECE-E683-2D45-A740-0500BEB354DF}"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kumimoji="1" lang="ja-JP" altLang="en-US"/>
        </a:p>
      </dgm:t>
    </dgm:pt>
    <dgm:pt modelId="{E8A671A3-BA37-BC46-B989-3E1A93F77C41}">
      <dgm:prSet phldrT="[テキスト]"/>
      <dgm:spPr/>
      <dgm:t>
        <a:bodyPr/>
        <a:lstStyle/>
        <a:p>
          <a:r>
            <a:rPr kumimoji="1" lang="ja-JP" altLang="en-US" dirty="0" smtClean="0"/>
            <a:t>データベース</a:t>
          </a:r>
          <a:r>
            <a:rPr kumimoji="1" lang="en-US" altLang="ja-JP" dirty="0" smtClean="0"/>
            <a:t>A</a:t>
          </a:r>
          <a:endParaRPr kumimoji="1" lang="ja-JP" altLang="en-US" dirty="0"/>
        </a:p>
      </dgm:t>
    </dgm:pt>
    <dgm:pt modelId="{CB4613EC-B1FA-1941-9E57-18FF4FEA4FDD}" type="parTrans" cxnId="{B71D058E-8EE7-3A46-A479-C0B3BA79C2DF}">
      <dgm:prSet/>
      <dgm:spPr/>
      <dgm:t>
        <a:bodyPr/>
        <a:lstStyle/>
        <a:p>
          <a:endParaRPr kumimoji="1" lang="ja-JP" altLang="en-US"/>
        </a:p>
      </dgm:t>
    </dgm:pt>
    <dgm:pt modelId="{AE2E1D67-E518-1447-ABB8-E87108D56175}" type="sibTrans" cxnId="{B71D058E-8EE7-3A46-A479-C0B3BA79C2DF}">
      <dgm:prSet/>
      <dgm:spPr/>
      <dgm:t>
        <a:bodyPr/>
        <a:lstStyle/>
        <a:p>
          <a:endParaRPr kumimoji="1" lang="ja-JP" altLang="en-US"/>
        </a:p>
      </dgm:t>
    </dgm:pt>
    <dgm:pt modelId="{3DB148F7-41CA-074C-BCF5-440C303583FF}">
      <dgm:prSet phldrT="[テキスト]"/>
      <dgm:spPr/>
      <dgm:t>
        <a:bodyPr/>
        <a:lstStyle/>
        <a:p>
          <a:r>
            <a:rPr kumimoji="1" lang="ja-JP" altLang="en-US" dirty="0" smtClean="0"/>
            <a:t>テーブル</a:t>
          </a:r>
          <a:r>
            <a:rPr kumimoji="1" lang="en-US" altLang="ja-JP" dirty="0" smtClean="0"/>
            <a:t>A</a:t>
          </a:r>
          <a:endParaRPr kumimoji="1" lang="ja-JP" altLang="en-US" dirty="0"/>
        </a:p>
      </dgm:t>
    </dgm:pt>
    <dgm:pt modelId="{51EFA77B-1FBF-D849-8194-56AE8F5BDDE5}" type="parTrans" cxnId="{02B2851B-CA13-BF40-8C35-5DCEC3192EBC}">
      <dgm:prSet/>
      <dgm:spPr/>
      <dgm:t>
        <a:bodyPr/>
        <a:lstStyle/>
        <a:p>
          <a:endParaRPr kumimoji="1" lang="ja-JP" altLang="en-US"/>
        </a:p>
      </dgm:t>
    </dgm:pt>
    <dgm:pt modelId="{F97C4F3F-433D-A146-8336-9FCCA1D54789}" type="sibTrans" cxnId="{02B2851B-CA13-BF40-8C35-5DCEC3192EBC}">
      <dgm:prSet/>
      <dgm:spPr/>
      <dgm:t>
        <a:bodyPr/>
        <a:lstStyle/>
        <a:p>
          <a:endParaRPr kumimoji="1" lang="ja-JP" altLang="en-US"/>
        </a:p>
      </dgm:t>
    </dgm:pt>
    <dgm:pt modelId="{05551573-A982-3747-A37C-F645AFE7401C}">
      <dgm:prSet phldrT="[テキスト]"/>
      <dgm:spPr/>
      <dgm:t>
        <a:bodyPr/>
        <a:lstStyle/>
        <a:p>
          <a:r>
            <a:rPr kumimoji="1" lang="ja-JP" altLang="en-US" dirty="0" smtClean="0"/>
            <a:t>テーブル</a:t>
          </a:r>
          <a:r>
            <a:rPr kumimoji="1" lang="en-US" altLang="ja-JP" dirty="0" smtClean="0"/>
            <a:t>B</a:t>
          </a:r>
          <a:endParaRPr kumimoji="1" lang="ja-JP" altLang="en-US" dirty="0"/>
        </a:p>
      </dgm:t>
    </dgm:pt>
    <dgm:pt modelId="{7A506141-479D-764F-A551-BE29AAA7BDD7}" type="parTrans" cxnId="{916B9BF2-19A4-2044-B383-7F6D2DC07B1C}">
      <dgm:prSet/>
      <dgm:spPr/>
      <dgm:t>
        <a:bodyPr/>
        <a:lstStyle/>
        <a:p>
          <a:endParaRPr kumimoji="1" lang="ja-JP" altLang="en-US"/>
        </a:p>
      </dgm:t>
    </dgm:pt>
    <dgm:pt modelId="{877C3FC4-756F-4846-91FC-7243B241CAB5}" type="sibTrans" cxnId="{916B9BF2-19A4-2044-B383-7F6D2DC07B1C}">
      <dgm:prSet/>
      <dgm:spPr/>
      <dgm:t>
        <a:bodyPr/>
        <a:lstStyle/>
        <a:p>
          <a:endParaRPr kumimoji="1" lang="ja-JP" altLang="en-US"/>
        </a:p>
      </dgm:t>
    </dgm:pt>
    <dgm:pt modelId="{F26F6840-4F6A-5C46-9DFE-601DAAF34BD5}">
      <dgm:prSet phldrT="[テキスト]"/>
      <dgm:spPr/>
      <dgm:t>
        <a:bodyPr/>
        <a:lstStyle/>
        <a:p>
          <a:r>
            <a:rPr kumimoji="1" lang="ja-JP" altLang="en-US" dirty="0" smtClean="0"/>
            <a:t>テーブル</a:t>
          </a:r>
          <a:r>
            <a:rPr kumimoji="1" lang="en-US" altLang="ja-JP" dirty="0" smtClean="0"/>
            <a:t>F</a:t>
          </a:r>
          <a:endParaRPr kumimoji="1" lang="ja-JP" altLang="en-US" dirty="0"/>
        </a:p>
      </dgm:t>
    </dgm:pt>
    <dgm:pt modelId="{E0ACE995-4DD8-714B-9671-B49256FA9A0B}" type="sibTrans" cxnId="{412CB2CA-C5D9-7640-A740-ED9350634052}">
      <dgm:prSet/>
      <dgm:spPr/>
      <dgm:t>
        <a:bodyPr/>
        <a:lstStyle/>
        <a:p>
          <a:endParaRPr kumimoji="1" lang="ja-JP" altLang="en-US"/>
        </a:p>
      </dgm:t>
    </dgm:pt>
    <dgm:pt modelId="{A39C6BC9-1824-4842-9A46-43F9F6D9B709}" type="parTrans" cxnId="{412CB2CA-C5D9-7640-A740-ED9350634052}">
      <dgm:prSet/>
      <dgm:spPr/>
      <dgm:t>
        <a:bodyPr/>
        <a:lstStyle/>
        <a:p>
          <a:endParaRPr kumimoji="1" lang="ja-JP" altLang="en-US"/>
        </a:p>
      </dgm:t>
    </dgm:pt>
    <dgm:pt modelId="{3F5F1CA3-51F3-B34C-A8C6-A893F40251AA}">
      <dgm:prSet phldrT="[テキスト]"/>
      <dgm:spPr/>
      <dgm:t>
        <a:bodyPr/>
        <a:lstStyle/>
        <a:p>
          <a:r>
            <a:rPr kumimoji="1" lang="ja-JP" altLang="en-US" dirty="0" smtClean="0"/>
            <a:t>テーブル</a:t>
          </a:r>
          <a:r>
            <a:rPr kumimoji="1" lang="en-US" altLang="ja-JP" dirty="0" smtClean="0"/>
            <a:t>E</a:t>
          </a:r>
          <a:endParaRPr kumimoji="1" lang="ja-JP" altLang="en-US" dirty="0"/>
        </a:p>
      </dgm:t>
    </dgm:pt>
    <dgm:pt modelId="{9B69E33E-284B-4F4C-808D-EFFFF06AB833}" type="sibTrans" cxnId="{3FC9B52A-7122-6A43-807C-DD0588543021}">
      <dgm:prSet/>
      <dgm:spPr/>
      <dgm:t>
        <a:bodyPr/>
        <a:lstStyle/>
        <a:p>
          <a:endParaRPr kumimoji="1" lang="ja-JP" altLang="en-US"/>
        </a:p>
      </dgm:t>
    </dgm:pt>
    <dgm:pt modelId="{04ABC707-AA3E-0F46-8A20-80485E302E35}" type="parTrans" cxnId="{3FC9B52A-7122-6A43-807C-DD0588543021}">
      <dgm:prSet/>
      <dgm:spPr/>
      <dgm:t>
        <a:bodyPr/>
        <a:lstStyle/>
        <a:p>
          <a:endParaRPr kumimoji="1" lang="ja-JP" altLang="en-US"/>
        </a:p>
      </dgm:t>
    </dgm:pt>
    <dgm:pt modelId="{C8B7769D-CDF6-DB4E-A92D-A3B9AF94BEBA}">
      <dgm:prSet phldrT="[テキスト]"/>
      <dgm:spPr/>
      <dgm:t>
        <a:bodyPr/>
        <a:lstStyle/>
        <a:p>
          <a:r>
            <a:rPr kumimoji="1" lang="ja-JP" altLang="en-US" dirty="0" smtClean="0"/>
            <a:t>データベース</a:t>
          </a:r>
          <a:r>
            <a:rPr kumimoji="1" lang="en-US" altLang="ja-JP" dirty="0" smtClean="0"/>
            <a:t>C</a:t>
          </a:r>
          <a:endParaRPr kumimoji="1" lang="ja-JP" altLang="en-US" dirty="0"/>
        </a:p>
      </dgm:t>
    </dgm:pt>
    <dgm:pt modelId="{D1E5EFBD-5DAE-3142-85D6-9F2DC36B7157}" type="sibTrans" cxnId="{5C5E8EDC-1DDA-4D42-A129-1CF63155680B}">
      <dgm:prSet/>
      <dgm:spPr/>
      <dgm:t>
        <a:bodyPr/>
        <a:lstStyle/>
        <a:p>
          <a:endParaRPr kumimoji="1" lang="ja-JP" altLang="en-US"/>
        </a:p>
      </dgm:t>
    </dgm:pt>
    <dgm:pt modelId="{D05D1CA6-04F3-264E-953F-F7519189DCFA}" type="parTrans" cxnId="{5C5E8EDC-1DDA-4D42-A129-1CF63155680B}">
      <dgm:prSet/>
      <dgm:spPr/>
      <dgm:t>
        <a:bodyPr/>
        <a:lstStyle/>
        <a:p>
          <a:endParaRPr kumimoji="1" lang="ja-JP" altLang="en-US"/>
        </a:p>
      </dgm:t>
    </dgm:pt>
    <dgm:pt modelId="{80779A20-8D4C-9E49-A722-98B43F70F88C}">
      <dgm:prSet phldrT="[テキスト]"/>
      <dgm:spPr/>
      <dgm:t>
        <a:bodyPr/>
        <a:lstStyle/>
        <a:p>
          <a:r>
            <a:rPr kumimoji="1" lang="ja-JP" altLang="en-US" dirty="0" smtClean="0"/>
            <a:t>テーブル</a:t>
          </a:r>
          <a:r>
            <a:rPr kumimoji="1" lang="en-US" altLang="ja-JP" dirty="0" smtClean="0"/>
            <a:t>D</a:t>
          </a:r>
          <a:endParaRPr kumimoji="1" lang="ja-JP" altLang="en-US" dirty="0"/>
        </a:p>
      </dgm:t>
    </dgm:pt>
    <dgm:pt modelId="{38423620-86E4-D642-AB46-A97F3C20FAA5}" type="sibTrans" cxnId="{DA074EE9-BBDA-6A4B-949E-96D3A85043FB}">
      <dgm:prSet/>
      <dgm:spPr/>
      <dgm:t>
        <a:bodyPr/>
        <a:lstStyle/>
        <a:p>
          <a:endParaRPr kumimoji="1" lang="ja-JP" altLang="en-US"/>
        </a:p>
      </dgm:t>
    </dgm:pt>
    <dgm:pt modelId="{9AF56B42-847E-034A-B6EB-3022AFDCA116}" type="parTrans" cxnId="{DA074EE9-BBDA-6A4B-949E-96D3A85043FB}">
      <dgm:prSet/>
      <dgm:spPr/>
      <dgm:t>
        <a:bodyPr/>
        <a:lstStyle/>
        <a:p>
          <a:endParaRPr kumimoji="1" lang="ja-JP" altLang="en-US"/>
        </a:p>
      </dgm:t>
    </dgm:pt>
    <dgm:pt modelId="{0AA31D8D-2633-784F-99DD-99C7ECACFEC4}">
      <dgm:prSet phldrT="[テキスト]"/>
      <dgm:spPr/>
      <dgm:t>
        <a:bodyPr/>
        <a:lstStyle/>
        <a:p>
          <a:r>
            <a:rPr kumimoji="1" lang="ja-JP" altLang="en-US" dirty="0" smtClean="0"/>
            <a:t>テーブル</a:t>
          </a:r>
          <a:r>
            <a:rPr kumimoji="1" lang="en-US" altLang="ja-JP" dirty="0" smtClean="0"/>
            <a:t>C</a:t>
          </a:r>
          <a:endParaRPr kumimoji="1" lang="ja-JP" altLang="en-US" dirty="0"/>
        </a:p>
      </dgm:t>
    </dgm:pt>
    <dgm:pt modelId="{30719B91-7592-A84B-B43A-E0468A7DC5F3}" type="sibTrans" cxnId="{0429FA6A-831E-0544-BDB6-4E0A8692C61B}">
      <dgm:prSet/>
      <dgm:spPr/>
      <dgm:t>
        <a:bodyPr/>
        <a:lstStyle/>
        <a:p>
          <a:endParaRPr kumimoji="1" lang="ja-JP" altLang="en-US"/>
        </a:p>
      </dgm:t>
    </dgm:pt>
    <dgm:pt modelId="{A753A210-89F5-8845-BAF7-57860DBFDFB0}" type="parTrans" cxnId="{0429FA6A-831E-0544-BDB6-4E0A8692C61B}">
      <dgm:prSet/>
      <dgm:spPr/>
      <dgm:t>
        <a:bodyPr/>
        <a:lstStyle/>
        <a:p>
          <a:endParaRPr kumimoji="1" lang="ja-JP" altLang="en-US"/>
        </a:p>
      </dgm:t>
    </dgm:pt>
    <dgm:pt modelId="{0E9E673A-F906-E74C-B58A-C64B8C300DE6}">
      <dgm:prSet phldrT="[テキスト]"/>
      <dgm:spPr/>
      <dgm:t>
        <a:bodyPr/>
        <a:lstStyle/>
        <a:p>
          <a:r>
            <a:rPr kumimoji="1" lang="ja-JP" altLang="en-US" dirty="0" smtClean="0"/>
            <a:t>データベース</a:t>
          </a:r>
          <a:r>
            <a:rPr kumimoji="1" lang="en-US" altLang="ja-JP" dirty="0" smtClean="0"/>
            <a:t>B</a:t>
          </a:r>
          <a:endParaRPr kumimoji="1" lang="ja-JP" altLang="en-US" dirty="0"/>
        </a:p>
      </dgm:t>
    </dgm:pt>
    <dgm:pt modelId="{BA57B1FE-5E4A-8F41-B966-F9B41EEDBC1C}" type="sibTrans" cxnId="{9EB9E4A1-FB3A-2D46-B1D0-ADD838787405}">
      <dgm:prSet/>
      <dgm:spPr/>
      <dgm:t>
        <a:bodyPr/>
        <a:lstStyle/>
        <a:p>
          <a:endParaRPr kumimoji="1" lang="ja-JP" altLang="en-US"/>
        </a:p>
      </dgm:t>
    </dgm:pt>
    <dgm:pt modelId="{A4F21124-4A1B-A84D-98C4-3249A9C580E0}" type="parTrans" cxnId="{9EB9E4A1-FB3A-2D46-B1D0-ADD838787405}">
      <dgm:prSet/>
      <dgm:spPr/>
      <dgm:t>
        <a:bodyPr/>
        <a:lstStyle/>
        <a:p>
          <a:endParaRPr kumimoji="1" lang="ja-JP" altLang="en-US"/>
        </a:p>
      </dgm:t>
    </dgm:pt>
    <dgm:pt modelId="{39D9E1F2-83CD-4B4F-8F78-16F950D6F9E9}" type="pres">
      <dgm:prSet presAssocID="{59CD2ECE-E683-2D45-A740-0500BEB354DF}" presName="theList" presStyleCnt="0">
        <dgm:presLayoutVars>
          <dgm:dir/>
          <dgm:animLvl val="lvl"/>
          <dgm:resizeHandles val="exact"/>
        </dgm:presLayoutVars>
      </dgm:prSet>
      <dgm:spPr/>
      <dgm:t>
        <a:bodyPr/>
        <a:lstStyle/>
        <a:p>
          <a:endParaRPr kumimoji="1" lang="ja-JP" altLang="en-US"/>
        </a:p>
      </dgm:t>
    </dgm:pt>
    <dgm:pt modelId="{CE6787A7-79D3-DE4C-8036-E79325205085}" type="pres">
      <dgm:prSet presAssocID="{E8A671A3-BA37-BC46-B989-3E1A93F77C41}" presName="compNode" presStyleCnt="0"/>
      <dgm:spPr/>
    </dgm:pt>
    <dgm:pt modelId="{9F1A8ABA-C595-2E40-AEAE-4DE179D5DE87}" type="pres">
      <dgm:prSet presAssocID="{E8A671A3-BA37-BC46-B989-3E1A93F77C41}" presName="aNode" presStyleLbl="bgShp" presStyleIdx="0" presStyleCnt="3"/>
      <dgm:spPr/>
      <dgm:t>
        <a:bodyPr/>
        <a:lstStyle/>
        <a:p>
          <a:endParaRPr kumimoji="1" lang="ja-JP" altLang="en-US"/>
        </a:p>
      </dgm:t>
    </dgm:pt>
    <dgm:pt modelId="{5DA625D8-3BAA-F548-917C-16CF6788282A}" type="pres">
      <dgm:prSet presAssocID="{E8A671A3-BA37-BC46-B989-3E1A93F77C41}" presName="textNode" presStyleLbl="bgShp" presStyleIdx="0" presStyleCnt="3"/>
      <dgm:spPr/>
      <dgm:t>
        <a:bodyPr/>
        <a:lstStyle/>
        <a:p>
          <a:endParaRPr kumimoji="1" lang="ja-JP" altLang="en-US"/>
        </a:p>
      </dgm:t>
    </dgm:pt>
    <dgm:pt modelId="{07624D96-71F1-B040-90AC-2468A1D8C0DD}" type="pres">
      <dgm:prSet presAssocID="{E8A671A3-BA37-BC46-B989-3E1A93F77C41}" presName="compChildNode" presStyleCnt="0"/>
      <dgm:spPr/>
    </dgm:pt>
    <dgm:pt modelId="{571191CB-0225-E649-B7E5-46A502C05DA1}" type="pres">
      <dgm:prSet presAssocID="{E8A671A3-BA37-BC46-B989-3E1A93F77C41}" presName="theInnerList" presStyleCnt="0"/>
      <dgm:spPr/>
    </dgm:pt>
    <dgm:pt modelId="{779C2F06-C1E3-C749-9621-415740D6AA08}" type="pres">
      <dgm:prSet presAssocID="{3DB148F7-41CA-074C-BCF5-440C303583FF}" presName="childNode" presStyleLbl="node1" presStyleIdx="0" presStyleCnt="6">
        <dgm:presLayoutVars>
          <dgm:bulletEnabled val="1"/>
        </dgm:presLayoutVars>
      </dgm:prSet>
      <dgm:spPr/>
      <dgm:t>
        <a:bodyPr/>
        <a:lstStyle/>
        <a:p>
          <a:endParaRPr kumimoji="1" lang="ja-JP" altLang="en-US"/>
        </a:p>
      </dgm:t>
    </dgm:pt>
    <dgm:pt modelId="{6E6B981B-7150-F247-93E0-6225D389A315}" type="pres">
      <dgm:prSet presAssocID="{3DB148F7-41CA-074C-BCF5-440C303583FF}" presName="aSpace2" presStyleCnt="0"/>
      <dgm:spPr/>
    </dgm:pt>
    <dgm:pt modelId="{B36C570F-5B0A-0447-A5E8-BA46DCD05C2E}" type="pres">
      <dgm:prSet presAssocID="{05551573-A982-3747-A37C-F645AFE7401C}" presName="childNode" presStyleLbl="node1" presStyleIdx="1" presStyleCnt="6">
        <dgm:presLayoutVars>
          <dgm:bulletEnabled val="1"/>
        </dgm:presLayoutVars>
      </dgm:prSet>
      <dgm:spPr/>
      <dgm:t>
        <a:bodyPr/>
        <a:lstStyle/>
        <a:p>
          <a:endParaRPr kumimoji="1" lang="ja-JP" altLang="en-US"/>
        </a:p>
      </dgm:t>
    </dgm:pt>
    <dgm:pt modelId="{9FC5D464-F98C-D64D-B205-A4A90C4A47B9}" type="pres">
      <dgm:prSet presAssocID="{E8A671A3-BA37-BC46-B989-3E1A93F77C41}" presName="aSpace" presStyleCnt="0"/>
      <dgm:spPr/>
    </dgm:pt>
    <dgm:pt modelId="{6CD33A8B-DB6D-7E44-B82E-04F47D67FE64}" type="pres">
      <dgm:prSet presAssocID="{0E9E673A-F906-E74C-B58A-C64B8C300DE6}" presName="compNode" presStyleCnt="0"/>
      <dgm:spPr/>
    </dgm:pt>
    <dgm:pt modelId="{B9A89C17-1D9C-4941-968E-4B9DE8AE8A7E}" type="pres">
      <dgm:prSet presAssocID="{0E9E673A-F906-E74C-B58A-C64B8C300DE6}" presName="aNode" presStyleLbl="bgShp" presStyleIdx="1" presStyleCnt="3"/>
      <dgm:spPr/>
      <dgm:t>
        <a:bodyPr/>
        <a:lstStyle/>
        <a:p>
          <a:endParaRPr kumimoji="1" lang="ja-JP" altLang="en-US"/>
        </a:p>
      </dgm:t>
    </dgm:pt>
    <dgm:pt modelId="{D40924E8-85CC-F142-8A47-7117A28553DD}" type="pres">
      <dgm:prSet presAssocID="{0E9E673A-F906-E74C-B58A-C64B8C300DE6}" presName="textNode" presStyleLbl="bgShp" presStyleIdx="1" presStyleCnt="3"/>
      <dgm:spPr/>
      <dgm:t>
        <a:bodyPr/>
        <a:lstStyle/>
        <a:p>
          <a:endParaRPr kumimoji="1" lang="ja-JP" altLang="en-US"/>
        </a:p>
      </dgm:t>
    </dgm:pt>
    <dgm:pt modelId="{8A0E3583-D2BB-B044-B585-8E293E48D8B8}" type="pres">
      <dgm:prSet presAssocID="{0E9E673A-F906-E74C-B58A-C64B8C300DE6}" presName="compChildNode" presStyleCnt="0"/>
      <dgm:spPr/>
    </dgm:pt>
    <dgm:pt modelId="{09F24962-E490-5A40-A8A1-635036B0FB61}" type="pres">
      <dgm:prSet presAssocID="{0E9E673A-F906-E74C-B58A-C64B8C300DE6}" presName="theInnerList" presStyleCnt="0"/>
      <dgm:spPr/>
    </dgm:pt>
    <dgm:pt modelId="{B7BFF26D-01A1-8C4D-962B-A6F7A77ED850}" type="pres">
      <dgm:prSet presAssocID="{0AA31D8D-2633-784F-99DD-99C7ECACFEC4}" presName="childNode" presStyleLbl="node1" presStyleIdx="2" presStyleCnt="6">
        <dgm:presLayoutVars>
          <dgm:bulletEnabled val="1"/>
        </dgm:presLayoutVars>
      </dgm:prSet>
      <dgm:spPr/>
      <dgm:t>
        <a:bodyPr/>
        <a:lstStyle/>
        <a:p>
          <a:endParaRPr kumimoji="1" lang="ja-JP" altLang="en-US"/>
        </a:p>
      </dgm:t>
    </dgm:pt>
    <dgm:pt modelId="{B5681566-2DEB-DB47-A6F4-B17A6FB4DEBD}" type="pres">
      <dgm:prSet presAssocID="{0AA31D8D-2633-784F-99DD-99C7ECACFEC4}" presName="aSpace2" presStyleCnt="0"/>
      <dgm:spPr/>
    </dgm:pt>
    <dgm:pt modelId="{6220316E-ACFD-8F45-AB24-71D3130886D8}" type="pres">
      <dgm:prSet presAssocID="{80779A20-8D4C-9E49-A722-98B43F70F88C}" presName="childNode" presStyleLbl="node1" presStyleIdx="3" presStyleCnt="6">
        <dgm:presLayoutVars>
          <dgm:bulletEnabled val="1"/>
        </dgm:presLayoutVars>
      </dgm:prSet>
      <dgm:spPr/>
      <dgm:t>
        <a:bodyPr/>
        <a:lstStyle/>
        <a:p>
          <a:endParaRPr kumimoji="1" lang="ja-JP" altLang="en-US"/>
        </a:p>
      </dgm:t>
    </dgm:pt>
    <dgm:pt modelId="{24B2DFB2-EEC3-664A-BA13-A57DC78C48D3}" type="pres">
      <dgm:prSet presAssocID="{0E9E673A-F906-E74C-B58A-C64B8C300DE6}" presName="aSpace" presStyleCnt="0"/>
      <dgm:spPr/>
    </dgm:pt>
    <dgm:pt modelId="{FCB0DCA9-D455-EC4B-9E75-E274C288635F}" type="pres">
      <dgm:prSet presAssocID="{C8B7769D-CDF6-DB4E-A92D-A3B9AF94BEBA}" presName="compNode" presStyleCnt="0"/>
      <dgm:spPr/>
    </dgm:pt>
    <dgm:pt modelId="{206332BF-B88D-8F42-A676-26E29B1815D5}" type="pres">
      <dgm:prSet presAssocID="{C8B7769D-CDF6-DB4E-A92D-A3B9AF94BEBA}" presName="aNode" presStyleLbl="bgShp" presStyleIdx="2" presStyleCnt="3"/>
      <dgm:spPr/>
      <dgm:t>
        <a:bodyPr/>
        <a:lstStyle/>
        <a:p>
          <a:endParaRPr kumimoji="1" lang="ja-JP" altLang="en-US"/>
        </a:p>
      </dgm:t>
    </dgm:pt>
    <dgm:pt modelId="{EF3A59A7-7469-1E4E-B0AE-521354038E45}" type="pres">
      <dgm:prSet presAssocID="{C8B7769D-CDF6-DB4E-A92D-A3B9AF94BEBA}" presName="textNode" presStyleLbl="bgShp" presStyleIdx="2" presStyleCnt="3"/>
      <dgm:spPr/>
      <dgm:t>
        <a:bodyPr/>
        <a:lstStyle/>
        <a:p>
          <a:endParaRPr kumimoji="1" lang="ja-JP" altLang="en-US"/>
        </a:p>
      </dgm:t>
    </dgm:pt>
    <dgm:pt modelId="{6812D68C-872C-3449-825E-AC04D9F2A9E4}" type="pres">
      <dgm:prSet presAssocID="{C8B7769D-CDF6-DB4E-A92D-A3B9AF94BEBA}" presName="compChildNode" presStyleCnt="0"/>
      <dgm:spPr/>
    </dgm:pt>
    <dgm:pt modelId="{3B7C4A69-2E86-354F-BBE9-44231210F41E}" type="pres">
      <dgm:prSet presAssocID="{C8B7769D-CDF6-DB4E-A92D-A3B9AF94BEBA}" presName="theInnerList" presStyleCnt="0"/>
      <dgm:spPr/>
    </dgm:pt>
    <dgm:pt modelId="{D53F5DFB-CEE2-5243-8CC2-262407704720}" type="pres">
      <dgm:prSet presAssocID="{3F5F1CA3-51F3-B34C-A8C6-A893F40251AA}" presName="childNode" presStyleLbl="node1" presStyleIdx="4" presStyleCnt="6">
        <dgm:presLayoutVars>
          <dgm:bulletEnabled val="1"/>
        </dgm:presLayoutVars>
      </dgm:prSet>
      <dgm:spPr/>
      <dgm:t>
        <a:bodyPr/>
        <a:lstStyle/>
        <a:p>
          <a:endParaRPr kumimoji="1" lang="ja-JP" altLang="en-US"/>
        </a:p>
      </dgm:t>
    </dgm:pt>
    <dgm:pt modelId="{C45A78E1-85AB-7A49-90F2-2F439AB9951A}" type="pres">
      <dgm:prSet presAssocID="{3F5F1CA3-51F3-B34C-A8C6-A893F40251AA}" presName="aSpace2" presStyleCnt="0"/>
      <dgm:spPr/>
    </dgm:pt>
    <dgm:pt modelId="{4B70822E-6A30-3D45-A5A9-F5453F8D56BE}" type="pres">
      <dgm:prSet presAssocID="{F26F6840-4F6A-5C46-9DFE-601DAAF34BD5}" presName="childNode" presStyleLbl="node1" presStyleIdx="5" presStyleCnt="6">
        <dgm:presLayoutVars>
          <dgm:bulletEnabled val="1"/>
        </dgm:presLayoutVars>
      </dgm:prSet>
      <dgm:spPr/>
      <dgm:t>
        <a:bodyPr/>
        <a:lstStyle/>
        <a:p>
          <a:endParaRPr kumimoji="1" lang="ja-JP" altLang="en-US"/>
        </a:p>
      </dgm:t>
    </dgm:pt>
  </dgm:ptLst>
  <dgm:cxnLst>
    <dgm:cxn modelId="{B3384B9B-83A5-944B-8107-E29521DC82A6}" type="presOf" srcId="{0AA31D8D-2633-784F-99DD-99C7ECACFEC4}" destId="{B7BFF26D-01A1-8C4D-962B-A6F7A77ED850}" srcOrd="0" destOrd="0" presId="urn:microsoft.com/office/officeart/2005/8/layout/lProcess2"/>
    <dgm:cxn modelId="{CF8AADFA-DDCB-6943-AFBF-5F9312BB565E}" type="presOf" srcId="{E8A671A3-BA37-BC46-B989-3E1A93F77C41}" destId="{9F1A8ABA-C595-2E40-AEAE-4DE179D5DE87}" srcOrd="0" destOrd="0" presId="urn:microsoft.com/office/officeart/2005/8/layout/lProcess2"/>
    <dgm:cxn modelId="{B685D71A-A50C-DE4D-9BF7-535336E71C79}" type="presOf" srcId="{F26F6840-4F6A-5C46-9DFE-601DAAF34BD5}" destId="{4B70822E-6A30-3D45-A5A9-F5453F8D56BE}" srcOrd="0" destOrd="0" presId="urn:microsoft.com/office/officeart/2005/8/layout/lProcess2"/>
    <dgm:cxn modelId="{5C5E8EDC-1DDA-4D42-A129-1CF63155680B}" srcId="{59CD2ECE-E683-2D45-A740-0500BEB354DF}" destId="{C8B7769D-CDF6-DB4E-A92D-A3B9AF94BEBA}" srcOrd="2" destOrd="0" parTransId="{D05D1CA6-04F3-264E-953F-F7519189DCFA}" sibTransId="{D1E5EFBD-5DAE-3142-85D6-9F2DC36B7157}"/>
    <dgm:cxn modelId="{F3B4847B-42EA-554E-996E-6543A4C4257E}" type="presOf" srcId="{59CD2ECE-E683-2D45-A740-0500BEB354DF}" destId="{39D9E1F2-83CD-4B4F-8F78-16F950D6F9E9}" srcOrd="0" destOrd="0" presId="urn:microsoft.com/office/officeart/2005/8/layout/lProcess2"/>
    <dgm:cxn modelId="{DC379D13-0FB2-CB45-A738-3A691314C110}" type="presOf" srcId="{3F5F1CA3-51F3-B34C-A8C6-A893F40251AA}" destId="{D53F5DFB-CEE2-5243-8CC2-262407704720}" srcOrd="0" destOrd="0" presId="urn:microsoft.com/office/officeart/2005/8/layout/lProcess2"/>
    <dgm:cxn modelId="{C7ED265B-BCD9-334F-B4AF-1D7B873735F3}" type="presOf" srcId="{C8B7769D-CDF6-DB4E-A92D-A3B9AF94BEBA}" destId="{206332BF-B88D-8F42-A676-26E29B1815D5}" srcOrd="0" destOrd="0" presId="urn:microsoft.com/office/officeart/2005/8/layout/lProcess2"/>
    <dgm:cxn modelId="{916B9BF2-19A4-2044-B383-7F6D2DC07B1C}" srcId="{E8A671A3-BA37-BC46-B989-3E1A93F77C41}" destId="{05551573-A982-3747-A37C-F645AFE7401C}" srcOrd="1" destOrd="0" parTransId="{7A506141-479D-764F-A551-BE29AAA7BDD7}" sibTransId="{877C3FC4-756F-4846-91FC-7243B241CAB5}"/>
    <dgm:cxn modelId="{412CB2CA-C5D9-7640-A740-ED9350634052}" srcId="{C8B7769D-CDF6-DB4E-A92D-A3B9AF94BEBA}" destId="{F26F6840-4F6A-5C46-9DFE-601DAAF34BD5}" srcOrd="1" destOrd="0" parTransId="{A39C6BC9-1824-4842-9A46-43F9F6D9B709}" sibTransId="{E0ACE995-4DD8-714B-9671-B49256FA9A0B}"/>
    <dgm:cxn modelId="{3FC9B52A-7122-6A43-807C-DD0588543021}" srcId="{C8B7769D-CDF6-DB4E-A92D-A3B9AF94BEBA}" destId="{3F5F1CA3-51F3-B34C-A8C6-A893F40251AA}" srcOrd="0" destOrd="0" parTransId="{04ABC707-AA3E-0F46-8A20-80485E302E35}" sibTransId="{9B69E33E-284B-4F4C-808D-EFFFF06AB833}"/>
    <dgm:cxn modelId="{02B2851B-CA13-BF40-8C35-5DCEC3192EBC}" srcId="{E8A671A3-BA37-BC46-B989-3E1A93F77C41}" destId="{3DB148F7-41CA-074C-BCF5-440C303583FF}" srcOrd="0" destOrd="0" parTransId="{51EFA77B-1FBF-D849-8194-56AE8F5BDDE5}" sibTransId="{F97C4F3F-433D-A146-8336-9FCCA1D54789}"/>
    <dgm:cxn modelId="{B71D058E-8EE7-3A46-A479-C0B3BA79C2DF}" srcId="{59CD2ECE-E683-2D45-A740-0500BEB354DF}" destId="{E8A671A3-BA37-BC46-B989-3E1A93F77C41}" srcOrd="0" destOrd="0" parTransId="{CB4613EC-B1FA-1941-9E57-18FF4FEA4FDD}" sibTransId="{AE2E1D67-E518-1447-ABB8-E87108D56175}"/>
    <dgm:cxn modelId="{7F817F0E-89F5-6947-95FF-B2C5DC346347}" type="presOf" srcId="{0E9E673A-F906-E74C-B58A-C64B8C300DE6}" destId="{B9A89C17-1D9C-4941-968E-4B9DE8AE8A7E}" srcOrd="0" destOrd="0" presId="urn:microsoft.com/office/officeart/2005/8/layout/lProcess2"/>
    <dgm:cxn modelId="{C2A7871B-B2C9-1A4E-92E4-DE0DA5A6905D}" type="presOf" srcId="{C8B7769D-CDF6-DB4E-A92D-A3B9AF94BEBA}" destId="{EF3A59A7-7469-1E4E-B0AE-521354038E45}" srcOrd="1" destOrd="0" presId="urn:microsoft.com/office/officeart/2005/8/layout/lProcess2"/>
    <dgm:cxn modelId="{628D35E8-6C76-0E42-B3BD-E46E0B78E523}" type="presOf" srcId="{0E9E673A-F906-E74C-B58A-C64B8C300DE6}" destId="{D40924E8-85CC-F142-8A47-7117A28553DD}" srcOrd="1" destOrd="0" presId="urn:microsoft.com/office/officeart/2005/8/layout/lProcess2"/>
    <dgm:cxn modelId="{A03096B0-AE54-FA47-B754-E87055EA942A}" type="presOf" srcId="{3DB148F7-41CA-074C-BCF5-440C303583FF}" destId="{779C2F06-C1E3-C749-9621-415740D6AA08}" srcOrd="0" destOrd="0" presId="urn:microsoft.com/office/officeart/2005/8/layout/lProcess2"/>
    <dgm:cxn modelId="{DA074EE9-BBDA-6A4B-949E-96D3A85043FB}" srcId="{0E9E673A-F906-E74C-B58A-C64B8C300DE6}" destId="{80779A20-8D4C-9E49-A722-98B43F70F88C}" srcOrd="1" destOrd="0" parTransId="{9AF56B42-847E-034A-B6EB-3022AFDCA116}" sibTransId="{38423620-86E4-D642-AB46-A97F3C20FAA5}"/>
    <dgm:cxn modelId="{0429FA6A-831E-0544-BDB6-4E0A8692C61B}" srcId="{0E9E673A-F906-E74C-B58A-C64B8C300DE6}" destId="{0AA31D8D-2633-784F-99DD-99C7ECACFEC4}" srcOrd="0" destOrd="0" parTransId="{A753A210-89F5-8845-BAF7-57860DBFDFB0}" sibTransId="{30719B91-7592-A84B-B43A-E0468A7DC5F3}"/>
    <dgm:cxn modelId="{2599D743-8AD3-9049-9307-793ED345553D}" type="presOf" srcId="{80779A20-8D4C-9E49-A722-98B43F70F88C}" destId="{6220316E-ACFD-8F45-AB24-71D3130886D8}" srcOrd="0" destOrd="0" presId="urn:microsoft.com/office/officeart/2005/8/layout/lProcess2"/>
    <dgm:cxn modelId="{593F327E-9945-3E4B-883E-EF8CC104EBC7}" type="presOf" srcId="{E8A671A3-BA37-BC46-B989-3E1A93F77C41}" destId="{5DA625D8-3BAA-F548-917C-16CF6788282A}" srcOrd="1" destOrd="0" presId="urn:microsoft.com/office/officeart/2005/8/layout/lProcess2"/>
    <dgm:cxn modelId="{DD9BDDFE-B653-1B42-B526-1BA7C37A97A2}" type="presOf" srcId="{05551573-A982-3747-A37C-F645AFE7401C}" destId="{B36C570F-5B0A-0447-A5E8-BA46DCD05C2E}" srcOrd="0" destOrd="0" presId="urn:microsoft.com/office/officeart/2005/8/layout/lProcess2"/>
    <dgm:cxn modelId="{9EB9E4A1-FB3A-2D46-B1D0-ADD838787405}" srcId="{59CD2ECE-E683-2D45-A740-0500BEB354DF}" destId="{0E9E673A-F906-E74C-B58A-C64B8C300DE6}" srcOrd="1" destOrd="0" parTransId="{A4F21124-4A1B-A84D-98C4-3249A9C580E0}" sibTransId="{BA57B1FE-5E4A-8F41-B966-F9B41EEDBC1C}"/>
    <dgm:cxn modelId="{C65629A8-FECA-6E40-8EE5-1D4C5E775043}" type="presParOf" srcId="{39D9E1F2-83CD-4B4F-8F78-16F950D6F9E9}" destId="{CE6787A7-79D3-DE4C-8036-E79325205085}" srcOrd="0" destOrd="0" presId="urn:microsoft.com/office/officeart/2005/8/layout/lProcess2"/>
    <dgm:cxn modelId="{67962798-5BEE-FB43-91EB-5250BA620A33}" type="presParOf" srcId="{CE6787A7-79D3-DE4C-8036-E79325205085}" destId="{9F1A8ABA-C595-2E40-AEAE-4DE179D5DE87}" srcOrd="0" destOrd="0" presId="urn:microsoft.com/office/officeart/2005/8/layout/lProcess2"/>
    <dgm:cxn modelId="{01A92A65-06BC-624B-8F2A-299100ABD47E}" type="presParOf" srcId="{CE6787A7-79D3-DE4C-8036-E79325205085}" destId="{5DA625D8-3BAA-F548-917C-16CF6788282A}" srcOrd="1" destOrd="0" presId="urn:microsoft.com/office/officeart/2005/8/layout/lProcess2"/>
    <dgm:cxn modelId="{2C89D2AC-D8F8-3B48-9902-D8080B3D67D8}" type="presParOf" srcId="{CE6787A7-79D3-DE4C-8036-E79325205085}" destId="{07624D96-71F1-B040-90AC-2468A1D8C0DD}" srcOrd="2" destOrd="0" presId="urn:microsoft.com/office/officeart/2005/8/layout/lProcess2"/>
    <dgm:cxn modelId="{80EDD277-BE3D-1348-8602-A3C78923F850}" type="presParOf" srcId="{07624D96-71F1-B040-90AC-2468A1D8C0DD}" destId="{571191CB-0225-E649-B7E5-46A502C05DA1}" srcOrd="0" destOrd="0" presId="urn:microsoft.com/office/officeart/2005/8/layout/lProcess2"/>
    <dgm:cxn modelId="{8AEE7213-B46C-F34E-A518-513C8A4A4C17}" type="presParOf" srcId="{571191CB-0225-E649-B7E5-46A502C05DA1}" destId="{779C2F06-C1E3-C749-9621-415740D6AA08}" srcOrd="0" destOrd="0" presId="urn:microsoft.com/office/officeart/2005/8/layout/lProcess2"/>
    <dgm:cxn modelId="{1FB588C5-5356-8645-A651-AD92993EEDCC}" type="presParOf" srcId="{571191CB-0225-E649-B7E5-46A502C05DA1}" destId="{6E6B981B-7150-F247-93E0-6225D389A315}" srcOrd="1" destOrd="0" presId="urn:microsoft.com/office/officeart/2005/8/layout/lProcess2"/>
    <dgm:cxn modelId="{0603B5D2-D96F-1745-B8AC-917CA4DE9C5D}" type="presParOf" srcId="{571191CB-0225-E649-B7E5-46A502C05DA1}" destId="{B36C570F-5B0A-0447-A5E8-BA46DCD05C2E}" srcOrd="2" destOrd="0" presId="urn:microsoft.com/office/officeart/2005/8/layout/lProcess2"/>
    <dgm:cxn modelId="{54E41962-35E7-664F-9CF3-94040A5EA5B2}" type="presParOf" srcId="{39D9E1F2-83CD-4B4F-8F78-16F950D6F9E9}" destId="{9FC5D464-F98C-D64D-B205-A4A90C4A47B9}" srcOrd="1" destOrd="0" presId="urn:microsoft.com/office/officeart/2005/8/layout/lProcess2"/>
    <dgm:cxn modelId="{91D4F6C0-13E1-7C43-A411-B6A4E86B569F}" type="presParOf" srcId="{39D9E1F2-83CD-4B4F-8F78-16F950D6F9E9}" destId="{6CD33A8B-DB6D-7E44-B82E-04F47D67FE64}" srcOrd="2" destOrd="0" presId="urn:microsoft.com/office/officeart/2005/8/layout/lProcess2"/>
    <dgm:cxn modelId="{F93B0ECD-FF3B-E446-9A15-4E61A3FEE523}" type="presParOf" srcId="{6CD33A8B-DB6D-7E44-B82E-04F47D67FE64}" destId="{B9A89C17-1D9C-4941-968E-4B9DE8AE8A7E}" srcOrd="0" destOrd="0" presId="urn:microsoft.com/office/officeart/2005/8/layout/lProcess2"/>
    <dgm:cxn modelId="{263396DE-17DC-B347-8F12-24D2ABE230D2}" type="presParOf" srcId="{6CD33A8B-DB6D-7E44-B82E-04F47D67FE64}" destId="{D40924E8-85CC-F142-8A47-7117A28553DD}" srcOrd="1" destOrd="0" presId="urn:microsoft.com/office/officeart/2005/8/layout/lProcess2"/>
    <dgm:cxn modelId="{AFACC9F1-E95D-A542-BE4F-B656A1FB43B4}" type="presParOf" srcId="{6CD33A8B-DB6D-7E44-B82E-04F47D67FE64}" destId="{8A0E3583-D2BB-B044-B585-8E293E48D8B8}" srcOrd="2" destOrd="0" presId="urn:microsoft.com/office/officeart/2005/8/layout/lProcess2"/>
    <dgm:cxn modelId="{696646A1-30C5-0C45-8203-342B31ED85C0}" type="presParOf" srcId="{8A0E3583-D2BB-B044-B585-8E293E48D8B8}" destId="{09F24962-E490-5A40-A8A1-635036B0FB61}" srcOrd="0" destOrd="0" presId="urn:microsoft.com/office/officeart/2005/8/layout/lProcess2"/>
    <dgm:cxn modelId="{FD7C29BE-7737-9048-8BCB-715AFF81BFAB}" type="presParOf" srcId="{09F24962-E490-5A40-A8A1-635036B0FB61}" destId="{B7BFF26D-01A1-8C4D-962B-A6F7A77ED850}" srcOrd="0" destOrd="0" presId="urn:microsoft.com/office/officeart/2005/8/layout/lProcess2"/>
    <dgm:cxn modelId="{579C08FC-F440-6948-B603-CA821FDB7209}" type="presParOf" srcId="{09F24962-E490-5A40-A8A1-635036B0FB61}" destId="{B5681566-2DEB-DB47-A6F4-B17A6FB4DEBD}" srcOrd="1" destOrd="0" presId="urn:microsoft.com/office/officeart/2005/8/layout/lProcess2"/>
    <dgm:cxn modelId="{2B83416F-A5CB-C844-8553-C351D4C75A6F}" type="presParOf" srcId="{09F24962-E490-5A40-A8A1-635036B0FB61}" destId="{6220316E-ACFD-8F45-AB24-71D3130886D8}" srcOrd="2" destOrd="0" presId="urn:microsoft.com/office/officeart/2005/8/layout/lProcess2"/>
    <dgm:cxn modelId="{269669A5-8058-B740-A4E9-7BAA5FE6C532}" type="presParOf" srcId="{39D9E1F2-83CD-4B4F-8F78-16F950D6F9E9}" destId="{24B2DFB2-EEC3-664A-BA13-A57DC78C48D3}" srcOrd="3" destOrd="0" presId="urn:microsoft.com/office/officeart/2005/8/layout/lProcess2"/>
    <dgm:cxn modelId="{E9D1E0A3-6308-154E-ADFE-D1F3B67D4DF3}" type="presParOf" srcId="{39D9E1F2-83CD-4B4F-8F78-16F950D6F9E9}" destId="{FCB0DCA9-D455-EC4B-9E75-E274C288635F}" srcOrd="4" destOrd="0" presId="urn:microsoft.com/office/officeart/2005/8/layout/lProcess2"/>
    <dgm:cxn modelId="{931AED74-E537-404F-825F-E1EB224F2AC5}" type="presParOf" srcId="{FCB0DCA9-D455-EC4B-9E75-E274C288635F}" destId="{206332BF-B88D-8F42-A676-26E29B1815D5}" srcOrd="0" destOrd="0" presId="urn:microsoft.com/office/officeart/2005/8/layout/lProcess2"/>
    <dgm:cxn modelId="{164596CD-37DA-0840-9B24-616BD722FB26}" type="presParOf" srcId="{FCB0DCA9-D455-EC4B-9E75-E274C288635F}" destId="{EF3A59A7-7469-1E4E-B0AE-521354038E45}" srcOrd="1" destOrd="0" presId="urn:microsoft.com/office/officeart/2005/8/layout/lProcess2"/>
    <dgm:cxn modelId="{32C585ED-459C-4546-B426-6FA66D8468EB}" type="presParOf" srcId="{FCB0DCA9-D455-EC4B-9E75-E274C288635F}" destId="{6812D68C-872C-3449-825E-AC04D9F2A9E4}" srcOrd="2" destOrd="0" presId="urn:microsoft.com/office/officeart/2005/8/layout/lProcess2"/>
    <dgm:cxn modelId="{56957DAC-A5F9-1B4E-A473-C737A7CDFF52}" type="presParOf" srcId="{6812D68C-872C-3449-825E-AC04D9F2A9E4}" destId="{3B7C4A69-2E86-354F-BBE9-44231210F41E}" srcOrd="0" destOrd="0" presId="urn:microsoft.com/office/officeart/2005/8/layout/lProcess2"/>
    <dgm:cxn modelId="{4DAA3FF8-F601-2C41-9BC6-0A5A71D56AD5}" type="presParOf" srcId="{3B7C4A69-2E86-354F-BBE9-44231210F41E}" destId="{D53F5DFB-CEE2-5243-8CC2-262407704720}" srcOrd="0" destOrd="0" presId="urn:microsoft.com/office/officeart/2005/8/layout/lProcess2"/>
    <dgm:cxn modelId="{F6B51257-5906-5A4F-B2F8-554379037257}" type="presParOf" srcId="{3B7C4A69-2E86-354F-BBE9-44231210F41E}" destId="{C45A78E1-85AB-7A49-90F2-2F439AB9951A}" srcOrd="1" destOrd="0" presId="urn:microsoft.com/office/officeart/2005/8/layout/lProcess2"/>
    <dgm:cxn modelId="{7999AC33-FFA9-D14D-86A3-AA0AE9B49E51}" type="presParOf" srcId="{3B7C4A69-2E86-354F-BBE9-44231210F41E}" destId="{4B70822E-6A30-3D45-A5A9-F5453F8D56BE}"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CD2ECE-E683-2D45-A740-0500BEB354DF}"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kumimoji="1" lang="ja-JP" altLang="en-US"/>
        </a:p>
      </dgm:t>
    </dgm:pt>
    <dgm:pt modelId="{E8A671A3-BA37-BC46-B989-3E1A93F77C41}">
      <dgm:prSet phldrT="[テキスト]" custT="1"/>
      <dgm:spPr/>
      <dgm:t>
        <a:bodyPr/>
        <a:lstStyle/>
        <a:p>
          <a:r>
            <a:rPr kumimoji="1" lang="en-US" altLang="ja-JP" sz="2000" dirty="0" smtClean="0"/>
            <a:t>[</a:t>
          </a:r>
          <a:r>
            <a:rPr kumimoji="1" lang="ja-JP" altLang="en-US" sz="2000" dirty="0" smtClean="0"/>
            <a:t>データベース名</a:t>
          </a:r>
          <a:r>
            <a:rPr kumimoji="1" lang="en-US" altLang="ja-JP" sz="2000" dirty="0" smtClean="0"/>
            <a:t>]</a:t>
          </a:r>
          <a:endParaRPr kumimoji="1" lang="ja-JP" altLang="en-US" sz="2000" dirty="0" smtClean="0"/>
        </a:p>
        <a:p>
          <a:r>
            <a:rPr kumimoji="1" lang="ja-JP" altLang="en-US" sz="2000" dirty="0" smtClean="0"/>
            <a:t>コンビニ</a:t>
          </a:r>
          <a:endParaRPr kumimoji="1" lang="ja-JP" altLang="en-US" sz="2000" dirty="0"/>
        </a:p>
      </dgm:t>
    </dgm:pt>
    <dgm:pt modelId="{CB4613EC-B1FA-1941-9E57-18FF4FEA4FDD}" type="parTrans" cxnId="{B71D058E-8EE7-3A46-A479-C0B3BA79C2DF}">
      <dgm:prSet/>
      <dgm:spPr/>
      <dgm:t>
        <a:bodyPr/>
        <a:lstStyle/>
        <a:p>
          <a:endParaRPr kumimoji="1" lang="ja-JP" altLang="en-US"/>
        </a:p>
      </dgm:t>
    </dgm:pt>
    <dgm:pt modelId="{AE2E1D67-E518-1447-ABB8-E87108D56175}" type="sibTrans" cxnId="{B71D058E-8EE7-3A46-A479-C0B3BA79C2DF}">
      <dgm:prSet/>
      <dgm:spPr/>
      <dgm:t>
        <a:bodyPr/>
        <a:lstStyle/>
        <a:p>
          <a:endParaRPr kumimoji="1" lang="ja-JP" altLang="en-US"/>
        </a:p>
      </dgm:t>
    </dgm:pt>
    <dgm:pt modelId="{3DB148F7-41CA-074C-BCF5-440C303583FF}">
      <dgm:prSet phldrT="[テキスト]" custT="1"/>
      <dgm:spPr/>
      <dgm:t>
        <a:bodyPr/>
        <a:lstStyle/>
        <a:p>
          <a:r>
            <a:rPr kumimoji="1" lang="en-US" altLang="ja-JP" sz="1800" dirty="0" smtClean="0"/>
            <a:t>[</a:t>
          </a:r>
          <a:r>
            <a:rPr kumimoji="1" lang="ja-JP" altLang="en-US" sz="1800" dirty="0" smtClean="0"/>
            <a:t>テーブル名</a:t>
          </a:r>
          <a:r>
            <a:rPr kumimoji="1" lang="en-US" altLang="ja-JP" sz="1800" dirty="0" smtClean="0"/>
            <a:t>]</a:t>
          </a:r>
          <a:endParaRPr kumimoji="1" lang="ja-JP" altLang="en-US" sz="1800" dirty="0" smtClean="0"/>
        </a:p>
        <a:p>
          <a:r>
            <a:rPr kumimoji="1" lang="ja-JP" altLang="en-US" sz="1800" dirty="0" smtClean="0"/>
            <a:t>商品データ</a:t>
          </a:r>
          <a:endParaRPr kumimoji="1" lang="ja-JP" altLang="en-US" sz="1800" dirty="0"/>
        </a:p>
      </dgm:t>
    </dgm:pt>
    <dgm:pt modelId="{51EFA77B-1FBF-D849-8194-56AE8F5BDDE5}" type="parTrans" cxnId="{02B2851B-CA13-BF40-8C35-5DCEC3192EBC}">
      <dgm:prSet/>
      <dgm:spPr/>
      <dgm:t>
        <a:bodyPr/>
        <a:lstStyle/>
        <a:p>
          <a:endParaRPr kumimoji="1" lang="ja-JP" altLang="en-US"/>
        </a:p>
      </dgm:t>
    </dgm:pt>
    <dgm:pt modelId="{F97C4F3F-433D-A146-8336-9FCCA1D54789}" type="sibTrans" cxnId="{02B2851B-CA13-BF40-8C35-5DCEC3192EBC}">
      <dgm:prSet/>
      <dgm:spPr/>
      <dgm:t>
        <a:bodyPr/>
        <a:lstStyle/>
        <a:p>
          <a:endParaRPr kumimoji="1" lang="ja-JP" altLang="en-US"/>
        </a:p>
      </dgm:t>
    </dgm:pt>
    <dgm:pt modelId="{05551573-A982-3747-A37C-F645AFE7401C}">
      <dgm:prSet phldrT="[テキスト]" custT="1"/>
      <dgm:spPr/>
      <dgm:t>
        <a:bodyPr/>
        <a:lstStyle/>
        <a:p>
          <a:r>
            <a:rPr kumimoji="1" lang="en-US" altLang="ja-JP" sz="1800" dirty="0" smtClean="0"/>
            <a:t>[</a:t>
          </a:r>
          <a:r>
            <a:rPr kumimoji="1" lang="ja-JP" altLang="en-US" sz="1800" dirty="0" smtClean="0"/>
            <a:t>テーブル名</a:t>
          </a:r>
          <a:r>
            <a:rPr kumimoji="1" lang="en-US" altLang="ja-JP" sz="1800" dirty="0" smtClean="0"/>
            <a:t>]</a:t>
          </a:r>
          <a:endParaRPr kumimoji="1" lang="ja-JP" altLang="en-US" sz="1800" dirty="0" smtClean="0"/>
        </a:p>
        <a:p>
          <a:r>
            <a:rPr kumimoji="1" lang="ja-JP" altLang="en-US" sz="1800" dirty="0" smtClean="0"/>
            <a:t>売上データ</a:t>
          </a:r>
          <a:endParaRPr kumimoji="1" lang="ja-JP" altLang="en-US" sz="1800" dirty="0"/>
        </a:p>
      </dgm:t>
    </dgm:pt>
    <dgm:pt modelId="{7A506141-479D-764F-A551-BE29AAA7BDD7}" type="parTrans" cxnId="{916B9BF2-19A4-2044-B383-7F6D2DC07B1C}">
      <dgm:prSet/>
      <dgm:spPr/>
      <dgm:t>
        <a:bodyPr/>
        <a:lstStyle/>
        <a:p>
          <a:endParaRPr kumimoji="1" lang="ja-JP" altLang="en-US"/>
        </a:p>
      </dgm:t>
    </dgm:pt>
    <dgm:pt modelId="{877C3FC4-756F-4846-91FC-7243B241CAB5}" type="sibTrans" cxnId="{916B9BF2-19A4-2044-B383-7F6D2DC07B1C}">
      <dgm:prSet/>
      <dgm:spPr/>
      <dgm:t>
        <a:bodyPr/>
        <a:lstStyle/>
        <a:p>
          <a:endParaRPr kumimoji="1" lang="ja-JP" altLang="en-US"/>
        </a:p>
      </dgm:t>
    </dgm:pt>
    <dgm:pt modelId="{39D9E1F2-83CD-4B4F-8F78-16F950D6F9E9}" type="pres">
      <dgm:prSet presAssocID="{59CD2ECE-E683-2D45-A740-0500BEB354DF}" presName="theList" presStyleCnt="0">
        <dgm:presLayoutVars>
          <dgm:dir/>
          <dgm:animLvl val="lvl"/>
          <dgm:resizeHandles val="exact"/>
        </dgm:presLayoutVars>
      </dgm:prSet>
      <dgm:spPr/>
      <dgm:t>
        <a:bodyPr/>
        <a:lstStyle/>
        <a:p>
          <a:endParaRPr kumimoji="1" lang="ja-JP" altLang="en-US"/>
        </a:p>
      </dgm:t>
    </dgm:pt>
    <dgm:pt modelId="{CE6787A7-79D3-DE4C-8036-E79325205085}" type="pres">
      <dgm:prSet presAssocID="{E8A671A3-BA37-BC46-B989-3E1A93F77C41}" presName="compNode" presStyleCnt="0"/>
      <dgm:spPr/>
    </dgm:pt>
    <dgm:pt modelId="{9F1A8ABA-C595-2E40-AEAE-4DE179D5DE87}" type="pres">
      <dgm:prSet presAssocID="{E8A671A3-BA37-BC46-B989-3E1A93F77C41}" presName="aNode" presStyleLbl="bgShp" presStyleIdx="0" presStyleCnt="1" custLinFactY="26211" custLinFactNeighborX="-377" custLinFactNeighborY="100000"/>
      <dgm:spPr/>
      <dgm:t>
        <a:bodyPr/>
        <a:lstStyle/>
        <a:p>
          <a:endParaRPr kumimoji="1" lang="ja-JP" altLang="en-US"/>
        </a:p>
      </dgm:t>
    </dgm:pt>
    <dgm:pt modelId="{5DA625D8-3BAA-F548-917C-16CF6788282A}" type="pres">
      <dgm:prSet presAssocID="{E8A671A3-BA37-BC46-B989-3E1A93F77C41}" presName="textNode" presStyleLbl="bgShp" presStyleIdx="0" presStyleCnt="1"/>
      <dgm:spPr/>
      <dgm:t>
        <a:bodyPr/>
        <a:lstStyle/>
        <a:p>
          <a:endParaRPr kumimoji="1" lang="ja-JP" altLang="en-US"/>
        </a:p>
      </dgm:t>
    </dgm:pt>
    <dgm:pt modelId="{07624D96-71F1-B040-90AC-2468A1D8C0DD}" type="pres">
      <dgm:prSet presAssocID="{E8A671A3-BA37-BC46-B989-3E1A93F77C41}" presName="compChildNode" presStyleCnt="0"/>
      <dgm:spPr/>
    </dgm:pt>
    <dgm:pt modelId="{571191CB-0225-E649-B7E5-46A502C05DA1}" type="pres">
      <dgm:prSet presAssocID="{E8A671A3-BA37-BC46-B989-3E1A93F77C41}" presName="theInnerList" presStyleCnt="0"/>
      <dgm:spPr/>
    </dgm:pt>
    <dgm:pt modelId="{779C2F06-C1E3-C749-9621-415740D6AA08}" type="pres">
      <dgm:prSet presAssocID="{3DB148F7-41CA-074C-BCF5-440C303583FF}" presName="childNode" presStyleLbl="node1" presStyleIdx="0" presStyleCnt="2">
        <dgm:presLayoutVars>
          <dgm:bulletEnabled val="1"/>
        </dgm:presLayoutVars>
      </dgm:prSet>
      <dgm:spPr/>
      <dgm:t>
        <a:bodyPr/>
        <a:lstStyle/>
        <a:p>
          <a:endParaRPr kumimoji="1" lang="ja-JP" altLang="en-US"/>
        </a:p>
      </dgm:t>
    </dgm:pt>
    <dgm:pt modelId="{6E6B981B-7150-F247-93E0-6225D389A315}" type="pres">
      <dgm:prSet presAssocID="{3DB148F7-41CA-074C-BCF5-440C303583FF}" presName="aSpace2" presStyleCnt="0"/>
      <dgm:spPr/>
    </dgm:pt>
    <dgm:pt modelId="{B36C570F-5B0A-0447-A5E8-BA46DCD05C2E}" type="pres">
      <dgm:prSet presAssocID="{05551573-A982-3747-A37C-F645AFE7401C}" presName="childNode" presStyleLbl="node1" presStyleIdx="1" presStyleCnt="2">
        <dgm:presLayoutVars>
          <dgm:bulletEnabled val="1"/>
        </dgm:presLayoutVars>
      </dgm:prSet>
      <dgm:spPr/>
      <dgm:t>
        <a:bodyPr/>
        <a:lstStyle/>
        <a:p>
          <a:endParaRPr kumimoji="1" lang="ja-JP" altLang="en-US"/>
        </a:p>
      </dgm:t>
    </dgm:pt>
  </dgm:ptLst>
  <dgm:cxnLst>
    <dgm:cxn modelId="{B71D058E-8EE7-3A46-A479-C0B3BA79C2DF}" srcId="{59CD2ECE-E683-2D45-A740-0500BEB354DF}" destId="{E8A671A3-BA37-BC46-B989-3E1A93F77C41}" srcOrd="0" destOrd="0" parTransId="{CB4613EC-B1FA-1941-9E57-18FF4FEA4FDD}" sibTransId="{AE2E1D67-E518-1447-ABB8-E87108D56175}"/>
    <dgm:cxn modelId="{B8A8F9A1-1C64-2D48-A1F4-DFD7D8B63DC7}" type="presOf" srcId="{59CD2ECE-E683-2D45-A740-0500BEB354DF}" destId="{39D9E1F2-83CD-4B4F-8F78-16F950D6F9E9}" srcOrd="0" destOrd="0" presId="urn:microsoft.com/office/officeart/2005/8/layout/lProcess2"/>
    <dgm:cxn modelId="{DBFDD4C4-7C11-0448-835B-8A173B68E159}" type="presOf" srcId="{3DB148F7-41CA-074C-BCF5-440C303583FF}" destId="{779C2F06-C1E3-C749-9621-415740D6AA08}" srcOrd="0" destOrd="0" presId="urn:microsoft.com/office/officeart/2005/8/layout/lProcess2"/>
    <dgm:cxn modelId="{48DC1824-997C-594C-82C1-534D5241BB02}" type="presOf" srcId="{E8A671A3-BA37-BC46-B989-3E1A93F77C41}" destId="{9F1A8ABA-C595-2E40-AEAE-4DE179D5DE87}" srcOrd="0" destOrd="0" presId="urn:microsoft.com/office/officeart/2005/8/layout/lProcess2"/>
    <dgm:cxn modelId="{C0E2BAB6-0458-6E4B-988D-D57673BD4C12}" type="presOf" srcId="{E8A671A3-BA37-BC46-B989-3E1A93F77C41}" destId="{5DA625D8-3BAA-F548-917C-16CF6788282A}" srcOrd="1" destOrd="0" presId="urn:microsoft.com/office/officeart/2005/8/layout/lProcess2"/>
    <dgm:cxn modelId="{83F50105-7B35-7C43-9E1A-F5E4FC83ADA2}" type="presOf" srcId="{05551573-A982-3747-A37C-F645AFE7401C}" destId="{B36C570F-5B0A-0447-A5E8-BA46DCD05C2E}" srcOrd="0" destOrd="0" presId="urn:microsoft.com/office/officeart/2005/8/layout/lProcess2"/>
    <dgm:cxn modelId="{02B2851B-CA13-BF40-8C35-5DCEC3192EBC}" srcId="{E8A671A3-BA37-BC46-B989-3E1A93F77C41}" destId="{3DB148F7-41CA-074C-BCF5-440C303583FF}" srcOrd="0" destOrd="0" parTransId="{51EFA77B-1FBF-D849-8194-56AE8F5BDDE5}" sibTransId="{F97C4F3F-433D-A146-8336-9FCCA1D54789}"/>
    <dgm:cxn modelId="{916B9BF2-19A4-2044-B383-7F6D2DC07B1C}" srcId="{E8A671A3-BA37-BC46-B989-3E1A93F77C41}" destId="{05551573-A982-3747-A37C-F645AFE7401C}" srcOrd="1" destOrd="0" parTransId="{7A506141-479D-764F-A551-BE29AAA7BDD7}" sibTransId="{877C3FC4-756F-4846-91FC-7243B241CAB5}"/>
    <dgm:cxn modelId="{9AAE9892-A05F-E948-8DFC-33E9A78BACEC}" type="presParOf" srcId="{39D9E1F2-83CD-4B4F-8F78-16F950D6F9E9}" destId="{CE6787A7-79D3-DE4C-8036-E79325205085}" srcOrd="0" destOrd="0" presId="urn:microsoft.com/office/officeart/2005/8/layout/lProcess2"/>
    <dgm:cxn modelId="{0DFA10CC-CEC9-F444-AA18-88CFD6C4658E}" type="presParOf" srcId="{CE6787A7-79D3-DE4C-8036-E79325205085}" destId="{9F1A8ABA-C595-2E40-AEAE-4DE179D5DE87}" srcOrd="0" destOrd="0" presId="urn:microsoft.com/office/officeart/2005/8/layout/lProcess2"/>
    <dgm:cxn modelId="{F9DEBF81-013E-1E41-AC9F-1DC0D20C77F9}" type="presParOf" srcId="{CE6787A7-79D3-DE4C-8036-E79325205085}" destId="{5DA625D8-3BAA-F548-917C-16CF6788282A}" srcOrd="1" destOrd="0" presId="urn:microsoft.com/office/officeart/2005/8/layout/lProcess2"/>
    <dgm:cxn modelId="{FC691724-0028-EC40-A4AD-809ABBE19657}" type="presParOf" srcId="{CE6787A7-79D3-DE4C-8036-E79325205085}" destId="{07624D96-71F1-B040-90AC-2468A1D8C0DD}" srcOrd="2" destOrd="0" presId="urn:microsoft.com/office/officeart/2005/8/layout/lProcess2"/>
    <dgm:cxn modelId="{444A10AB-C22A-E54E-949D-320617EE5E43}" type="presParOf" srcId="{07624D96-71F1-B040-90AC-2468A1D8C0DD}" destId="{571191CB-0225-E649-B7E5-46A502C05DA1}" srcOrd="0" destOrd="0" presId="urn:microsoft.com/office/officeart/2005/8/layout/lProcess2"/>
    <dgm:cxn modelId="{AAACF16D-52B7-584F-AD45-DAF4CBA867C0}" type="presParOf" srcId="{571191CB-0225-E649-B7E5-46A502C05DA1}" destId="{779C2F06-C1E3-C749-9621-415740D6AA08}" srcOrd="0" destOrd="0" presId="urn:microsoft.com/office/officeart/2005/8/layout/lProcess2"/>
    <dgm:cxn modelId="{36A4FE98-7DD0-3A46-9821-70DECBD8829F}" type="presParOf" srcId="{571191CB-0225-E649-B7E5-46A502C05DA1}" destId="{6E6B981B-7150-F247-93E0-6225D389A315}" srcOrd="1" destOrd="0" presId="urn:microsoft.com/office/officeart/2005/8/layout/lProcess2"/>
    <dgm:cxn modelId="{1DDA13BC-3EF6-1C48-8E20-F3EEE59605D0}" type="presParOf" srcId="{571191CB-0225-E649-B7E5-46A502C05DA1}" destId="{B36C570F-5B0A-0447-A5E8-BA46DCD05C2E}"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CD2ECE-E683-2D45-A740-0500BEB354DF}"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kumimoji="1" lang="ja-JP" altLang="en-US"/>
        </a:p>
      </dgm:t>
    </dgm:pt>
    <dgm:pt modelId="{E8A671A3-BA37-BC46-B989-3E1A93F77C41}">
      <dgm:prSet phldrT="[テキスト]" custT="1"/>
      <dgm:spPr/>
      <dgm:t>
        <a:bodyPr/>
        <a:lstStyle/>
        <a:p>
          <a:r>
            <a:rPr kumimoji="1" lang="ja-JP" altLang="en-US" sz="2000" dirty="0" smtClean="0"/>
            <a:t>データベース</a:t>
          </a:r>
        </a:p>
        <a:p>
          <a:r>
            <a:rPr kumimoji="1" lang="ja-JP" altLang="en-US" sz="2000" dirty="0" smtClean="0"/>
            <a:t>「コンビニ」</a:t>
          </a:r>
          <a:endParaRPr kumimoji="1" lang="ja-JP" altLang="en-US" sz="2000" dirty="0"/>
        </a:p>
      </dgm:t>
    </dgm:pt>
    <dgm:pt modelId="{CB4613EC-B1FA-1941-9E57-18FF4FEA4FDD}" type="parTrans" cxnId="{B71D058E-8EE7-3A46-A479-C0B3BA79C2DF}">
      <dgm:prSet/>
      <dgm:spPr/>
      <dgm:t>
        <a:bodyPr/>
        <a:lstStyle/>
        <a:p>
          <a:endParaRPr kumimoji="1" lang="ja-JP" altLang="en-US"/>
        </a:p>
      </dgm:t>
    </dgm:pt>
    <dgm:pt modelId="{AE2E1D67-E518-1447-ABB8-E87108D56175}" type="sibTrans" cxnId="{B71D058E-8EE7-3A46-A479-C0B3BA79C2DF}">
      <dgm:prSet/>
      <dgm:spPr/>
      <dgm:t>
        <a:bodyPr/>
        <a:lstStyle/>
        <a:p>
          <a:endParaRPr kumimoji="1" lang="ja-JP" altLang="en-US"/>
        </a:p>
      </dgm:t>
    </dgm:pt>
    <dgm:pt modelId="{3DB148F7-41CA-074C-BCF5-440C303583FF}">
      <dgm:prSet phldrT="[テキスト]" custT="1"/>
      <dgm:spPr/>
      <dgm:t>
        <a:bodyPr/>
        <a:lstStyle/>
        <a:p>
          <a:r>
            <a:rPr kumimoji="1" lang="ja-JP" altLang="en-US" sz="1800" dirty="0" smtClean="0"/>
            <a:t>テーブル</a:t>
          </a:r>
        </a:p>
        <a:p>
          <a:r>
            <a:rPr kumimoji="1" lang="ja-JP" altLang="en-US" sz="1800" dirty="0" smtClean="0"/>
            <a:t>「商品データ」</a:t>
          </a:r>
          <a:endParaRPr kumimoji="1" lang="ja-JP" altLang="en-US" sz="1800" dirty="0"/>
        </a:p>
      </dgm:t>
    </dgm:pt>
    <dgm:pt modelId="{51EFA77B-1FBF-D849-8194-56AE8F5BDDE5}" type="parTrans" cxnId="{02B2851B-CA13-BF40-8C35-5DCEC3192EBC}">
      <dgm:prSet/>
      <dgm:spPr/>
      <dgm:t>
        <a:bodyPr/>
        <a:lstStyle/>
        <a:p>
          <a:endParaRPr kumimoji="1" lang="ja-JP" altLang="en-US"/>
        </a:p>
      </dgm:t>
    </dgm:pt>
    <dgm:pt modelId="{F97C4F3F-433D-A146-8336-9FCCA1D54789}" type="sibTrans" cxnId="{02B2851B-CA13-BF40-8C35-5DCEC3192EBC}">
      <dgm:prSet/>
      <dgm:spPr/>
      <dgm:t>
        <a:bodyPr/>
        <a:lstStyle/>
        <a:p>
          <a:endParaRPr kumimoji="1" lang="ja-JP" altLang="en-US"/>
        </a:p>
      </dgm:t>
    </dgm:pt>
    <dgm:pt modelId="{05551573-A982-3747-A37C-F645AFE7401C}">
      <dgm:prSet phldrT="[テキスト]" custT="1"/>
      <dgm:spPr/>
      <dgm:t>
        <a:bodyPr/>
        <a:lstStyle/>
        <a:p>
          <a:r>
            <a:rPr kumimoji="1" lang="ja-JP" altLang="en-US" sz="1800" dirty="0" smtClean="0"/>
            <a:t>テーブル</a:t>
          </a:r>
        </a:p>
        <a:p>
          <a:r>
            <a:rPr kumimoji="1" lang="ja-JP" altLang="en-US" sz="1800" dirty="0" smtClean="0"/>
            <a:t>「売上データ」</a:t>
          </a:r>
          <a:endParaRPr kumimoji="1" lang="ja-JP" altLang="en-US" sz="1800" dirty="0"/>
        </a:p>
      </dgm:t>
    </dgm:pt>
    <dgm:pt modelId="{7A506141-479D-764F-A551-BE29AAA7BDD7}" type="parTrans" cxnId="{916B9BF2-19A4-2044-B383-7F6D2DC07B1C}">
      <dgm:prSet/>
      <dgm:spPr/>
      <dgm:t>
        <a:bodyPr/>
        <a:lstStyle/>
        <a:p>
          <a:endParaRPr kumimoji="1" lang="ja-JP" altLang="en-US"/>
        </a:p>
      </dgm:t>
    </dgm:pt>
    <dgm:pt modelId="{877C3FC4-756F-4846-91FC-7243B241CAB5}" type="sibTrans" cxnId="{916B9BF2-19A4-2044-B383-7F6D2DC07B1C}">
      <dgm:prSet/>
      <dgm:spPr/>
      <dgm:t>
        <a:bodyPr/>
        <a:lstStyle/>
        <a:p>
          <a:endParaRPr kumimoji="1" lang="ja-JP" altLang="en-US"/>
        </a:p>
      </dgm:t>
    </dgm:pt>
    <dgm:pt modelId="{39D9E1F2-83CD-4B4F-8F78-16F950D6F9E9}" type="pres">
      <dgm:prSet presAssocID="{59CD2ECE-E683-2D45-A740-0500BEB354DF}" presName="theList" presStyleCnt="0">
        <dgm:presLayoutVars>
          <dgm:dir/>
          <dgm:animLvl val="lvl"/>
          <dgm:resizeHandles val="exact"/>
        </dgm:presLayoutVars>
      </dgm:prSet>
      <dgm:spPr/>
      <dgm:t>
        <a:bodyPr/>
        <a:lstStyle/>
        <a:p>
          <a:endParaRPr kumimoji="1" lang="ja-JP" altLang="en-US"/>
        </a:p>
      </dgm:t>
    </dgm:pt>
    <dgm:pt modelId="{CE6787A7-79D3-DE4C-8036-E79325205085}" type="pres">
      <dgm:prSet presAssocID="{E8A671A3-BA37-BC46-B989-3E1A93F77C41}" presName="compNode" presStyleCnt="0"/>
      <dgm:spPr/>
    </dgm:pt>
    <dgm:pt modelId="{9F1A8ABA-C595-2E40-AEAE-4DE179D5DE87}" type="pres">
      <dgm:prSet presAssocID="{E8A671A3-BA37-BC46-B989-3E1A93F77C41}" presName="aNode" presStyleLbl="bgShp" presStyleIdx="0" presStyleCnt="1" custLinFactNeighborX="98453" custLinFactNeighborY="41686"/>
      <dgm:spPr/>
      <dgm:t>
        <a:bodyPr/>
        <a:lstStyle/>
        <a:p>
          <a:endParaRPr kumimoji="1" lang="ja-JP" altLang="en-US"/>
        </a:p>
      </dgm:t>
    </dgm:pt>
    <dgm:pt modelId="{5DA625D8-3BAA-F548-917C-16CF6788282A}" type="pres">
      <dgm:prSet presAssocID="{E8A671A3-BA37-BC46-B989-3E1A93F77C41}" presName="textNode" presStyleLbl="bgShp" presStyleIdx="0" presStyleCnt="1"/>
      <dgm:spPr/>
      <dgm:t>
        <a:bodyPr/>
        <a:lstStyle/>
        <a:p>
          <a:endParaRPr kumimoji="1" lang="ja-JP" altLang="en-US"/>
        </a:p>
      </dgm:t>
    </dgm:pt>
    <dgm:pt modelId="{07624D96-71F1-B040-90AC-2468A1D8C0DD}" type="pres">
      <dgm:prSet presAssocID="{E8A671A3-BA37-BC46-B989-3E1A93F77C41}" presName="compChildNode" presStyleCnt="0"/>
      <dgm:spPr/>
    </dgm:pt>
    <dgm:pt modelId="{571191CB-0225-E649-B7E5-46A502C05DA1}" type="pres">
      <dgm:prSet presAssocID="{E8A671A3-BA37-BC46-B989-3E1A93F77C41}" presName="theInnerList" presStyleCnt="0"/>
      <dgm:spPr/>
    </dgm:pt>
    <dgm:pt modelId="{779C2F06-C1E3-C749-9621-415740D6AA08}" type="pres">
      <dgm:prSet presAssocID="{3DB148F7-41CA-074C-BCF5-440C303583FF}" presName="childNode" presStyleLbl="node1" presStyleIdx="0" presStyleCnt="2">
        <dgm:presLayoutVars>
          <dgm:bulletEnabled val="1"/>
        </dgm:presLayoutVars>
      </dgm:prSet>
      <dgm:spPr/>
      <dgm:t>
        <a:bodyPr/>
        <a:lstStyle/>
        <a:p>
          <a:endParaRPr kumimoji="1" lang="ja-JP" altLang="en-US"/>
        </a:p>
      </dgm:t>
    </dgm:pt>
    <dgm:pt modelId="{6E6B981B-7150-F247-93E0-6225D389A315}" type="pres">
      <dgm:prSet presAssocID="{3DB148F7-41CA-074C-BCF5-440C303583FF}" presName="aSpace2" presStyleCnt="0"/>
      <dgm:spPr/>
    </dgm:pt>
    <dgm:pt modelId="{B36C570F-5B0A-0447-A5E8-BA46DCD05C2E}" type="pres">
      <dgm:prSet presAssocID="{05551573-A982-3747-A37C-F645AFE7401C}" presName="childNode" presStyleLbl="node1" presStyleIdx="1" presStyleCnt="2">
        <dgm:presLayoutVars>
          <dgm:bulletEnabled val="1"/>
        </dgm:presLayoutVars>
      </dgm:prSet>
      <dgm:spPr/>
      <dgm:t>
        <a:bodyPr/>
        <a:lstStyle/>
        <a:p>
          <a:endParaRPr kumimoji="1" lang="ja-JP" altLang="en-US"/>
        </a:p>
      </dgm:t>
    </dgm:pt>
  </dgm:ptLst>
  <dgm:cxnLst>
    <dgm:cxn modelId="{56A5C908-D2C9-0E47-B101-530849DF8FDD}" type="presOf" srcId="{3DB148F7-41CA-074C-BCF5-440C303583FF}" destId="{779C2F06-C1E3-C749-9621-415740D6AA08}" srcOrd="0" destOrd="0" presId="urn:microsoft.com/office/officeart/2005/8/layout/lProcess2"/>
    <dgm:cxn modelId="{3BA4E9A7-6139-9642-928C-AA017986DBFD}" type="presOf" srcId="{E8A671A3-BA37-BC46-B989-3E1A93F77C41}" destId="{9F1A8ABA-C595-2E40-AEAE-4DE179D5DE87}" srcOrd="0" destOrd="0" presId="urn:microsoft.com/office/officeart/2005/8/layout/lProcess2"/>
    <dgm:cxn modelId="{E8F87A86-8EB5-454B-A08A-068C7A4992A3}" type="presOf" srcId="{05551573-A982-3747-A37C-F645AFE7401C}" destId="{B36C570F-5B0A-0447-A5E8-BA46DCD05C2E}" srcOrd="0" destOrd="0" presId="urn:microsoft.com/office/officeart/2005/8/layout/lProcess2"/>
    <dgm:cxn modelId="{916B9BF2-19A4-2044-B383-7F6D2DC07B1C}" srcId="{E8A671A3-BA37-BC46-B989-3E1A93F77C41}" destId="{05551573-A982-3747-A37C-F645AFE7401C}" srcOrd="1" destOrd="0" parTransId="{7A506141-479D-764F-A551-BE29AAA7BDD7}" sibTransId="{877C3FC4-756F-4846-91FC-7243B241CAB5}"/>
    <dgm:cxn modelId="{8455899D-18DB-634A-BCDF-0068D084D5AE}" type="presOf" srcId="{59CD2ECE-E683-2D45-A740-0500BEB354DF}" destId="{39D9E1F2-83CD-4B4F-8F78-16F950D6F9E9}" srcOrd="0" destOrd="0" presId="urn:microsoft.com/office/officeart/2005/8/layout/lProcess2"/>
    <dgm:cxn modelId="{02B2851B-CA13-BF40-8C35-5DCEC3192EBC}" srcId="{E8A671A3-BA37-BC46-B989-3E1A93F77C41}" destId="{3DB148F7-41CA-074C-BCF5-440C303583FF}" srcOrd="0" destOrd="0" parTransId="{51EFA77B-1FBF-D849-8194-56AE8F5BDDE5}" sibTransId="{F97C4F3F-433D-A146-8336-9FCCA1D54789}"/>
    <dgm:cxn modelId="{B71D058E-8EE7-3A46-A479-C0B3BA79C2DF}" srcId="{59CD2ECE-E683-2D45-A740-0500BEB354DF}" destId="{E8A671A3-BA37-BC46-B989-3E1A93F77C41}" srcOrd="0" destOrd="0" parTransId="{CB4613EC-B1FA-1941-9E57-18FF4FEA4FDD}" sibTransId="{AE2E1D67-E518-1447-ABB8-E87108D56175}"/>
    <dgm:cxn modelId="{71695B3C-0833-EE42-8AA4-731C858BDA08}" type="presOf" srcId="{E8A671A3-BA37-BC46-B989-3E1A93F77C41}" destId="{5DA625D8-3BAA-F548-917C-16CF6788282A}" srcOrd="1" destOrd="0" presId="urn:microsoft.com/office/officeart/2005/8/layout/lProcess2"/>
    <dgm:cxn modelId="{379695B7-9972-1041-92AC-FE6A47A620CF}" type="presParOf" srcId="{39D9E1F2-83CD-4B4F-8F78-16F950D6F9E9}" destId="{CE6787A7-79D3-DE4C-8036-E79325205085}" srcOrd="0" destOrd="0" presId="urn:microsoft.com/office/officeart/2005/8/layout/lProcess2"/>
    <dgm:cxn modelId="{D57D0983-B389-7445-B23E-A734B0496440}" type="presParOf" srcId="{CE6787A7-79D3-DE4C-8036-E79325205085}" destId="{9F1A8ABA-C595-2E40-AEAE-4DE179D5DE87}" srcOrd="0" destOrd="0" presId="urn:microsoft.com/office/officeart/2005/8/layout/lProcess2"/>
    <dgm:cxn modelId="{FDDEDB85-91AF-514E-8BAC-FD74F68D9B0A}" type="presParOf" srcId="{CE6787A7-79D3-DE4C-8036-E79325205085}" destId="{5DA625D8-3BAA-F548-917C-16CF6788282A}" srcOrd="1" destOrd="0" presId="urn:microsoft.com/office/officeart/2005/8/layout/lProcess2"/>
    <dgm:cxn modelId="{FF15FABC-A262-FA46-8EEF-0837E9BAEA3B}" type="presParOf" srcId="{CE6787A7-79D3-DE4C-8036-E79325205085}" destId="{07624D96-71F1-B040-90AC-2468A1D8C0DD}" srcOrd="2" destOrd="0" presId="urn:microsoft.com/office/officeart/2005/8/layout/lProcess2"/>
    <dgm:cxn modelId="{6AC2BF29-F8B9-7D4B-AEAD-F38393B25576}" type="presParOf" srcId="{07624D96-71F1-B040-90AC-2468A1D8C0DD}" destId="{571191CB-0225-E649-B7E5-46A502C05DA1}" srcOrd="0" destOrd="0" presId="urn:microsoft.com/office/officeart/2005/8/layout/lProcess2"/>
    <dgm:cxn modelId="{E8824379-8978-514C-BAFD-3736E4BD8F36}" type="presParOf" srcId="{571191CB-0225-E649-B7E5-46A502C05DA1}" destId="{779C2F06-C1E3-C749-9621-415740D6AA08}" srcOrd="0" destOrd="0" presId="urn:microsoft.com/office/officeart/2005/8/layout/lProcess2"/>
    <dgm:cxn modelId="{FADDD95F-D5B8-A741-8A62-FF6F8051BB21}" type="presParOf" srcId="{571191CB-0225-E649-B7E5-46A502C05DA1}" destId="{6E6B981B-7150-F247-93E0-6225D389A315}" srcOrd="1" destOrd="0" presId="urn:microsoft.com/office/officeart/2005/8/layout/lProcess2"/>
    <dgm:cxn modelId="{09907A02-685A-4C47-8DF5-97A9720BC735}" type="presParOf" srcId="{571191CB-0225-E649-B7E5-46A502C05DA1}" destId="{B36C570F-5B0A-0447-A5E8-BA46DCD05C2E}"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9CD2ECE-E683-2D45-A740-0500BEB354DF}"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kumimoji="1" lang="ja-JP" altLang="en-US"/>
        </a:p>
      </dgm:t>
    </dgm:pt>
    <dgm:pt modelId="{E8A671A3-BA37-BC46-B989-3E1A93F77C41}">
      <dgm:prSet phldrT="[テキスト]" custT="1"/>
      <dgm:spPr/>
      <dgm:t>
        <a:bodyPr/>
        <a:lstStyle/>
        <a:p>
          <a:r>
            <a:rPr kumimoji="1" lang="en-US" altLang="ja-JP" sz="2000" dirty="0" smtClean="0"/>
            <a:t>[</a:t>
          </a:r>
          <a:r>
            <a:rPr kumimoji="1" lang="ja-JP" altLang="en-US" sz="2000" dirty="0" smtClean="0"/>
            <a:t>データベース名</a:t>
          </a:r>
          <a:r>
            <a:rPr kumimoji="1" lang="en-US" altLang="ja-JP" sz="2000" dirty="0" smtClean="0"/>
            <a:t>]</a:t>
          </a:r>
          <a:endParaRPr kumimoji="1" lang="ja-JP" altLang="en-US" sz="2000" dirty="0" smtClean="0"/>
        </a:p>
        <a:p>
          <a:r>
            <a:rPr kumimoji="1" lang="ja-JP" altLang="en-US" sz="2000" dirty="0" smtClean="0"/>
            <a:t>コンビニ</a:t>
          </a:r>
          <a:endParaRPr kumimoji="1" lang="ja-JP" altLang="en-US" sz="2000" dirty="0"/>
        </a:p>
      </dgm:t>
    </dgm:pt>
    <dgm:pt modelId="{CB4613EC-B1FA-1941-9E57-18FF4FEA4FDD}" type="parTrans" cxnId="{B71D058E-8EE7-3A46-A479-C0B3BA79C2DF}">
      <dgm:prSet/>
      <dgm:spPr/>
      <dgm:t>
        <a:bodyPr/>
        <a:lstStyle/>
        <a:p>
          <a:endParaRPr kumimoji="1" lang="ja-JP" altLang="en-US"/>
        </a:p>
      </dgm:t>
    </dgm:pt>
    <dgm:pt modelId="{AE2E1D67-E518-1447-ABB8-E87108D56175}" type="sibTrans" cxnId="{B71D058E-8EE7-3A46-A479-C0B3BA79C2DF}">
      <dgm:prSet/>
      <dgm:spPr/>
      <dgm:t>
        <a:bodyPr/>
        <a:lstStyle/>
        <a:p>
          <a:endParaRPr kumimoji="1" lang="ja-JP" altLang="en-US"/>
        </a:p>
      </dgm:t>
    </dgm:pt>
    <dgm:pt modelId="{3DB148F7-41CA-074C-BCF5-440C303583FF}">
      <dgm:prSet phldrT="[テキスト]" custT="1"/>
      <dgm:spPr/>
      <dgm:t>
        <a:bodyPr/>
        <a:lstStyle/>
        <a:p>
          <a:r>
            <a:rPr kumimoji="1" lang="en-US" altLang="ja-JP" sz="1800" dirty="0" smtClean="0"/>
            <a:t>[</a:t>
          </a:r>
          <a:r>
            <a:rPr kumimoji="1" lang="ja-JP" altLang="en-US" sz="1800" dirty="0" smtClean="0"/>
            <a:t>テーブル名</a:t>
          </a:r>
          <a:r>
            <a:rPr kumimoji="1" lang="en-US" altLang="ja-JP" sz="1800" dirty="0" smtClean="0"/>
            <a:t>]</a:t>
          </a:r>
          <a:endParaRPr kumimoji="1" lang="ja-JP" altLang="en-US" sz="1800" dirty="0" smtClean="0"/>
        </a:p>
        <a:p>
          <a:r>
            <a:rPr kumimoji="1" lang="ja-JP" altLang="en-US" sz="1800" dirty="0" smtClean="0"/>
            <a:t>商品データ</a:t>
          </a:r>
          <a:endParaRPr kumimoji="1" lang="ja-JP" altLang="en-US" sz="1800" dirty="0"/>
        </a:p>
      </dgm:t>
    </dgm:pt>
    <dgm:pt modelId="{51EFA77B-1FBF-D849-8194-56AE8F5BDDE5}" type="parTrans" cxnId="{02B2851B-CA13-BF40-8C35-5DCEC3192EBC}">
      <dgm:prSet/>
      <dgm:spPr/>
      <dgm:t>
        <a:bodyPr/>
        <a:lstStyle/>
        <a:p>
          <a:endParaRPr kumimoji="1" lang="ja-JP" altLang="en-US"/>
        </a:p>
      </dgm:t>
    </dgm:pt>
    <dgm:pt modelId="{F97C4F3F-433D-A146-8336-9FCCA1D54789}" type="sibTrans" cxnId="{02B2851B-CA13-BF40-8C35-5DCEC3192EBC}">
      <dgm:prSet/>
      <dgm:spPr/>
      <dgm:t>
        <a:bodyPr/>
        <a:lstStyle/>
        <a:p>
          <a:endParaRPr kumimoji="1" lang="ja-JP" altLang="en-US"/>
        </a:p>
      </dgm:t>
    </dgm:pt>
    <dgm:pt modelId="{05551573-A982-3747-A37C-F645AFE7401C}">
      <dgm:prSet phldrT="[テキスト]" custT="1"/>
      <dgm:spPr/>
      <dgm:t>
        <a:bodyPr/>
        <a:lstStyle/>
        <a:p>
          <a:r>
            <a:rPr kumimoji="1" lang="en-US" altLang="ja-JP" sz="1800" dirty="0" smtClean="0"/>
            <a:t>[</a:t>
          </a:r>
          <a:r>
            <a:rPr kumimoji="1" lang="ja-JP" altLang="en-US" sz="1800" dirty="0" smtClean="0"/>
            <a:t>テーブル名</a:t>
          </a:r>
          <a:r>
            <a:rPr kumimoji="1" lang="en-US" altLang="ja-JP" sz="1800" dirty="0" smtClean="0"/>
            <a:t>]</a:t>
          </a:r>
          <a:endParaRPr kumimoji="1" lang="ja-JP" altLang="en-US" sz="1800" dirty="0" smtClean="0"/>
        </a:p>
        <a:p>
          <a:r>
            <a:rPr kumimoji="1" lang="ja-JP" altLang="en-US" sz="1800" dirty="0" smtClean="0"/>
            <a:t>売上データ</a:t>
          </a:r>
          <a:endParaRPr kumimoji="1" lang="ja-JP" altLang="en-US" sz="1800" dirty="0"/>
        </a:p>
      </dgm:t>
    </dgm:pt>
    <dgm:pt modelId="{7A506141-479D-764F-A551-BE29AAA7BDD7}" type="parTrans" cxnId="{916B9BF2-19A4-2044-B383-7F6D2DC07B1C}">
      <dgm:prSet/>
      <dgm:spPr/>
      <dgm:t>
        <a:bodyPr/>
        <a:lstStyle/>
        <a:p>
          <a:endParaRPr kumimoji="1" lang="ja-JP" altLang="en-US"/>
        </a:p>
      </dgm:t>
    </dgm:pt>
    <dgm:pt modelId="{877C3FC4-756F-4846-91FC-7243B241CAB5}" type="sibTrans" cxnId="{916B9BF2-19A4-2044-B383-7F6D2DC07B1C}">
      <dgm:prSet/>
      <dgm:spPr/>
      <dgm:t>
        <a:bodyPr/>
        <a:lstStyle/>
        <a:p>
          <a:endParaRPr kumimoji="1" lang="ja-JP" altLang="en-US"/>
        </a:p>
      </dgm:t>
    </dgm:pt>
    <dgm:pt modelId="{39D9E1F2-83CD-4B4F-8F78-16F950D6F9E9}" type="pres">
      <dgm:prSet presAssocID="{59CD2ECE-E683-2D45-A740-0500BEB354DF}" presName="theList" presStyleCnt="0">
        <dgm:presLayoutVars>
          <dgm:dir/>
          <dgm:animLvl val="lvl"/>
          <dgm:resizeHandles val="exact"/>
        </dgm:presLayoutVars>
      </dgm:prSet>
      <dgm:spPr/>
      <dgm:t>
        <a:bodyPr/>
        <a:lstStyle/>
        <a:p>
          <a:endParaRPr kumimoji="1" lang="ja-JP" altLang="en-US"/>
        </a:p>
      </dgm:t>
    </dgm:pt>
    <dgm:pt modelId="{CE6787A7-79D3-DE4C-8036-E79325205085}" type="pres">
      <dgm:prSet presAssocID="{E8A671A3-BA37-BC46-B989-3E1A93F77C41}" presName="compNode" presStyleCnt="0"/>
      <dgm:spPr/>
    </dgm:pt>
    <dgm:pt modelId="{9F1A8ABA-C595-2E40-AEAE-4DE179D5DE87}" type="pres">
      <dgm:prSet presAssocID="{E8A671A3-BA37-BC46-B989-3E1A93F77C41}" presName="aNode" presStyleLbl="bgShp" presStyleIdx="0" presStyleCnt="1" custLinFactY="26211" custLinFactNeighborX="-377" custLinFactNeighborY="100000"/>
      <dgm:spPr/>
      <dgm:t>
        <a:bodyPr/>
        <a:lstStyle/>
        <a:p>
          <a:endParaRPr kumimoji="1" lang="ja-JP" altLang="en-US"/>
        </a:p>
      </dgm:t>
    </dgm:pt>
    <dgm:pt modelId="{5DA625D8-3BAA-F548-917C-16CF6788282A}" type="pres">
      <dgm:prSet presAssocID="{E8A671A3-BA37-BC46-B989-3E1A93F77C41}" presName="textNode" presStyleLbl="bgShp" presStyleIdx="0" presStyleCnt="1"/>
      <dgm:spPr/>
      <dgm:t>
        <a:bodyPr/>
        <a:lstStyle/>
        <a:p>
          <a:endParaRPr kumimoji="1" lang="ja-JP" altLang="en-US"/>
        </a:p>
      </dgm:t>
    </dgm:pt>
    <dgm:pt modelId="{07624D96-71F1-B040-90AC-2468A1D8C0DD}" type="pres">
      <dgm:prSet presAssocID="{E8A671A3-BA37-BC46-B989-3E1A93F77C41}" presName="compChildNode" presStyleCnt="0"/>
      <dgm:spPr/>
    </dgm:pt>
    <dgm:pt modelId="{571191CB-0225-E649-B7E5-46A502C05DA1}" type="pres">
      <dgm:prSet presAssocID="{E8A671A3-BA37-BC46-B989-3E1A93F77C41}" presName="theInnerList" presStyleCnt="0"/>
      <dgm:spPr/>
    </dgm:pt>
    <dgm:pt modelId="{779C2F06-C1E3-C749-9621-415740D6AA08}" type="pres">
      <dgm:prSet presAssocID="{3DB148F7-41CA-074C-BCF5-440C303583FF}" presName="childNode" presStyleLbl="node1" presStyleIdx="0" presStyleCnt="2">
        <dgm:presLayoutVars>
          <dgm:bulletEnabled val="1"/>
        </dgm:presLayoutVars>
      </dgm:prSet>
      <dgm:spPr/>
      <dgm:t>
        <a:bodyPr/>
        <a:lstStyle/>
        <a:p>
          <a:endParaRPr kumimoji="1" lang="ja-JP" altLang="en-US"/>
        </a:p>
      </dgm:t>
    </dgm:pt>
    <dgm:pt modelId="{6E6B981B-7150-F247-93E0-6225D389A315}" type="pres">
      <dgm:prSet presAssocID="{3DB148F7-41CA-074C-BCF5-440C303583FF}" presName="aSpace2" presStyleCnt="0"/>
      <dgm:spPr/>
    </dgm:pt>
    <dgm:pt modelId="{B36C570F-5B0A-0447-A5E8-BA46DCD05C2E}" type="pres">
      <dgm:prSet presAssocID="{05551573-A982-3747-A37C-F645AFE7401C}" presName="childNode" presStyleLbl="node1" presStyleIdx="1" presStyleCnt="2">
        <dgm:presLayoutVars>
          <dgm:bulletEnabled val="1"/>
        </dgm:presLayoutVars>
      </dgm:prSet>
      <dgm:spPr/>
      <dgm:t>
        <a:bodyPr/>
        <a:lstStyle/>
        <a:p>
          <a:endParaRPr kumimoji="1" lang="ja-JP" altLang="en-US"/>
        </a:p>
      </dgm:t>
    </dgm:pt>
  </dgm:ptLst>
  <dgm:cxnLst>
    <dgm:cxn modelId="{12982B01-700E-504B-9861-E3ED0D19D285}" type="presOf" srcId="{E8A671A3-BA37-BC46-B989-3E1A93F77C41}" destId="{9F1A8ABA-C595-2E40-AEAE-4DE179D5DE87}" srcOrd="0" destOrd="0" presId="urn:microsoft.com/office/officeart/2005/8/layout/lProcess2"/>
    <dgm:cxn modelId="{AE6F60B0-D461-9044-B805-71236C35559D}" type="presOf" srcId="{E8A671A3-BA37-BC46-B989-3E1A93F77C41}" destId="{5DA625D8-3BAA-F548-917C-16CF6788282A}" srcOrd="1" destOrd="0" presId="urn:microsoft.com/office/officeart/2005/8/layout/lProcess2"/>
    <dgm:cxn modelId="{B71D058E-8EE7-3A46-A479-C0B3BA79C2DF}" srcId="{59CD2ECE-E683-2D45-A740-0500BEB354DF}" destId="{E8A671A3-BA37-BC46-B989-3E1A93F77C41}" srcOrd="0" destOrd="0" parTransId="{CB4613EC-B1FA-1941-9E57-18FF4FEA4FDD}" sibTransId="{AE2E1D67-E518-1447-ABB8-E87108D56175}"/>
    <dgm:cxn modelId="{D746508A-1585-9F4F-9C08-F740842F923A}" type="presOf" srcId="{59CD2ECE-E683-2D45-A740-0500BEB354DF}" destId="{39D9E1F2-83CD-4B4F-8F78-16F950D6F9E9}" srcOrd="0" destOrd="0" presId="urn:microsoft.com/office/officeart/2005/8/layout/lProcess2"/>
    <dgm:cxn modelId="{01F5CCE4-DC84-174E-A433-5956B371C5DE}" type="presOf" srcId="{3DB148F7-41CA-074C-BCF5-440C303583FF}" destId="{779C2F06-C1E3-C749-9621-415740D6AA08}" srcOrd="0" destOrd="0" presId="urn:microsoft.com/office/officeart/2005/8/layout/lProcess2"/>
    <dgm:cxn modelId="{2C39C812-7600-A743-BC3E-A84A618BCFB2}" type="presOf" srcId="{05551573-A982-3747-A37C-F645AFE7401C}" destId="{B36C570F-5B0A-0447-A5E8-BA46DCD05C2E}" srcOrd="0" destOrd="0" presId="urn:microsoft.com/office/officeart/2005/8/layout/lProcess2"/>
    <dgm:cxn modelId="{02B2851B-CA13-BF40-8C35-5DCEC3192EBC}" srcId="{E8A671A3-BA37-BC46-B989-3E1A93F77C41}" destId="{3DB148F7-41CA-074C-BCF5-440C303583FF}" srcOrd="0" destOrd="0" parTransId="{51EFA77B-1FBF-D849-8194-56AE8F5BDDE5}" sibTransId="{F97C4F3F-433D-A146-8336-9FCCA1D54789}"/>
    <dgm:cxn modelId="{916B9BF2-19A4-2044-B383-7F6D2DC07B1C}" srcId="{E8A671A3-BA37-BC46-B989-3E1A93F77C41}" destId="{05551573-A982-3747-A37C-F645AFE7401C}" srcOrd="1" destOrd="0" parTransId="{7A506141-479D-764F-A551-BE29AAA7BDD7}" sibTransId="{877C3FC4-756F-4846-91FC-7243B241CAB5}"/>
    <dgm:cxn modelId="{063BBA64-E966-8F4E-9194-E05A6FE5D083}" type="presParOf" srcId="{39D9E1F2-83CD-4B4F-8F78-16F950D6F9E9}" destId="{CE6787A7-79D3-DE4C-8036-E79325205085}" srcOrd="0" destOrd="0" presId="urn:microsoft.com/office/officeart/2005/8/layout/lProcess2"/>
    <dgm:cxn modelId="{36A32912-F40D-B348-97C8-17E2E2323CB3}" type="presParOf" srcId="{CE6787A7-79D3-DE4C-8036-E79325205085}" destId="{9F1A8ABA-C595-2E40-AEAE-4DE179D5DE87}" srcOrd="0" destOrd="0" presId="urn:microsoft.com/office/officeart/2005/8/layout/lProcess2"/>
    <dgm:cxn modelId="{344DAA4A-D099-2748-B6D8-571728E73D24}" type="presParOf" srcId="{CE6787A7-79D3-DE4C-8036-E79325205085}" destId="{5DA625D8-3BAA-F548-917C-16CF6788282A}" srcOrd="1" destOrd="0" presId="urn:microsoft.com/office/officeart/2005/8/layout/lProcess2"/>
    <dgm:cxn modelId="{DE36AD34-A13B-B34B-807B-D8BA1D256EB0}" type="presParOf" srcId="{CE6787A7-79D3-DE4C-8036-E79325205085}" destId="{07624D96-71F1-B040-90AC-2468A1D8C0DD}" srcOrd="2" destOrd="0" presId="urn:microsoft.com/office/officeart/2005/8/layout/lProcess2"/>
    <dgm:cxn modelId="{1E178726-5796-0140-88BE-0C3ADDAE19EC}" type="presParOf" srcId="{07624D96-71F1-B040-90AC-2468A1D8C0DD}" destId="{571191CB-0225-E649-B7E5-46A502C05DA1}" srcOrd="0" destOrd="0" presId="urn:microsoft.com/office/officeart/2005/8/layout/lProcess2"/>
    <dgm:cxn modelId="{7461C00F-4876-934A-9BED-845E4ABAE477}" type="presParOf" srcId="{571191CB-0225-E649-B7E5-46A502C05DA1}" destId="{779C2F06-C1E3-C749-9621-415740D6AA08}" srcOrd="0" destOrd="0" presId="urn:microsoft.com/office/officeart/2005/8/layout/lProcess2"/>
    <dgm:cxn modelId="{7D8600E6-B465-E043-8DCA-191A408D5D3D}" type="presParOf" srcId="{571191CB-0225-E649-B7E5-46A502C05DA1}" destId="{6E6B981B-7150-F247-93E0-6225D389A315}" srcOrd="1" destOrd="0" presId="urn:microsoft.com/office/officeart/2005/8/layout/lProcess2"/>
    <dgm:cxn modelId="{9C1BBA32-4DA3-A94B-A5AD-7CE13FBEC12E}" type="presParOf" srcId="{571191CB-0225-E649-B7E5-46A502C05DA1}" destId="{B36C570F-5B0A-0447-A5E8-BA46DCD05C2E}"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9CD2ECE-E683-2D45-A740-0500BEB354DF}"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kumimoji="1" lang="ja-JP" altLang="en-US"/>
        </a:p>
      </dgm:t>
    </dgm:pt>
    <dgm:pt modelId="{E8A671A3-BA37-BC46-B989-3E1A93F77C41}">
      <dgm:prSet phldrT="[テキスト]" custT="1"/>
      <dgm:spPr/>
      <dgm:t>
        <a:bodyPr/>
        <a:lstStyle/>
        <a:p>
          <a:r>
            <a:rPr kumimoji="1" lang="ja-JP" altLang="en-US" sz="2000" dirty="0" smtClean="0"/>
            <a:t>生徒名簿</a:t>
          </a:r>
          <a:endParaRPr kumimoji="1" lang="ja-JP" altLang="en-US" sz="2000" dirty="0"/>
        </a:p>
      </dgm:t>
    </dgm:pt>
    <dgm:pt modelId="{CB4613EC-B1FA-1941-9E57-18FF4FEA4FDD}" type="parTrans" cxnId="{B71D058E-8EE7-3A46-A479-C0B3BA79C2DF}">
      <dgm:prSet/>
      <dgm:spPr/>
      <dgm:t>
        <a:bodyPr/>
        <a:lstStyle/>
        <a:p>
          <a:endParaRPr kumimoji="1" lang="ja-JP" altLang="en-US"/>
        </a:p>
      </dgm:t>
    </dgm:pt>
    <dgm:pt modelId="{AE2E1D67-E518-1447-ABB8-E87108D56175}" type="sibTrans" cxnId="{B71D058E-8EE7-3A46-A479-C0B3BA79C2DF}">
      <dgm:prSet/>
      <dgm:spPr/>
      <dgm:t>
        <a:bodyPr/>
        <a:lstStyle/>
        <a:p>
          <a:endParaRPr kumimoji="1" lang="ja-JP" altLang="en-US"/>
        </a:p>
      </dgm:t>
    </dgm:pt>
    <dgm:pt modelId="{3DB148F7-41CA-074C-BCF5-440C303583FF}">
      <dgm:prSet phldrT="[テキスト]" custT="1"/>
      <dgm:spPr/>
      <dgm:t>
        <a:bodyPr/>
        <a:lstStyle/>
        <a:p>
          <a:r>
            <a:rPr kumimoji="1" lang="ja-JP" altLang="en-US" sz="1800" dirty="0" smtClean="0"/>
            <a:t>生徒データ</a:t>
          </a:r>
          <a:endParaRPr kumimoji="1" lang="ja-JP" altLang="en-US" sz="1800" dirty="0"/>
        </a:p>
      </dgm:t>
    </dgm:pt>
    <dgm:pt modelId="{51EFA77B-1FBF-D849-8194-56AE8F5BDDE5}" type="parTrans" cxnId="{02B2851B-CA13-BF40-8C35-5DCEC3192EBC}">
      <dgm:prSet/>
      <dgm:spPr/>
      <dgm:t>
        <a:bodyPr/>
        <a:lstStyle/>
        <a:p>
          <a:endParaRPr kumimoji="1" lang="ja-JP" altLang="en-US"/>
        </a:p>
      </dgm:t>
    </dgm:pt>
    <dgm:pt modelId="{F97C4F3F-433D-A146-8336-9FCCA1D54789}" type="sibTrans" cxnId="{02B2851B-CA13-BF40-8C35-5DCEC3192EBC}">
      <dgm:prSet/>
      <dgm:spPr/>
      <dgm:t>
        <a:bodyPr/>
        <a:lstStyle/>
        <a:p>
          <a:endParaRPr kumimoji="1" lang="ja-JP" altLang="en-US"/>
        </a:p>
      </dgm:t>
    </dgm:pt>
    <dgm:pt modelId="{05551573-A982-3747-A37C-F645AFE7401C}">
      <dgm:prSet phldrT="[テキスト]" custT="1"/>
      <dgm:spPr/>
      <dgm:t>
        <a:bodyPr/>
        <a:lstStyle/>
        <a:p>
          <a:r>
            <a:rPr kumimoji="1" lang="ja-JP" altLang="en-US" sz="1800" dirty="0" smtClean="0"/>
            <a:t>選択科目データ</a:t>
          </a:r>
          <a:endParaRPr kumimoji="1" lang="ja-JP" altLang="en-US" sz="1800" dirty="0"/>
        </a:p>
      </dgm:t>
    </dgm:pt>
    <dgm:pt modelId="{7A506141-479D-764F-A551-BE29AAA7BDD7}" type="parTrans" cxnId="{916B9BF2-19A4-2044-B383-7F6D2DC07B1C}">
      <dgm:prSet/>
      <dgm:spPr/>
      <dgm:t>
        <a:bodyPr/>
        <a:lstStyle/>
        <a:p>
          <a:endParaRPr kumimoji="1" lang="ja-JP" altLang="en-US"/>
        </a:p>
      </dgm:t>
    </dgm:pt>
    <dgm:pt modelId="{877C3FC4-756F-4846-91FC-7243B241CAB5}" type="sibTrans" cxnId="{916B9BF2-19A4-2044-B383-7F6D2DC07B1C}">
      <dgm:prSet/>
      <dgm:spPr/>
      <dgm:t>
        <a:bodyPr/>
        <a:lstStyle/>
        <a:p>
          <a:endParaRPr kumimoji="1" lang="ja-JP" altLang="en-US"/>
        </a:p>
      </dgm:t>
    </dgm:pt>
    <dgm:pt modelId="{4759BF91-2A64-1B4A-9F1A-0C1B36CF1694}">
      <dgm:prSet/>
      <dgm:spPr/>
      <dgm:t>
        <a:bodyPr/>
        <a:lstStyle/>
        <a:p>
          <a:r>
            <a:rPr kumimoji="1" lang="ja-JP" altLang="en-US" dirty="0" smtClean="0"/>
            <a:t>クラブデータ</a:t>
          </a:r>
          <a:endParaRPr kumimoji="1" lang="ja-JP" altLang="en-US" dirty="0"/>
        </a:p>
      </dgm:t>
    </dgm:pt>
    <dgm:pt modelId="{BE0D6CF2-0F0E-B948-BADB-101DE2403546}" type="parTrans" cxnId="{08801C3B-9F1D-654B-B82F-14D45DB28E95}">
      <dgm:prSet/>
      <dgm:spPr/>
      <dgm:t>
        <a:bodyPr/>
        <a:lstStyle/>
        <a:p>
          <a:endParaRPr kumimoji="1" lang="ja-JP" altLang="en-US"/>
        </a:p>
      </dgm:t>
    </dgm:pt>
    <dgm:pt modelId="{8C0F329F-59FE-1042-9297-3B7F69865240}" type="sibTrans" cxnId="{08801C3B-9F1D-654B-B82F-14D45DB28E95}">
      <dgm:prSet/>
      <dgm:spPr/>
      <dgm:t>
        <a:bodyPr/>
        <a:lstStyle/>
        <a:p>
          <a:endParaRPr kumimoji="1" lang="ja-JP" altLang="en-US"/>
        </a:p>
      </dgm:t>
    </dgm:pt>
    <dgm:pt modelId="{B1D4B8DC-2F85-B440-B89A-2B6AF09945B1}">
      <dgm:prSet/>
      <dgm:spPr/>
      <dgm:t>
        <a:bodyPr/>
        <a:lstStyle/>
        <a:p>
          <a:r>
            <a:rPr kumimoji="1" lang="ja-JP" altLang="en-US" dirty="0" smtClean="0"/>
            <a:t>生徒成績データ</a:t>
          </a:r>
          <a:endParaRPr kumimoji="1" lang="ja-JP" altLang="en-US" dirty="0"/>
        </a:p>
      </dgm:t>
    </dgm:pt>
    <dgm:pt modelId="{EE5F68A2-C19F-1146-AD51-148116F49472}" type="parTrans" cxnId="{A9F557EB-5728-E34B-A39F-50F528824372}">
      <dgm:prSet/>
      <dgm:spPr/>
      <dgm:t>
        <a:bodyPr/>
        <a:lstStyle/>
        <a:p>
          <a:endParaRPr kumimoji="1" lang="ja-JP" altLang="en-US"/>
        </a:p>
      </dgm:t>
    </dgm:pt>
    <dgm:pt modelId="{7D279DB9-B52C-8D4A-B774-6EFA1FB65D8E}" type="sibTrans" cxnId="{A9F557EB-5728-E34B-A39F-50F528824372}">
      <dgm:prSet/>
      <dgm:spPr/>
      <dgm:t>
        <a:bodyPr/>
        <a:lstStyle/>
        <a:p>
          <a:endParaRPr kumimoji="1" lang="ja-JP" altLang="en-US"/>
        </a:p>
      </dgm:t>
    </dgm:pt>
    <dgm:pt modelId="{39D9E1F2-83CD-4B4F-8F78-16F950D6F9E9}" type="pres">
      <dgm:prSet presAssocID="{59CD2ECE-E683-2D45-A740-0500BEB354DF}" presName="theList" presStyleCnt="0">
        <dgm:presLayoutVars>
          <dgm:dir/>
          <dgm:animLvl val="lvl"/>
          <dgm:resizeHandles val="exact"/>
        </dgm:presLayoutVars>
      </dgm:prSet>
      <dgm:spPr/>
      <dgm:t>
        <a:bodyPr/>
        <a:lstStyle/>
        <a:p>
          <a:endParaRPr kumimoji="1" lang="ja-JP" altLang="en-US"/>
        </a:p>
      </dgm:t>
    </dgm:pt>
    <dgm:pt modelId="{CE6787A7-79D3-DE4C-8036-E79325205085}" type="pres">
      <dgm:prSet presAssocID="{E8A671A3-BA37-BC46-B989-3E1A93F77C41}" presName="compNode" presStyleCnt="0"/>
      <dgm:spPr/>
    </dgm:pt>
    <dgm:pt modelId="{9F1A8ABA-C595-2E40-AEAE-4DE179D5DE87}" type="pres">
      <dgm:prSet presAssocID="{E8A671A3-BA37-BC46-B989-3E1A93F77C41}" presName="aNode" presStyleLbl="bgShp" presStyleIdx="0" presStyleCnt="1" custLinFactY="26211" custLinFactNeighborX="-377" custLinFactNeighborY="100000"/>
      <dgm:spPr/>
      <dgm:t>
        <a:bodyPr/>
        <a:lstStyle/>
        <a:p>
          <a:endParaRPr kumimoji="1" lang="ja-JP" altLang="en-US"/>
        </a:p>
      </dgm:t>
    </dgm:pt>
    <dgm:pt modelId="{5DA625D8-3BAA-F548-917C-16CF6788282A}" type="pres">
      <dgm:prSet presAssocID="{E8A671A3-BA37-BC46-B989-3E1A93F77C41}" presName="textNode" presStyleLbl="bgShp" presStyleIdx="0" presStyleCnt="1"/>
      <dgm:spPr/>
      <dgm:t>
        <a:bodyPr/>
        <a:lstStyle/>
        <a:p>
          <a:endParaRPr kumimoji="1" lang="ja-JP" altLang="en-US"/>
        </a:p>
      </dgm:t>
    </dgm:pt>
    <dgm:pt modelId="{07624D96-71F1-B040-90AC-2468A1D8C0DD}" type="pres">
      <dgm:prSet presAssocID="{E8A671A3-BA37-BC46-B989-3E1A93F77C41}" presName="compChildNode" presStyleCnt="0"/>
      <dgm:spPr/>
    </dgm:pt>
    <dgm:pt modelId="{571191CB-0225-E649-B7E5-46A502C05DA1}" type="pres">
      <dgm:prSet presAssocID="{E8A671A3-BA37-BC46-B989-3E1A93F77C41}" presName="theInnerList" presStyleCnt="0"/>
      <dgm:spPr/>
    </dgm:pt>
    <dgm:pt modelId="{779C2F06-C1E3-C749-9621-415740D6AA08}" type="pres">
      <dgm:prSet presAssocID="{3DB148F7-41CA-074C-BCF5-440C303583FF}" presName="childNode" presStyleLbl="node1" presStyleIdx="0" presStyleCnt="4">
        <dgm:presLayoutVars>
          <dgm:bulletEnabled val="1"/>
        </dgm:presLayoutVars>
      </dgm:prSet>
      <dgm:spPr/>
      <dgm:t>
        <a:bodyPr/>
        <a:lstStyle/>
        <a:p>
          <a:endParaRPr kumimoji="1" lang="ja-JP" altLang="en-US"/>
        </a:p>
      </dgm:t>
    </dgm:pt>
    <dgm:pt modelId="{6E6B981B-7150-F247-93E0-6225D389A315}" type="pres">
      <dgm:prSet presAssocID="{3DB148F7-41CA-074C-BCF5-440C303583FF}" presName="aSpace2" presStyleCnt="0"/>
      <dgm:spPr/>
    </dgm:pt>
    <dgm:pt modelId="{B36C570F-5B0A-0447-A5E8-BA46DCD05C2E}" type="pres">
      <dgm:prSet presAssocID="{05551573-A982-3747-A37C-F645AFE7401C}" presName="childNode" presStyleLbl="node1" presStyleIdx="1" presStyleCnt="4">
        <dgm:presLayoutVars>
          <dgm:bulletEnabled val="1"/>
        </dgm:presLayoutVars>
      </dgm:prSet>
      <dgm:spPr/>
      <dgm:t>
        <a:bodyPr/>
        <a:lstStyle/>
        <a:p>
          <a:endParaRPr kumimoji="1" lang="ja-JP" altLang="en-US"/>
        </a:p>
      </dgm:t>
    </dgm:pt>
    <dgm:pt modelId="{57242B29-31E5-7F46-AE64-9BBF48EE8EB5}" type="pres">
      <dgm:prSet presAssocID="{05551573-A982-3747-A37C-F645AFE7401C}" presName="aSpace2" presStyleCnt="0"/>
      <dgm:spPr/>
    </dgm:pt>
    <dgm:pt modelId="{80E5E350-5028-6D4C-BEE4-B14171CFB3E4}" type="pres">
      <dgm:prSet presAssocID="{4759BF91-2A64-1B4A-9F1A-0C1B36CF1694}" presName="childNode" presStyleLbl="node1" presStyleIdx="2" presStyleCnt="4">
        <dgm:presLayoutVars>
          <dgm:bulletEnabled val="1"/>
        </dgm:presLayoutVars>
      </dgm:prSet>
      <dgm:spPr/>
      <dgm:t>
        <a:bodyPr/>
        <a:lstStyle/>
        <a:p>
          <a:endParaRPr kumimoji="1" lang="ja-JP" altLang="en-US"/>
        </a:p>
      </dgm:t>
    </dgm:pt>
    <dgm:pt modelId="{1A504E45-28CE-8244-8854-A78A3721CC31}" type="pres">
      <dgm:prSet presAssocID="{4759BF91-2A64-1B4A-9F1A-0C1B36CF1694}" presName="aSpace2" presStyleCnt="0"/>
      <dgm:spPr/>
    </dgm:pt>
    <dgm:pt modelId="{4D4A0899-89A9-1E49-BC43-957C85A14244}" type="pres">
      <dgm:prSet presAssocID="{B1D4B8DC-2F85-B440-B89A-2B6AF09945B1}" presName="childNode" presStyleLbl="node1" presStyleIdx="3" presStyleCnt="4">
        <dgm:presLayoutVars>
          <dgm:bulletEnabled val="1"/>
        </dgm:presLayoutVars>
      </dgm:prSet>
      <dgm:spPr/>
      <dgm:t>
        <a:bodyPr/>
        <a:lstStyle/>
        <a:p>
          <a:endParaRPr kumimoji="1" lang="ja-JP" altLang="en-US"/>
        </a:p>
      </dgm:t>
    </dgm:pt>
  </dgm:ptLst>
  <dgm:cxnLst>
    <dgm:cxn modelId="{0A3D1F78-9D50-C14F-8AE6-820CF35E47E5}" type="presOf" srcId="{4759BF91-2A64-1B4A-9F1A-0C1B36CF1694}" destId="{80E5E350-5028-6D4C-BEE4-B14171CFB3E4}" srcOrd="0" destOrd="0" presId="urn:microsoft.com/office/officeart/2005/8/layout/lProcess2"/>
    <dgm:cxn modelId="{9DD6FE90-6976-4343-808E-218EE44AD64B}" type="presOf" srcId="{59CD2ECE-E683-2D45-A740-0500BEB354DF}" destId="{39D9E1F2-83CD-4B4F-8F78-16F950D6F9E9}" srcOrd="0" destOrd="0" presId="urn:microsoft.com/office/officeart/2005/8/layout/lProcess2"/>
    <dgm:cxn modelId="{48FA25B4-C7C0-4744-B20B-A9FE31551BB4}" type="presOf" srcId="{E8A671A3-BA37-BC46-B989-3E1A93F77C41}" destId="{9F1A8ABA-C595-2E40-AEAE-4DE179D5DE87}" srcOrd="0" destOrd="0" presId="urn:microsoft.com/office/officeart/2005/8/layout/lProcess2"/>
    <dgm:cxn modelId="{916B9BF2-19A4-2044-B383-7F6D2DC07B1C}" srcId="{E8A671A3-BA37-BC46-B989-3E1A93F77C41}" destId="{05551573-A982-3747-A37C-F645AFE7401C}" srcOrd="1" destOrd="0" parTransId="{7A506141-479D-764F-A551-BE29AAA7BDD7}" sibTransId="{877C3FC4-756F-4846-91FC-7243B241CAB5}"/>
    <dgm:cxn modelId="{468EA1A1-D8FE-7644-915D-9D932E57427B}" type="presOf" srcId="{E8A671A3-BA37-BC46-B989-3E1A93F77C41}" destId="{5DA625D8-3BAA-F548-917C-16CF6788282A}" srcOrd="1" destOrd="0" presId="urn:microsoft.com/office/officeart/2005/8/layout/lProcess2"/>
    <dgm:cxn modelId="{08801C3B-9F1D-654B-B82F-14D45DB28E95}" srcId="{E8A671A3-BA37-BC46-B989-3E1A93F77C41}" destId="{4759BF91-2A64-1B4A-9F1A-0C1B36CF1694}" srcOrd="2" destOrd="0" parTransId="{BE0D6CF2-0F0E-B948-BADB-101DE2403546}" sibTransId="{8C0F329F-59FE-1042-9297-3B7F69865240}"/>
    <dgm:cxn modelId="{02B2851B-CA13-BF40-8C35-5DCEC3192EBC}" srcId="{E8A671A3-BA37-BC46-B989-3E1A93F77C41}" destId="{3DB148F7-41CA-074C-BCF5-440C303583FF}" srcOrd="0" destOrd="0" parTransId="{51EFA77B-1FBF-D849-8194-56AE8F5BDDE5}" sibTransId="{F97C4F3F-433D-A146-8336-9FCCA1D54789}"/>
    <dgm:cxn modelId="{B71D058E-8EE7-3A46-A479-C0B3BA79C2DF}" srcId="{59CD2ECE-E683-2D45-A740-0500BEB354DF}" destId="{E8A671A3-BA37-BC46-B989-3E1A93F77C41}" srcOrd="0" destOrd="0" parTransId="{CB4613EC-B1FA-1941-9E57-18FF4FEA4FDD}" sibTransId="{AE2E1D67-E518-1447-ABB8-E87108D56175}"/>
    <dgm:cxn modelId="{E408BE0A-6C53-2C42-84BE-E96E5C3694ED}" type="presOf" srcId="{B1D4B8DC-2F85-B440-B89A-2B6AF09945B1}" destId="{4D4A0899-89A9-1E49-BC43-957C85A14244}" srcOrd="0" destOrd="0" presId="urn:microsoft.com/office/officeart/2005/8/layout/lProcess2"/>
    <dgm:cxn modelId="{C9869315-124B-8F45-B227-131B092A6514}" type="presOf" srcId="{05551573-A982-3747-A37C-F645AFE7401C}" destId="{B36C570F-5B0A-0447-A5E8-BA46DCD05C2E}" srcOrd="0" destOrd="0" presId="urn:microsoft.com/office/officeart/2005/8/layout/lProcess2"/>
    <dgm:cxn modelId="{A9F557EB-5728-E34B-A39F-50F528824372}" srcId="{E8A671A3-BA37-BC46-B989-3E1A93F77C41}" destId="{B1D4B8DC-2F85-B440-B89A-2B6AF09945B1}" srcOrd="3" destOrd="0" parTransId="{EE5F68A2-C19F-1146-AD51-148116F49472}" sibTransId="{7D279DB9-B52C-8D4A-B774-6EFA1FB65D8E}"/>
    <dgm:cxn modelId="{A5C611A8-0AB0-D84F-9660-1C59D43B4BF9}" type="presOf" srcId="{3DB148F7-41CA-074C-BCF5-440C303583FF}" destId="{779C2F06-C1E3-C749-9621-415740D6AA08}" srcOrd="0" destOrd="0" presId="urn:microsoft.com/office/officeart/2005/8/layout/lProcess2"/>
    <dgm:cxn modelId="{36D39D3C-D02A-B64E-BBC7-987FB2D2E8DC}" type="presParOf" srcId="{39D9E1F2-83CD-4B4F-8F78-16F950D6F9E9}" destId="{CE6787A7-79D3-DE4C-8036-E79325205085}" srcOrd="0" destOrd="0" presId="urn:microsoft.com/office/officeart/2005/8/layout/lProcess2"/>
    <dgm:cxn modelId="{71F96EDA-BA06-8445-84E0-9120ADFADE29}" type="presParOf" srcId="{CE6787A7-79D3-DE4C-8036-E79325205085}" destId="{9F1A8ABA-C595-2E40-AEAE-4DE179D5DE87}" srcOrd="0" destOrd="0" presId="urn:microsoft.com/office/officeart/2005/8/layout/lProcess2"/>
    <dgm:cxn modelId="{1645581A-C72E-CD43-BFA0-F54B4C22794F}" type="presParOf" srcId="{CE6787A7-79D3-DE4C-8036-E79325205085}" destId="{5DA625D8-3BAA-F548-917C-16CF6788282A}" srcOrd="1" destOrd="0" presId="urn:microsoft.com/office/officeart/2005/8/layout/lProcess2"/>
    <dgm:cxn modelId="{39BDAD5A-82C0-C44B-8F78-4ADBADB7738C}" type="presParOf" srcId="{CE6787A7-79D3-DE4C-8036-E79325205085}" destId="{07624D96-71F1-B040-90AC-2468A1D8C0DD}" srcOrd="2" destOrd="0" presId="urn:microsoft.com/office/officeart/2005/8/layout/lProcess2"/>
    <dgm:cxn modelId="{2CFB32D4-16E3-9A4E-B843-9ADD737A3D8B}" type="presParOf" srcId="{07624D96-71F1-B040-90AC-2468A1D8C0DD}" destId="{571191CB-0225-E649-B7E5-46A502C05DA1}" srcOrd="0" destOrd="0" presId="urn:microsoft.com/office/officeart/2005/8/layout/lProcess2"/>
    <dgm:cxn modelId="{526F34E1-1CE3-E047-9BC3-853CDE5E13E6}" type="presParOf" srcId="{571191CB-0225-E649-B7E5-46A502C05DA1}" destId="{779C2F06-C1E3-C749-9621-415740D6AA08}" srcOrd="0" destOrd="0" presId="urn:microsoft.com/office/officeart/2005/8/layout/lProcess2"/>
    <dgm:cxn modelId="{B77BA9F4-6E5B-BF4D-989C-7528F425AA22}" type="presParOf" srcId="{571191CB-0225-E649-B7E5-46A502C05DA1}" destId="{6E6B981B-7150-F247-93E0-6225D389A315}" srcOrd="1" destOrd="0" presId="urn:microsoft.com/office/officeart/2005/8/layout/lProcess2"/>
    <dgm:cxn modelId="{91D97101-ACE1-CE44-9862-0D65DE1DB376}" type="presParOf" srcId="{571191CB-0225-E649-B7E5-46A502C05DA1}" destId="{B36C570F-5B0A-0447-A5E8-BA46DCD05C2E}" srcOrd="2" destOrd="0" presId="urn:microsoft.com/office/officeart/2005/8/layout/lProcess2"/>
    <dgm:cxn modelId="{A8492534-AEDC-9741-A032-3AD283B56947}" type="presParOf" srcId="{571191CB-0225-E649-B7E5-46A502C05DA1}" destId="{57242B29-31E5-7F46-AE64-9BBF48EE8EB5}" srcOrd="3" destOrd="0" presId="urn:microsoft.com/office/officeart/2005/8/layout/lProcess2"/>
    <dgm:cxn modelId="{405682DC-0A98-944E-91AF-EC2B77F9B4B0}" type="presParOf" srcId="{571191CB-0225-E649-B7E5-46A502C05DA1}" destId="{80E5E350-5028-6D4C-BEE4-B14171CFB3E4}" srcOrd="4" destOrd="0" presId="urn:microsoft.com/office/officeart/2005/8/layout/lProcess2"/>
    <dgm:cxn modelId="{9D64081A-54C7-F34C-B938-658DC503205A}" type="presParOf" srcId="{571191CB-0225-E649-B7E5-46A502C05DA1}" destId="{1A504E45-28CE-8244-8854-A78A3721CC31}" srcOrd="5" destOrd="0" presId="urn:microsoft.com/office/officeart/2005/8/layout/lProcess2"/>
    <dgm:cxn modelId="{D3D0DFED-3A6C-9B43-B9F7-0352AD908FDD}" type="presParOf" srcId="{571191CB-0225-E649-B7E5-46A502C05DA1}" destId="{4D4A0899-89A9-1E49-BC43-957C85A14244}" srcOrd="6"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A8ABA-C595-2E40-AEAE-4DE179D5DE87}">
      <dsp:nvSpPr>
        <dsp:cNvPr id="0" name=""/>
        <dsp:cNvSpPr/>
      </dsp:nvSpPr>
      <dsp:spPr>
        <a:xfrm>
          <a:off x="770" y="0"/>
          <a:ext cx="2003747" cy="2822186"/>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kumimoji="1" lang="ja-JP" altLang="en-US" sz="2300" kern="1200" dirty="0" smtClean="0"/>
            <a:t>データベース</a:t>
          </a:r>
          <a:r>
            <a:rPr kumimoji="1" lang="en-US" altLang="ja-JP" sz="2300" kern="1200" dirty="0" smtClean="0"/>
            <a:t>A</a:t>
          </a:r>
          <a:endParaRPr kumimoji="1" lang="ja-JP" altLang="en-US" sz="2300" kern="1200" dirty="0"/>
        </a:p>
      </dsp:txBody>
      <dsp:txXfrm>
        <a:off x="770" y="0"/>
        <a:ext cx="2003747" cy="846655"/>
      </dsp:txXfrm>
    </dsp:sp>
    <dsp:sp modelId="{779C2F06-C1E3-C749-9621-415740D6AA08}">
      <dsp:nvSpPr>
        <dsp:cNvPr id="0" name=""/>
        <dsp:cNvSpPr/>
      </dsp:nvSpPr>
      <dsp:spPr>
        <a:xfrm>
          <a:off x="201145" y="84748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A</a:t>
          </a:r>
          <a:endParaRPr kumimoji="1" lang="ja-JP" altLang="en-US" sz="2500" kern="1200" dirty="0"/>
        </a:p>
      </dsp:txBody>
      <dsp:txXfrm>
        <a:off x="226068" y="872405"/>
        <a:ext cx="1553152" cy="801081"/>
      </dsp:txXfrm>
    </dsp:sp>
    <dsp:sp modelId="{B36C570F-5B0A-0447-A5E8-BA46DCD05C2E}">
      <dsp:nvSpPr>
        <dsp:cNvPr id="0" name=""/>
        <dsp:cNvSpPr/>
      </dsp:nvSpPr>
      <dsp:spPr>
        <a:xfrm>
          <a:off x="201145" y="182932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B</a:t>
          </a:r>
          <a:endParaRPr kumimoji="1" lang="ja-JP" altLang="en-US" sz="2500" kern="1200" dirty="0"/>
        </a:p>
      </dsp:txBody>
      <dsp:txXfrm>
        <a:off x="226068" y="1854245"/>
        <a:ext cx="1553152" cy="801081"/>
      </dsp:txXfrm>
    </dsp:sp>
    <dsp:sp modelId="{B9A89C17-1D9C-4941-968E-4B9DE8AE8A7E}">
      <dsp:nvSpPr>
        <dsp:cNvPr id="0" name=""/>
        <dsp:cNvSpPr/>
      </dsp:nvSpPr>
      <dsp:spPr>
        <a:xfrm>
          <a:off x="2154799" y="0"/>
          <a:ext cx="2003747" cy="2822186"/>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kumimoji="1" lang="ja-JP" altLang="en-US" sz="2300" kern="1200" dirty="0" smtClean="0"/>
            <a:t>データベース</a:t>
          </a:r>
          <a:r>
            <a:rPr kumimoji="1" lang="en-US" altLang="ja-JP" sz="2300" kern="1200" dirty="0" smtClean="0"/>
            <a:t>B</a:t>
          </a:r>
          <a:endParaRPr kumimoji="1" lang="ja-JP" altLang="en-US" sz="2300" kern="1200" dirty="0"/>
        </a:p>
      </dsp:txBody>
      <dsp:txXfrm>
        <a:off x="2154799" y="0"/>
        <a:ext cx="2003747" cy="846655"/>
      </dsp:txXfrm>
    </dsp:sp>
    <dsp:sp modelId="{B7BFF26D-01A1-8C4D-962B-A6F7A77ED850}">
      <dsp:nvSpPr>
        <dsp:cNvPr id="0" name=""/>
        <dsp:cNvSpPr/>
      </dsp:nvSpPr>
      <dsp:spPr>
        <a:xfrm>
          <a:off x="2355174" y="84748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C</a:t>
          </a:r>
          <a:endParaRPr kumimoji="1" lang="ja-JP" altLang="en-US" sz="2500" kern="1200" dirty="0"/>
        </a:p>
      </dsp:txBody>
      <dsp:txXfrm>
        <a:off x="2380097" y="872405"/>
        <a:ext cx="1553152" cy="801081"/>
      </dsp:txXfrm>
    </dsp:sp>
    <dsp:sp modelId="{6220316E-ACFD-8F45-AB24-71D3130886D8}">
      <dsp:nvSpPr>
        <dsp:cNvPr id="0" name=""/>
        <dsp:cNvSpPr/>
      </dsp:nvSpPr>
      <dsp:spPr>
        <a:xfrm>
          <a:off x="2355174" y="182932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D</a:t>
          </a:r>
          <a:endParaRPr kumimoji="1" lang="ja-JP" altLang="en-US" sz="2500" kern="1200" dirty="0"/>
        </a:p>
      </dsp:txBody>
      <dsp:txXfrm>
        <a:off x="2380097" y="1854245"/>
        <a:ext cx="1553152" cy="801081"/>
      </dsp:txXfrm>
    </dsp:sp>
    <dsp:sp modelId="{206332BF-B88D-8F42-A676-26E29B1815D5}">
      <dsp:nvSpPr>
        <dsp:cNvPr id="0" name=""/>
        <dsp:cNvSpPr/>
      </dsp:nvSpPr>
      <dsp:spPr>
        <a:xfrm>
          <a:off x="4308828" y="0"/>
          <a:ext cx="2003747" cy="2822186"/>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kumimoji="1" lang="ja-JP" altLang="en-US" sz="2300" kern="1200" dirty="0" smtClean="0"/>
            <a:t>データベース</a:t>
          </a:r>
          <a:r>
            <a:rPr kumimoji="1" lang="en-US" altLang="ja-JP" sz="2300" kern="1200" dirty="0" smtClean="0"/>
            <a:t>C</a:t>
          </a:r>
          <a:endParaRPr kumimoji="1" lang="ja-JP" altLang="en-US" sz="2300" kern="1200" dirty="0"/>
        </a:p>
      </dsp:txBody>
      <dsp:txXfrm>
        <a:off x="4308828" y="0"/>
        <a:ext cx="2003747" cy="846655"/>
      </dsp:txXfrm>
    </dsp:sp>
    <dsp:sp modelId="{D53F5DFB-CEE2-5243-8CC2-262407704720}">
      <dsp:nvSpPr>
        <dsp:cNvPr id="0" name=""/>
        <dsp:cNvSpPr/>
      </dsp:nvSpPr>
      <dsp:spPr>
        <a:xfrm>
          <a:off x="4509203" y="84748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E</a:t>
          </a:r>
          <a:endParaRPr kumimoji="1" lang="ja-JP" altLang="en-US" sz="2500" kern="1200" dirty="0"/>
        </a:p>
      </dsp:txBody>
      <dsp:txXfrm>
        <a:off x="4534126" y="872405"/>
        <a:ext cx="1553152" cy="801081"/>
      </dsp:txXfrm>
    </dsp:sp>
    <dsp:sp modelId="{4B70822E-6A30-3D45-A5A9-F5453F8D56BE}">
      <dsp:nvSpPr>
        <dsp:cNvPr id="0" name=""/>
        <dsp:cNvSpPr/>
      </dsp:nvSpPr>
      <dsp:spPr>
        <a:xfrm>
          <a:off x="4509203" y="182932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F</a:t>
          </a:r>
          <a:endParaRPr kumimoji="1" lang="ja-JP" altLang="en-US" sz="2500" kern="1200" dirty="0"/>
        </a:p>
      </dsp:txBody>
      <dsp:txXfrm>
        <a:off x="4534126" y="1854245"/>
        <a:ext cx="1553152" cy="8010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A8ABA-C595-2E40-AEAE-4DE179D5DE87}">
      <dsp:nvSpPr>
        <dsp:cNvPr id="0" name=""/>
        <dsp:cNvSpPr/>
      </dsp:nvSpPr>
      <dsp:spPr>
        <a:xfrm>
          <a:off x="0" y="0"/>
          <a:ext cx="2717393" cy="2546430"/>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en-US" altLang="ja-JP" sz="2000" kern="1200" dirty="0" smtClean="0"/>
            <a:t>[</a:t>
          </a:r>
          <a:r>
            <a:rPr kumimoji="1" lang="ja-JP" altLang="en-US" sz="2000" kern="1200" dirty="0" smtClean="0"/>
            <a:t>データベース名</a:t>
          </a:r>
          <a:r>
            <a:rPr kumimoji="1" lang="en-US" altLang="ja-JP" sz="2000" kern="1200" dirty="0" smtClean="0"/>
            <a:t>]</a:t>
          </a:r>
          <a:endParaRPr kumimoji="1" lang="ja-JP" altLang="en-US" sz="2000" kern="1200" dirty="0" smtClean="0"/>
        </a:p>
        <a:p>
          <a:pPr lvl="0" algn="ctr" defTabSz="889000">
            <a:lnSpc>
              <a:spcPct val="90000"/>
            </a:lnSpc>
            <a:spcBef>
              <a:spcPct val="0"/>
            </a:spcBef>
            <a:spcAft>
              <a:spcPct val="35000"/>
            </a:spcAft>
          </a:pPr>
          <a:r>
            <a:rPr kumimoji="1" lang="ja-JP" altLang="en-US" sz="2000" kern="1200" dirty="0" smtClean="0"/>
            <a:t>コンビニ</a:t>
          </a:r>
          <a:endParaRPr kumimoji="1" lang="ja-JP" altLang="en-US" sz="2000" kern="1200" dirty="0"/>
        </a:p>
      </dsp:txBody>
      <dsp:txXfrm>
        <a:off x="0" y="0"/>
        <a:ext cx="2717393" cy="763929"/>
      </dsp:txXfrm>
    </dsp:sp>
    <dsp:sp modelId="{779C2F06-C1E3-C749-9621-415740D6AA08}">
      <dsp:nvSpPr>
        <dsp:cNvPr id="0" name=""/>
        <dsp:cNvSpPr/>
      </dsp:nvSpPr>
      <dsp:spPr>
        <a:xfrm>
          <a:off x="273067" y="764675"/>
          <a:ext cx="2173914" cy="767783"/>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a:t>
          </a:r>
          <a:r>
            <a:rPr kumimoji="1" lang="ja-JP" altLang="en-US" sz="1800" kern="1200" dirty="0" smtClean="0"/>
            <a:t>テーブル名</a:t>
          </a:r>
          <a:r>
            <a:rPr kumimoji="1" lang="en-US" altLang="ja-JP" sz="1800" kern="1200" dirty="0" smtClean="0"/>
            <a:t>]</a:t>
          </a:r>
          <a:endParaRPr kumimoji="1" lang="ja-JP" altLang="en-US" sz="1800" kern="1200" dirty="0" smtClean="0"/>
        </a:p>
        <a:p>
          <a:pPr lvl="0" algn="ctr" defTabSz="800100">
            <a:lnSpc>
              <a:spcPct val="90000"/>
            </a:lnSpc>
            <a:spcBef>
              <a:spcPct val="0"/>
            </a:spcBef>
            <a:spcAft>
              <a:spcPct val="35000"/>
            </a:spcAft>
          </a:pPr>
          <a:r>
            <a:rPr kumimoji="1" lang="ja-JP" altLang="en-US" sz="1800" kern="1200" dirty="0" smtClean="0"/>
            <a:t>商品データ</a:t>
          </a:r>
          <a:endParaRPr kumimoji="1" lang="ja-JP" altLang="en-US" sz="1800" kern="1200" dirty="0"/>
        </a:p>
      </dsp:txBody>
      <dsp:txXfrm>
        <a:off x="295555" y="787163"/>
        <a:ext cx="2128938" cy="722807"/>
      </dsp:txXfrm>
    </dsp:sp>
    <dsp:sp modelId="{B36C570F-5B0A-0447-A5E8-BA46DCD05C2E}">
      <dsp:nvSpPr>
        <dsp:cNvPr id="0" name=""/>
        <dsp:cNvSpPr/>
      </dsp:nvSpPr>
      <dsp:spPr>
        <a:xfrm>
          <a:off x="273067" y="1650579"/>
          <a:ext cx="2173914" cy="767783"/>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a:t>
          </a:r>
          <a:r>
            <a:rPr kumimoji="1" lang="ja-JP" altLang="en-US" sz="1800" kern="1200" dirty="0" smtClean="0"/>
            <a:t>テーブル名</a:t>
          </a:r>
          <a:r>
            <a:rPr kumimoji="1" lang="en-US" altLang="ja-JP" sz="1800" kern="1200" dirty="0" smtClean="0"/>
            <a:t>]</a:t>
          </a:r>
          <a:endParaRPr kumimoji="1" lang="ja-JP" altLang="en-US" sz="1800" kern="1200" dirty="0" smtClean="0"/>
        </a:p>
        <a:p>
          <a:pPr lvl="0" algn="ctr" defTabSz="800100">
            <a:lnSpc>
              <a:spcPct val="90000"/>
            </a:lnSpc>
            <a:spcBef>
              <a:spcPct val="0"/>
            </a:spcBef>
            <a:spcAft>
              <a:spcPct val="35000"/>
            </a:spcAft>
          </a:pPr>
          <a:r>
            <a:rPr kumimoji="1" lang="ja-JP" altLang="en-US" sz="1800" kern="1200" dirty="0" smtClean="0"/>
            <a:t>売上データ</a:t>
          </a:r>
          <a:endParaRPr kumimoji="1" lang="ja-JP" altLang="en-US" sz="1800" kern="1200" dirty="0"/>
        </a:p>
      </dsp:txBody>
      <dsp:txXfrm>
        <a:off x="295555" y="1673067"/>
        <a:ext cx="2128938" cy="7228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A8ABA-C595-2E40-AEAE-4DE179D5DE87}">
      <dsp:nvSpPr>
        <dsp:cNvPr id="0" name=""/>
        <dsp:cNvSpPr/>
      </dsp:nvSpPr>
      <dsp:spPr>
        <a:xfrm>
          <a:off x="2656" y="0"/>
          <a:ext cx="2717393" cy="2546430"/>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データベース</a:t>
          </a:r>
        </a:p>
        <a:p>
          <a:pPr lvl="0" algn="ctr" defTabSz="889000">
            <a:lnSpc>
              <a:spcPct val="90000"/>
            </a:lnSpc>
            <a:spcBef>
              <a:spcPct val="0"/>
            </a:spcBef>
            <a:spcAft>
              <a:spcPct val="35000"/>
            </a:spcAft>
          </a:pPr>
          <a:r>
            <a:rPr kumimoji="1" lang="ja-JP" altLang="en-US" sz="2000" kern="1200" dirty="0" smtClean="0"/>
            <a:t>「コンビニ」</a:t>
          </a:r>
          <a:endParaRPr kumimoji="1" lang="ja-JP" altLang="en-US" sz="2000" kern="1200" dirty="0"/>
        </a:p>
      </dsp:txBody>
      <dsp:txXfrm>
        <a:off x="2656" y="0"/>
        <a:ext cx="2717393" cy="763929"/>
      </dsp:txXfrm>
    </dsp:sp>
    <dsp:sp modelId="{779C2F06-C1E3-C749-9621-415740D6AA08}">
      <dsp:nvSpPr>
        <dsp:cNvPr id="0" name=""/>
        <dsp:cNvSpPr/>
      </dsp:nvSpPr>
      <dsp:spPr>
        <a:xfrm>
          <a:off x="273067" y="764675"/>
          <a:ext cx="2173914" cy="767783"/>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テーブル</a:t>
          </a:r>
        </a:p>
        <a:p>
          <a:pPr lvl="0" algn="ctr" defTabSz="800100">
            <a:lnSpc>
              <a:spcPct val="90000"/>
            </a:lnSpc>
            <a:spcBef>
              <a:spcPct val="0"/>
            </a:spcBef>
            <a:spcAft>
              <a:spcPct val="35000"/>
            </a:spcAft>
          </a:pPr>
          <a:r>
            <a:rPr kumimoji="1" lang="ja-JP" altLang="en-US" sz="1800" kern="1200" dirty="0" smtClean="0"/>
            <a:t>「商品データ」</a:t>
          </a:r>
          <a:endParaRPr kumimoji="1" lang="ja-JP" altLang="en-US" sz="1800" kern="1200" dirty="0"/>
        </a:p>
      </dsp:txBody>
      <dsp:txXfrm>
        <a:off x="295555" y="787163"/>
        <a:ext cx="2128938" cy="722807"/>
      </dsp:txXfrm>
    </dsp:sp>
    <dsp:sp modelId="{B36C570F-5B0A-0447-A5E8-BA46DCD05C2E}">
      <dsp:nvSpPr>
        <dsp:cNvPr id="0" name=""/>
        <dsp:cNvSpPr/>
      </dsp:nvSpPr>
      <dsp:spPr>
        <a:xfrm>
          <a:off x="273067" y="1650579"/>
          <a:ext cx="2173914" cy="767783"/>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テーブル</a:t>
          </a:r>
        </a:p>
        <a:p>
          <a:pPr lvl="0" algn="ctr" defTabSz="800100">
            <a:lnSpc>
              <a:spcPct val="90000"/>
            </a:lnSpc>
            <a:spcBef>
              <a:spcPct val="0"/>
            </a:spcBef>
            <a:spcAft>
              <a:spcPct val="35000"/>
            </a:spcAft>
          </a:pPr>
          <a:r>
            <a:rPr kumimoji="1" lang="ja-JP" altLang="en-US" sz="1800" kern="1200" dirty="0" smtClean="0"/>
            <a:t>「売上データ」</a:t>
          </a:r>
          <a:endParaRPr kumimoji="1" lang="ja-JP" altLang="en-US" sz="1800" kern="1200" dirty="0"/>
        </a:p>
      </dsp:txBody>
      <dsp:txXfrm>
        <a:off x="295555" y="1673067"/>
        <a:ext cx="2128938" cy="72280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A8ABA-C595-2E40-AEAE-4DE179D5DE87}">
      <dsp:nvSpPr>
        <dsp:cNvPr id="0" name=""/>
        <dsp:cNvSpPr/>
      </dsp:nvSpPr>
      <dsp:spPr>
        <a:xfrm>
          <a:off x="0" y="0"/>
          <a:ext cx="2717393" cy="2546430"/>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en-US" altLang="ja-JP" sz="2000" kern="1200" dirty="0" smtClean="0"/>
            <a:t>[</a:t>
          </a:r>
          <a:r>
            <a:rPr kumimoji="1" lang="ja-JP" altLang="en-US" sz="2000" kern="1200" dirty="0" smtClean="0"/>
            <a:t>データベース名</a:t>
          </a:r>
          <a:r>
            <a:rPr kumimoji="1" lang="en-US" altLang="ja-JP" sz="2000" kern="1200" dirty="0" smtClean="0"/>
            <a:t>]</a:t>
          </a:r>
          <a:endParaRPr kumimoji="1" lang="ja-JP" altLang="en-US" sz="2000" kern="1200" dirty="0" smtClean="0"/>
        </a:p>
        <a:p>
          <a:pPr lvl="0" algn="ctr" defTabSz="889000">
            <a:lnSpc>
              <a:spcPct val="90000"/>
            </a:lnSpc>
            <a:spcBef>
              <a:spcPct val="0"/>
            </a:spcBef>
            <a:spcAft>
              <a:spcPct val="35000"/>
            </a:spcAft>
          </a:pPr>
          <a:r>
            <a:rPr kumimoji="1" lang="ja-JP" altLang="en-US" sz="2000" kern="1200" dirty="0" smtClean="0"/>
            <a:t>コンビニ</a:t>
          </a:r>
          <a:endParaRPr kumimoji="1" lang="ja-JP" altLang="en-US" sz="2000" kern="1200" dirty="0"/>
        </a:p>
      </dsp:txBody>
      <dsp:txXfrm>
        <a:off x="0" y="0"/>
        <a:ext cx="2717393" cy="763929"/>
      </dsp:txXfrm>
    </dsp:sp>
    <dsp:sp modelId="{779C2F06-C1E3-C749-9621-415740D6AA08}">
      <dsp:nvSpPr>
        <dsp:cNvPr id="0" name=""/>
        <dsp:cNvSpPr/>
      </dsp:nvSpPr>
      <dsp:spPr>
        <a:xfrm>
          <a:off x="273067" y="764675"/>
          <a:ext cx="2173914" cy="767783"/>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a:t>
          </a:r>
          <a:r>
            <a:rPr kumimoji="1" lang="ja-JP" altLang="en-US" sz="1800" kern="1200" dirty="0" smtClean="0"/>
            <a:t>テーブル名</a:t>
          </a:r>
          <a:r>
            <a:rPr kumimoji="1" lang="en-US" altLang="ja-JP" sz="1800" kern="1200" dirty="0" smtClean="0"/>
            <a:t>]</a:t>
          </a:r>
          <a:endParaRPr kumimoji="1" lang="ja-JP" altLang="en-US" sz="1800" kern="1200" dirty="0" smtClean="0"/>
        </a:p>
        <a:p>
          <a:pPr lvl="0" algn="ctr" defTabSz="800100">
            <a:lnSpc>
              <a:spcPct val="90000"/>
            </a:lnSpc>
            <a:spcBef>
              <a:spcPct val="0"/>
            </a:spcBef>
            <a:spcAft>
              <a:spcPct val="35000"/>
            </a:spcAft>
          </a:pPr>
          <a:r>
            <a:rPr kumimoji="1" lang="ja-JP" altLang="en-US" sz="1800" kern="1200" dirty="0" smtClean="0"/>
            <a:t>商品データ</a:t>
          </a:r>
          <a:endParaRPr kumimoji="1" lang="ja-JP" altLang="en-US" sz="1800" kern="1200" dirty="0"/>
        </a:p>
      </dsp:txBody>
      <dsp:txXfrm>
        <a:off x="295555" y="787163"/>
        <a:ext cx="2128938" cy="722807"/>
      </dsp:txXfrm>
    </dsp:sp>
    <dsp:sp modelId="{B36C570F-5B0A-0447-A5E8-BA46DCD05C2E}">
      <dsp:nvSpPr>
        <dsp:cNvPr id="0" name=""/>
        <dsp:cNvSpPr/>
      </dsp:nvSpPr>
      <dsp:spPr>
        <a:xfrm>
          <a:off x="273067" y="1650579"/>
          <a:ext cx="2173914" cy="767783"/>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a:t>
          </a:r>
          <a:r>
            <a:rPr kumimoji="1" lang="ja-JP" altLang="en-US" sz="1800" kern="1200" dirty="0" smtClean="0"/>
            <a:t>テーブル名</a:t>
          </a:r>
          <a:r>
            <a:rPr kumimoji="1" lang="en-US" altLang="ja-JP" sz="1800" kern="1200" dirty="0" smtClean="0"/>
            <a:t>]</a:t>
          </a:r>
          <a:endParaRPr kumimoji="1" lang="ja-JP" altLang="en-US" sz="1800" kern="1200" dirty="0" smtClean="0"/>
        </a:p>
        <a:p>
          <a:pPr lvl="0" algn="ctr" defTabSz="800100">
            <a:lnSpc>
              <a:spcPct val="90000"/>
            </a:lnSpc>
            <a:spcBef>
              <a:spcPct val="0"/>
            </a:spcBef>
            <a:spcAft>
              <a:spcPct val="35000"/>
            </a:spcAft>
          </a:pPr>
          <a:r>
            <a:rPr kumimoji="1" lang="ja-JP" altLang="en-US" sz="1800" kern="1200" dirty="0" smtClean="0"/>
            <a:t>売上データ</a:t>
          </a:r>
          <a:endParaRPr kumimoji="1" lang="ja-JP" altLang="en-US" sz="1800" kern="1200" dirty="0"/>
        </a:p>
      </dsp:txBody>
      <dsp:txXfrm>
        <a:off x="295555" y="1673067"/>
        <a:ext cx="2128938" cy="7228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A8ABA-C595-2E40-AEAE-4DE179D5DE87}">
      <dsp:nvSpPr>
        <dsp:cNvPr id="0" name=""/>
        <dsp:cNvSpPr/>
      </dsp:nvSpPr>
      <dsp:spPr>
        <a:xfrm>
          <a:off x="0" y="0"/>
          <a:ext cx="2384384" cy="2488470"/>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生徒名簿</a:t>
          </a:r>
          <a:endParaRPr kumimoji="1" lang="ja-JP" altLang="en-US" sz="2000" kern="1200" dirty="0"/>
        </a:p>
      </dsp:txBody>
      <dsp:txXfrm>
        <a:off x="0" y="0"/>
        <a:ext cx="2384384" cy="746541"/>
      </dsp:txXfrm>
    </dsp:sp>
    <dsp:sp modelId="{779C2F06-C1E3-C749-9621-415740D6AA08}">
      <dsp:nvSpPr>
        <dsp:cNvPr id="0" name=""/>
        <dsp:cNvSpPr/>
      </dsp:nvSpPr>
      <dsp:spPr>
        <a:xfrm>
          <a:off x="238438" y="746601"/>
          <a:ext cx="1907507" cy="36251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生徒データ</a:t>
          </a:r>
          <a:endParaRPr kumimoji="1" lang="ja-JP" altLang="en-US" sz="1800" kern="1200" dirty="0"/>
        </a:p>
      </dsp:txBody>
      <dsp:txXfrm>
        <a:off x="249056" y="757219"/>
        <a:ext cx="1886271" cy="341281"/>
      </dsp:txXfrm>
    </dsp:sp>
    <dsp:sp modelId="{B36C570F-5B0A-0447-A5E8-BA46DCD05C2E}">
      <dsp:nvSpPr>
        <dsp:cNvPr id="0" name=""/>
        <dsp:cNvSpPr/>
      </dsp:nvSpPr>
      <dsp:spPr>
        <a:xfrm>
          <a:off x="238438" y="1164890"/>
          <a:ext cx="1907507" cy="36251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選択科目データ</a:t>
          </a:r>
          <a:endParaRPr kumimoji="1" lang="ja-JP" altLang="en-US" sz="1800" kern="1200" dirty="0"/>
        </a:p>
      </dsp:txBody>
      <dsp:txXfrm>
        <a:off x="249056" y="1175508"/>
        <a:ext cx="1886271" cy="341281"/>
      </dsp:txXfrm>
    </dsp:sp>
    <dsp:sp modelId="{80E5E350-5028-6D4C-BEE4-B14171CFB3E4}">
      <dsp:nvSpPr>
        <dsp:cNvPr id="0" name=""/>
        <dsp:cNvSpPr/>
      </dsp:nvSpPr>
      <dsp:spPr>
        <a:xfrm>
          <a:off x="238438" y="1583179"/>
          <a:ext cx="1907507" cy="36251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クラブデータ</a:t>
          </a:r>
          <a:endParaRPr kumimoji="1" lang="ja-JP" altLang="en-US" sz="1800" kern="1200" dirty="0"/>
        </a:p>
      </dsp:txBody>
      <dsp:txXfrm>
        <a:off x="249056" y="1593797"/>
        <a:ext cx="1886271" cy="341281"/>
      </dsp:txXfrm>
    </dsp:sp>
    <dsp:sp modelId="{4D4A0899-89A9-1E49-BC43-957C85A14244}">
      <dsp:nvSpPr>
        <dsp:cNvPr id="0" name=""/>
        <dsp:cNvSpPr/>
      </dsp:nvSpPr>
      <dsp:spPr>
        <a:xfrm>
          <a:off x="238438" y="2001468"/>
          <a:ext cx="1907507" cy="36251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生徒成績データ</a:t>
          </a:r>
          <a:endParaRPr kumimoji="1" lang="ja-JP" altLang="en-US" sz="1800" kern="1200" dirty="0"/>
        </a:p>
      </dsp:txBody>
      <dsp:txXfrm>
        <a:off x="249056" y="2012086"/>
        <a:ext cx="1886271" cy="34128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36571E-3194-EB4D-8EE0-2BD40728F75F}" type="datetimeFigureOut">
              <a:rPr kumimoji="1" lang="ja-JP" altLang="en-US" smtClean="0"/>
              <a:t>2018/1/15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FB6220-6260-FE4A-AEA1-58D0C0FB3B20}" type="slidenum">
              <a:rPr kumimoji="1" lang="ja-JP" altLang="en-US" smtClean="0"/>
              <a:t>‹#›</a:t>
            </a:fld>
            <a:endParaRPr kumimoji="1" lang="ja-JP" altLang="en-US"/>
          </a:p>
        </p:txBody>
      </p:sp>
    </p:spTree>
    <p:extLst>
      <p:ext uri="{BB962C8B-B14F-4D97-AF65-F5344CB8AC3E}">
        <p14:creationId xmlns:p14="http://schemas.microsoft.com/office/powerpoint/2010/main" val="80011969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8FB6220-6260-FE4A-AEA1-58D0C0FB3B20}" type="slidenum">
              <a:rPr kumimoji="1" lang="ja-JP" altLang="en-US" smtClean="0"/>
              <a:t>1</a:t>
            </a:fld>
            <a:endParaRPr kumimoji="1" lang="ja-JP" altLang="en-US"/>
          </a:p>
        </p:txBody>
      </p:sp>
    </p:spTree>
    <p:extLst>
      <p:ext uri="{BB962C8B-B14F-4D97-AF65-F5344CB8AC3E}">
        <p14:creationId xmlns:p14="http://schemas.microsoft.com/office/powerpoint/2010/main" val="1122045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8FB6220-6260-FE4A-AEA1-58D0C0FB3B20}" type="slidenum">
              <a:rPr kumimoji="1" lang="ja-JP" altLang="en-US" smtClean="0"/>
              <a:t>6</a:t>
            </a:fld>
            <a:endParaRPr kumimoji="1" lang="ja-JP" altLang="en-US"/>
          </a:p>
        </p:txBody>
      </p:sp>
    </p:spTree>
    <p:extLst>
      <p:ext uri="{BB962C8B-B14F-4D97-AF65-F5344CB8AC3E}">
        <p14:creationId xmlns:p14="http://schemas.microsoft.com/office/powerpoint/2010/main" val="621348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8FB6220-6260-FE4A-AEA1-58D0C0FB3B20}" type="slidenum">
              <a:rPr kumimoji="1" lang="ja-JP" altLang="en-US" smtClean="0"/>
              <a:t>43</a:t>
            </a:fld>
            <a:endParaRPr kumimoji="1" lang="ja-JP" altLang="en-US"/>
          </a:p>
        </p:txBody>
      </p:sp>
    </p:spTree>
    <p:extLst>
      <p:ext uri="{BB962C8B-B14F-4D97-AF65-F5344CB8AC3E}">
        <p14:creationId xmlns:p14="http://schemas.microsoft.com/office/powerpoint/2010/main" val="464455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b="0" i="0" cap="none" baseline="0">
                <a:latin typeface="Hiragino Maru Gothic ProN" charset="-128"/>
                <a:ea typeface="Hiragino Maru Gothic ProN" charset="-128"/>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7A52ACA1-6F19-9943-99A1-88F37D7C39D0}" type="datetime1">
              <a:rPr kumimoji="1" lang="ja-JP" altLang="en-US" smtClean="0"/>
              <a:t>2018/1/15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51898FC4-DA52-494A-A0C7-15A782B31C7F}" type="datetime1">
              <a:rPr kumimoji="1" lang="ja-JP" altLang="en-US" smtClean="0"/>
              <a:t>2018/1/15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F862DE8-386F-1F4C-960E-4EFF43A54E64}" type="datetime1">
              <a:rPr kumimoji="1" lang="ja-JP" altLang="en-US" smtClean="0"/>
              <a:t>2018/1/15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Hiragino Maru Gothic ProN" charset="-128"/>
                <a:ea typeface="Hiragino Maru Gothic ProN" charset="-128"/>
              </a:defRPr>
            </a:lvl1p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7099EF3F-CC21-C449-A806-8F132E4FB188}" type="datetime1">
              <a:rPr kumimoji="1" lang="ja-JP" altLang="en-US" smtClean="0"/>
              <a:t>2018/1/15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6C65380-991E-A944-B35F-2AA0BBFD0C89}" type="datetime1">
              <a:rPr kumimoji="1" lang="ja-JP" altLang="en-US" smtClean="0"/>
              <a:t>2018/1/15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B564712F-22A2-9A4B-8F3E-7813F56BC46E}" type="datetime1">
              <a:rPr kumimoji="1" lang="ja-JP" altLang="en-US" smtClean="0"/>
              <a:t>2018/1/15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i="0" kern="1200" dirty="0" smtClean="0">
                <a:solidFill>
                  <a:schemeClr val="tx2"/>
                </a:solidFill>
                <a:latin typeface="+mn-lt"/>
                <a:ea typeface="Hiragino Kaku Gothic ProN W3"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90D6C31-2373-4143-A132-F853616A4F41}" type="datetime1">
              <a:rPr kumimoji="1" lang="ja-JP" altLang="en-US" smtClean="0"/>
              <a:t>2018/1/15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EF487A38-06CA-CC45-A0BC-A1D7BDE0CADE}" type="datetime1">
              <a:rPr kumimoji="1" lang="ja-JP" altLang="en-US" smtClean="0"/>
              <a:t>2018/1/15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898E15-5E3D-2448-8E56-6A4132FC2673}" type="datetime1">
              <a:rPr kumimoji="1" lang="ja-JP" altLang="en-US" smtClean="0"/>
              <a:t>2018/1/15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91DDF5F-14D9-4E48-9278-38B65CE09361}" type="datetime1">
              <a:rPr kumimoji="1" lang="ja-JP" altLang="en-US" smtClean="0"/>
              <a:t>2018/1/15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979B159-E232-5F45-888F-FE4355A9BE51}" type="datetime1">
              <a:rPr kumimoji="1" lang="ja-JP" altLang="en-US" smtClean="0"/>
              <a:t>2018/1/15</a:t>
            </a:fld>
            <a:endParaRPr kumimoji="1" lang="ja-JP"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spTree>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609600" y="363568"/>
            <a:ext cx="10972800" cy="447328"/>
          </a:xfrm>
          <a:prstGeom prst="rect">
            <a:avLst/>
          </a:prstGeom>
        </p:spPr>
        <p:txBody>
          <a:bodyPr vert="horz" lIns="91440" tIns="45720" rIns="91440" bIns="45720" rtlCol="0" anchor="ctr">
            <a:no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09600" y="908720"/>
            <a:ext cx="10972800" cy="5568280"/>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b="0" i="0">
                <a:solidFill>
                  <a:srgbClr val="FFFFFF"/>
                </a:solidFill>
                <a:ea typeface="Hiragino Kaku Gothic ProN W3" charset="-128"/>
              </a:defRPr>
            </a:lvl1pPr>
          </a:lstStyle>
          <a:p>
            <a:fld id="{FCB7A4CD-6DC5-664D-8C81-3D774C48832B}" type="datetime1">
              <a:rPr kumimoji="1" lang="ja-JP" altLang="en-US" smtClean="0"/>
              <a:t>2018/1/15</a:t>
            </a:fld>
            <a:endParaRPr kumimoji="1" lang="ja-JP" altLang="en-US"/>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b="0" i="0">
                <a:solidFill>
                  <a:srgbClr val="FFFFFF"/>
                </a:solidFill>
                <a:ea typeface="Hiragino Kaku Gothic ProN W3" charset="-128"/>
              </a:defRPr>
            </a:lvl1pPr>
          </a:lstStyle>
          <a:p>
            <a:endParaRPr kumimoji="1" lang="ja-JP" altLang="en-US"/>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0" i="0">
                <a:solidFill>
                  <a:srgbClr val="FFFFFF"/>
                </a:solidFill>
                <a:ea typeface="Hiragino Kaku Gothic ProN W3" charset="-128"/>
              </a:defRPr>
            </a:lvl1pPr>
          </a:lstStyle>
          <a:p>
            <a:fld id="{DD358CFE-3644-414F-BE1F-5D62D7651AD8}" type="slidenum">
              <a:rPr kumimoji="1" lang="ja-JP" altLang="en-US" smtClean="0"/>
              <a:t>‹#›</a:t>
            </a:fld>
            <a:endParaRPr kumimoji="1" lang="ja-JP" altLang="en-US"/>
          </a:p>
        </p:txBody>
      </p:sp>
    </p:spTree>
    <p:extLst>
      <p:ext uri="{BB962C8B-B14F-4D97-AF65-F5344CB8AC3E}">
        <p14:creationId xmlns:p14="http://schemas.microsoft.com/office/powerpoint/2010/main" val="393396011"/>
      </p:ext>
    </p:extLst>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hf hdr="0" ftr="0" dt="0"/>
  <p:txStyles>
    <p:titleStyle>
      <a:lvl1pPr algn="l" defTabSz="914400" rtl="0" eaLnBrk="1" latinLnBrk="0" hangingPunct="1">
        <a:spcBef>
          <a:spcPct val="0"/>
        </a:spcBef>
        <a:buNone/>
        <a:defRPr kumimoji="1" sz="2800" b="0" i="0" kern="1200" spc="-100" baseline="0">
          <a:solidFill>
            <a:schemeClr val="tx2"/>
          </a:solidFill>
          <a:latin typeface="Hiragino Maru Gothic ProN" charset="-128"/>
          <a:ea typeface="Hiragino Maru Gothic ProN" charset="-128"/>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kumimoji="1" sz="2000" b="0" i="0" kern="1200">
          <a:solidFill>
            <a:schemeClr val="tx1"/>
          </a:solidFill>
          <a:latin typeface="Hiragino Maru Gothic ProN" charset="-128"/>
          <a:ea typeface="Hiragino Maru Gothic ProN" charset="-128"/>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kumimoji="1" sz="1800" b="0" i="0" kern="1200">
          <a:solidFill>
            <a:schemeClr val="tx1"/>
          </a:solidFill>
          <a:latin typeface="Hiragino Maru Gothic ProN" charset="-128"/>
          <a:ea typeface="Hiragino Maru Gothic ProN" charset="-128"/>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kumimoji="1" sz="1800" b="0" i="0" kern="1200">
          <a:solidFill>
            <a:schemeClr val="tx1"/>
          </a:solidFill>
          <a:latin typeface="Hiragino Maru Gothic ProN" charset="-128"/>
          <a:ea typeface="Hiragino Maru Gothic ProN" charset="-128"/>
          <a:cs typeface="+mn-cs"/>
        </a:defRPr>
      </a:lvl3pPr>
      <a:lvl4pPr marL="1005840" indent="-182880" algn="l" defTabSz="914400" rtl="0" eaLnBrk="1" latinLnBrk="0" hangingPunct="1">
        <a:spcBef>
          <a:spcPct val="20000"/>
        </a:spcBef>
        <a:buClr>
          <a:schemeClr val="accent1"/>
        </a:buClr>
        <a:buFont typeface="Arial" pitchFamily="34" charset="0"/>
        <a:buChar char="•"/>
        <a:defRPr kumimoji="1" sz="1600" b="0" i="0" kern="1200">
          <a:solidFill>
            <a:schemeClr val="tx1"/>
          </a:solidFill>
          <a:latin typeface="Hiragino Maru Gothic ProN" charset="-128"/>
          <a:ea typeface="Hiragino Maru Gothic ProN" charset="-128"/>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kumimoji="1" sz="1600" b="0" i="0" kern="1200" baseline="0">
          <a:solidFill>
            <a:schemeClr val="tx1"/>
          </a:solidFill>
          <a:latin typeface="Hiragino Maru Gothic ProN" charset="-128"/>
          <a:ea typeface="Hiragino Maru Gothic ProN" charset="-128"/>
          <a:cs typeface="+mn-cs"/>
        </a:defRPr>
      </a:lvl5pPr>
      <a:lvl6pPr marL="137160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hyperlink" Target="https://jinzaiipedia.ipa.go.jp/wp-content/uploads/oss/subject1-1_lesson.pdf" TargetMode="Externa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hyperlink" Target="https://jinzaiipedia.ipa.go.jp/wp-content/uploads/oss/subject1-1_lesson.pdf"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reativecommons.jp/licenses/"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access.eplang.jp/try/sql/" TargetMode="External"/><Relationship Id="rId3"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creativecommons.org/licenses/by/4.0/" TargetMode="Externa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hyperlink" Target="https://creativecommons.jp/faq/detail/#h13"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jitec.ipa.go.jp/1_09faq/_index_faq.html"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hyperlink" Target="https://jinzaiipedia.ipa.go.jp/wp-content/uploads/oss/subject1-1_lesson.pdf"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hyperlink" Target="https://jinzaiipedia.ipa.go.jp/wp-content/uploads/oss/subject1-1_lesson.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dirty="0" smtClean="0"/>
              <a:t>第１回授業</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日本大学文理学部情報科学科４年　市川亮佑</a:t>
            </a:r>
            <a:endParaRPr kumimoji="1" lang="ja-JP" altLang="en-US" dirty="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1</a:t>
            </a:fld>
            <a:endParaRPr kumimoji="1" lang="ja-JP" altLang="en-US"/>
          </a:p>
        </p:txBody>
      </p:sp>
    </p:spTree>
    <p:extLst>
      <p:ext uri="{BB962C8B-B14F-4D97-AF65-F5344CB8AC3E}">
        <p14:creationId xmlns:p14="http://schemas.microsoft.com/office/powerpoint/2010/main" val="6948513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リレーショナル・データベース管理システム</a:t>
            </a:r>
            <a:r>
              <a:rPr kumimoji="1" lang="en-US" altLang="ja-JP" dirty="0" smtClean="0"/>
              <a:t>(RDBMS)</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en-US" altLang="ja-JP" dirty="0" smtClean="0"/>
              <a:t>MySQL</a:t>
            </a:r>
          </a:p>
          <a:p>
            <a:pPr lvl="1">
              <a:buFont typeface="Wingdings" charset="2"/>
              <a:buChar char="Ø"/>
            </a:pPr>
            <a:r>
              <a:rPr lang="ja-JP" altLang="en-US" dirty="0" smtClean="0"/>
              <a:t>スウェーデンの</a:t>
            </a:r>
            <a:r>
              <a:rPr lang="en-US" altLang="ja-JP" dirty="0" smtClean="0"/>
              <a:t>MySQL</a:t>
            </a:r>
            <a:r>
              <a:rPr lang="en-US" altLang="ja-JP" dirty="0"/>
              <a:t> </a:t>
            </a:r>
            <a:r>
              <a:rPr lang="en-US" altLang="ja-JP" dirty="0" smtClean="0"/>
              <a:t>AB</a:t>
            </a:r>
            <a:r>
              <a:rPr lang="ja-JP" altLang="en-US" dirty="0" smtClean="0"/>
              <a:t>社で開発され、現在は</a:t>
            </a:r>
            <a:r>
              <a:rPr lang="en-US" altLang="ja-JP" dirty="0" smtClean="0"/>
              <a:t>Sum Microsystems</a:t>
            </a:r>
            <a:r>
              <a:rPr lang="ja-JP" altLang="en-US" dirty="0" smtClean="0"/>
              <a:t>によって開発されている</a:t>
            </a:r>
            <a:r>
              <a:rPr lang="en-US" altLang="ja-JP" dirty="0" smtClean="0"/>
              <a:t>RDBMS</a:t>
            </a:r>
            <a:r>
              <a:rPr lang="ja-JP" altLang="en-US" dirty="0" smtClean="0"/>
              <a:t>。</a:t>
            </a:r>
            <a:endParaRPr lang="en-US" altLang="ja-JP" dirty="0" smtClean="0"/>
          </a:p>
          <a:p>
            <a:pPr lvl="1">
              <a:buFont typeface="Wingdings" charset="2"/>
              <a:buChar char="Ø"/>
            </a:pPr>
            <a:r>
              <a:rPr kumimoji="1" lang="en-US" altLang="ja-JP" dirty="0" smtClean="0"/>
              <a:t>1995</a:t>
            </a:r>
            <a:r>
              <a:rPr kumimoji="1" lang="ja-JP" altLang="en-US" dirty="0" smtClean="0"/>
              <a:t>年に</a:t>
            </a:r>
            <a:r>
              <a:rPr kumimoji="1" lang="en-US" altLang="ja-JP" dirty="0" smtClean="0"/>
              <a:t>v1.0</a:t>
            </a:r>
            <a:r>
              <a:rPr kumimoji="1" lang="ja-JP" altLang="en-US" dirty="0" smtClean="0"/>
              <a:t>が登場し、現在</a:t>
            </a:r>
            <a:r>
              <a:rPr lang="ja-JP" altLang="en-US" dirty="0" smtClean="0"/>
              <a:t>は最新版が</a:t>
            </a:r>
            <a:r>
              <a:rPr lang="en-US" altLang="ja-JP" dirty="0" smtClean="0"/>
              <a:t>5.7.20</a:t>
            </a:r>
            <a:r>
              <a:rPr lang="ja-JP" altLang="en-US" dirty="0" smtClean="0"/>
              <a:t>、評価版が</a:t>
            </a:r>
            <a:r>
              <a:rPr lang="en-US" altLang="ja-JP" dirty="0" smtClean="0"/>
              <a:t>8.0.3 RC</a:t>
            </a:r>
            <a:r>
              <a:rPr lang="ja-JP" altLang="en-US" dirty="0" smtClean="0"/>
              <a:t>となっている。</a:t>
            </a:r>
            <a:endParaRPr lang="en-US" altLang="ja-JP" dirty="0" smtClean="0"/>
          </a:p>
          <a:p>
            <a:pPr lvl="1">
              <a:buFont typeface="Wingdings" charset="2"/>
              <a:buChar char="Ø"/>
            </a:pPr>
            <a:r>
              <a:rPr lang="ja-JP" altLang="en-US" dirty="0" smtClean="0"/>
              <a:t>オープンソースの</a:t>
            </a:r>
            <a:r>
              <a:rPr lang="en-US" altLang="ja-JP" dirty="0" smtClean="0"/>
              <a:t>RDBMS</a:t>
            </a:r>
            <a:r>
              <a:rPr lang="ja-JP" altLang="en-US" dirty="0" smtClean="0"/>
              <a:t>としては世界でもっとも普及している。</a:t>
            </a:r>
            <a:endParaRPr lang="en-US" altLang="ja-JP" dirty="0" smtClean="0"/>
          </a:p>
          <a:p>
            <a:r>
              <a:rPr lang="en-US" altLang="ja-JP" dirty="0" smtClean="0"/>
              <a:t>PostgreSQL</a:t>
            </a:r>
          </a:p>
          <a:p>
            <a:pPr lvl="1">
              <a:buFont typeface="Wingdings" charset="2"/>
              <a:buChar char="Ø"/>
            </a:pPr>
            <a:r>
              <a:rPr lang="en-US" altLang="ja-JP" dirty="0" smtClean="0"/>
              <a:t>PostgreSQL Global Development Group</a:t>
            </a:r>
            <a:r>
              <a:rPr lang="ja-JP" altLang="en-US" dirty="0" smtClean="0"/>
              <a:t>によって開発。</a:t>
            </a:r>
            <a:endParaRPr lang="en-US" altLang="ja-JP" dirty="0" smtClean="0"/>
          </a:p>
          <a:p>
            <a:pPr lvl="1">
              <a:buFont typeface="Wingdings" charset="2"/>
              <a:buChar char="Ø"/>
            </a:pPr>
            <a:r>
              <a:rPr lang="ja-JP" altLang="en-US" dirty="0" smtClean="0"/>
              <a:t>日本では商用システムに広く利用されている。</a:t>
            </a:r>
            <a:endParaRPr lang="en-US" altLang="ja-JP" dirty="0" smtClean="0"/>
          </a:p>
          <a:p>
            <a:r>
              <a:rPr lang="en-US" altLang="ja-JP" dirty="0" smtClean="0"/>
              <a:t>SQLite</a:t>
            </a:r>
          </a:p>
          <a:p>
            <a:pPr lvl="1">
              <a:buFont typeface="Wingdings" charset="2"/>
              <a:buChar char="Ø"/>
            </a:pPr>
            <a:r>
              <a:rPr lang="ja-JP" altLang="en-US" dirty="0" smtClean="0"/>
              <a:t>アプリケーションに組み込んで利用される形態の簡易</a:t>
            </a:r>
            <a:r>
              <a:rPr lang="en-US" altLang="ja-JP" dirty="0" smtClean="0"/>
              <a:t>RDBMS</a:t>
            </a:r>
            <a:r>
              <a:rPr lang="ja-JP" altLang="en-US" dirty="0" smtClean="0"/>
              <a:t>。</a:t>
            </a:r>
            <a:endParaRPr lang="en-US" altLang="ja-JP" dirty="0" smtClean="0"/>
          </a:p>
          <a:p>
            <a:r>
              <a:rPr lang="ja-JP" altLang="en-US" dirty="0" smtClean="0"/>
              <a:t>他にも商用</a:t>
            </a:r>
            <a:r>
              <a:rPr lang="en-US" altLang="ja-JP" dirty="0" smtClean="0"/>
              <a:t>RDBMS</a:t>
            </a:r>
            <a:r>
              <a:rPr lang="ja-JP" altLang="en-US" dirty="0" smtClean="0"/>
              <a:t>として、</a:t>
            </a:r>
            <a:r>
              <a:rPr lang="en-US" altLang="ja-JP" dirty="0" smtClean="0"/>
              <a:t>Oracle</a:t>
            </a:r>
            <a:r>
              <a:rPr lang="ja-JP" altLang="en-US" dirty="0" smtClean="0"/>
              <a:t>社の</a:t>
            </a:r>
            <a:r>
              <a:rPr lang="en-US" altLang="ja-JP" dirty="0" smtClean="0"/>
              <a:t>Oracle Database</a:t>
            </a:r>
            <a:r>
              <a:rPr lang="ja-JP" altLang="en-US" dirty="0" smtClean="0"/>
              <a:t>、</a:t>
            </a:r>
            <a:r>
              <a:rPr lang="en-US" altLang="ja-JP" dirty="0" smtClean="0"/>
              <a:t>Microsoft</a:t>
            </a:r>
            <a:r>
              <a:rPr lang="ja-JP" altLang="en-US" dirty="0" smtClean="0"/>
              <a:t>社の</a:t>
            </a:r>
            <a:r>
              <a:rPr lang="en-US" altLang="ja-JP" dirty="0" smtClean="0"/>
              <a:t>SQL Sever</a:t>
            </a:r>
            <a:r>
              <a:rPr lang="ja-JP" altLang="en-US" dirty="0" smtClean="0"/>
              <a:t>、</a:t>
            </a:r>
            <a:r>
              <a:rPr lang="en-US" altLang="ja-JP" dirty="0" smtClean="0"/>
              <a:t>IBM</a:t>
            </a:r>
            <a:r>
              <a:rPr lang="ja-JP" altLang="en-US" dirty="0" smtClean="0"/>
              <a:t>社の</a:t>
            </a:r>
            <a:r>
              <a:rPr lang="en-US" altLang="ja-JP" dirty="0" smtClean="0"/>
              <a:t>DB2</a:t>
            </a:r>
            <a:r>
              <a:rPr lang="ja-JP" altLang="en-US" dirty="0" smtClean="0"/>
              <a:t>などがある。</a:t>
            </a:r>
            <a:endParaRPr lang="en-US" altLang="ja-JP" dirty="0" smtClean="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10</a:t>
            </a:fld>
            <a:endParaRPr kumimoji="1" lang="ja-JP" altLang="en-US"/>
          </a:p>
        </p:txBody>
      </p:sp>
    </p:spTree>
    <p:extLst>
      <p:ext uri="{BB962C8B-B14F-4D97-AF65-F5344CB8AC3E}">
        <p14:creationId xmlns:p14="http://schemas.microsoft.com/office/powerpoint/2010/main" val="5806804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用語解説</a:t>
            </a:r>
            <a:r>
              <a:rPr kumimoji="1" lang="en-US" altLang="ja-JP" dirty="0" smtClean="0"/>
              <a:t>(1/3)</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テーブル・・・二次元表</a:t>
            </a:r>
            <a:r>
              <a:rPr lang="ja-JP" altLang="en-US" dirty="0"/>
              <a:t>であり、データベースは複数のテーブルを</a:t>
            </a:r>
            <a:r>
              <a:rPr lang="ja-JP" altLang="en-US" dirty="0" smtClean="0"/>
              <a:t>持つ</a:t>
            </a:r>
            <a:endParaRPr lang="en-US" altLang="ja-JP" dirty="0" smtClean="0"/>
          </a:p>
          <a:p>
            <a:endParaRPr kumimoji="1" lang="en-US" altLang="ja-JP" dirty="0"/>
          </a:p>
          <a:p>
            <a:endParaRPr kumimoji="1" lang="ja-JP" altLang="en-US" dirty="0"/>
          </a:p>
        </p:txBody>
      </p:sp>
      <p:graphicFrame>
        <p:nvGraphicFramePr>
          <p:cNvPr id="8" name="図表 7"/>
          <p:cNvGraphicFramePr/>
          <p:nvPr>
            <p:extLst>
              <p:ext uri="{D42A27DB-BD31-4B8C-83A1-F6EECF244321}">
                <p14:modId xmlns:p14="http://schemas.microsoft.com/office/powerpoint/2010/main" val="1100991255"/>
              </p:ext>
            </p:extLst>
          </p:nvPr>
        </p:nvGraphicFramePr>
        <p:xfrm>
          <a:off x="2939326" y="2104711"/>
          <a:ext cx="6313347" cy="28221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テキスト ボックス 4"/>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7"/>
              </a:rPr>
              <a:t>株式会社 リナックスアカデミー </a:t>
            </a:r>
            <a:r>
              <a:rPr lang="en-US" altLang="ja-JP" sz="1400" dirty="0">
                <a:hlinkClick r:id="rId7"/>
              </a:rPr>
              <a:t>- MySQL</a:t>
            </a:r>
            <a:r>
              <a:rPr lang="ja-JP" altLang="en-US" sz="1400" dirty="0">
                <a:hlinkClick r:id="rId7"/>
              </a:rPr>
              <a:t>入門 </a:t>
            </a:r>
            <a:r>
              <a:rPr lang="en-US" altLang="ja-JP" sz="1400" dirty="0">
                <a:hlinkClick r:id="rId7"/>
              </a:rPr>
              <a:t>Ver </a:t>
            </a:r>
            <a:r>
              <a:rPr lang="en-US" altLang="ja-JP" sz="1400" dirty="0" smtClean="0">
                <a:hlinkClick r:id="rId7"/>
              </a:rPr>
              <a:t>1.0.0</a:t>
            </a:r>
            <a:endParaRPr lang="en-US" altLang="ja-JP" sz="1400" dirty="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11</a:t>
            </a:fld>
            <a:endParaRPr kumimoji="1" lang="ja-JP" altLang="en-US"/>
          </a:p>
        </p:txBody>
      </p:sp>
    </p:spTree>
    <p:extLst>
      <p:ext uri="{BB962C8B-B14F-4D97-AF65-F5344CB8AC3E}">
        <p14:creationId xmlns:p14="http://schemas.microsoft.com/office/powerpoint/2010/main" val="1231981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用語解説</a:t>
            </a:r>
            <a:r>
              <a:rPr kumimoji="1" lang="en-US" altLang="ja-JP" dirty="0" smtClean="0"/>
              <a:t>(2/3)</a:t>
            </a:r>
            <a:endParaRPr kumimoji="1" lang="ja-JP" altLang="en-US" dirty="0"/>
          </a:p>
        </p:txBody>
      </p:sp>
      <p:sp>
        <p:nvSpPr>
          <p:cNvPr id="3" name="コンテンツ プレースホルダー 2"/>
          <p:cNvSpPr>
            <a:spLocks noGrp="1"/>
          </p:cNvSpPr>
          <p:nvPr>
            <p:ph idx="1"/>
          </p:nvPr>
        </p:nvSpPr>
        <p:spPr/>
        <p:txBody>
          <a:bodyPr/>
          <a:lstStyle/>
          <a:p>
            <a:endParaRPr kumimoji="1" lang="en-US" altLang="ja-JP" dirty="0" smtClean="0"/>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2103892626"/>
              </p:ext>
            </p:extLst>
          </p:nvPr>
        </p:nvGraphicFramePr>
        <p:xfrm>
          <a:off x="3585765" y="3074194"/>
          <a:ext cx="7768035" cy="1854200"/>
        </p:xfrm>
        <a:graphic>
          <a:graphicData uri="http://schemas.openxmlformats.org/drawingml/2006/table">
            <a:tbl>
              <a:tblPr firstRow="1" bandRow="1">
                <a:tableStyleId>{5C22544A-7EE6-4342-B048-85BDC9FD1C3A}</a:tableStyleId>
              </a:tblPr>
              <a:tblGrid>
                <a:gridCol w="1562938"/>
                <a:gridCol w="2334845"/>
                <a:gridCol w="1169582"/>
                <a:gridCol w="1837556"/>
                <a:gridCol w="863114"/>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商品名</a:t>
                      </a:r>
                      <a:endParaRPr kumimoji="1" lang="ja-JP" altLang="en-US" dirty="0"/>
                    </a:p>
                  </a:txBody>
                  <a:tcPr>
                    <a:solidFill>
                      <a:schemeClr val="accent3"/>
                    </a:solidFill>
                  </a:tcPr>
                </a:tc>
                <a:tc>
                  <a:txBody>
                    <a:bodyPr/>
                    <a:lstStyle/>
                    <a:p>
                      <a:r>
                        <a:rPr kumimoji="1" lang="ja-JP" altLang="en-US" dirty="0" smtClean="0"/>
                        <a:t>内容量</a:t>
                      </a:r>
                      <a:endParaRPr kumimoji="1" lang="ja-JP" altLang="en-US" dirty="0"/>
                    </a:p>
                  </a:txBody>
                  <a:tcPr/>
                </a:tc>
                <a:tc>
                  <a:txBody>
                    <a:bodyPr/>
                    <a:lstStyle/>
                    <a:p>
                      <a:r>
                        <a:rPr kumimoji="1" lang="ja-JP" altLang="en-US" dirty="0" smtClean="0"/>
                        <a:t>メーカー</a:t>
                      </a:r>
                      <a:endParaRPr kumimoji="1" lang="ja-JP" altLang="en-US" dirty="0"/>
                    </a:p>
                  </a:txBody>
                  <a:tcPr/>
                </a:tc>
                <a:tc>
                  <a:txBody>
                    <a:bodyPr/>
                    <a:lstStyle/>
                    <a:p>
                      <a:r>
                        <a:rPr kumimoji="1" lang="ja-JP" altLang="en-US" dirty="0" smtClean="0"/>
                        <a:t>価格</a:t>
                      </a:r>
                      <a:endParaRPr kumimoji="1" lang="ja-JP" altLang="en-US" dirty="0"/>
                    </a:p>
                  </a:txBody>
                  <a:tcPr/>
                </a:tc>
              </a:tr>
              <a:tr h="370840">
                <a:tc>
                  <a:txBody>
                    <a:bodyPr/>
                    <a:lstStyle/>
                    <a:p>
                      <a:r>
                        <a:rPr kumimoji="1" lang="en-US" altLang="ja-JP" dirty="0" smtClean="0"/>
                        <a:t>C6390</a:t>
                      </a:r>
                      <a:endParaRPr kumimoji="1" lang="ja-JP" altLang="en-US" dirty="0"/>
                    </a:p>
                  </a:txBody>
                  <a:tcPr/>
                </a:tc>
                <a:tc>
                  <a:txBody>
                    <a:bodyPr/>
                    <a:lstStyle/>
                    <a:p>
                      <a:r>
                        <a:rPr kumimoji="1" lang="ja-JP" altLang="en-US" dirty="0" smtClean="0"/>
                        <a:t>坦々ヌードル</a:t>
                      </a:r>
                      <a:endParaRPr kumimoji="1" lang="ja-JP" altLang="en-US" dirty="0"/>
                    </a:p>
                  </a:txBody>
                  <a:tcPr>
                    <a:solidFill>
                      <a:schemeClr val="accent3"/>
                    </a:solidFill>
                  </a:tcPr>
                </a:tc>
                <a:tc>
                  <a:txBody>
                    <a:bodyPr/>
                    <a:lstStyle/>
                    <a:p>
                      <a:r>
                        <a:rPr kumimoji="1" lang="en-US" altLang="ja-JP" dirty="0" smtClean="0"/>
                        <a:t>25g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tc>
              </a:tr>
              <a:tr h="370840">
                <a:tc>
                  <a:txBody>
                    <a:bodyPr/>
                    <a:lstStyle/>
                    <a:p>
                      <a:r>
                        <a:rPr kumimoji="1" lang="en-US" altLang="ja-JP" dirty="0" smtClean="0"/>
                        <a:t>C7320</a:t>
                      </a:r>
                      <a:endParaRPr kumimoji="1" lang="ja-JP" altLang="en-US" dirty="0"/>
                    </a:p>
                  </a:txBody>
                  <a:tcPr>
                    <a:solidFill>
                      <a:schemeClr val="accent3"/>
                    </a:solidFill>
                  </a:tcPr>
                </a:tc>
                <a:tc>
                  <a:txBody>
                    <a:bodyPr/>
                    <a:lstStyle/>
                    <a:p>
                      <a:r>
                        <a:rPr kumimoji="1" lang="ja-JP" altLang="en-US" dirty="0" smtClean="0"/>
                        <a:t>トマトヌードル</a:t>
                      </a:r>
                      <a:endParaRPr kumimoji="1" lang="ja-JP" altLang="en-US" dirty="0"/>
                    </a:p>
                  </a:txBody>
                  <a:tcPr>
                    <a:solidFill>
                      <a:schemeClr val="accent3"/>
                    </a:solidFill>
                  </a:tcPr>
                </a:tc>
                <a:tc>
                  <a:txBody>
                    <a:bodyPr/>
                    <a:lstStyle/>
                    <a:p>
                      <a:r>
                        <a:rPr kumimoji="1" lang="en-US" altLang="ja-JP" dirty="0" smtClean="0"/>
                        <a:t>23g</a:t>
                      </a:r>
                      <a:endParaRPr kumimoji="1" lang="ja-JP" altLang="en-US" dirty="0"/>
                    </a:p>
                  </a:txBody>
                  <a:tcPr>
                    <a:solidFill>
                      <a:schemeClr val="accent3"/>
                    </a:solidFill>
                  </a:tcPr>
                </a:tc>
                <a:tc>
                  <a:txBody>
                    <a:bodyPr/>
                    <a:lstStyle/>
                    <a:p>
                      <a:r>
                        <a:rPr kumimoji="1" lang="ja-JP" altLang="en-US" dirty="0" smtClean="0"/>
                        <a:t>みずうみ製麺</a:t>
                      </a:r>
                      <a:endParaRPr kumimoji="1" lang="ja-JP" altLang="en-US" dirty="0"/>
                    </a:p>
                  </a:txBody>
                  <a:tcPr>
                    <a:solidFill>
                      <a:schemeClr val="accent3"/>
                    </a:solidFill>
                  </a:tcPr>
                </a:tc>
                <a:tc>
                  <a:txBody>
                    <a:bodyPr/>
                    <a:lstStyle/>
                    <a:p>
                      <a:r>
                        <a:rPr kumimoji="1" lang="en-US" altLang="ja-JP" dirty="0" smtClean="0"/>
                        <a:t>150</a:t>
                      </a:r>
                      <a:endParaRPr kumimoji="1" lang="ja-JP" altLang="en-US" dirty="0"/>
                    </a:p>
                  </a:txBody>
                  <a:tcPr>
                    <a:solidFill>
                      <a:schemeClr val="accent3"/>
                    </a:solidFill>
                  </a:tcPr>
                </a:tc>
              </a:tr>
              <a:tr h="370840">
                <a:tc>
                  <a:txBody>
                    <a:bodyPr/>
                    <a:lstStyle/>
                    <a:p>
                      <a:r>
                        <a:rPr kumimoji="1" lang="en-US" altLang="ja-JP" dirty="0" smtClean="0"/>
                        <a:t>C8522</a:t>
                      </a:r>
                      <a:endParaRPr kumimoji="1" lang="ja-JP" altLang="en-US" dirty="0"/>
                    </a:p>
                  </a:txBody>
                  <a:tcPr/>
                </a:tc>
                <a:tc>
                  <a:txBody>
                    <a:bodyPr/>
                    <a:lstStyle/>
                    <a:p>
                      <a:r>
                        <a:rPr kumimoji="1" lang="ja-JP" altLang="en-US" dirty="0" smtClean="0"/>
                        <a:t>シーフードヌードル</a:t>
                      </a:r>
                      <a:endParaRPr kumimoji="1" lang="ja-JP" altLang="en-US" dirty="0"/>
                    </a:p>
                  </a:txBody>
                  <a:tcPr>
                    <a:solidFill>
                      <a:schemeClr val="accent3"/>
                    </a:solidFill>
                  </a:tcPr>
                </a:tc>
                <a:tc>
                  <a:txBody>
                    <a:bodyPr/>
                    <a:lstStyle/>
                    <a:p>
                      <a:r>
                        <a:rPr kumimoji="1" lang="en-US" altLang="ja-JP" dirty="0" smtClean="0"/>
                        <a:t>53g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170</a:t>
                      </a:r>
                      <a:endParaRPr kumimoji="1" lang="ja-JP" altLang="en-US" dirty="0"/>
                    </a:p>
                  </a:txBody>
                  <a:tcPr/>
                </a:tc>
              </a:tr>
              <a:tr h="370840">
                <a:tc>
                  <a:txBody>
                    <a:bodyPr/>
                    <a:lstStyle/>
                    <a:p>
                      <a:r>
                        <a:rPr kumimoji="1" lang="en-US" altLang="ja-JP" dirty="0" smtClean="0"/>
                        <a:t>J1163</a:t>
                      </a:r>
                      <a:endParaRPr kumimoji="1" lang="ja-JP" altLang="en-US" dirty="0"/>
                    </a:p>
                  </a:txBody>
                  <a:tcPr/>
                </a:tc>
                <a:tc>
                  <a:txBody>
                    <a:bodyPr/>
                    <a:lstStyle/>
                    <a:p>
                      <a:r>
                        <a:rPr kumimoji="1" lang="ja-JP" altLang="en-US" dirty="0" smtClean="0"/>
                        <a:t>ほうじ番茶</a:t>
                      </a:r>
                      <a:endParaRPr kumimoji="1" lang="ja-JP" altLang="en-US" dirty="0"/>
                    </a:p>
                  </a:txBody>
                  <a:tcPr>
                    <a:solidFill>
                      <a:schemeClr val="accent3"/>
                    </a:solidFill>
                  </a:tcPr>
                </a:tc>
                <a:tc>
                  <a:txBody>
                    <a:bodyPr/>
                    <a:lstStyle/>
                    <a:p>
                      <a:r>
                        <a:rPr kumimoji="1" lang="en-US" altLang="ja-JP" dirty="0" smtClean="0"/>
                        <a:t>500ml</a:t>
                      </a:r>
                      <a:endParaRPr kumimoji="1" lang="ja-JP" altLang="en-US" dirty="0"/>
                    </a:p>
                  </a:txBody>
                  <a:tcPr/>
                </a:tc>
                <a:tc>
                  <a:txBody>
                    <a:bodyPr/>
                    <a:lstStyle/>
                    <a:p>
                      <a:r>
                        <a:rPr kumimoji="1" lang="ja-JP" altLang="en-US" dirty="0" smtClean="0"/>
                        <a:t>やまと製茶園</a:t>
                      </a:r>
                      <a:endParaRPr kumimoji="1" lang="ja-JP" altLang="en-US" dirty="0"/>
                    </a:p>
                  </a:txBody>
                  <a:tcPr/>
                </a:tc>
                <a:tc>
                  <a:txBody>
                    <a:bodyPr/>
                    <a:lstStyle/>
                    <a:p>
                      <a:r>
                        <a:rPr kumimoji="1" lang="en-US" altLang="ja-JP" dirty="0" smtClean="0"/>
                        <a:t>150</a:t>
                      </a:r>
                      <a:endParaRPr kumimoji="1" lang="ja-JP" altLang="en-US" dirty="0"/>
                    </a:p>
                  </a:txBody>
                  <a:tcPr/>
                </a:tc>
              </a:tr>
            </a:tbl>
          </a:graphicData>
        </a:graphic>
      </p:graphicFrame>
      <p:sp>
        <p:nvSpPr>
          <p:cNvPr id="5" name="四角形吹き出し 4"/>
          <p:cNvSpPr/>
          <p:nvPr/>
        </p:nvSpPr>
        <p:spPr>
          <a:xfrm>
            <a:off x="5602146" y="1986958"/>
            <a:ext cx="2963119" cy="694481"/>
          </a:xfrm>
          <a:prstGeom prst="wedgeRectCallout">
            <a:avLst>
              <a:gd name="adj1" fmla="val -31025"/>
              <a:gd name="adj2" fmla="val 937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列</a:t>
            </a:r>
            <a:r>
              <a:rPr kumimoji="1" lang="en-US" altLang="ja-JP" dirty="0" smtClean="0"/>
              <a:t>(</a:t>
            </a:r>
            <a:r>
              <a:rPr kumimoji="1" lang="ja-JP" altLang="en-US" dirty="0" smtClean="0"/>
              <a:t>カラム、属性</a:t>
            </a:r>
            <a:r>
              <a:rPr kumimoji="1" lang="en-US" altLang="ja-JP" dirty="0" smtClean="0"/>
              <a:t>)</a:t>
            </a:r>
          </a:p>
        </p:txBody>
      </p:sp>
      <p:sp>
        <p:nvSpPr>
          <p:cNvPr id="6" name="四角形吹き出し 5"/>
          <p:cNvSpPr/>
          <p:nvPr/>
        </p:nvSpPr>
        <p:spPr>
          <a:xfrm>
            <a:off x="838200" y="3582269"/>
            <a:ext cx="1997598" cy="838049"/>
          </a:xfrm>
          <a:prstGeom prst="wedgeRectCallout">
            <a:avLst>
              <a:gd name="adj1" fmla="val 76076"/>
              <a:gd name="adj2" fmla="val 11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行</a:t>
            </a:r>
            <a:endParaRPr kumimoji="1" lang="en-US" altLang="ja-JP" dirty="0" smtClean="0"/>
          </a:p>
          <a:p>
            <a:pPr algn="ctr"/>
            <a:r>
              <a:rPr kumimoji="1" lang="en-US" altLang="ja-JP" dirty="0" smtClean="0"/>
              <a:t>(</a:t>
            </a:r>
            <a:r>
              <a:rPr kumimoji="1" lang="ja-JP" altLang="en-US" dirty="0" smtClean="0"/>
              <a:t>レコード</a:t>
            </a:r>
            <a:r>
              <a:rPr kumimoji="1" lang="en-US" altLang="ja-JP" dirty="0" smtClean="0"/>
              <a:t>)</a:t>
            </a:r>
            <a:endParaRPr kumimoji="1" lang="ja-JP" altLang="en-US" dirty="0"/>
          </a:p>
        </p:txBody>
      </p:sp>
      <p:sp>
        <p:nvSpPr>
          <p:cNvPr id="7" name="四角形吹き出し 6"/>
          <p:cNvSpPr/>
          <p:nvPr/>
        </p:nvSpPr>
        <p:spPr>
          <a:xfrm>
            <a:off x="3044141" y="5245949"/>
            <a:ext cx="2395959" cy="613458"/>
          </a:xfrm>
          <a:prstGeom prst="wedgeRectCallout">
            <a:avLst>
              <a:gd name="adj1" fmla="val 51148"/>
              <a:gd name="adj2" fmla="val -235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フィールド</a:t>
            </a:r>
            <a:endParaRPr kumimoji="1" lang="ja-JP" altLang="en-US" dirty="0"/>
          </a:p>
        </p:txBody>
      </p:sp>
      <p:sp>
        <p:nvSpPr>
          <p:cNvPr id="8" name="角丸四角形 7"/>
          <p:cNvSpPr/>
          <p:nvPr/>
        </p:nvSpPr>
        <p:spPr>
          <a:xfrm>
            <a:off x="1296364" y="1690688"/>
            <a:ext cx="2731624" cy="1248569"/>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a:t>
            </a:r>
            <a:r>
              <a:rPr lang="ja-JP" altLang="en-US" sz="2400" dirty="0" smtClean="0"/>
              <a:t>テーブル名</a:t>
            </a:r>
            <a:r>
              <a:rPr lang="en-US" altLang="ja-JP" sz="2400" dirty="0" smtClean="0"/>
              <a:t>]</a:t>
            </a:r>
          </a:p>
          <a:p>
            <a:pPr algn="ctr"/>
            <a:r>
              <a:rPr lang="ja-JP" altLang="en-US" sz="2400" dirty="0" smtClean="0"/>
              <a:t>商品データ</a:t>
            </a:r>
            <a:endParaRPr kumimoji="1" lang="ja-JP" altLang="en-US" sz="2400" dirty="0"/>
          </a:p>
        </p:txBody>
      </p:sp>
      <p:sp>
        <p:nvSpPr>
          <p:cNvPr id="9" name="スライド番号プレースホルダー 8"/>
          <p:cNvSpPr>
            <a:spLocks noGrp="1"/>
          </p:cNvSpPr>
          <p:nvPr>
            <p:ph type="sldNum" sz="quarter" idx="12"/>
          </p:nvPr>
        </p:nvSpPr>
        <p:spPr/>
        <p:txBody>
          <a:bodyPr/>
          <a:lstStyle/>
          <a:p>
            <a:fld id="{DD358CFE-3644-414F-BE1F-5D62D7651AD8}" type="slidenum">
              <a:rPr kumimoji="1" lang="ja-JP" altLang="en-US" smtClean="0"/>
              <a:t>12</a:t>
            </a:fld>
            <a:endParaRPr kumimoji="1" lang="ja-JP" altLang="en-US"/>
          </a:p>
        </p:txBody>
      </p:sp>
    </p:spTree>
    <p:extLst>
      <p:ext uri="{BB962C8B-B14F-4D97-AF65-F5344CB8AC3E}">
        <p14:creationId xmlns:p14="http://schemas.microsoft.com/office/powerpoint/2010/main" val="10673080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用語解説</a:t>
            </a:r>
            <a:r>
              <a:rPr kumimoji="1" lang="en-US" altLang="ja-JP" dirty="0" smtClean="0"/>
              <a:t>(3/3)</a:t>
            </a:r>
            <a:endParaRPr kumimoji="1" lang="ja-JP" altLang="en-US" dirty="0"/>
          </a:p>
        </p:txBody>
      </p:sp>
      <p:sp>
        <p:nvSpPr>
          <p:cNvPr id="3" name="コンテンツ プレースホルダー 2"/>
          <p:cNvSpPr>
            <a:spLocks noGrp="1"/>
          </p:cNvSpPr>
          <p:nvPr>
            <p:ph idx="1"/>
          </p:nvPr>
        </p:nvSpPr>
        <p:spPr/>
        <p:txBody>
          <a:bodyPr/>
          <a:lstStyle/>
          <a:p>
            <a:r>
              <a:rPr lang="ja-JP" altLang="en-US" dirty="0"/>
              <a:t>リレーションシップ・・・</a:t>
            </a:r>
            <a:r>
              <a:rPr lang="en-US" altLang="ja-JP" dirty="0"/>
              <a:t>RDB</a:t>
            </a:r>
            <a:r>
              <a:rPr lang="ja-JP" altLang="en-US" dirty="0"/>
              <a:t>では、複数のテーブルのデータを関連づけて表現する。このような対応関係をリレーションシップという。</a:t>
            </a:r>
            <a:endParaRPr lang="en-US" altLang="ja-JP" dirty="0"/>
          </a:p>
          <a:p>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0795" y="2220017"/>
            <a:ext cx="6030410" cy="2800038"/>
          </a:xfrm>
          <a:prstGeom prst="rect">
            <a:avLst/>
          </a:prstGeom>
        </p:spPr>
      </p:pic>
      <p:sp>
        <p:nvSpPr>
          <p:cNvPr id="5" name="テキスト ボックス 4"/>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3"/>
              </a:rPr>
              <a:t>株式会社 リナックスアカデミー </a:t>
            </a:r>
            <a:r>
              <a:rPr lang="en-US" altLang="ja-JP" sz="1400" dirty="0">
                <a:hlinkClick r:id="rId3"/>
              </a:rPr>
              <a:t>- MySQL</a:t>
            </a:r>
            <a:r>
              <a:rPr lang="ja-JP" altLang="en-US" sz="1400" dirty="0">
                <a:hlinkClick r:id="rId3"/>
              </a:rPr>
              <a:t>入門 </a:t>
            </a:r>
            <a:r>
              <a:rPr lang="en-US" altLang="ja-JP" sz="1400" dirty="0">
                <a:hlinkClick r:id="rId3"/>
              </a:rPr>
              <a:t>Ver </a:t>
            </a:r>
            <a:r>
              <a:rPr lang="en-US" altLang="ja-JP" sz="1400" dirty="0" smtClean="0">
                <a:hlinkClick r:id="rId3"/>
              </a:rPr>
              <a:t>1.0.0</a:t>
            </a:r>
            <a:endParaRPr lang="en-US" altLang="ja-JP" sz="1400" dirty="0"/>
          </a:p>
        </p:txBody>
      </p:sp>
      <p:sp>
        <p:nvSpPr>
          <p:cNvPr id="7" name="円形吹き出し 6"/>
          <p:cNvSpPr/>
          <p:nvPr/>
        </p:nvSpPr>
        <p:spPr>
          <a:xfrm>
            <a:off x="5386086" y="4729181"/>
            <a:ext cx="5941671" cy="1440042"/>
          </a:xfrm>
          <a:prstGeom prst="wedgeEllipseCallout">
            <a:avLst>
              <a:gd name="adj1" fmla="val -23808"/>
              <a:gd name="adj2" fmla="val -78729"/>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部署</a:t>
            </a:r>
            <a:r>
              <a:rPr kumimoji="1" lang="en-US" altLang="ja-JP" dirty="0" smtClean="0"/>
              <a:t>ID</a:t>
            </a:r>
            <a:r>
              <a:rPr lang="ja-JP" altLang="en-US" dirty="0" smtClean="0"/>
              <a:t>が社員テーブルと部署テーブルを関連づけている。</a:t>
            </a:r>
            <a:endParaRPr lang="en-US" altLang="ja-JP" dirty="0" smtClean="0"/>
          </a:p>
          <a:p>
            <a:pPr algn="ctr"/>
            <a:r>
              <a:rPr kumimoji="1" lang="ja-JP" altLang="en-US" dirty="0" smtClean="0"/>
              <a:t>→</a:t>
            </a:r>
            <a:r>
              <a:rPr kumimoji="1" lang="en-US" altLang="ja-JP" dirty="0" smtClean="0"/>
              <a:t> </a:t>
            </a:r>
            <a:r>
              <a:rPr kumimoji="1" lang="ja-JP" altLang="en-US" dirty="0" smtClean="0"/>
              <a:t>リレーションシップ</a:t>
            </a:r>
            <a:endParaRPr kumimoji="1" lang="ja-JP" altLang="en-US" dirty="0"/>
          </a:p>
        </p:txBody>
      </p:sp>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13</a:t>
            </a:fld>
            <a:endParaRPr kumimoji="1" lang="ja-JP" altLang="en-US"/>
          </a:p>
        </p:txBody>
      </p:sp>
    </p:spTree>
    <p:extLst>
      <p:ext uri="{BB962C8B-B14F-4D97-AF65-F5344CB8AC3E}">
        <p14:creationId xmlns:p14="http://schemas.microsoft.com/office/powerpoint/2010/main" val="1380384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主キー</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テーブル内</a:t>
            </a:r>
            <a:r>
              <a:rPr lang="ja-JP" altLang="en-US" dirty="0"/>
              <a:t>の任意のレコードを一意に識別できる列もしくは列の組のことを</a:t>
            </a:r>
            <a:r>
              <a:rPr lang="ja-JP" altLang="en-US" b="1" u="sng" dirty="0"/>
              <a:t>主キー</a:t>
            </a:r>
            <a:r>
              <a:rPr lang="ja-JP" altLang="en-US" dirty="0"/>
              <a:t>という。</a:t>
            </a:r>
            <a:endParaRPr lang="en-US" altLang="ja-JP" dirty="0"/>
          </a:p>
          <a:p>
            <a:r>
              <a:rPr lang="ja-JP" altLang="en-US" dirty="0"/>
              <a:t>主キーに必要な条件は以下の通り</a:t>
            </a:r>
            <a:endParaRPr lang="en-US" altLang="ja-JP" dirty="0"/>
          </a:p>
          <a:p>
            <a:pPr marL="617220" lvl="1" indent="-342900">
              <a:buFont typeface="+mj-lt"/>
              <a:buAutoNum type="arabicPeriod"/>
            </a:pPr>
            <a:r>
              <a:rPr lang="ja-JP" altLang="en-US" dirty="0"/>
              <a:t>一意である</a:t>
            </a:r>
            <a:r>
              <a:rPr lang="en-US" altLang="ja-JP" dirty="0"/>
              <a:t>(</a:t>
            </a:r>
            <a:r>
              <a:rPr lang="ja-JP" altLang="en-US" dirty="0"/>
              <a:t>重複がない</a:t>
            </a:r>
            <a:r>
              <a:rPr lang="en-US" altLang="ja-JP" dirty="0"/>
              <a:t>)</a:t>
            </a:r>
          </a:p>
          <a:p>
            <a:pPr marL="617220" lvl="1" indent="-342900">
              <a:buFont typeface="+mj-lt"/>
              <a:buAutoNum type="arabicPeriod"/>
            </a:pPr>
            <a:r>
              <a:rPr lang="ja-JP" altLang="en-US" dirty="0"/>
              <a:t>必ず値が格納されている</a:t>
            </a:r>
            <a:r>
              <a:rPr lang="en-US" altLang="ja-JP" dirty="0"/>
              <a:t>(NULL</a:t>
            </a:r>
            <a:r>
              <a:rPr lang="ja-JP" altLang="en-US" dirty="0"/>
              <a:t>値がない</a:t>
            </a:r>
            <a:r>
              <a:rPr lang="en-US" altLang="ja-JP" dirty="0"/>
              <a:t>)</a:t>
            </a:r>
          </a:p>
          <a:p>
            <a:pPr marL="617220" lvl="1" indent="-342900">
              <a:buFont typeface="+mj-lt"/>
              <a:buAutoNum type="arabicPeriod"/>
            </a:pPr>
            <a:r>
              <a:rPr lang="ja-JP" altLang="en-US" dirty="0"/>
              <a:t>更新されない</a:t>
            </a:r>
            <a:r>
              <a:rPr lang="en-US" altLang="ja-JP" dirty="0"/>
              <a:t>(</a:t>
            </a:r>
            <a:r>
              <a:rPr lang="ja-JP" altLang="en-US" dirty="0"/>
              <a:t>値が不変</a:t>
            </a:r>
            <a:r>
              <a:rPr lang="en-US" altLang="ja-JP" dirty="0" smtClean="0"/>
              <a:t>)</a:t>
            </a:r>
          </a:p>
          <a:p>
            <a:endParaRPr lang="en-US" altLang="ja-JP" dirty="0"/>
          </a:p>
          <a:p>
            <a:endParaRPr lang="en-US" altLang="ja-JP" dirty="0" smtClean="0"/>
          </a:p>
        </p:txBody>
      </p:sp>
      <p:graphicFrame>
        <p:nvGraphicFramePr>
          <p:cNvPr id="4" name="表 3"/>
          <p:cNvGraphicFramePr>
            <a:graphicFrameLocks noGrp="1"/>
          </p:cNvGraphicFramePr>
          <p:nvPr>
            <p:extLst>
              <p:ext uri="{D42A27DB-BD31-4B8C-83A1-F6EECF244321}">
                <p14:modId xmlns:p14="http://schemas.microsoft.com/office/powerpoint/2010/main" val="684471078"/>
              </p:ext>
            </p:extLst>
          </p:nvPr>
        </p:nvGraphicFramePr>
        <p:xfrm>
          <a:off x="609600" y="3692860"/>
          <a:ext cx="7762875" cy="2225040"/>
        </p:xfrm>
        <a:graphic>
          <a:graphicData uri="http://schemas.openxmlformats.org/drawingml/2006/table">
            <a:tbl>
              <a:tblPr firstRow="1" bandRow="1">
                <a:tableStyleId>{5C22544A-7EE6-4342-B048-85BDC9FD1C3A}</a:tableStyleId>
              </a:tblPr>
              <a:tblGrid>
                <a:gridCol w="2587625"/>
                <a:gridCol w="2587625"/>
                <a:gridCol w="2587625"/>
              </a:tblGrid>
              <a:tr h="370840">
                <a:tc>
                  <a:txBody>
                    <a:bodyPr/>
                    <a:lstStyle/>
                    <a:p>
                      <a:r>
                        <a:rPr kumimoji="1" lang="ja-JP" altLang="en-US" u="sng" dirty="0" smtClean="0"/>
                        <a:t>社員番号</a:t>
                      </a:r>
                      <a:endParaRPr kumimoji="1" lang="ja-JP" altLang="en-US" u="sng" dirty="0"/>
                    </a:p>
                  </a:txBody>
                  <a:tcPr>
                    <a:solidFill>
                      <a:schemeClr val="accent3"/>
                    </a:solidFill>
                  </a:tcPr>
                </a:tc>
                <a:tc>
                  <a:txBody>
                    <a:bodyPr/>
                    <a:lstStyle/>
                    <a:p>
                      <a:r>
                        <a:rPr kumimoji="1" lang="ja-JP" altLang="en-US" dirty="0" smtClean="0"/>
                        <a:t>名前</a:t>
                      </a:r>
                      <a:endParaRPr kumimoji="1" lang="ja-JP" altLang="en-US" dirty="0"/>
                    </a:p>
                  </a:txBody>
                  <a:tcPr/>
                </a:tc>
                <a:tc>
                  <a:txBody>
                    <a:bodyPr/>
                    <a:lstStyle/>
                    <a:p>
                      <a:r>
                        <a:rPr kumimoji="1" lang="ja-JP" altLang="en-US" dirty="0" smtClean="0"/>
                        <a:t>電話番号</a:t>
                      </a:r>
                      <a:endParaRPr kumimoji="1" lang="ja-JP" altLang="en-US" dirty="0"/>
                    </a:p>
                  </a:txBody>
                  <a:tcPr/>
                </a:tc>
              </a:tr>
              <a:tr h="370840">
                <a:tc>
                  <a:txBody>
                    <a:bodyPr/>
                    <a:lstStyle/>
                    <a:p>
                      <a:r>
                        <a:rPr kumimoji="1" lang="en-US" altLang="ja-JP" dirty="0" smtClean="0"/>
                        <a:t>00001</a:t>
                      </a:r>
                      <a:endParaRPr kumimoji="1" lang="ja-JP" altLang="en-US" dirty="0"/>
                    </a:p>
                  </a:txBody>
                  <a:tcPr/>
                </a:tc>
                <a:tc>
                  <a:txBody>
                    <a:bodyPr/>
                    <a:lstStyle/>
                    <a:p>
                      <a:r>
                        <a:rPr kumimoji="1" lang="ja-JP" altLang="en-US" dirty="0" smtClean="0"/>
                        <a:t>佐藤良平</a:t>
                      </a:r>
                      <a:endParaRPr kumimoji="1" lang="ja-JP" altLang="en-US" dirty="0"/>
                    </a:p>
                  </a:txBody>
                  <a:tcPr/>
                </a:tc>
                <a:tc>
                  <a:txBody>
                    <a:bodyPr/>
                    <a:lstStyle/>
                    <a:p>
                      <a:r>
                        <a:rPr kumimoji="1" lang="en-US" altLang="ja-JP" dirty="0" smtClean="0"/>
                        <a:t>000-0001-0002</a:t>
                      </a:r>
                      <a:endParaRPr kumimoji="1" lang="ja-JP" altLang="en-US" dirty="0"/>
                    </a:p>
                  </a:txBody>
                  <a:tcPr/>
                </a:tc>
              </a:tr>
              <a:tr h="370840">
                <a:tc>
                  <a:txBody>
                    <a:bodyPr/>
                    <a:lstStyle/>
                    <a:p>
                      <a:r>
                        <a:rPr kumimoji="1" lang="en-US" altLang="ja-JP" dirty="0" smtClean="0">
                          <a:solidFill>
                            <a:schemeClr val="tx1"/>
                          </a:solidFill>
                        </a:rPr>
                        <a:t>00002</a:t>
                      </a:r>
                      <a:endParaRPr kumimoji="1" lang="ja-JP" altLang="en-US" dirty="0">
                        <a:solidFill>
                          <a:schemeClr val="tx1"/>
                        </a:solidFill>
                      </a:endParaRPr>
                    </a:p>
                  </a:txBody>
                  <a:tcPr/>
                </a:tc>
                <a:tc>
                  <a:txBody>
                    <a:bodyPr/>
                    <a:lstStyle/>
                    <a:p>
                      <a:r>
                        <a:rPr kumimoji="1" lang="ja-JP" altLang="en-US" dirty="0" smtClean="0"/>
                        <a:t>飯田俊樹</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NULL</a:t>
                      </a:r>
                      <a:endParaRPr kumimoji="1" lang="ja-JP" altLang="en-US" dirty="0" smtClean="0"/>
                    </a:p>
                  </a:txBody>
                  <a:tcPr/>
                </a:tc>
              </a:tr>
              <a:tr h="370840">
                <a:tc>
                  <a:txBody>
                    <a:bodyPr/>
                    <a:lstStyle/>
                    <a:p>
                      <a:pPr algn="l"/>
                      <a:r>
                        <a:rPr kumimoji="1" lang="en-US" altLang="ja-JP" dirty="0" smtClean="0">
                          <a:solidFill>
                            <a:schemeClr val="tx1"/>
                          </a:solidFill>
                        </a:rPr>
                        <a:t>00075</a:t>
                      </a:r>
                      <a:endParaRPr kumimoji="1" lang="ja-JP" altLang="en-US" dirty="0">
                        <a:solidFill>
                          <a:schemeClr val="tx1"/>
                        </a:solidFill>
                      </a:endParaRPr>
                    </a:p>
                  </a:txBody>
                  <a:tcPr/>
                </a:tc>
                <a:tc>
                  <a:txBody>
                    <a:bodyPr/>
                    <a:lstStyle/>
                    <a:p>
                      <a:r>
                        <a:rPr kumimoji="1" lang="ja-JP" altLang="en-US" dirty="0" smtClean="0"/>
                        <a:t>清水陸</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010-0100-0086</a:t>
                      </a:r>
                      <a:endParaRPr kumimoji="1" lang="ja-JP" altLang="en-US" dirty="0" smtClean="0"/>
                    </a:p>
                  </a:txBody>
                  <a:tcPr/>
                </a:tc>
              </a:tr>
              <a:tr h="370840">
                <a:tc>
                  <a:txBody>
                    <a:bodyPr/>
                    <a:lstStyle/>
                    <a:p>
                      <a:r>
                        <a:rPr kumimoji="1" lang="en-US" altLang="ja-JP" dirty="0" smtClean="0">
                          <a:solidFill>
                            <a:schemeClr val="tx1"/>
                          </a:solidFill>
                        </a:rPr>
                        <a:t>00211</a:t>
                      </a:r>
                      <a:endParaRPr kumimoji="1" lang="ja-JP" altLang="en-US" dirty="0">
                        <a:solidFill>
                          <a:schemeClr val="tx1"/>
                        </a:solidFill>
                      </a:endParaRPr>
                    </a:p>
                  </a:txBody>
                  <a:tcPr/>
                </a:tc>
                <a:tc>
                  <a:txBody>
                    <a:bodyPr/>
                    <a:lstStyle/>
                    <a:p>
                      <a:r>
                        <a:rPr kumimoji="1" lang="ja-JP" altLang="en-US" dirty="0" smtClean="0"/>
                        <a:t>清水陸</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020-1001-0032</a:t>
                      </a:r>
                      <a:endParaRPr kumimoji="1" lang="ja-JP" altLang="en-US" dirty="0" smtClean="0"/>
                    </a:p>
                  </a:txBody>
                  <a:tcPr/>
                </a:tc>
              </a:tr>
              <a:tr h="370840">
                <a:tc>
                  <a:txBody>
                    <a:bodyPr/>
                    <a:lstStyle/>
                    <a:p>
                      <a:r>
                        <a:rPr kumimoji="1" lang="en-US" altLang="ja-JP" dirty="0" smtClean="0"/>
                        <a:t>00221</a:t>
                      </a:r>
                      <a:endParaRPr kumimoji="1" lang="ja-JP" altLang="en-US" dirty="0"/>
                    </a:p>
                  </a:txBody>
                  <a:tcPr/>
                </a:tc>
                <a:tc>
                  <a:txBody>
                    <a:bodyPr/>
                    <a:lstStyle/>
                    <a:p>
                      <a:r>
                        <a:rPr kumimoji="1" lang="ja-JP" altLang="en-US" dirty="0" smtClean="0"/>
                        <a:t>音石悟</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098-0423-0012</a:t>
                      </a:r>
                      <a:endParaRPr kumimoji="1" lang="ja-JP" altLang="en-US" dirty="0" smtClean="0"/>
                    </a:p>
                  </a:txBody>
                  <a:tcPr/>
                </a:tc>
              </a:tr>
            </a:tbl>
          </a:graphicData>
        </a:graphic>
      </p:graphicFrame>
      <p:sp>
        <p:nvSpPr>
          <p:cNvPr id="11" name="テキスト ボックス 10"/>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円形吹き出し 4"/>
          <p:cNvSpPr/>
          <p:nvPr/>
        </p:nvSpPr>
        <p:spPr>
          <a:xfrm>
            <a:off x="1071563" y="2828925"/>
            <a:ext cx="4357687" cy="671513"/>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主キーの属性</a:t>
            </a:r>
            <a:r>
              <a:rPr kumimoji="1" lang="ja-JP" altLang="en-US" smtClean="0"/>
              <a:t>には下線を引く</a:t>
            </a:r>
            <a:endParaRPr kumimoji="1" lang="ja-JP" altLang="en-US" dirty="0"/>
          </a:p>
        </p:txBody>
      </p:sp>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14</a:t>
            </a:fld>
            <a:endParaRPr kumimoji="1" lang="ja-JP" altLang="en-US"/>
          </a:p>
        </p:txBody>
      </p:sp>
    </p:spTree>
    <p:extLst>
      <p:ext uri="{BB962C8B-B14F-4D97-AF65-F5344CB8AC3E}">
        <p14:creationId xmlns:p14="http://schemas.microsoft.com/office/powerpoint/2010/main" val="1266596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複合キー</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複数</a:t>
            </a:r>
            <a:r>
              <a:rPr lang="ja-JP" altLang="en-US" dirty="0"/>
              <a:t>の列の</a:t>
            </a:r>
            <a:r>
              <a:rPr lang="ja-JP" altLang="en-US" dirty="0" smtClean="0"/>
              <a:t>組み合わせにより、初めて</a:t>
            </a:r>
            <a:r>
              <a:rPr lang="ja-JP" altLang="en-US" dirty="0"/>
              <a:t>テーブル内の任意のレコードを一意に識別</a:t>
            </a:r>
            <a:r>
              <a:rPr lang="ja-JP" altLang="en-US" dirty="0" smtClean="0"/>
              <a:t>できるものを複合キーと呼ぶ</a:t>
            </a:r>
            <a:endParaRPr lang="en-US" altLang="ja-JP" dirty="0" smtClean="0"/>
          </a:p>
          <a:p>
            <a:r>
              <a:rPr lang="ja-JP" altLang="en-US" dirty="0" smtClean="0"/>
              <a:t>複合キーは主キーのひとつである</a:t>
            </a:r>
            <a:endParaRPr lang="en-US" altLang="ja-JP" dirty="0" smtClean="0"/>
          </a:p>
          <a:p>
            <a:endParaRPr lang="en-US" altLang="ja-JP" dirty="0"/>
          </a:p>
          <a:p>
            <a:endParaRPr lang="en-US" altLang="ja-JP" dirty="0" smtClean="0"/>
          </a:p>
          <a:p>
            <a:endParaRPr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982994614"/>
              </p:ext>
            </p:extLst>
          </p:nvPr>
        </p:nvGraphicFramePr>
        <p:xfrm>
          <a:off x="609600" y="3692860"/>
          <a:ext cx="5822157" cy="2225040"/>
        </p:xfrm>
        <a:graphic>
          <a:graphicData uri="http://schemas.openxmlformats.org/drawingml/2006/table">
            <a:tbl>
              <a:tblPr firstRow="1" bandRow="1">
                <a:tableStyleId>{5C22544A-7EE6-4342-B048-85BDC9FD1C3A}</a:tableStyleId>
              </a:tblPr>
              <a:tblGrid>
                <a:gridCol w="1940719"/>
                <a:gridCol w="1940719"/>
                <a:gridCol w="1940719"/>
              </a:tblGrid>
              <a:tr h="370840">
                <a:tc>
                  <a:txBody>
                    <a:bodyPr/>
                    <a:lstStyle/>
                    <a:p>
                      <a:r>
                        <a:rPr kumimoji="1" lang="ja-JP" altLang="en-US" u="sng" dirty="0" smtClean="0"/>
                        <a:t>クラス</a:t>
                      </a:r>
                      <a:endParaRPr kumimoji="1" lang="ja-JP" altLang="en-US" u="sng" dirty="0"/>
                    </a:p>
                  </a:txBody>
                  <a:tcPr>
                    <a:solidFill>
                      <a:schemeClr val="accent3"/>
                    </a:solidFill>
                  </a:tcPr>
                </a:tc>
                <a:tc>
                  <a:txBody>
                    <a:bodyPr/>
                    <a:lstStyle/>
                    <a:p>
                      <a:r>
                        <a:rPr kumimoji="1" lang="ja-JP" altLang="en-US" u="sng" dirty="0" smtClean="0"/>
                        <a:t>出席番号</a:t>
                      </a:r>
                      <a:endParaRPr kumimoji="1" lang="ja-JP" altLang="en-US" u="sng" dirty="0"/>
                    </a:p>
                  </a:txBody>
                  <a:tcPr>
                    <a:solidFill>
                      <a:schemeClr val="accent3"/>
                    </a:solidFill>
                  </a:tcPr>
                </a:tc>
                <a:tc>
                  <a:txBody>
                    <a:bodyPr/>
                    <a:lstStyle/>
                    <a:p>
                      <a:r>
                        <a:rPr kumimoji="1" lang="ja-JP" altLang="en-US" dirty="0" smtClean="0"/>
                        <a:t>名前</a:t>
                      </a:r>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飯田和也</a:t>
                      </a:r>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15</a:t>
                      </a:r>
                      <a:endParaRPr kumimoji="1" lang="ja-JP" altLang="en-US" dirty="0"/>
                    </a:p>
                  </a:txBody>
                  <a:tcPr/>
                </a:tc>
                <a:tc>
                  <a:txBody>
                    <a:bodyPr/>
                    <a:lstStyle/>
                    <a:p>
                      <a:r>
                        <a:rPr kumimoji="1" lang="ja-JP" altLang="en-US" dirty="0" smtClean="0"/>
                        <a:t>佐藤涼</a:t>
                      </a:r>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20</a:t>
                      </a:r>
                      <a:endParaRPr kumimoji="1" lang="ja-JP" altLang="en-US" dirty="0"/>
                    </a:p>
                  </a:txBody>
                  <a:tcPr/>
                </a:tc>
                <a:tc>
                  <a:txBody>
                    <a:bodyPr/>
                    <a:lstStyle/>
                    <a:p>
                      <a:r>
                        <a:rPr kumimoji="1" lang="ja-JP" altLang="en-US" dirty="0" smtClean="0"/>
                        <a:t>平野さき</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r>
                        <a:rPr kumimoji="1" lang="en-US" altLang="ja-JP" dirty="0" smtClean="0"/>
                        <a:t>14</a:t>
                      </a:r>
                      <a:endParaRPr kumimoji="1" lang="ja-JP" altLang="en-US" dirty="0"/>
                    </a:p>
                  </a:txBody>
                  <a:tcPr/>
                </a:tc>
                <a:tc>
                  <a:txBody>
                    <a:bodyPr/>
                    <a:lstStyle/>
                    <a:p>
                      <a:r>
                        <a:rPr kumimoji="1" lang="ja-JP" altLang="en-US" dirty="0" smtClean="0"/>
                        <a:t>広瀬浩司</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r>
                        <a:rPr kumimoji="1" lang="en-US" altLang="ja-JP" dirty="0" smtClean="0"/>
                        <a:t>24</a:t>
                      </a:r>
                      <a:endParaRPr kumimoji="1" lang="ja-JP" altLang="en-US" dirty="0"/>
                    </a:p>
                  </a:txBody>
                  <a:tcPr/>
                </a:tc>
                <a:tc>
                  <a:txBody>
                    <a:bodyPr/>
                    <a:lstStyle/>
                    <a:p>
                      <a:r>
                        <a:rPr kumimoji="1" lang="ja-JP" altLang="en-US" dirty="0" smtClean="0"/>
                        <a:t>南健介</a:t>
                      </a:r>
                      <a:endParaRPr kumimoji="1" lang="ja-JP" altLang="en-US" dirty="0"/>
                    </a:p>
                  </a:txBody>
                  <a:tcPr/>
                </a:tc>
              </a:tr>
            </a:tbl>
          </a:graphicData>
        </a:graphic>
      </p:graphicFrame>
      <p:sp>
        <p:nvSpPr>
          <p:cNvPr id="6" name="角丸四角形 5"/>
          <p:cNvSpPr/>
          <p:nvPr/>
        </p:nvSpPr>
        <p:spPr>
          <a:xfrm>
            <a:off x="609600" y="3071266"/>
            <a:ext cx="3233738" cy="45069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複合キーの例</a:t>
            </a:r>
            <a:endParaRPr kumimoji="1" lang="ja-JP" altLang="en-US" dirty="0"/>
          </a:p>
        </p:txBody>
      </p:sp>
      <p:sp>
        <p:nvSpPr>
          <p:cNvPr id="7" name="テキスト ボックス 6"/>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15</a:t>
            </a:fld>
            <a:endParaRPr kumimoji="1" lang="ja-JP" altLang="en-US"/>
          </a:p>
        </p:txBody>
      </p:sp>
    </p:spTree>
    <p:extLst>
      <p:ext uri="{BB962C8B-B14F-4D97-AF65-F5344CB8AC3E}">
        <p14:creationId xmlns:p14="http://schemas.microsoft.com/office/powerpoint/2010/main" val="6124937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SQL(</a:t>
            </a:r>
            <a:r>
              <a:rPr lang="en-US" altLang="ja-JP" dirty="0" smtClean="0"/>
              <a:t>Structured Query Language)</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リレーショナル・データベースにアクセスするためのデータベース言語。</a:t>
            </a:r>
            <a:endParaRPr kumimoji="1" lang="en-US" altLang="ja-JP" dirty="0" smtClean="0"/>
          </a:p>
          <a:p>
            <a:r>
              <a:rPr lang="en-US" altLang="ja-JP" dirty="0" smtClean="0"/>
              <a:t>SQL</a:t>
            </a:r>
            <a:r>
              <a:rPr lang="ja-JP" altLang="en-US" dirty="0" smtClean="0"/>
              <a:t>を使って、テーブルの作成・削除や、データの検索・更新・削除などができる。</a:t>
            </a:r>
            <a:endParaRPr kumimoji="1" lang="en-US" altLang="ja-JP" dirty="0" smtClean="0"/>
          </a:p>
          <a:p>
            <a:r>
              <a:rPr lang="en-US" altLang="ja-JP" dirty="0" smtClean="0"/>
              <a:t>ANSI(</a:t>
            </a:r>
            <a:r>
              <a:rPr lang="ja-JP" altLang="ja-JP" dirty="0" smtClean="0"/>
              <a:t>米国国家規格協会</a:t>
            </a:r>
            <a:r>
              <a:rPr lang="en-US" altLang="ja-JP" dirty="0" smtClean="0"/>
              <a:t>)</a:t>
            </a:r>
            <a:r>
              <a:rPr lang="ja-JP" altLang="en-US" dirty="0" smtClean="0"/>
              <a:t>が標準</a:t>
            </a:r>
            <a:r>
              <a:rPr lang="en-US" altLang="ja-JP" dirty="0" smtClean="0"/>
              <a:t>SQL</a:t>
            </a:r>
            <a:r>
              <a:rPr lang="ja-JP" altLang="en-US" dirty="0" smtClean="0"/>
              <a:t>を定めている。ただし、それぞれの</a:t>
            </a:r>
            <a:r>
              <a:rPr lang="en-US" altLang="ja-JP" dirty="0" smtClean="0"/>
              <a:t>RDBMS</a:t>
            </a:r>
            <a:r>
              <a:rPr lang="ja-JP" altLang="en-US" dirty="0" smtClean="0"/>
              <a:t>で独自の拡張を加えてる場合もある。</a:t>
            </a:r>
            <a:endParaRPr lang="en-US" altLang="ja-JP" dirty="0" smtClean="0"/>
          </a:p>
          <a:p>
            <a:endParaRPr lang="en-US" altLang="ja-JP" dirty="0"/>
          </a:p>
          <a:p>
            <a:r>
              <a:rPr lang="ja-JP" altLang="en-US" dirty="0" smtClean="0"/>
              <a:t>例「住所が東京都の人の名前を調べる」</a:t>
            </a:r>
            <a:endParaRPr lang="en-US" altLang="ja-JP" dirty="0"/>
          </a:p>
          <a:p>
            <a:endParaRPr lang="en-US" altLang="ja-JP" dirty="0" smtClean="0"/>
          </a:p>
          <a:p>
            <a:pPr marL="457200" lvl="1" indent="0">
              <a:buNone/>
            </a:pPr>
            <a:r>
              <a:rPr lang="en-US" altLang="ja-JP" sz="2600" b="1" dirty="0" smtClean="0"/>
              <a:t>SELECT </a:t>
            </a:r>
            <a:r>
              <a:rPr lang="ja-JP" altLang="en-US" sz="2600" b="1" dirty="0" smtClean="0"/>
              <a:t>名前</a:t>
            </a:r>
            <a:r>
              <a:rPr lang="en-US" altLang="ja-JP" sz="2600" b="1" dirty="0" smtClean="0"/>
              <a:t> FROM </a:t>
            </a:r>
            <a:r>
              <a:rPr lang="ja-JP" altLang="en-US" sz="2600" b="1" dirty="0" smtClean="0"/>
              <a:t>アドレス帳</a:t>
            </a:r>
            <a:r>
              <a:rPr lang="en-US" altLang="ja-JP" sz="2600" b="1" dirty="0"/>
              <a:t> </a:t>
            </a:r>
            <a:r>
              <a:rPr lang="en-US" altLang="ja-JP" sz="2600" b="1" dirty="0" smtClean="0"/>
              <a:t>WHERE </a:t>
            </a:r>
            <a:r>
              <a:rPr lang="ja-JP" altLang="en-US" sz="2600" b="1" dirty="0" smtClean="0"/>
              <a:t>住所</a:t>
            </a:r>
            <a:r>
              <a:rPr lang="en-US" altLang="ja-JP" sz="2600" b="1" dirty="0" smtClean="0"/>
              <a:t> LIKE ‘% </a:t>
            </a:r>
            <a:r>
              <a:rPr lang="ja-JP" altLang="en-US" sz="2600" b="1" dirty="0" smtClean="0"/>
              <a:t>東京都</a:t>
            </a:r>
            <a:r>
              <a:rPr lang="en-US" altLang="ja-JP" sz="2600" b="1" dirty="0" smtClean="0"/>
              <a:t> %’;</a:t>
            </a:r>
            <a:endParaRPr lang="en-US" altLang="ja-JP" b="1" dirty="0"/>
          </a:p>
          <a:p>
            <a:pPr marL="457200" lvl="1" indent="0" algn="r">
              <a:buNone/>
            </a:pPr>
            <a:r>
              <a:rPr lang="en-US" altLang="ja-JP" dirty="0" smtClean="0"/>
              <a:t>※</a:t>
            </a:r>
            <a:r>
              <a:rPr lang="ja-JP" altLang="en-US" dirty="0" smtClean="0"/>
              <a:t>２つの</a:t>
            </a:r>
            <a:r>
              <a:rPr lang="en-US" altLang="ja-JP" dirty="0" smtClean="0"/>
              <a:t>%</a:t>
            </a:r>
            <a:r>
              <a:rPr lang="ja-JP" altLang="en-US" dirty="0" smtClean="0"/>
              <a:t>は「部分一致検索」</a:t>
            </a:r>
            <a:endParaRPr lang="en-US" altLang="ja-JP" dirty="0" smtClean="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16</a:t>
            </a:fld>
            <a:endParaRPr kumimoji="1" lang="ja-JP" altLang="en-US"/>
          </a:p>
        </p:txBody>
      </p:sp>
    </p:spTree>
    <p:extLst>
      <p:ext uri="{BB962C8B-B14F-4D97-AF65-F5344CB8AC3E}">
        <p14:creationId xmlns:p14="http://schemas.microsoft.com/office/powerpoint/2010/main" val="12603448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SQL</a:t>
            </a:r>
            <a:r>
              <a:rPr kumimoji="1" lang="ja-JP" altLang="en-US" dirty="0" smtClean="0"/>
              <a:t>の分類</a:t>
            </a:r>
            <a:endParaRPr kumimoji="1" lang="ja-JP" altLang="en-US" dirty="0"/>
          </a:p>
        </p:txBody>
      </p:sp>
      <p:sp>
        <p:nvSpPr>
          <p:cNvPr id="3" name="コンテンツ プレースホルダー 2"/>
          <p:cNvSpPr>
            <a:spLocks noGrp="1"/>
          </p:cNvSpPr>
          <p:nvPr>
            <p:ph idx="1"/>
          </p:nvPr>
        </p:nvSpPr>
        <p:spPr/>
        <p:txBody>
          <a:bodyPr/>
          <a:lstStyle/>
          <a:p>
            <a:r>
              <a:rPr lang="en-US" altLang="ja-JP" dirty="0"/>
              <a:t>SQL</a:t>
            </a:r>
            <a:r>
              <a:rPr lang="ja-JP" altLang="en-US" dirty="0"/>
              <a:t>のコマンドは</a:t>
            </a:r>
            <a:r>
              <a:rPr lang="ja-JP" altLang="en-US" dirty="0" smtClean="0"/>
              <a:t>、機能によって３つに分類できる。</a:t>
            </a:r>
            <a:endParaRPr lang="en-US" altLang="ja-JP" dirty="0" smtClean="0"/>
          </a:p>
          <a:p>
            <a:pPr lvl="1"/>
            <a:r>
              <a:rPr lang="ja-JP" altLang="en-US" dirty="0" smtClean="0"/>
              <a:t>データ定義言語</a:t>
            </a:r>
            <a:r>
              <a:rPr lang="en-US" altLang="ja-JP" dirty="0" smtClean="0"/>
              <a:t>(DDL : Data Definition Language)</a:t>
            </a:r>
          </a:p>
          <a:p>
            <a:pPr lvl="1"/>
            <a:r>
              <a:rPr lang="ja-JP" altLang="en-US" dirty="0" smtClean="0"/>
              <a:t>データ操作言語</a:t>
            </a:r>
            <a:r>
              <a:rPr lang="en-US" altLang="ja-JP" dirty="0" smtClean="0"/>
              <a:t>(DML : Data </a:t>
            </a:r>
            <a:r>
              <a:rPr lang="en-US" altLang="ja-JP" dirty="0" err="1" smtClean="0"/>
              <a:t>Manipuration</a:t>
            </a:r>
            <a:r>
              <a:rPr lang="en-US" altLang="ja-JP" dirty="0" smtClean="0"/>
              <a:t> Language)</a:t>
            </a:r>
          </a:p>
          <a:p>
            <a:pPr lvl="1"/>
            <a:r>
              <a:rPr lang="ja-JP" altLang="en-US" dirty="0" smtClean="0"/>
              <a:t>データ制御言語</a:t>
            </a:r>
            <a:r>
              <a:rPr lang="en-US" altLang="ja-JP" dirty="0" smtClean="0"/>
              <a:t>(DCL : Data Control Language)</a:t>
            </a:r>
          </a:p>
          <a:p>
            <a:endParaRPr lang="en-US" altLang="ja-JP" dirty="0" smtClean="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17</a:t>
            </a:fld>
            <a:endParaRPr kumimoji="1" lang="ja-JP" altLang="en-US"/>
          </a:p>
        </p:txBody>
      </p:sp>
    </p:spTree>
    <p:extLst>
      <p:ext uri="{BB962C8B-B14F-4D97-AF65-F5344CB8AC3E}">
        <p14:creationId xmlns:p14="http://schemas.microsoft.com/office/powerpoint/2010/main" val="19652961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データ定義言語</a:t>
            </a:r>
            <a:r>
              <a:rPr lang="en-US" altLang="ja-JP" dirty="0"/>
              <a:t> </a:t>
            </a:r>
            <a:r>
              <a:rPr lang="en-US" altLang="ja-JP" dirty="0" smtClean="0"/>
              <a:t>(DDL : Data Definition Language)</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データベースに格納するデータの構造を定義するための命令</a:t>
            </a:r>
            <a:endParaRPr kumimoji="1" lang="en-US" altLang="ja-JP" dirty="0" smtClean="0"/>
          </a:p>
          <a:p>
            <a:endParaRPr lang="en-US" altLang="ja-JP" dirty="0"/>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403838309"/>
              </p:ext>
            </p:extLst>
          </p:nvPr>
        </p:nvGraphicFramePr>
        <p:xfrm>
          <a:off x="2032000" y="3259614"/>
          <a:ext cx="8128000" cy="148336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kumimoji="1" lang="ja-JP" altLang="en-US" dirty="0" smtClean="0"/>
                        <a:t>命令</a:t>
                      </a:r>
                      <a:endParaRPr kumimoji="1" lang="ja-JP" altLang="en-US" dirty="0"/>
                    </a:p>
                  </a:txBody>
                  <a:tcPr/>
                </a:tc>
                <a:tc>
                  <a:txBody>
                    <a:bodyPr/>
                    <a:lstStyle/>
                    <a:p>
                      <a:r>
                        <a:rPr kumimoji="1" lang="ja-JP" altLang="en-US" dirty="0" smtClean="0"/>
                        <a:t>説明</a:t>
                      </a:r>
                      <a:endParaRPr kumimoji="1" lang="ja-JP" altLang="en-US" dirty="0"/>
                    </a:p>
                  </a:txBody>
                  <a:tcPr/>
                </a:tc>
              </a:tr>
              <a:tr h="370840">
                <a:tc>
                  <a:txBody>
                    <a:bodyPr/>
                    <a:lstStyle/>
                    <a:p>
                      <a:r>
                        <a:rPr kumimoji="1" lang="en-US" altLang="ja-JP" dirty="0" smtClean="0"/>
                        <a:t>CREATE</a:t>
                      </a:r>
                      <a:endParaRPr kumimoji="1" lang="ja-JP" altLang="en-US" dirty="0"/>
                    </a:p>
                  </a:txBody>
                  <a:tcPr/>
                </a:tc>
                <a:tc>
                  <a:txBody>
                    <a:bodyPr/>
                    <a:lstStyle/>
                    <a:p>
                      <a:r>
                        <a:rPr kumimoji="1" lang="ja-JP" altLang="en-US" dirty="0" smtClean="0"/>
                        <a:t>テーブルなどを作成する</a:t>
                      </a:r>
                      <a:endParaRPr kumimoji="1" lang="ja-JP" altLang="en-US" dirty="0"/>
                    </a:p>
                  </a:txBody>
                  <a:tcPr/>
                </a:tc>
              </a:tr>
              <a:tr h="370840">
                <a:tc>
                  <a:txBody>
                    <a:bodyPr/>
                    <a:lstStyle/>
                    <a:p>
                      <a:r>
                        <a:rPr kumimoji="1" lang="en-US" altLang="ja-JP" dirty="0" smtClean="0"/>
                        <a:t>ALTER</a:t>
                      </a:r>
                      <a:endParaRPr kumimoji="1" lang="ja-JP" altLang="en-US" dirty="0"/>
                    </a:p>
                  </a:txBody>
                  <a:tcPr/>
                </a:tc>
                <a:tc>
                  <a:txBody>
                    <a:bodyPr/>
                    <a:lstStyle/>
                    <a:p>
                      <a:r>
                        <a:rPr kumimoji="1" lang="ja-JP" altLang="en-US" dirty="0" smtClean="0"/>
                        <a:t>テーブルなどの定義を変更する</a:t>
                      </a:r>
                      <a:endParaRPr kumimoji="1" lang="ja-JP" altLang="en-US" dirty="0"/>
                    </a:p>
                  </a:txBody>
                  <a:tcPr/>
                </a:tc>
              </a:tr>
              <a:tr h="370840">
                <a:tc>
                  <a:txBody>
                    <a:bodyPr/>
                    <a:lstStyle/>
                    <a:p>
                      <a:r>
                        <a:rPr kumimoji="1" lang="en-US" altLang="ja-JP" dirty="0" smtClean="0"/>
                        <a:t>DROP</a:t>
                      </a:r>
                      <a:endParaRPr kumimoji="1" lang="ja-JP" altLang="en-US" dirty="0"/>
                    </a:p>
                  </a:txBody>
                  <a:tcPr/>
                </a:tc>
                <a:tc>
                  <a:txBody>
                    <a:bodyPr/>
                    <a:lstStyle/>
                    <a:p>
                      <a:r>
                        <a:rPr kumimoji="1" lang="ja-JP" altLang="en-US" dirty="0" smtClean="0"/>
                        <a:t>テーブルなどを削除する</a:t>
                      </a:r>
                      <a:endParaRPr kumimoji="1" lang="ja-JP" altLang="en-US" dirty="0"/>
                    </a:p>
                  </a:txBody>
                  <a:tcPr/>
                </a:tc>
              </a:tr>
            </a:tbl>
          </a:graphicData>
        </a:graphic>
      </p:graphicFrame>
      <p:sp>
        <p:nvSpPr>
          <p:cNvPr id="5" name="テキスト ボックス 4"/>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18</a:t>
            </a:fld>
            <a:endParaRPr kumimoji="1" lang="ja-JP" altLang="en-US"/>
          </a:p>
        </p:txBody>
      </p:sp>
    </p:spTree>
    <p:extLst>
      <p:ext uri="{BB962C8B-B14F-4D97-AF65-F5344CB8AC3E}">
        <p14:creationId xmlns:p14="http://schemas.microsoft.com/office/powerpoint/2010/main" val="14979354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データ操作言語</a:t>
            </a:r>
            <a:r>
              <a:rPr lang="en-US" altLang="ja-JP" dirty="0"/>
              <a:t> </a:t>
            </a:r>
            <a:r>
              <a:rPr lang="en-US" altLang="ja-JP" dirty="0" smtClean="0"/>
              <a:t>(DML : Data </a:t>
            </a:r>
            <a:r>
              <a:rPr lang="en-US" altLang="ja-JP" dirty="0" err="1" smtClean="0"/>
              <a:t>Manipuration</a:t>
            </a:r>
            <a:r>
              <a:rPr lang="en-US" altLang="ja-JP" dirty="0" smtClean="0"/>
              <a:t> Language)</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テーブル内のデータ参照</a:t>
            </a:r>
            <a:r>
              <a:rPr lang="ja-JP" altLang="en-US" dirty="0" smtClean="0"/>
              <a:t>、更新・追加、削除などを行うための命令</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007874513"/>
              </p:ext>
            </p:extLst>
          </p:nvPr>
        </p:nvGraphicFramePr>
        <p:xfrm>
          <a:off x="2032000" y="3074194"/>
          <a:ext cx="8128000" cy="185420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kumimoji="1" lang="ja-JP" altLang="en-US" dirty="0" smtClean="0"/>
                        <a:t>命令</a:t>
                      </a:r>
                      <a:endParaRPr kumimoji="1" lang="ja-JP" altLang="en-US" dirty="0"/>
                    </a:p>
                  </a:txBody>
                  <a:tcPr/>
                </a:tc>
                <a:tc>
                  <a:txBody>
                    <a:bodyPr/>
                    <a:lstStyle/>
                    <a:p>
                      <a:r>
                        <a:rPr kumimoji="1" lang="ja-JP" altLang="en-US" dirty="0" smtClean="0"/>
                        <a:t>説明</a:t>
                      </a:r>
                      <a:endParaRPr kumimoji="1" lang="ja-JP" altLang="en-US" dirty="0"/>
                    </a:p>
                  </a:txBody>
                  <a:tcPr/>
                </a:tc>
              </a:tr>
              <a:tr h="370840">
                <a:tc>
                  <a:txBody>
                    <a:bodyPr/>
                    <a:lstStyle/>
                    <a:p>
                      <a:r>
                        <a:rPr kumimoji="1" lang="en-US" altLang="ja-JP" dirty="0" smtClean="0"/>
                        <a:t>SELECT</a:t>
                      </a:r>
                      <a:endParaRPr kumimoji="1" lang="ja-JP" altLang="en-US" dirty="0"/>
                    </a:p>
                  </a:txBody>
                  <a:tcPr>
                    <a:solidFill>
                      <a:schemeClr val="accent3"/>
                    </a:solidFill>
                  </a:tcPr>
                </a:tc>
                <a:tc>
                  <a:txBody>
                    <a:bodyPr/>
                    <a:lstStyle/>
                    <a:p>
                      <a:r>
                        <a:rPr kumimoji="1" lang="ja-JP" altLang="en-US" dirty="0" smtClean="0"/>
                        <a:t>レコードを検索する</a:t>
                      </a:r>
                      <a:endParaRPr kumimoji="1" lang="ja-JP" altLang="en-US" dirty="0"/>
                    </a:p>
                  </a:txBody>
                  <a:tcPr>
                    <a:solidFill>
                      <a:schemeClr val="accent3"/>
                    </a:solidFill>
                  </a:tcPr>
                </a:tc>
              </a:tr>
              <a:tr h="370840">
                <a:tc>
                  <a:txBody>
                    <a:bodyPr/>
                    <a:lstStyle/>
                    <a:p>
                      <a:r>
                        <a:rPr kumimoji="1" lang="en-US" altLang="ja-JP" dirty="0" smtClean="0"/>
                        <a:t>INSERT</a:t>
                      </a:r>
                      <a:endParaRPr kumimoji="1" lang="ja-JP" altLang="en-US" dirty="0"/>
                    </a:p>
                  </a:txBody>
                  <a:tcPr/>
                </a:tc>
                <a:tc>
                  <a:txBody>
                    <a:bodyPr/>
                    <a:lstStyle/>
                    <a:p>
                      <a:r>
                        <a:rPr kumimoji="1" lang="ja-JP" altLang="en-US" dirty="0" smtClean="0"/>
                        <a:t>レコードを挿入する</a:t>
                      </a:r>
                      <a:endParaRPr kumimoji="1" lang="ja-JP" altLang="en-US" dirty="0"/>
                    </a:p>
                  </a:txBody>
                  <a:tcPr/>
                </a:tc>
              </a:tr>
              <a:tr h="370840">
                <a:tc>
                  <a:txBody>
                    <a:bodyPr/>
                    <a:lstStyle/>
                    <a:p>
                      <a:r>
                        <a:rPr kumimoji="1" lang="en-US" altLang="ja-JP" dirty="0" smtClean="0"/>
                        <a:t>UPDATE</a:t>
                      </a:r>
                      <a:endParaRPr kumimoji="1" lang="ja-JP" altLang="en-US" dirty="0"/>
                    </a:p>
                  </a:txBody>
                  <a:tcPr/>
                </a:tc>
                <a:tc>
                  <a:txBody>
                    <a:bodyPr/>
                    <a:lstStyle/>
                    <a:p>
                      <a:r>
                        <a:rPr kumimoji="1" lang="ja-JP" altLang="en-US" dirty="0" smtClean="0"/>
                        <a:t>レコードを更新する</a:t>
                      </a:r>
                      <a:endParaRPr kumimoji="1" lang="ja-JP" altLang="en-US" dirty="0"/>
                    </a:p>
                  </a:txBody>
                  <a:tcPr/>
                </a:tc>
              </a:tr>
              <a:tr h="370840">
                <a:tc>
                  <a:txBody>
                    <a:bodyPr/>
                    <a:lstStyle/>
                    <a:p>
                      <a:r>
                        <a:rPr kumimoji="1" lang="en-US" altLang="ja-JP" dirty="0" smtClean="0"/>
                        <a:t>DELETE</a:t>
                      </a:r>
                      <a:endParaRPr kumimoji="1" lang="ja-JP" altLang="en-US" dirty="0"/>
                    </a:p>
                  </a:txBody>
                  <a:tcPr/>
                </a:tc>
                <a:tc>
                  <a:txBody>
                    <a:bodyPr/>
                    <a:lstStyle/>
                    <a:p>
                      <a:r>
                        <a:rPr kumimoji="1" lang="ja-JP" altLang="en-US" dirty="0" smtClean="0"/>
                        <a:t>レコードを削除する</a:t>
                      </a:r>
                      <a:endParaRPr kumimoji="1" lang="ja-JP" altLang="en-US" dirty="0"/>
                    </a:p>
                  </a:txBody>
                  <a:tcPr/>
                </a:tc>
              </a:tr>
            </a:tbl>
          </a:graphicData>
        </a:graphic>
      </p:graphicFrame>
      <p:sp>
        <p:nvSpPr>
          <p:cNvPr id="5" name="テキスト ボックス 4"/>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19</a:t>
            </a:fld>
            <a:endParaRPr kumimoji="1" lang="ja-JP" altLang="en-US"/>
          </a:p>
        </p:txBody>
      </p:sp>
      <p:sp>
        <p:nvSpPr>
          <p:cNvPr id="7" name="円形吹き出し 6"/>
          <p:cNvSpPr/>
          <p:nvPr/>
        </p:nvSpPr>
        <p:spPr>
          <a:xfrm>
            <a:off x="7268901" y="2512946"/>
            <a:ext cx="4213185" cy="737049"/>
          </a:xfrm>
          <a:prstGeom prst="wedgeEllipseCallout">
            <a:avLst>
              <a:gd name="adj1" fmla="val -33479"/>
              <a:gd name="adj2" fmla="val 63507"/>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SELECT </a:t>
            </a:r>
            <a:r>
              <a:rPr kumimoji="1" lang="ja-JP" altLang="en-US" dirty="0" smtClean="0"/>
              <a:t>を主に学習していく</a:t>
            </a:r>
            <a:endParaRPr kumimoji="1" lang="ja-JP" altLang="en-US" dirty="0"/>
          </a:p>
        </p:txBody>
      </p:sp>
    </p:spTree>
    <p:extLst>
      <p:ext uri="{BB962C8B-B14F-4D97-AF65-F5344CB8AC3E}">
        <p14:creationId xmlns:p14="http://schemas.microsoft.com/office/powerpoint/2010/main" val="11555037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クリエイティブ</a:t>
            </a:r>
            <a:r>
              <a:rPr lang="ja-JP" altLang="en-US" dirty="0" smtClean="0"/>
              <a:t>・コモンズ・ライセンス</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a:t>クリエイティブ・コモンズは、クリエイティブ・コモンズ・ライセンス（</a:t>
            </a:r>
            <a:r>
              <a:rPr lang="en-US" altLang="ja-JP" dirty="0"/>
              <a:t>CC</a:t>
            </a:r>
            <a:r>
              <a:rPr lang="ja-JP" altLang="en-US" dirty="0"/>
              <a:t>ライセンス）を提供している国際的非営利組織とそのプロジェクトの</a:t>
            </a:r>
            <a:r>
              <a:rPr lang="ja-JP" altLang="en-US" dirty="0" smtClean="0"/>
              <a:t>総称</a:t>
            </a:r>
            <a:endParaRPr lang="en-US" altLang="ja-JP" dirty="0" smtClean="0"/>
          </a:p>
          <a:p>
            <a:r>
              <a:rPr lang="en-US" altLang="ja-JP" dirty="0"/>
              <a:t>CC</a:t>
            </a:r>
            <a:r>
              <a:rPr lang="ja-JP" altLang="en-US" dirty="0"/>
              <a:t>ライセンスとはインターネット時代のための</a:t>
            </a:r>
            <a:r>
              <a:rPr lang="ja-JP" altLang="en-US" b="1" dirty="0">
                <a:solidFill>
                  <a:schemeClr val="accent2"/>
                </a:solidFill>
              </a:rPr>
              <a:t>新しい著作権ルール</a:t>
            </a:r>
            <a:r>
              <a:rPr lang="ja-JP" altLang="en-US" dirty="0"/>
              <a:t>で、作品を公開する作者が「この条件を守れば私の作品を自由に</a:t>
            </a:r>
            <a:r>
              <a:rPr lang="ja-JP" altLang="en-US" dirty="0" smtClean="0"/>
              <a:t>使って</a:t>
            </a:r>
            <a:r>
              <a:rPr lang="ja-JP" altLang="en-US" dirty="0"/>
              <a:t>構いません。」という</a:t>
            </a:r>
            <a:r>
              <a:rPr lang="ja-JP" altLang="en-US" b="1" dirty="0">
                <a:solidFill>
                  <a:schemeClr val="accent2"/>
                </a:solidFill>
              </a:rPr>
              <a:t>意思表示をするためのツール</a:t>
            </a:r>
            <a:r>
              <a:rPr lang="ja-JP" altLang="en-US" dirty="0"/>
              <a:t>です</a:t>
            </a:r>
            <a:r>
              <a:rPr lang="ja-JP" altLang="en-US" dirty="0" smtClean="0"/>
              <a:t>。</a:t>
            </a:r>
            <a:endParaRPr lang="en-US" altLang="ja-JP" dirty="0" smtClean="0"/>
          </a:p>
          <a:p>
            <a:r>
              <a:rPr lang="en-US" altLang="ja-JP" dirty="0" smtClean="0"/>
              <a:t>CC</a:t>
            </a:r>
            <a:r>
              <a:rPr lang="ja-JP" altLang="en-US" dirty="0"/>
              <a:t>ライセンスを利用することで、作者は</a:t>
            </a:r>
            <a:r>
              <a:rPr lang="ja-JP" altLang="en-US" b="1" dirty="0">
                <a:solidFill>
                  <a:schemeClr val="accent2"/>
                </a:solidFill>
              </a:rPr>
              <a:t>著作権を保持したまま作品を自由に流通</a:t>
            </a:r>
            <a:r>
              <a:rPr lang="ja-JP" altLang="en-US" dirty="0"/>
              <a:t>させることができ、受け手はライセンス条件の範囲内で</a:t>
            </a:r>
            <a:r>
              <a:rPr lang="ja-JP" altLang="en-US" b="1" dirty="0">
                <a:solidFill>
                  <a:schemeClr val="accent2"/>
                </a:solidFill>
              </a:rPr>
              <a:t>再配布やリミックスなど</a:t>
            </a:r>
            <a:r>
              <a:rPr lang="ja-JP" altLang="en-US" dirty="0"/>
              <a:t>をすることができます</a:t>
            </a:r>
            <a:r>
              <a:rPr lang="ja-JP" altLang="en-US" dirty="0" smtClean="0"/>
              <a:t>。</a:t>
            </a:r>
            <a:endParaRPr lang="en-US" altLang="ja-JP" dirty="0">
              <a:hlinkClick r:id="rId2"/>
            </a:endParaRPr>
          </a:p>
          <a:p>
            <a:endParaRPr lang="en-US" altLang="ja-JP" dirty="0" smtClean="0">
              <a:hlinkClick r:id="rId2"/>
            </a:endParaRPr>
          </a:p>
          <a:p>
            <a:pPr marL="0" indent="0">
              <a:buNone/>
            </a:pPr>
            <a:r>
              <a:rPr lang="en-US" altLang="ja-JP" dirty="0" smtClean="0">
                <a:hlinkClick r:id="rId2"/>
              </a:rPr>
              <a:t>https</a:t>
            </a:r>
            <a:r>
              <a:rPr lang="en-US" altLang="ja-JP" dirty="0">
                <a:hlinkClick r:id="rId2"/>
              </a:rPr>
              <a:t>://creativecommons.jp/licenses</a:t>
            </a:r>
            <a:r>
              <a:rPr lang="en-US" altLang="ja-JP" dirty="0" smtClean="0">
                <a:hlinkClick r:id="rId2"/>
              </a:rPr>
              <a:t>/</a:t>
            </a:r>
            <a:endParaRPr lang="en-US" altLang="ja-JP" dirty="0" smtClean="0"/>
          </a:p>
          <a:p>
            <a:endParaRPr kumimoji="1" lang="ja-JP" altLang="en-US" dirty="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2</a:t>
            </a:fld>
            <a:endParaRPr kumimoji="1" lang="ja-JP" altLang="en-US"/>
          </a:p>
        </p:txBody>
      </p:sp>
    </p:spTree>
    <p:extLst>
      <p:ext uri="{BB962C8B-B14F-4D97-AF65-F5344CB8AC3E}">
        <p14:creationId xmlns:p14="http://schemas.microsoft.com/office/powerpoint/2010/main" val="5691972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データ制御</a:t>
            </a:r>
            <a:r>
              <a:rPr lang="ja-JP" altLang="en-US" dirty="0" smtClean="0"/>
              <a:t>言語</a:t>
            </a:r>
            <a:r>
              <a:rPr lang="en-US" altLang="ja-JP" dirty="0" smtClean="0"/>
              <a:t> (</a:t>
            </a:r>
            <a:r>
              <a:rPr lang="en-US" altLang="ja-JP" dirty="0"/>
              <a:t>DCL : Data Control Language</a:t>
            </a:r>
            <a:r>
              <a:rPr lang="en-US" altLang="ja-JP" dirty="0" smtClean="0"/>
              <a:t>)</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データベースのアクセス権などを設定するための命令</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956644308"/>
              </p:ext>
            </p:extLst>
          </p:nvPr>
        </p:nvGraphicFramePr>
        <p:xfrm>
          <a:off x="2032000" y="3074194"/>
          <a:ext cx="8128000" cy="185420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kumimoji="1" lang="ja-JP" altLang="en-US" dirty="0" smtClean="0"/>
                        <a:t>命令</a:t>
                      </a:r>
                      <a:endParaRPr kumimoji="1" lang="ja-JP" altLang="en-US" dirty="0"/>
                    </a:p>
                  </a:txBody>
                  <a:tcPr/>
                </a:tc>
                <a:tc>
                  <a:txBody>
                    <a:bodyPr/>
                    <a:lstStyle/>
                    <a:p>
                      <a:r>
                        <a:rPr kumimoji="1" lang="ja-JP" altLang="en-US" dirty="0" smtClean="0"/>
                        <a:t>説明</a:t>
                      </a:r>
                      <a:endParaRPr kumimoji="1" lang="ja-JP" altLang="en-US" dirty="0"/>
                    </a:p>
                  </a:txBody>
                  <a:tcPr/>
                </a:tc>
              </a:tr>
              <a:tr h="370840">
                <a:tc>
                  <a:txBody>
                    <a:bodyPr/>
                    <a:lstStyle/>
                    <a:p>
                      <a:r>
                        <a:rPr kumimoji="1" lang="en-US" altLang="ja-JP" dirty="0" smtClean="0"/>
                        <a:t>COMMIT</a:t>
                      </a:r>
                      <a:endParaRPr kumimoji="1" lang="ja-JP" altLang="en-US" dirty="0"/>
                    </a:p>
                  </a:txBody>
                  <a:tcPr/>
                </a:tc>
                <a:tc>
                  <a:txBody>
                    <a:bodyPr/>
                    <a:lstStyle/>
                    <a:p>
                      <a:r>
                        <a:rPr kumimoji="1" lang="ja-JP" altLang="en-US" dirty="0" smtClean="0"/>
                        <a:t>トランザクションを確定する</a:t>
                      </a:r>
                      <a:endParaRPr kumimoji="1" lang="ja-JP" altLang="en-US" dirty="0"/>
                    </a:p>
                  </a:txBody>
                  <a:tcPr/>
                </a:tc>
              </a:tr>
              <a:tr h="370840">
                <a:tc>
                  <a:txBody>
                    <a:bodyPr/>
                    <a:lstStyle/>
                    <a:p>
                      <a:r>
                        <a:rPr kumimoji="1" lang="en-US" altLang="ja-JP" dirty="0" smtClean="0"/>
                        <a:t>ROLLBACK</a:t>
                      </a:r>
                      <a:endParaRPr kumimoji="1" lang="ja-JP" altLang="en-US" dirty="0"/>
                    </a:p>
                  </a:txBody>
                  <a:tcPr/>
                </a:tc>
                <a:tc>
                  <a:txBody>
                    <a:bodyPr/>
                    <a:lstStyle/>
                    <a:p>
                      <a:r>
                        <a:rPr kumimoji="1" lang="ja-JP" altLang="en-US" dirty="0" smtClean="0"/>
                        <a:t>トランザクションを破棄する</a:t>
                      </a:r>
                      <a:endParaRPr kumimoji="1" lang="ja-JP" altLang="en-US" dirty="0"/>
                    </a:p>
                  </a:txBody>
                  <a:tcPr/>
                </a:tc>
              </a:tr>
              <a:tr h="370840">
                <a:tc>
                  <a:txBody>
                    <a:bodyPr/>
                    <a:lstStyle/>
                    <a:p>
                      <a:r>
                        <a:rPr kumimoji="1" lang="en-US" altLang="ja-JP" dirty="0" smtClean="0"/>
                        <a:t>GRANT</a:t>
                      </a:r>
                      <a:endParaRPr kumimoji="1" lang="ja-JP" altLang="en-US" dirty="0"/>
                    </a:p>
                  </a:txBody>
                  <a:tcPr/>
                </a:tc>
                <a:tc>
                  <a:txBody>
                    <a:bodyPr/>
                    <a:lstStyle/>
                    <a:p>
                      <a:r>
                        <a:rPr kumimoji="1" lang="ja-JP" altLang="en-US" dirty="0" smtClean="0"/>
                        <a:t>特定のユーザーに権限を与える</a:t>
                      </a:r>
                      <a:endParaRPr kumimoji="1" lang="ja-JP" altLang="en-US" dirty="0"/>
                    </a:p>
                  </a:txBody>
                  <a:tcPr/>
                </a:tc>
              </a:tr>
              <a:tr h="370840">
                <a:tc>
                  <a:txBody>
                    <a:bodyPr/>
                    <a:lstStyle/>
                    <a:p>
                      <a:r>
                        <a:rPr kumimoji="1" lang="en-US" altLang="ja-JP" dirty="0" smtClean="0"/>
                        <a:t>REVOKE</a:t>
                      </a:r>
                      <a:endParaRPr kumimoji="1" lang="ja-JP" altLang="en-US" dirty="0"/>
                    </a:p>
                  </a:txBody>
                  <a:tcPr/>
                </a:tc>
                <a:tc>
                  <a:txBody>
                    <a:bodyPr/>
                    <a:lstStyle/>
                    <a:p>
                      <a:r>
                        <a:rPr kumimoji="1" lang="ja-JP" altLang="en-US" dirty="0" smtClean="0"/>
                        <a:t>ユーザーに与えた権限を削除する</a:t>
                      </a:r>
                      <a:endParaRPr kumimoji="1" lang="ja-JP" altLang="en-US" dirty="0"/>
                    </a:p>
                  </a:txBody>
                  <a:tcPr/>
                </a:tc>
              </a:tr>
            </a:tbl>
          </a:graphicData>
        </a:graphic>
      </p:graphicFrame>
      <p:sp>
        <p:nvSpPr>
          <p:cNvPr id="5" name="テキスト ボックス 4"/>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20</a:t>
            </a:fld>
            <a:endParaRPr kumimoji="1" lang="ja-JP" altLang="en-US"/>
          </a:p>
        </p:txBody>
      </p:sp>
    </p:spTree>
    <p:extLst>
      <p:ext uri="{BB962C8B-B14F-4D97-AF65-F5344CB8AC3E}">
        <p14:creationId xmlns:p14="http://schemas.microsoft.com/office/powerpoint/2010/main" val="7053649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err="1" smtClean="0"/>
              <a:t>sAccess</a:t>
            </a:r>
            <a:r>
              <a:rPr lang="en-US" altLang="ja-JP" dirty="0" smtClean="0"/>
              <a:t>(</a:t>
            </a:r>
            <a:r>
              <a:rPr lang="ja-JP" altLang="en-US" dirty="0" smtClean="0"/>
              <a:t>サクセス</a:t>
            </a:r>
            <a:r>
              <a:rPr lang="en-US" altLang="ja-JP" dirty="0" smtClean="0"/>
              <a:t>)</a:t>
            </a:r>
            <a:r>
              <a:rPr lang="ja-JP" altLang="en-US" dirty="0" smtClean="0"/>
              <a:t>とは</a:t>
            </a:r>
            <a:endParaRPr kumimoji="1" lang="ja-JP" altLang="en-US" dirty="0"/>
          </a:p>
        </p:txBody>
      </p:sp>
      <p:sp>
        <p:nvSpPr>
          <p:cNvPr id="3" name="コンテンツ プレースホルダー 2"/>
          <p:cNvSpPr>
            <a:spLocks noGrp="1"/>
          </p:cNvSpPr>
          <p:nvPr>
            <p:ph idx="1"/>
          </p:nvPr>
        </p:nvSpPr>
        <p:spPr/>
        <p:txBody>
          <a:bodyPr/>
          <a:lstStyle/>
          <a:p>
            <a:r>
              <a:rPr lang="en-US" altLang="ja-JP" dirty="0" err="1" smtClean="0"/>
              <a:t>sAccess</a:t>
            </a:r>
            <a:r>
              <a:rPr lang="ja-JP" altLang="en-US" dirty="0"/>
              <a:t>とはブラウザ上でデータベースを直感的に操作し学習することができるデータベース学習</a:t>
            </a:r>
            <a:r>
              <a:rPr lang="ja-JP" altLang="en-US" dirty="0" smtClean="0"/>
              <a:t>システム</a:t>
            </a:r>
            <a:endParaRPr lang="en-US" altLang="ja-JP" dirty="0" smtClean="0"/>
          </a:p>
          <a:p>
            <a:r>
              <a:rPr kumimoji="1" lang="ja-JP" altLang="en-US" dirty="0" smtClean="0"/>
              <a:t>サクセスシリーズのひとつである</a:t>
            </a:r>
            <a:r>
              <a:rPr kumimoji="1" lang="en-US" altLang="ja-JP" dirty="0" smtClean="0"/>
              <a:t>SQL</a:t>
            </a:r>
            <a:r>
              <a:rPr lang="ja-JP" altLang="en-US" dirty="0" smtClean="0"/>
              <a:t>エディタ</a:t>
            </a:r>
            <a:endParaRPr lang="en-US" altLang="ja-JP" dirty="0"/>
          </a:p>
          <a:p>
            <a:pPr marL="457200" lvl="1" indent="0">
              <a:buNone/>
            </a:pPr>
            <a:r>
              <a:rPr lang="ja-JP" altLang="en-US" dirty="0" smtClean="0"/>
              <a:t>オンラインで手軽に</a:t>
            </a:r>
            <a:r>
              <a:rPr lang="en-US" altLang="ja-JP" dirty="0" smtClean="0"/>
              <a:t>SQL</a:t>
            </a:r>
            <a:r>
              <a:rPr lang="ja-JP" altLang="en-US" dirty="0" smtClean="0"/>
              <a:t>の学習ができる</a:t>
            </a:r>
            <a:endParaRPr kumimoji="1" lang="ja-JP" altLang="en-US" dirty="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21</a:t>
            </a:fld>
            <a:endParaRPr kumimoji="1" lang="ja-JP" altLang="en-US"/>
          </a:p>
        </p:txBody>
      </p:sp>
    </p:spTree>
    <p:extLst>
      <p:ext uri="{BB962C8B-B14F-4D97-AF65-F5344CB8AC3E}">
        <p14:creationId xmlns:p14="http://schemas.microsoft.com/office/powerpoint/2010/main" val="11957910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SQL</a:t>
            </a:r>
            <a:r>
              <a:rPr lang="ja-JP" altLang="en-US" dirty="0" smtClean="0"/>
              <a:t>エディタを立ち上げよう！</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smtClean="0"/>
              <a:t>「</a:t>
            </a:r>
            <a:r>
              <a:rPr lang="en-US" altLang="ja-JP" sz="5200" b="1" u="sng" dirty="0" err="1" smtClean="0"/>
              <a:t>sAccess</a:t>
            </a:r>
            <a:r>
              <a:rPr lang="ja-JP" altLang="en-US" dirty="0" smtClean="0"/>
              <a:t>」と検索、</a:t>
            </a:r>
            <a:r>
              <a:rPr lang="en-US" altLang="ja-JP" dirty="0" smtClean="0"/>
              <a:t>SQL</a:t>
            </a:r>
            <a:r>
              <a:rPr lang="ja-JP" altLang="en-US" dirty="0" smtClean="0"/>
              <a:t>エディタを立ち上げる</a:t>
            </a:r>
            <a:endParaRPr lang="en-US" altLang="ja-JP" dirty="0" smtClean="0"/>
          </a:p>
          <a:p>
            <a:pPr marL="0" indent="0">
              <a:buNone/>
            </a:pPr>
            <a:r>
              <a:rPr lang="en-US" altLang="ja-JP" sz="4700" b="1" dirty="0">
                <a:hlinkClick r:id="rId2"/>
              </a:rPr>
              <a:t>http://saccess.eplang.jp/try/sql</a:t>
            </a:r>
            <a:r>
              <a:rPr lang="en-US" altLang="ja-JP" sz="4700" b="1" dirty="0" smtClean="0">
                <a:hlinkClick r:id="rId2"/>
              </a:rPr>
              <a:t>/</a:t>
            </a:r>
            <a:endParaRPr lang="en-US" altLang="ja-JP" dirty="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22</a:t>
            </a:fld>
            <a:endParaRPr kumimoji="1" lang="ja-JP" altLang="en-US"/>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2813452"/>
            <a:ext cx="10058400" cy="3913567"/>
          </a:xfrm>
          <a:prstGeom prst="rect">
            <a:avLst/>
          </a:prstGeom>
          <a:ln>
            <a:solidFill>
              <a:schemeClr val="accent1"/>
            </a:solidFill>
          </a:ln>
        </p:spPr>
      </p:pic>
    </p:spTree>
    <p:extLst>
      <p:ext uri="{BB962C8B-B14F-4D97-AF65-F5344CB8AC3E}">
        <p14:creationId xmlns:p14="http://schemas.microsoft.com/office/powerpoint/2010/main" val="534733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よく使う</a:t>
            </a:r>
            <a:r>
              <a:rPr kumimoji="1" lang="en-US" altLang="ja-JP" dirty="0" smtClean="0"/>
              <a:t>SQL</a:t>
            </a:r>
            <a:r>
              <a:rPr kumimoji="1" lang="ja-JP" altLang="en-US" dirty="0" smtClean="0"/>
              <a:t>文</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データベースの一覧を表示</a:t>
            </a:r>
            <a:endParaRPr lang="en-US" altLang="ja-JP" dirty="0" smtClean="0"/>
          </a:p>
          <a:p>
            <a:pPr>
              <a:buFont typeface="Wingdings" charset="2"/>
              <a:buChar char="Ø"/>
            </a:pPr>
            <a:r>
              <a:rPr lang="en-US" altLang="ja-JP" dirty="0" smtClean="0"/>
              <a:t>show databases;</a:t>
            </a:r>
          </a:p>
          <a:p>
            <a:pPr>
              <a:buFont typeface="Wingdings" charset="2"/>
              <a:buChar char="Ø"/>
            </a:pPr>
            <a:endParaRPr lang="en-US" altLang="ja-JP" dirty="0" smtClean="0"/>
          </a:p>
          <a:p>
            <a:r>
              <a:rPr lang="ja-JP" altLang="en-US" dirty="0" smtClean="0"/>
              <a:t>使用するデータベースを選択</a:t>
            </a:r>
            <a:endParaRPr lang="en-US" altLang="ja-JP" dirty="0" smtClean="0"/>
          </a:p>
          <a:p>
            <a:pPr>
              <a:buFont typeface="Wingdings" charset="2"/>
              <a:buChar char="Ø"/>
            </a:pPr>
            <a:r>
              <a:rPr lang="en-US" altLang="ja-JP" dirty="0" smtClean="0"/>
              <a:t>use </a:t>
            </a:r>
            <a:r>
              <a:rPr lang="ja-JP" altLang="en-US" dirty="0" smtClean="0"/>
              <a:t>コンビニ</a:t>
            </a:r>
            <a:r>
              <a:rPr lang="en-US" altLang="ja-JP" dirty="0" smtClean="0"/>
              <a:t>;</a:t>
            </a:r>
          </a:p>
          <a:p>
            <a:pPr>
              <a:buFont typeface="Wingdings" charset="2"/>
              <a:buChar char="Ø"/>
            </a:pPr>
            <a:endParaRPr lang="en-US" altLang="ja-JP" dirty="0" smtClean="0"/>
          </a:p>
          <a:p>
            <a:r>
              <a:rPr lang="ja-JP" altLang="en-US" dirty="0" smtClean="0"/>
              <a:t>選択したデータベース内のテーブルを一覧表示</a:t>
            </a:r>
            <a:endParaRPr lang="en-US" altLang="ja-JP" dirty="0" smtClean="0"/>
          </a:p>
          <a:p>
            <a:pPr>
              <a:buFont typeface="Wingdings" charset="2"/>
              <a:buChar char="Ø"/>
            </a:pPr>
            <a:r>
              <a:rPr lang="en-US" altLang="ja-JP" dirty="0" smtClean="0"/>
              <a:t>show tables;</a:t>
            </a:r>
          </a:p>
          <a:p>
            <a:pPr>
              <a:buFont typeface="Wingdings" charset="2"/>
              <a:buChar char="Ø"/>
            </a:pPr>
            <a:endParaRPr lang="ja-JP" altLang="en-US" dirty="0" smtClean="0"/>
          </a:p>
          <a:p>
            <a:endParaRPr lang="ja-JP" altLang="en-US" dirty="0"/>
          </a:p>
          <a:p>
            <a:endParaRPr kumimoji="1" lang="ja-JP" altLang="en-US" dirty="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23</a:t>
            </a:fld>
            <a:endParaRPr kumimoji="1" lang="ja-JP" altLang="en-US"/>
          </a:p>
        </p:txBody>
      </p:sp>
    </p:spTree>
    <p:extLst>
      <p:ext uri="{BB962C8B-B14F-4D97-AF65-F5344CB8AC3E}">
        <p14:creationId xmlns:p14="http://schemas.microsoft.com/office/powerpoint/2010/main" val="12326483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RDB</a:t>
            </a:r>
            <a:r>
              <a:rPr kumimoji="1" lang="ja-JP" altLang="en-US" dirty="0" smtClean="0"/>
              <a:t>の３つの関係演算</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データベースを検索して必要なデータを取り出すことをここでは演算という。</a:t>
            </a:r>
            <a:endParaRPr lang="en-US" altLang="ja-JP" dirty="0" smtClean="0"/>
          </a:p>
          <a:p>
            <a:r>
              <a:rPr lang="ja-JP" altLang="en-US" dirty="0" smtClean="0"/>
              <a:t>関係演算は、目的とするデータをテーブルから取り出す作業。</a:t>
            </a:r>
            <a:endParaRPr lang="en-US" altLang="ja-JP" dirty="0" smtClean="0"/>
          </a:p>
          <a:p>
            <a:r>
              <a:rPr lang="en-US" altLang="ja-JP" dirty="0" smtClean="0"/>
              <a:t>RDB</a:t>
            </a:r>
            <a:r>
              <a:rPr lang="ja-JP" altLang="en-US" dirty="0" smtClean="0"/>
              <a:t>では、以下のような関係演算がある。</a:t>
            </a:r>
            <a:endParaRPr kumimoji="1" lang="en-US" altLang="ja-JP" dirty="0" smtClean="0"/>
          </a:p>
          <a:p>
            <a:pPr lvl="1">
              <a:buFont typeface="Wingdings" charset="2"/>
              <a:buChar char="Ø"/>
            </a:pPr>
            <a:r>
              <a:rPr kumimoji="1" lang="ja-JP" altLang="en-US" dirty="0" smtClean="0"/>
              <a:t>「射影」・・・表の中から特定の属性</a:t>
            </a:r>
            <a:r>
              <a:rPr kumimoji="1" lang="en-US" altLang="ja-JP" dirty="0" smtClean="0"/>
              <a:t>(</a:t>
            </a:r>
            <a:r>
              <a:rPr lang="ja-JP" altLang="en-US" dirty="0" smtClean="0"/>
              <a:t>列</a:t>
            </a:r>
            <a:r>
              <a:rPr kumimoji="1" lang="en-US" altLang="ja-JP" dirty="0" smtClean="0"/>
              <a:t>)</a:t>
            </a:r>
            <a:r>
              <a:rPr kumimoji="1" lang="ja-JP" altLang="en-US" dirty="0" smtClean="0"/>
              <a:t>だけを抽出する</a:t>
            </a:r>
            <a:endParaRPr kumimoji="1" lang="en-US" altLang="ja-JP" dirty="0" smtClean="0"/>
          </a:p>
          <a:p>
            <a:pPr lvl="1">
              <a:buFont typeface="Wingdings" charset="2"/>
              <a:buChar char="Ø"/>
            </a:pPr>
            <a:r>
              <a:rPr lang="ja-JP" altLang="en-US" dirty="0" smtClean="0"/>
              <a:t>「選択」・・・特定の行だけを抽出する</a:t>
            </a:r>
            <a:endParaRPr lang="en-US" altLang="ja-JP" dirty="0" smtClean="0"/>
          </a:p>
          <a:p>
            <a:pPr lvl="1">
              <a:buFont typeface="Wingdings" charset="2"/>
              <a:buChar char="Ø"/>
            </a:pPr>
            <a:r>
              <a:rPr kumimoji="1" lang="ja-JP" altLang="en-US" dirty="0" smtClean="0"/>
              <a:t>「結合」・・・共通する属性</a:t>
            </a:r>
            <a:r>
              <a:rPr kumimoji="1" lang="en-US" altLang="ja-JP" dirty="0" smtClean="0"/>
              <a:t>(</a:t>
            </a:r>
            <a:r>
              <a:rPr kumimoji="1" lang="ja-JP" altLang="en-US" dirty="0" smtClean="0"/>
              <a:t>列</a:t>
            </a:r>
            <a:r>
              <a:rPr kumimoji="1" lang="en-US" altLang="ja-JP" dirty="0" smtClean="0"/>
              <a:t>)</a:t>
            </a:r>
            <a:r>
              <a:rPr kumimoji="1" lang="ja-JP" altLang="en-US" dirty="0" smtClean="0"/>
              <a:t>をもとに複数の表を１つにまとめる</a:t>
            </a:r>
            <a:endParaRPr kumimoji="1" lang="ja-JP" altLang="en-US" dirty="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24</a:t>
            </a:fld>
            <a:endParaRPr kumimoji="1" lang="ja-JP" altLang="en-US"/>
          </a:p>
        </p:txBody>
      </p:sp>
    </p:spTree>
    <p:extLst>
      <p:ext uri="{BB962C8B-B14F-4D97-AF65-F5344CB8AC3E}">
        <p14:creationId xmlns:p14="http://schemas.microsoft.com/office/powerpoint/2010/main" val="21462981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smtClean="0"/>
              <a:t>データベース</a:t>
            </a:r>
            <a:r>
              <a:rPr kumimoji="1" lang="ja-JP" altLang="en-US" sz="3600" dirty="0" smtClean="0"/>
              <a:t>名</a:t>
            </a:r>
            <a:r>
              <a:rPr kumimoji="1" lang="ja-JP" altLang="en-US" dirty="0" smtClean="0"/>
              <a:t>「コンビニ」</a:t>
            </a:r>
            <a:endParaRPr kumimoji="1" lang="ja-JP" altLang="en-US" dirty="0"/>
          </a:p>
        </p:txBody>
      </p:sp>
      <p:sp>
        <p:nvSpPr>
          <p:cNvPr id="3" name="コンテンツ プレースホルダー 2"/>
          <p:cNvSpPr>
            <a:spLocks noGrp="1"/>
          </p:cNvSpPr>
          <p:nvPr>
            <p:ph idx="1"/>
          </p:nvPr>
        </p:nvSpPr>
        <p:spPr>
          <a:xfrm>
            <a:off x="838200" y="1424763"/>
            <a:ext cx="10515600" cy="4752200"/>
          </a:xfrm>
        </p:spPr>
        <p:txBody>
          <a:bodyPr/>
          <a:lstStyle/>
          <a:p>
            <a:r>
              <a:rPr lang="ja-JP" altLang="en-US" sz="2000" dirty="0" smtClean="0"/>
              <a:t>テーブル名</a:t>
            </a:r>
            <a:r>
              <a:rPr lang="ja-JP" altLang="en-US" dirty="0" smtClean="0"/>
              <a:t>「商品データ」</a:t>
            </a:r>
            <a:endParaRPr lang="en-US" altLang="ja-JP" dirty="0"/>
          </a:p>
          <a:p>
            <a:endParaRPr kumimoji="1" lang="en-US" altLang="ja-JP" dirty="0" smtClean="0"/>
          </a:p>
          <a:p>
            <a:endParaRPr lang="en-US" altLang="ja-JP" dirty="0"/>
          </a:p>
          <a:p>
            <a:endParaRPr kumimoji="1" lang="en-US" altLang="ja-JP" dirty="0" smtClean="0"/>
          </a:p>
          <a:p>
            <a:endParaRPr lang="en-US" altLang="ja-JP" dirty="0"/>
          </a:p>
          <a:p>
            <a:r>
              <a:rPr kumimoji="1" lang="ja-JP" altLang="en-US" sz="2000" dirty="0" smtClean="0"/>
              <a:t>テーブル名</a:t>
            </a:r>
            <a:r>
              <a:rPr kumimoji="1" lang="ja-JP" altLang="en-US" dirty="0" smtClean="0"/>
              <a:t>「売上データ」</a:t>
            </a:r>
            <a:endParaRPr kumimoji="1" lang="en-US" altLang="ja-JP" dirty="0" smtClean="0"/>
          </a:p>
          <a:p>
            <a:endParaRPr kumimoji="1" lang="ja-JP" altLang="en-US" dirty="0"/>
          </a:p>
        </p:txBody>
      </p:sp>
      <p:graphicFrame>
        <p:nvGraphicFramePr>
          <p:cNvPr id="4" name="表 3"/>
          <p:cNvGraphicFramePr>
            <a:graphicFrameLocks noGrp="1"/>
          </p:cNvGraphicFramePr>
          <p:nvPr>
            <p:extLst/>
          </p:nvPr>
        </p:nvGraphicFramePr>
        <p:xfrm>
          <a:off x="838200" y="1946663"/>
          <a:ext cx="7768035" cy="1854200"/>
        </p:xfrm>
        <a:graphic>
          <a:graphicData uri="http://schemas.openxmlformats.org/drawingml/2006/table">
            <a:tbl>
              <a:tblPr firstRow="1" bandRow="1">
                <a:tableStyleId>{5C22544A-7EE6-4342-B048-85BDC9FD1C3A}</a:tableStyleId>
              </a:tblPr>
              <a:tblGrid>
                <a:gridCol w="1562938"/>
                <a:gridCol w="2334845"/>
                <a:gridCol w="1169582"/>
                <a:gridCol w="1837556"/>
                <a:gridCol w="863114"/>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商品名</a:t>
                      </a:r>
                      <a:endParaRPr kumimoji="1" lang="ja-JP" altLang="en-US" dirty="0"/>
                    </a:p>
                  </a:txBody>
                  <a:tcPr/>
                </a:tc>
                <a:tc>
                  <a:txBody>
                    <a:bodyPr/>
                    <a:lstStyle/>
                    <a:p>
                      <a:r>
                        <a:rPr kumimoji="1" lang="ja-JP" altLang="en-US" dirty="0" smtClean="0"/>
                        <a:t>内容量</a:t>
                      </a:r>
                      <a:endParaRPr kumimoji="1" lang="ja-JP" altLang="en-US" dirty="0"/>
                    </a:p>
                  </a:txBody>
                  <a:tcPr/>
                </a:tc>
                <a:tc>
                  <a:txBody>
                    <a:bodyPr/>
                    <a:lstStyle/>
                    <a:p>
                      <a:r>
                        <a:rPr kumimoji="1" lang="ja-JP" altLang="en-US" dirty="0" smtClean="0"/>
                        <a:t>メーカー</a:t>
                      </a:r>
                      <a:endParaRPr kumimoji="1" lang="ja-JP" altLang="en-US" dirty="0"/>
                    </a:p>
                  </a:txBody>
                  <a:tcPr/>
                </a:tc>
                <a:tc>
                  <a:txBody>
                    <a:bodyPr/>
                    <a:lstStyle/>
                    <a:p>
                      <a:r>
                        <a:rPr kumimoji="1" lang="ja-JP" altLang="en-US" dirty="0" smtClean="0"/>
                        <a:t>価格</a:t>
                      </a:r>
                      <a:endParaRPr kumimoji="1" lang="ja-JP" altLang="en-US" dirty="0"/>
                    </a:p>
                  </a:txBody>
                  <a:tcPr/>
                </a:tc>
              </a:tr>
              <a:tr h="370840">
                <a:tc>
                  <a:txBody>
                    <a:bodyPr/>
                    <a:lstStyle/>
                    <a:p>
                      <a:r>
                        <a:rPr kumimoji="1" lang="en-US" altLang="ja-JP" dirty="0" smtClean="0"/>
                        <a:t>C6390</a:t>
                      </a:r>
                      <a:endParaRPr kumimoji="1" lang="ja-JP" altLang="en-US" dirty="0"/>
                    </a:p>
                  </a:txBody>
                  <a:tcPr/>
                </a:tc>
                <a:tc>
                  <a:txBody>
                    <a:bodyPr/>
                    <a:lstStyle/>
                    <a:p>
                      <a:r>
                        <a:rPr kumimoji="1" lang="ja-JP" altLang="en-US" dirty="0" smtClean="0"/>
                        <a:t>坦々ヌードル</a:t>
                      </a:r>
                      <a:endParaRPr kumimoji="1" lang="ja-JP" altLang="en-US" dirty="0"/>
                    </a:p>
                  </a:txBody>
                  <a:tcPr/>
                </a:tc>
                <a:tc>
                  <a:txBody>
                    <a:bodyPr/>
                    <a:lstStyle/>
                    <a:p>
                      <a:r>
                        <a:rPr kumimoji="1" lang="en-US" altLang="ja-JP" dirty="0" smtClean="0"/>
                        <a:t>25g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tc>
              </a:tr>
              <a:tr h="370840">
                <a:tc>
                  <a:txBody>
                    <a:bodyPr/>
                    <a:lstStyle/>
                    <a:p>
                      <a:r>
                        <a:rPr kumimoji="1" lang="en-US" altLang="ja-JP" dirty="0" smtClean="0"/>
                        <a:t>C7320</a:t>
                      </a:r>
                      <a:endParaRPr kumimoji="1" lang="ja-JP" altLang="en-US" dirty="0"/>
                    </a:p>
                  </a:txBody>
                  <a:tcPr/>
                </a:tc>
                <a:tc>
                  <a:txBody>
                    <a:bodyPr/>
                    <a:lstStyle/>
                    <a:p>
                      <a:r>
                        <a:rPr kumimoji="1" lang="ja-JP" altLang="en-US" dirty="0" smtClean="0"/>
                        <a:t>トマトヌードル</a:t>
                      </a:r>
                      <a:endParaRPr kumimoji="1" lang="ja-JP" altLang="en-US" dirty="0"/>
                    </a:p>
                  </a:txBody>
                  <a:tcPr/>
                </a:tc>
                <a:tc>
                  <a:txBody>
                    <a:bodyPr/>
                    <a:lstStyle/>
                    <a:p>
                      <a:r>
                        <a:rPr kumimoji="1" lang="en-US" altLang="ja-JP" dirty="0" smtClean="0"/>
                        <a:t>23g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tc>
              </a:tr>
              <a:tr h="370840">
                <a:tc>
                  <a:txBody>
                    <a:bodyPr/>
                    <a:lstStyle/>
                    <a:p>
                      <a:r>
                        <a:rPr kumimoji="1" lang="en-US" altLang="ja-JP" dirty="0" smtClean="0"/>
                        <a:t>C8522</a:t>
                      </a:r>
                      <a:endParaRPr kumimoji="1" lang="ja-JP" altLang="en-US" dirty="0"/>
                    </a:p>
                  </a:txBody>
                  <a:tcPr/>
                </a:tc>
                <a:tc>
                  <a:txBody>
                    <a:bodyPr/>
                    <a:lstStyle/>
                    <a:p>
                      <a:r>
                        <a:rPr kumimoji="1" lang="ja-JP" altLang="en-US" dirty="0" smtClean="0"/>
                        <a:t>シーフードヌードル</a:t>
                      </a:r>
                      <a:endParaRPr kumimoji="1" lang="ja-JP" altLang="en-US" dirty="0"/>
                    </a:p>
                  </a:txBody>
                  <a:tcPr/>
                </a:tc>
                <a:tc>
                  <a:txBody>
                    <a:bodyPr/>
                    <a:lstStyle/>
                    <a:p>
                      <a:r>
                        <a:rPr kumimoji="1" lang="en-US" altLang="ja-JP" dirty="0" smtClean="0"/>
                        <a:t>53g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170</a:t>
                      </a:r>
                      <a:endParaRPr kumimoji="1" lang="ja-JP" altLang="en-US" dirty="0"/>
                    </a:p>
                  </a:txBody>
                  <a:tcPr/>
                </a:tc>
              </a:tr>
              <a:tr h="370840">
                <a:tc>
                  <a:txBody>
                    <a:bodyPr/>
                    <a:lstStyle/>
                    <a:p>
                      <a:r>
                        <a:rPr kumimoji="1" lang="en-US" altLang="ja-JP" dirty="0" smtClean="0"/>
                        <a:t>J1163</a:t>
                      </a:r>
                      <a:endParaRPr kumimoji="1" lang="ja-JP" altLang="en-US" dirty="0"/>
                    </a:p>
                  </a:txBody>
                  <a:tcPr/>
                </a:tc>
                <a:tc>
                  <a:txBody>
                    <a:bodyPr/>
                    <a:lstStyle/>
                    <a:p>
                      <a:r>
                        <a:rPr kumimoji="1" lang="ja-JP" altLang="en-US" dirty="0" smtClean="0"/>
                        <a:t>ほうじ番茶</a:t>
                      </a:r>
                      <a:endParaRPr kumimoji="1" lang="ja-JP" altLang="en-US" dirty="0"/>
                    </a:p>
                  </a:txBody>
                  <a:tcPr/>
                </a:tc>
                <a:tc>
                  <a:txBody>
                    <a:bodyPr/>
                    <a:lstStyle/>
                    <a:p>
                      <a:r>
                        <a:rPr kumimoji="1" lang="en-US" altLang="ja-JP" dirty="0" smtClean="0"/>
                        <a:t>500ml</a:t>
                      </a:r>
                      <a:endParaRPr kumimoji="1" lang="ja-JP" altLang="en-US" dirty="0"/>
                    </a:p>
                  </a:txBody>
                  <a:tcPr/>
                </a:tc>
                <a:tc>
                  <a:txBody>
                    <a:bodyPr/>
                    <a:lstStyle/>
                    <a:p>
                      <a:r>
                        <a:rPr kumimoji="1" lang="ja-JP" altLang="en-US" dirty="0" smtClean="0"/>
                        <a:t>やまと製茶園</a:t>
                      </a:r>
                      <a:endParaRPr kumimoji="1" lang="ja-JP" altLang="en-US" dirty="0"/>
                    </a:p>
                  </a:txBody>
                  <a:tcPr/>
                </a:tc>
                <a:tc>
                  <a:txBody>
                    <a:bodyPr/>
                    <a:lstStyle/>
                    <a:p>
                      <a:r>
                        <a:rPr kumimoji="1" lang="en-US" altLang="ja-JP" dirty="0" smtClean="0"/>
                        <a:t>150</a:t>
                      </a:r>
                      <a:endParaRPr kumimoji="1" lang="ja-JP" altLang="en-US" dirty="0"/>
                    </a:p>
                  </a:txBody>
                  <a:tcPr/>
                </a:tc>
              </a:tr>
            </a:tbl>
          </a:graphicData>
        </a:graphic>
      </p:graphicFrame>
      <p:graphicFrame>
        <p:nvGraphicFramePr>
          <p:cNvPr id="5" name="表 4"/>
          <p:cNvGraphicFramePr>
            <a:graphicFrameLocks noGrp="1"/>
          </p:cNvGraphicFramePr>
          <p:nvPr>
            <p:extLst/>
          </p:nvPr>
        </p:nvGraphicFramePr>
        <p:xfrm>
          <a:off x="838200" y="4462145"/>
          <a:ext cx="6122468" cy="1483360"/>
        </p:xfrm>
        <a:graphic>
          <a:graphicData uri="http://schemas.openxmlformats.org/drawingml/2006/table">
            <a:tbl>
              <a:tblPr firstRow="1" bandRow="1">
                <a:tableStyleId>{5C22544A-7EE6-4342-B048-85BDC9FD1C3A}</a:tableStyleId>
              </a:tblPr>
              <a:tblGrid>
                <a:gridCol w="1444142"/>
                <a:gridCol w="935665"/>
                <a:gridCol w="786809"/>
                <a:gridCol w="999461"/>
                <a:gridCol w="914400"/>
                <a:gridCol w="1041991"/>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売上日</a:t>
                      </a:r>
                      <a:endParaRPr kumimoji="1" lang="ja-JP" altLang="en-US" dirty="0"/>
                    </a:p>
                  </a:txBody>
                  <a:tcPr/>
                </a:tc>
                <a:tc>
                  <a:txBody>
                    <a:bodyPr/>
                    <a:lstStyle/>
                    <a:p>
                      <a:r>
                        <a:rPr kumimoji="1" lang="ja-JP" altLang="en-US" dirty="0" smtClean="0"/>
                        <a:t>曜日</a:t>
                      </a:r>
                      <a:endParaRPr kumimoji="1" lang="ja-JP" altLang="en-US" dirty="0"/>
                    </a:p>
                  </a:txBody>
                  <a:tcPr/>
                </a:tc>
                <a:tc>
                  <a:txBody>
                    <a:bodyPr/>
                    <a:lstStyle/>
                    <a:p>
                      <a:r>
                        <a:rPr kumimoji="1" lang="ja-JP" altLang="en-US" dirty="0" smtClean="0"/>
                        <a:t>時間帯</a:t>
                      </a:r>
                      <a:endParaRPr kumimoji="1" lang="ja-JP" altLang="en-US" dirty="0"/>
                    </a:p>
                  </a:txBody>
                  <a:tcPr/>
                </a:tc>
                <a:tc>
                  <a:txBody>
                    <a:bodyPr/>
                    <a:lstStyle/>
                    <a:p>
                      <a:r>
                        <a:rPr kumimoji="1" lang="ja-JP" altLang="en-US" dirty="0" smtClean="0"/>
                        <a:t>性別</a:t>
                      </a:r>
                      <a:endParaRPr kumimoji="1" lang="ja-JP" altLang="en-US" dirty="0"/>
                    </a:p>
                  </a:txBody>
                  <a:tcPr/>
                </a:tc>
                <a:tc>
                  <a:txBody>
                    <a:bodyPr/>
                    <a:lstStyle/>
                    <a:p>
                      <a:r>
                        <a:rPr kumimoji="1" lang="ja-JP" altLang="en-US" dirty="0" smtClean="0"/>
                        <a:t>年齢層</a:t>
                      </a:r>
                      <a:endParaRPr kumimoji="1" lang="ja-JP" altLang="en-US" dirty="0"/>
                    </a:p>
                  </a:txBody>
                  <a:tcPr/>
                </a:tc>
              </a:tr>
              <a:tr h="370840">
                <a:tc>
                  <a:txBody>
                    <a:bodyPr/>
                    <a:lstStyle/>
                    <a:p>
                      <a:r>
                        <a:rPr kumimoji="1" lang="en-US" altLang="ja-JP" dirty="0" smtClean="0"/>
                        <a:t>G6148</a:t>
                      </a:r>
                      <a:endParaRPr kumimoji="1" lang="ja-JP" altLang="en-US" dirty="0"/>
                    </a:p>
                  </a:txBody>
                  <a:tcPr/>
                </a:tc>
                <a:tc>
                  <a:txBody>
                    <a:bodyPr/>
                    <a:lstStyle/>
                    <a:p>
                      <a:r>
                        <a:rPr kumimoji="1" lang="en-US" altLang="ja-JP" dirty="0" smtClean="0"/>
                        <a:t>4/1</a:t>
                      </a:r>
                      <a:endParaRPr kumimoji="1" lang="ja-JP" altLang="en-US" dirty="0"/>
                    </a:p>
                  </a:txBody>
                  <a:tcPr/>
                </a:tc>
                <a:tc>
                  <a:txBody>
                    <a:bodyPr/>
                    <a:lstStyle/>
                    <a:p>
                      <a:r>
                        <a:rPr kumimoji="1" lang="ja-JP" altLang="en-US" dirty="0" smtClean="0"/>
                        <a:t>日</a:t>
                      </a:r>
                      <a:endParaRPr kumimoji="1" lang="ja-JP" altLang="en-US" dirty="0"/>
                    </a:p>
                  </a:txBody>
                  <a:tcPr/>
                </a:tc>
                <a:tc>
                  <a:txBody>
                    <a:bodyPr/>
                    <a:lstStyle/>
                    <a:p>
                      <a:r>
                        <a:rPr kumimoji="1" lang="ja-JP" altLang="en-US" dirty="0" smtClean="0"/>
                        <a:t>朝</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若者</a:t>
                      </a:r>
                      <a:endParaRPr kumimoji="1" lang="ja-JP" altLang="en-US" dirty="0"/>
                    </a:p>
                  </a:txBody>
                  <a:tcPr/>
                </a:tc>
              </a:tr>
              <a:tr h="370840">
                <a:tc>
                  <a:txBody>
                    <a:bodyPr/>
                    <a:lstStyle/>
                    <a:p>
                      <a:r>
                        <a:rPr kumimoji="1" lang="en-US" altLang="ja-JP" dirty="0" smtClean="0"/>
                        <a:t>C6390</a:t>
                      </a:r>
                      <a:endParaRPr kumimoji="1" lang="ja-JP" altLang="en-US" dirty="0"/>
                    </a:p>
                  </a:txBody>
                  <a:tcPr/>
                </a:tc>
                <a:tc>
                  <a:txBody>
                    <a:bodyPr/>
                    <a:lstStyle/>
                    <a:p>
                      <a:r>
                        <a:rPr kumimoji="1" lang="en-US" altLang="ja-JP" dirty="0" smtClean="0"/>
                        <a:t>4/14</a:t>
                      </a:r>
                      <a:endParaRPr kumimoji="1" lang="ja-JP" altLang="en-US" dirty="0"/>
                    </a:p>
                  </a:txBody>
                  <a:tcPr/>
                </a:tc>
                <a:tc>
                  <a:txBody>
                    <a:bodyPr/>
                    <a:lstStyle/>
                    <a:p>
                      <a:r>
                        <a:rPr kumimoji="1" lang="ja-JP" altLang="en-US" dirty="0" smtClean="0"/>
                        <a:t>金</a:t>
                      </a:r>
                      <a:endParaRPr kumimoji="1" lang="ja-JP" altLang="en-US" dirty="0"/>
                    </a:p>
                  </a:txBody>
                  <a:tcPr/>
                </a:tc>
                <a:tc>
                  <a:txBody>
                    <a:bodyPr/>
                    <a:lstStyle/>
                    <a:p>
                      <a:r>
                        <a:rPr kumimoji="1" lang="ja-JP" altLang="en-US" dirty="0" smtClean="0"/>
                        <a:t>深夜</a:t>
                      </a:r>
                      <a:endParaRPr kumimoji="1" lang="ja-JP" altLang="en-US" dirty="0"/>
                    </a:p>
                  </a:txBody>
                  <a:tcPr/>
                </a:tc>
                <a:tc>
                  <a:txBody>
                    <a:bodyPr/>
                    <a:lstStyle/>
                    <a:p>
                      <a:r>
                        <a:rPr kumimoji="1" lang="ja-JP" altLang="en-US" dirty="0" smtClean="0"/>
                        <a:t>女</a:t>
                      </a:r>
                      <a:endParaRPr kumimoji="1" lang="ja-JP" altLang="en-US" dirty="0"/>
                    </a:p>
                  </a:txBody>
                  <a:tcPr/>
                </a:tc>
                <a:tc>
                  <a:txBody>
                    <a:bodyPr/>
                    <a:lstStyle/>
                    <a:p>
                      <a:r>
                        <a:rPr kumimoji="1" lang="ja-JP" altLang="en-US" dirty="0" smtClean="0"/>
                        <a:t>成年</a:t>
                      </a:r>
                      <a:endParaRPr kumimoji="1" lang="ja-JP" altLang="en-US" dirty="0"/>
                    </a:p>
                  </a:txBody>
                  <a:tcPr/>
                </a:tc>
              </a:tr>
              <a:tr h="370840">
                <a:tc>
                  <a:txBody>
                    <a:bodyPr/>
                    <a:lstStyle/>
                    <a:p>
                      <a:r>
                        <a:rPr kumimoji="1" lang="en-US" altLang="ja-JP" dirty="0" smtClean="0"/>
                        <a:t>C8522</a:t>
                      </a:r>
                      <a:endParaRPr kumimoji="1" lang="ja-JP" altLang="en-US" dirty="0"/>
                    </a:p>
                  </a:txBody>
                  <a:tcPr/>
                </a:tc>
                <a:tc>
                  <a:txBody>
                    <a:bodyPr/>
                    <a:lstStyle/>
                    <a:p>
                      <a:r>
                        <a:rPr kumimoji="1" lang="en-US" altLang="ja-JP" dirty="0" smtClean="0"/>
                        <a:t>4/15</a:t>
                      </a:r>
                      <a:endParaRPr kumimoji="1" lang="ja-JP" altLang="en-US" dirty="0"/>
                    </a:p>
                  </a:txBody>
                  <a:tcPr/>
                </a:tc>
                <a:tc>
                  <a:txBody>
                    <a:bodyPr/>
                    <a:lstStyle/>
                    <a:p>
                      <a:r>
                        <a:rPr kumimoji="1" lang="ja-JP" altLang="en-US" dirty="0" smtClean="0"/>
                        <a:t>日</a:t>
                      </a:r>
                      <a:endParaRPr kumimoji="1" lang="ja-JP" altLang="en-US" dirty="0"/>
                    </a:p>
                  </a:txBody>
                  <a:tcPr/>
                </a:tc>
                <a:tc>
                  <a:txBody>
                    <a:bodyPr/>
                    <a:lstStyle/>
                    <a:p>
                      <a:r>
                        <a:rPr kumimoji="1" lang="ja-JP" altLang="en-US" dirty="0" smtClean="0"/>
                        <a:t>深夜</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熟年</a:t>
                      </a:r>
                      <a:endParaRPr kumimoji="1" lang="ja-JP" altLang="en-US" dirty="0"/>
                    </a:p>
                  </a:txBody>
                  <a:tcPr/>
                </a:tc>
              </a:tr>
            </a:tbl>
          </a:graphicData>
        </a:graphic>
      </p:graphicFrame>
      <p:graphicFrame>
        <p:nvGraphicFramePr>
          <p:cNvPr id="7" name="図表 6"/>
          <p:cNvGraphicFramePr/>
          <p:nvPr>
            <p:extLst/>
          </p:nvPr>
        </p:nvGraphicFramePr>
        <p:xfrm>
          <a:off x="9074553" y="3935392"/>
          <a:ext cx="2720050" cy="25464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25</a:t>
            </a:fld>
            <a:endParaRPr kumimoji="1" lang="ja-JP" altLang="en-US"/>
          </a:p>
        </p:txBody>
      </p:sp>
    </p:spTree>
    <p:extLst>
      <p:ext uri="{BB962C8B-B14F-4D97-AF65-F5344CB8AC3E}">
        <p14:creationId xmlns:p14="http://schemas.microsoft.com/office/powerpoint/2010/main" val="10203198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射影</a:t>
            </a:r>
            <a:endParaRPr kumimoji="1" lang="ja-JP" altLang="en-US" dirty="0"/>
          </a:p>
        </p:txBody>
      </p:sp>
      <p:sp>
        <p:nvSpPr>
          <p:cNvPr id="3" name="コンテンツ プレースホルダー 2"/>
          <p:cNvSpPr>
            <a:spLocks noGrp="1"/>
          </p:cNvSpPr>
          <p:nvPr>
            <p:ph idx="1"/>
          </p:nvPr>
        </p:nvSpPr>
        <p:spPr>
          <a:xfrm>
            <a:off x="838200" y="1424763"/>
            <a:ext cx="10515600" cy="4752200"/>
          </a:xfrm>
        </p:spPr>
        <p:txBody>
          <a:bodyPr/>
          <a:lstStyle/>
          <a:p>
            <a:r>
              <a:rPr lang="ja-JP" altLang="en-US" dirty="0"/>
              <a:t>表の中から特定の属性</a:t>
            </a:r>
            <a:r>
              <a:rPr lang="en-US" altLang="ja-JP" dirty="0"/>
              <a:t>(</a:t>
            </a:r>
            <a:r>
              <a:rPr lang="ja-JP" altLang="en-US" dirty="0" smtClean="0"/>
              <a:t>列</a:t>
            </a:r>
            <a:r>
              <a:rPr lang="en-US" altLang="ja-JP" dirty="0"/>
              <a:t>)</a:t>
            </a:r>
            <a:r>
              <a:rPr lang="ja-JP" altLang="en-US" dirty="0"/>
              <a:t>だけを抽出</a:t>
            </a:r>
            <a:r>
              <a:rPr lang="ja-JP" altLang="en-US" dirty="0" smtClean="0"/>
              <a:t>する</a:t>
            </a:r>
            <a:endParaRPr lang="en-US" altLang="ja-JP" dirty="0" smtClean="0"/>
          </a:p>
          <a:p>
            <a:endParaRPr lang="en-US" altLang="ja-JP" dirty="0"/>
          </a:p>
        </p:txBody>
      </p:sp>
      <p:graphicFrame>
        <p:nvGraphicFramePr>
          <p:cNvPr id="4" name="表 3"/>
          <p:cNvGraphicFramePr>
            <a:graphicFrameLocks noGrp="1"/>
          </p:cNvGraphicFramePr>
          <p:nvPr>
            <p:extLst>
              <p:ext uri="{D42A27DB-BD31-4B8C-83A1-F6EECF244321}">
                <p14:modId xmlns:p14="http://schemas.microsoft.com/office/powerpoint/2010/main" val="1871985613"/>
              </p:ext>
            </p:extLst>
          </p:nvPr>
        </p:nvGraphicFramePr>
        <p:xfrm>
          <a:off x="838200" y="2079625"/>
          <a:ext cx="7768035" cy="1854200"/>
        </p:xfrm>
        <a:graphic>
          <a:graphicData uri="http://schemas.openxmlformats.org/drawingml/2006/table">
            <a:tbl>
              <a:tblPr firstRow="1" bandRow="1">
                <a:tableStyleId>{7DF18680-E054-41AD-8BC1-D1AEF772440D}</a:tableStyleId>
              </a:tblPr>
              <a:tblGrid>
                <a:gridCol w="1562938"/>
                <a:gridCol w="2334845"/>
                <a:gridCol w="1169582"/>
                <a:gridCol w="1837556"/>
                <a:gridCol w="863114"/>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商品名</a:t>
                      </a:r>
                      <a:endParaRPr kumimoji="1" lang="ja-JP" altLang="en-US" dirty="0"/>
                    </a:p>
                  </a:txBody>
                  <a:tcPr>
                    <a:solidFill>
                      <a:schemeClr val="accent3"/>
                    </a:solidFill>
                  </a:tcPr>
                </a:tc>
                <a:tc>
                  <a:txBody>
                    <a:bodyPr/>
                    <a:lstStyle/>
                    <a:p>
                      <a:r>
                        <a:rPr kumimoji="1" lang="ja-JP" altLang="en-US" dirty="0" smtClean="0"/>
                        <a:t>内容量</a:t>
                      </a:r>
                      <a:endParaRPr kumimoji="1" lang="ja-JP" altLang="en-US" dirty="0"/>
                    </a:p>
                  </a:txBody>
                  <a:tcPr/>
                </a:tc>
                <a:tc>
                  <a:txBody>
                    <a:bodyPr/>
                    <a:lstStyle/>
                    <a:p>
                      <a:r>
                        <a:rPr kumimoji="1" lang="ja-JP" altLang="en-US" dirty="0" smtClean="0"/>
                        <a:t>メーカー</a:t>
                      </a:r>
                      <a:endParaRPr kumimoji="1" lang="ja-JP" altLang="en-US" dirty="0"/>
                    </a:p>
                  </a:txBody>
                  <a:tcPr/>
                </a:tc>
                <a:tc>
                  <a:txBody>
                    <a:bodyPr/>
                    <a:lstStyle/>
                    <a:p>
                      <a:r>
                        <a:rPr kumimoji="1" lang="ja-JP" altLang="en-US" dirty="0" smtClean="0"/>
                        <a:t>価格</a:t>
                      </a:r>
                      <a:endParaRPr kumimoji="1" lang="ja-JP" altLang="en-US" dirty="0"/>
                    </a:p>
                  </a:txBody>
                  <a:tcPr>
                    <a:solidFill>
                      <a:schemeClr val="accent3"/>
                    </a:solidFill>
                  </a:tcPr>
                </a:tc>
              </a:tr>
              <a:tr h="370840">
                <a:tc>
                  <a:txBody>
                    <a:bodyPr/>
                    <a:lstStyle/>
                    <a:p>
                      <a:r>
                        <a:rPr kumimoji="1" lang="en-US" altLang="ja-JP" dirty="0" smtClean="0"/>
                        <a:t>C6390</a:t>
                      </a:r>
                      <a:endParaRPr kumimoji="1" lang="ja-JP" altLang="en-US" dirty="0"/>
                    </a:p>
                  </a:txBody>
                  <a:tcPr/>
                </a:tc>
                <a:tc>
                  <a:txBody>
                    <a:bodyPr/>
                    <a:lstStyle/>
                    <a:p>
                      <a:r>
                        <a:rPr kumimoji="1" lang="ja-JP" altLang="en-US" dirty="0" smtClean="0"/>
                        <a:t>坦々ヌードル</a:t>
                      </a:r>
                      <a:endParaRPr kumimoji="1" lang="ja-JP" altLang="en-US" dirty="0"/>
                    </a:p>
                  </a:txBody>
                  <a:tcPr>
                    <a:solidFill>
                      <a:schemeClr val="accent3"/>
                    </a:solidFill>
                  </a:tcPr>
                </a:tc>
                <a:tc>
                  <a:txBody>
                    <a:bodyPr/>
                    <a:lstStyle/>
                    <a:p>
                      <a:r>
                        <a:rPr kumimoji="1" lang="en-US" altLang="ja-JP" dirty="0" smtClean="0"/>
                        <a:t>25g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solidFill>
                      <a:schemeClr val="accent3"/>
                    </a:solidFill>
                  </a:tcPr>
                </a:tc>
              </a:tr>
              <a:tr h="370840">
                <a:tc>
                  <a:txBody>
                    <a:bodyPr/>
                    <a:lstStyle/>
                    <a:p>
                      <a:r>
                        <a:rPr kumimoji="1" lang="en-US" altLang="ja-JP" dirty="0" smtClean="0"/>
                        <a:t>C7320</a:t>
                      </a:r>
                      <a:endParaRPr kumimoji="1" lang="ja-JP" altLang="en-US" dirty="0"/>
                    </a:p>
                  </a:txBody>
                  <a:tcPr/>
                </a:tc>
                <a:tc>
                  <a:txBody>
                    <a:bodyPr/>
                    <a:lstStyle/>
                    <a:p>
                      <a:r>
                        <a:rPr kumimoji="1" lang="ja-JP" altLang="en-US" dirty="0" smtClean="0"/>
                        <a:t>トマトヌードル</a:t>
                      </a:r>
                      <a:endParaRPr kumimoji="1" lang="ja-JP" altLang="en-US" dirty="0"/>
                    </a:p>
                  </a:txBody>
                  <a:tcPr>
                    <a:solidFill>
                      <a:schemeClr val="accent3"/>
                    </a:solidFill>
                  </a:tcPr>
                </a:tc>
                <a:tc>
                  <a:txBody>
                    <a:bodyPr/>
                    <a:lstStyle/>
                    <a:p>
                      <a:r>
                        <a:rPr kumimoji="1" lang="en-US" altLang="ja-JP" dirty="0" smtClean="0"/>
                        <a:t>23g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solidFill>
                      <a:schemeClr val="accent3"/>
                    </a:solidFill>
                  </a:tcPr>
                </a:tc>
              </a:tr>
              <a:tr h="370840">
                <a:tc>
                  <a:txBody>
                    <a:bodyPr/>
                    <a:lstStyle/>
                    <a:p>
                      <a:r>
                        <a:rPr kumimoji="1" lang="en-US" altLang="ja-JP" dirty="0" smtClean="0"/>
                        <a:t>C8522</a:t>
                      </a:r>
                      <a:endParaRPr kumimoji="1" lang="ja-JP" altLang="en-US" dirty="0"/>
                    </a:p>
                  </a:txBody>
                  <a:tcPr/>
                </a:tc>
                <a:tc>
                  <a:txBody>
                    <a:bodyPr/>
                    <a:lstStyle/>
                    <a:p>
                      <a:r>
                        <a:rPr kumimoji="1" lang="ja-JP" altLang="en-US" dirty="0" smtClean="0"/>
                        <a:t>シーフードヌードル</a:t>
                      </a:r>
                      <a:endParaRPr kumimoji="1" lang="ja-JP" altLang="en-US" dirty="0"/>
                    </a:p>
                  </a:txBody>
                  <a:tcPr>
                    <a:solidFill>
                      <a:schemeClr val="accent3"/>
                    </a:solidFill>
                  </a:tcPr>
                </a:tc>
                <a:tc>
                  <a:txBody>
                    <a:bodyPr/>
                    <a:lstStyle/>
                    <a:p>
                      <a:r>
                        <a:rPr kumimoji="1" lang="en-US" altLang="ja-JP" dirty="0" smtClean="0"/>
                        <a:t>53g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170</a:t>
                      </a:r>
                      <a:endParaRPr kumimoji="1" lang="ja-JP" altLang="en-US" dirty="0"/>
                    </a:p>
                  </a:txBody>
                  <a:tcPr>
                    <a:solidFill>
                      <a:schemeClr val="accent3"/>
                    </a:solidFill>
                  </a:tcPr>
                </a:tc>
              </a:tr>
              <a:tr h="370840">
                <a:tc>
                  <a:txBody>
                    <a:bodyPr/>
                    <a:lstStyle/>
                    <a:p>
                      <a:r>
                        <a:rPr kumimoji="1" lang="en-US" altLang="ja-JP" dirty="0" smtClean="0"/>
                        <a:t>J1163</a:t>
                      </a:r>
                      <a:endParaRPr kumimoji="1" lang="ja-JP" altLang="en-US" dirty="0"/>
                    </a:p>
                  </a:txBody>
                  <a:tcPr/>
                </a:tc>
                <a:tc>
                  <a:txBody>
                    <a:bodyPr/>
                    <a:lstStyle/>
                    <a:p>
                      <a:r>
                        <a:rPr kumimoji="1" lang="ja-JP" altLang="en-US" dirty="0" smtClean="0"/>
                        <a:t>ほうじ番茶</a:t>
                      </a:r>
                      <a:endParaRPr kumimoji="1" lang="ja-JP" altLang="en-US" dirty="0"/>
                    </a:p>
                  </a:txBody>
                  <a:tcPr>
                    <a:solidFill>
                      <a:schemeClr val="accent3"/>
                    </a:solidFill>
                  </a:tcPr>
                </a:tc>
                <a:tc>
                  <a:txBody>
                    <a:bodyPr/>
                    <a:lstStyle/>
                    <a:p>
                      <a:r>
                        <a:rPr kumimoji="1" lang="en-US" altLang="ja-JP" dirty="0" smtClean="0"/>
                        <a:t>500ml</a:t>
                      </a:r>
                      <a:endParaRPr kumimoji="1" lang="ja-JP" altLang="en-US" dirty="0"/>
                    </a:p>
                  </a:txBody>
                  <a:tcPr/>
                </a:tc>
                <a:tc>
                  <a:txBody>
                    <a:bodyPr/>
                    <a:lstStyle/>
                    <a:p>
                      <a:r>
                        <a:rPr kumimoji="1" lang="ja-JP" altLang="en-US" dirty="0" smtClean="0"/>
                        <a:t>やまと製茶園</a:t>
                      </a:r>
                      <a:endParaRPr kumimoji="1" lang="ja-JP" altLang="en-US" dirty="0"/>
                    </a:p>
                  </a:txBody>
                  <a:tcPr/>
                </a:tc>
                <a:tc>
                  <a:txBody>
                    <a:bodyPr/>
                    <a:lstStyle/>
                    <a:p>
                      <a:r>
                        <a:rPr kumimoji="1" lang="en-US" altLang="ja-JP" dirty="0" smtClean="0"/>
                        <a:t>150</a:t>
                      </a:r>
                      <a:endParaRPr kumimoji="1" lang="ja-JP" altLang="en-US" dirty="0"/>
                    </a:p>
                  </a:txBody>
                  <a:tcPr>
                    <a:solidFill>
                      <a:schemeClr val="accent3"/>
                    </a:solidFill>
                  </a:tcPr>
                </a:tc>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1826769141"/>
              </p:ext>
            </p:extLst>
          </p:nvPr>
        </p:nvGraphicFramePr>
        <p:xfrm>
          <a:off x="2032000" y="4711700"/>
          <a:ext cx="8128000" cy="1854200"/>
        </p:xfrm>
        <a:graphic>
          <a:graphicData uri="http://schemas.openxmlformats.org/drawingml/2006/table">
            <a:tbl>
              <a:tblPr firstRow="1" bandRow="1">
                <a:tableStyleId>{7DF18680-E054-41AD-8BC1-D1AEF772440D}</a:tableStyleId>
              </a:tblPr>
              <a:tblGrid>
                <a:gridCol w="4064000"/>
                <a:gridCol w="4064000"/>
              </a:tblGrid>
              <a:tr h="370840">
                <a:tc>
                  <a:txBody>
                    <a:bodyPr/>
                    <a:lstStyle/>
                    <a:p>
                      <a:r>
                        <a:rPr kumimoji="1" lang="ja-JP" altLang="en-US" dirty="0" smtClean="0"/>
                        <a:t>商品名</a:t>
                      </a:r>
                      <a:endParaRPr kumimoji="1" lang="ja-JP" altLang="en-US" dirty="0"/>
                    </a:p>
                  </a:txBody>
                  <a:tcPr>
                    <a:solidFill>
                      <a:schemeClr val="accent3"/>
                    </a:solidFill>
                  </a:tcPr>
                </a:tc>
                <a:tc>
                  <a:txBody>
                    <a:bodyPr/>
                    <a:lstStyle/>
                    <a:p>
                      <a:r>
                        <a:rPr kumimoji="1" lang="ja-JP" altLang="en-US" dirty="0" smtClean="0"/>
                        <a:t>価格</a:t>
                      </a:r>
                      <a:endParaRPr kumimoji="1" lang="ja-JP" altLang="en-US" dirty="0"/>
                    </a:p>
                  </a:txBody>
                  <a:tcPr>
                    <a:solidFill>
                      <a:schemeClr val="accent3"/>
                    </a:solidFill>
                  </a:tcPr>
                </a:tc>
              </a:tr>
              <a:tr h="370840">
                <a:tc>
                  <a:txBody>
                    <a:bodyPr/>
                    <a:lstStyle/>
                    <a:p>
                      <a:r>
                        <a:rPr kumimoji="1" lang="ja-JP" altLang="en-US" dirty="0" smtClean="0"/>
                        <a:t>坦々ヌードル</a:t>
                      </a:r>
                      <a:endParaRPr kumimoji="1" lang="ja-JP" altLang="en-US" dirty="0"/>
                    </a:p>
                  </a:txBody>
                  <a:tcPr>
                    <a:solidFill>
                      <a:schemeClr val="accent3"/>
                    </a:solidFill>
                  </a:tcPr>
                </a:tc>
                <a:tc>
                  <a:txBody>
                    <a:bodyPr/>
                    <a:lstStyle/>
                    <a:p>
                      <a:r>
                        <a:rPr kumimoji="1" lang="en-US" altLang="ja-JP" dirty="0" smtClean="0"/>
                        <a:t>150</a:t>
                      </a:r>
                      <a:endParaRPr kumimoji="1" lang="ja-JP" altLang="en-US" dirty="0"/>
                    </a:p>
                  </a:txBody>
                  <a:tcPr>
                    <a:solidFill>
                      <a:schemeClr val="accent3"/>
                    </a:solidFill>
                  </a:tcPr>
                </a:tc>
              </a:tr>
              <a:tr h="370840">
                <a:tc>
                  <a:txBody>
                    <a:bodyPr/>
                    <a:lstStyle/>
                    <a:p>
                      <a:r>
                        <a:rPr kumimoji="1" lang="ja-JP" altLang="en-US" dirty="0" smtClean="0"/>
                        <a:t>トマトヌードル</a:t>
                      </a:r>
                      <a:endParaRPr kumimoji="1" lang="ja-JP" altLang="en-US" dirty="0"/>
                    </a:p>
                  </a:txBody>
                  <a:tcPr>
                    <a:solidFill>
                      <a:schemeClr val="accent3"/>
                    </a:solidFill>
                  </a:tcPr>
                </a:tc>
                <a:tc>
                  <a:txBody>
                    <a:bodyPr/>
                    <a:lstStyle/>
                    <a:p>
                      <a:r>
                        <a:rPr kumimoji="1" lang="en-US" altLang="ja-JP" dirty="0" smtClean="0"/>
                        <a:t>150</a:t>
                      </a:r>
                      <a:endParaRPr kumimoji="1" lang="ja-JP" altLang="en-US" dirty="0"/>
                    </a:p>
                  </a:txBody>
                  <a:tcPr>
                    <a:solidFill>
                      <a:schemeClr val="accent3"/>
                    </a:solidFill>
                  </a:tcPr>
                </a:tc>
              </a:tr>
              <a:tr h="370840">
                <a:tc>
                  <a:txBody>
                    <a:bodyPr/>
                    <a:lstStyle/>
                    <a:p>
                      <a:r>
                        <a:rPr kumimoji="1" lang="ja-JP" altLang="en-US" dirty="0" smtClean="0"/>
                        <a:t>シーフードヌードル</a:t>
                      </a:r>
                      <a:endParaRPr kumimoji="1" lang="ja-JP" altLang="en-US" dirty="0"/>
                    </a:p>
                  </a:txBody>
                  <a:tcPr>
                    <a:solidFill>
                      <a:schemeClr val="accent3"/>
                    </a:solidFill>
                  </a:tcPr>
                </a:tc>
                <a:tc>
                  <a:txBody>
                    <a:bodyPr/>
                    <a:lstStyle/>
                    <a:p>
                      <a:r>
                        <a:rPr kumimoji="1" lang="en-US" altLang="ja-JP" dirty="0" smtClean="0"/>
                        <a:t>170</a:t>
                      </a:r>
                      <a:endParaRPr kumimoji="1" lang="ja-JP" altLang="en-US" dirty="0"/>
                    </a:p>
                  </a:txBody>
                  <a:tcPr>
                    <a:solidFill>
                      <a:schemeClr val="accent3"/>
                    </a:solidFill>
                  </a:tcPr>
                </a:tc>
              </a:tr>
              <a:tr h="370840">
                <a:tc>
                  <a:txBody>
                    <a:bodyPr/>
                    <a:lstStyle/>
                    <a:p>
                      <a:r>
                        <a:rPr kumimoji="1" lang="ja-JP" altLang="en-US" dirty="0" smtClean="0"/>
                        <a:t>ほうじ番茶</a:t>
                      </a:r>
                      <a:endParaRPr kumimoji="1" lang="ja-JP" altLang="en-US" dirty="0"/>
                    </a:p>
                  </a:txBody>
                  <a:tcPr>
                    <a:solidFill>
                      <a:schemeClr val="accent3"/>
                    </a:solidFill>
                  </a:tcPr>
                </a:tc>
                <a:tc>
                  <a:txBody>
                    <a:bodyPr/>
                    <a:lstStyle/>
                    <a:p>
                      <a:r>
                        <a:rPr kumimoji="1" lang="en-US" altLang="ja-JP" dirty="0" smtClean="0"/>
                        <a:t>150</a:t>
                      </a:r>
                      <a:endParaRPr kumimoji="1" lang="ja-JP" altLang="en-US" dirty="0"/>
                    </a:p>
                  </a:txBody>
                  <a:tcPr>
                    <a:solidFill>
                      <a:schemeClr val="accent3"/>
                    </a:solidFill>
                  </a:tcPr>
                </a:tc>
              </a:tr>
            </a:tbl>
          </a:graphicData>
        </a:graphic>
      </p:graphicFrame>
      <p:sp>
        <p:nvSpPr>
          <p:cNvPr id="8" name="右矢印 7"/>
          <p:cNvSpPr/>
          <p:nvPr/>
        </p:nvSpPr>
        <p:spPr>
          <a:xfrm rot="3950608">
            <a:off x="3866607" y="4090181"/>
            <a:ext cx="966651" cy="5135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右矢印 8"/>
          <p:cNvSpPr/>
          <p:nvPr/>
        </p:nvSpPr>
        <p:spPr>
          <a:xfrm rot="6632738">
            <a:off x="7584573" y="4066007"/>
            <a:ext cx="966651" cy="513511"/>
          </a:xfrm>
          <a:prstGeom prst="rightArrow">
            <a:avLst/>
          </a:prstGeom>
          <a:ln w="26424"/>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26</a:t>
            </a:fld>
            <a:endParaRPr kumimoji="1" lang="ja-JP" altLang="en-US"/>
          </a:p>
        </p:txBody>
      </p:sp>
    </p:spTree>
    <p:extLst>
      <p:ext uri="{BB962C8B-B14F-4D97-AF65-F5344CB8AC3E}">
        <p14:creationId xmlns:p14="http://schemas.microsoft.com/office/powerpoint/2010/main" val="5849656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選択</a:t>
            </a:r>
            <a:endParaRPr kumimoji="1" lang="ja-JP" altLang="en-US" dirty="0"/>
          </a:p>
        </p:txBody>
      </p:sp>
      <p:sp>
        <p:nvSpPr>
          <p:cNvPr id="3" name="コンテンツ プレースホルダー 2"/>
          <p:cNvSpPr>
            <a:spLocks noGrp="1"/>
          </p:cNvSpPr>
          <p:nvPr>
            <p:ph idx="1"/>
          </p:nvPr>
        </p:nvSpPr>
        <p:spPr>
          <a:xfrm>
            <a:off x="838200" y="1424763"/>
            <a:ext cx="10515600" cy="4752200"/>
          </a:xfrm>
        </p:spPr>
        <p:txBody>
          <a:bodyPr/>
          <a:lstStyle/>
          <a:p>
            <a:r>
              <a:rPr lang="ja-JP" altLang="en-US" dirty="0"/>
              <a:t>表の中</a:t>
            </a:r>
            <a:r>
              <a:rPr lang="ja-JP" altLang="en-US" dirty="0" smtClean="0"/>
              <a:t>から特定の組</a:t>
            </a:r>
            <a:r>
              <a:rPr lang="en-US" altLang="ja-JP" dirty="0" smtClean="0"/>
              <a:t>(</a:t>
            </a:r>
            <a:r>
              <a:rPr lang="ja-JP" altLang="en-US" dirty="0" smtClean="0"/>
              <a:t>行</a:t>
            </a:r>
            <a:r>
              <a:rPr lang="en-US" altLang="ja-JP" dirty="0" smtClean="0"/>
              <a:t>)</a:t>
            </a:r>
            <a:r>
              <a:rPr lang="ja-JP" altLang="en-US" dirty="0" smtClean="0"/>
              <a:t>だけを抽出する</a:t>
            </a:r>
            <a:endParaRPr lang="en-US" altLang="ja-JP" dirty="0" smtClean="0"/>
          </a:p>
          <a:p>
            <a:pPr marL="0" indent="0">
              <a:buNone/>
            </a:pPr>
            <a:r>
              <a:rPr lang="ja-JP" altLang="en-US" dirty="0" smtClean="0"/>
              <a:t>例：</a:t>
            </a:r>
            <a:r>
              <a:rPr lang="en-US" altLang="ja-JP" dirty="0" smtClean="0"/>
              <a:t> 150</a:t>
            </a:r>
            <a:r>
              <a:rPr lang="ja-JP" altLang="en-US" dirty="0" smtClean="0"/>
              <a:t>円以下の商品を抽出したい</a:t>
            </a:r>
            <a:endParaRPr lang="en-US" altLang="ja-JP" dirty="0" smtClean="0"/>
          </a:p>
          <a:p>
            <a:endParaRPr lang="en-US" altLang="ja-JP" dirty="0"/>
          </a:p>
          <a:p>
            <a:endParaRPr lang="en-US" altLang="ja-JP" dirty="0" smtClean="0"/>
          </a:p>
          <a:p>
            <a:endParaRPr lang="en-US" altLang="ja-JP" dirty="0"/>
          </a:p>
          <a:p>
            <a:endParaRPr lang="en-US" altLang="ja-JP" dirty="0" smtClean="0"/>
          </a:p>
          <a:p>
            <a:pPr marL="0" indent="0">
              <a:buNone/>
            </a:pPr>
            <a:r>
              <a:rPr lang="ja-JP" altLang="en-US" dirty="0" smtClean="0"/>
              <a:t>　　　　　　　　　☆</a:t>
            </a:r>
            <a:r>
              <a:rPr lang="en-US" altLang="ja-JP" dirty="0" smtClean="0"/>
              <a:t>150</a:t>
            </a:r>
            <a:r>
              <a:rPr lang="ja-JP" altLang="en-US" dirty="0" smtClean="0"/>
              <a:t>円以下の商品を抽出できた</a:t>
            </a:r>
            <a:endParaRPr lang="en-US" altLang="ja-JP" dirty="0" smtClean="0"/>
          </a:p>
          <a:p>
            <a:endParaRPr lang="en-US" altLang="ja-JP" dirty="0"/>
          </a:p>
        </p:txBody>
      </p:sp>
      <p:graphicFrame>
        <p:nvGraphicFramePr>
          <p:cNvPr id="4" name="表 3"/>
          <p:cNvGraphicFramePr>
            <a:graphicFrameLocks noGrp="1"/>
          </p:cNvGraphicFramePr>
          <p:nvPr>
            <p:extLst>
              <p:ext uri="{D42A27DB-BD31-4B8C-83A1-F6EECF244321}">
                <p14:modId xmlns:p14="http://schemas.microsoft.com/office/powerpoint/2010/main" val="1375187174"/>
              </p:ext>
            </p:extLst>
          </p:nvPr>
        </p:nvGraphicFramePr>
        <p:xfrm>
          <a:off x="838200" y="2393496"/>
          <a:ext cx="7768035" cy="1854200"/>
        </p:xfrm>
        <a:graphic>
          <a:graphicData uri="http://schemas.openxmlformats.org/drawingml/2006/table">
            <a:tbl>
              <a:tblPr firstRow="1" bandRow="1">
                <a:tableStyleId>{7DF18680-E054-41AD-8BC1-D1AEF772440D}</a:tableStyleId>
              </a:tblPr>
              <a:tblGrid>
                <a:gridCol w="1562938"/>
                <a:gridCol w="2334845"/>
                <a:gridCol w="1169582"/>
                <a:gridCol w="1837556"/>
                <a:gridCol w="863114"/>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商品名</a:t>
                      </a:r>
                      <a:endParaRPr kumimoji="1" lang="ja-JP" altLang="en-US" dirty="0"/>
                    </a:p>
                  </a:txBody>
                  <a:tcPr/>
                </a:tc>
                <a:tc>
                  <a:txBody>
                    <a:bodyPr/>
                    <a:lstStyle/>
                    <a:p>
                      <a:r>
                        <a:rPr kumimoji="1" lang="ja-JP" altLang="en-US" dirty="0" smtClean="0"/>
                        <a:t>内容量</a:t>
                      </a:r>
                      <a:endParaRPr kumimoji="1" lang="ja-JP" altLang="en-US" dirty="0"/>
                    </a:p>
                  </a:txBody>
                  <a:tcPr/>
                </a:tc>
                <a:tc>
                  <a:txBody>
                    <a:bodyPr/>
                    <a:lstStyle/>
                    <a:p>
                      <a:r>
                        <a:rPr kumimoji="1" lang="ja-JP" altLang="en-US" dirty="0" smtClean="0"/>
                        <a:t>メーカー</a:t>
                      </a:r>
                      <a:endParaRPr kumimoji="1" lang="ja-JP" altLang="en-US" dirty="0"/>
                    </a:p>
                  </a:txBody>
                  <a:tcPr/>
                </a:tc>
                <a:tc>
                  <a:txBody>
                    <a:bodyPr/>
                    <a:lstStyle/>
                    <a:p>
                      <a:r>
                        <a:rPr kumimoji="1" lang="ja-JP" altLang="en-US" dirty="0" smtClean="0"/>
                        <a:t>価格</a:t>
                      </a:r>
                      <a:endParaRPr kumimoji="1" lang="ja-JP" altLang="en-US" dirty="0"/>
                    </a:p>
                  </a:txBody>
                  <a:tcPr/>
                </a:tc>
              </a:tr>
              <a:tr h="370840">
                <a:tc>
                  <a:txBody>
                    <a:bodyPr/>
                    <a:lstStyle/>
                    <a:p>
                      <a:r>
                        <a:rPr kumimoji="1" lang="en-US" altLang="ja-JP" dirty="0" smtClean="0"/>
                        <a:t>C6390</a:t>
                      </a:r>
                      <a:endParaRPr kumimoji="1" lang="ja-JP" altLang="en-US" dirty="0"/>
                    </a:p>
                  </a:txBody>
                  <a:tcPr>
                    <a:solidFill>
                      <a:schemeClr val="accent3"/>
                    </a:solidFill>
                  </a:tcPr>
                </a:tc>
                <a:tc>
                  <a:txBody>
                    <a:bodyPr/>
                    <a:lstStyle/>
                    <a:p>
                      <a:r>
                        <a:rPr kumimoji="1" lang="ja-JP" altLang="en-US" dirty="0" smtClean="0"/>
                        <a:t>坦々ヌードル</a:t>
                      </a:r>
                      <a:endParaRPr kumimoji="1" lang="ja-JP" altLang="en-US" dirty="0"/>
                    </a:p>
                  </a:txBody>
                  <a:tcPr>
                    <a:solidFill>
                      <a:schemeClr val="accent3"/>
                    </a:solidFill>
                  </a:tcPr>
                </a:tc>
                <a:tc>
                  <a:txBody>
                    <a:bodyPr/>
                    <a:lstStyle/>
                    <a:p>
                      <a:r>
                        <a:rPr kumimoji="1" lang="en-US" altLang="ja-JP" dirty="0" smtClean="0"/>
                        <a:t>25g</a:t>
                      </a:r>
                      <a:endParaRPr kumimoji="1" lang="ja-JP" altLang="en-US" dirty="0"/>
                    </a:p>
                  </a:txBody>
                  <a:tcPr>
                    <a:solidFill>
                      <a:schemeClr val="accent3"/>
                    </a:solidFill>
                  </a:tcPr>
                </a:tc>
                <a:tc>
                  <a:txBody>
                    <a:bodyPr/>
                    <a:lstStyle/>
                    <a:p>
                      <a:r>
                        <a:rPr kumimoji="1" lang="ja-JP" altLang="en-US" dirty="0" smtClean="0"/>
                        <a:t>みずうみ製麺</a:t>
                      </a:r>
                      <a:endParaRPr kumimoji="1" lang="ja-JP" altLang="en-US" dirty="0"/>
                    </a:p>
                  </a:txBody>
                  <a:tcPr>
                    <a:solidFill>
                      <a:schemeClr val="accent3"/>
                    </a:solidFill>
                  </a:tcPr>
                </a:tc>
                <a:tc>
                  <a:txBody>
                    <a:bodyPr/>
                    <a:lstStyle/>
                    <a:p>
                      <a:r>
                        <a:rPr kumimoji="1" lang="en-US" altLang="ja-JP" dirty="0" smtClean="0"/>
                        <a:t>150</a:t>
                      </a:r>
                      <a:endParaRPr kumimoji="1" lang="ja-JP" altLang="en-US" dirty="0"/>
                    </a:p>
                  </a:txBody>
                  <a:tcPr>
                    <a:solidFill>
                      <a:schemeClr val="accent3"/>
                    </a:solidFill>
                  </a:tcPr>
                </a:tc>
              </a:tr>
              <a:tr h="370840">
                <a:tc>
                  <a:txBody>
                    <a:bodyPr/>
                    <a:lstStyle/>
                    <a:p>
                      <a:r>
                        <a:rPr kumimoji="1" lang="en-US" altLang="ja-JP" dirty="0" smtClean="0"/>
                        <a:t>C7320</a:t>
                      </a:r>
                      <a:endParaRPr kumimoji="1" lang="ja-JP" altLang="en-US" dirty="0"/>
                    </a:p>
                  </a:txBody>
                  <a:tcPr>
                    <a:solidFill>
                      <a:schemeClr val="accent3"/>
                    </a:solidFill>
                  </a:tcPr>
                </a:tc>
                <a:tc>
                  <a:txBody>
                    <a:bodyPr/>
                    <a:lstStyle/>
                    <a:p>
                      <a:r>
                        <a:rPr kumimoji="1" lang="ja-JP" altLang="en-US" dirty="0" smtClean="0"/>
                        <a:t>トマトヌードル</a:t>
                      </a:r>
                      <a:endParaRPr kumimoji="1" lang="ja-JP" altLang="en-US" dirty="0"/>
                    </a:p>
                  </a:txBody>
                  <a:tcPr>
                    <a:solidFill>
                      <a:schemeClr val="accent3"/>
                    </a:solidFill>
                  </a:tcPr>
                </a:tc>
                <a:tc>
                  <a:txBody>
                    <a:bodyPr/>
                    <a:lstStyle/>
                    <a:p>
                      <a:r>
                        <a:rPr kumimoji="1" lang="en-US" altLang="ja-JP" dirty="0" smtClean="0"/>
                        <a:t>23g</a:t>
                      </a:r>
                      <a:endParaRPr kumimoji="1" lang="ja-JP" altLang="en-US" dirty="0"/>
                    </a:p>
                  </a:txBody>
                  <a:tcPr>
                    <a:solidFill>
                      <a:schemeClr val="accent3"/>
                    </a:solidFill>
                  </a:tcPr>
                </a:tc>
                <a:tc>
                  <a:txBody>
                    <a:bodyPr/>
                    <a:lstStyle/>
                    <a:p>
                      <a:r>
                        <a:rPr kumimoji="1" lang="ja-JP" altLang="en-US" dirty="0" smtClean="0"/>
                        <a:t>みずうみ製麺</a:t>
                      </a:r>
                      <a:endParaRPr kumimoji="1" lang="ja-JP" altLang="en-US" dirty="0"/>
                    </a:p>
                  </a:txBody>
                  <a:tcPr>
                    <a:solidFill>
                      <a:schemeClr val="accent3"/>
                    </a:solidFill>
                  </a:tcPr>
                </a:tc>
                <a:tc>
                  <a:txBody>
                    <a:bodyPr/>
                    <a:lstStyle/>
                    <a:p>
                      <a:r>
                        <a:rPr kumimoji="1" lang="en-US" altLang="ja-JP" dirty="0" smtClean="0"/>
                        <a:t>150</a:t>
                      </a:r>
                      <a:endParaRPr kumimoji="1" lang="ja-JP" altLang="en-US" dirty="0"/>
                    </a:p>
                  </a:txBody>
                  <a:tcPr>
                    <a:solidFill>
                      <a:schemeClr val="accent3"/>
                    </a:solidFill>
                  </a:tcPr>
                </a:tc>
              </a:tr>
              <a:tr h="370840">
                <a:tc>
                  <a:txBody>
                    <a:bodyPr/>
                    <a:lstStyle/>
                    <a:p>
                      <a:r>
                        <a:rPr kumimoji="1" lang="en-US" altLang="ja-JP" dirty="0" smtClean="0"/>
                        <a:t>C8522</a:t>
                      </a:r>
                      <a:endParaRPr kumimoji="1" lang="ja-JP" altLang="en-US" dirty="0"/>
                    </a:p>
                  </a:txBody>
                  <a:tcPr/>
                </a:tc>
                <a:tc>
                  <a:txBody>
                    <a:bodyPr/>
                    <a:lstStyle/>
                    <a:p>
                      <a:r>
                        <a:rPr kumimoji="1" lang="ja-JP" altLang="en-US" dirty="0" smtClean="0"/>
                        <a:t>シーフードヌードル</a:t>
                      </a:r>
                      <a:endParaRPr kumimoji="1" lang="ja-JP" altLang="en-US" dirty="0"/>
                    </a:p>
                  </a:txBody>
                  <a:tcPr/>
                </a:tc>
                <a:tc>
                  <a:txBody>
                    <a:bodyPr/>
                    <a:lstStyle/>
                    <a:p>
                      <a:r>
                        <a:rPr kumimoji="1" lang="en-US" altLang="ja-JP" dirty="0" smtClean="0"/>
                        <a:t>53g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170</a:t>
                      </a:r>
                      <a:endParaRPr kumimoji="1" lang="ja-JP" altLang="en-US" dirty="0"/>
                    </a:p>
                  </a:txBody>
                  <a:tcPr/>
                </a:tc>
              </a:tr>
              <a:tr h="370840">
                <a:tc>
                  <a:txBody>
                    <a:bodyPr/>
                    <a:lstStyle/>
                    <a:p>
                      <a:r>
                        <a:rPr kumimoji="1" lang="en-US" altLang="ja-JP" dirty="0" smtClean="0"/>
                        <a:t>J1163</a:t>
                      </a:r>
                      <a:endParaRPr kumimoji="1" lang="ja-JP" altLang="en-US" dirty="0"/>
                    </a:p>
                  </a:txBody>
                  <a:tcPr>
                    <a:solidFill>
                      <a:schemeClr val="accent3"/>
                    </a:solidFill>
                  </a:tcPr>
                </a:tc>
                <a:tc>
                  <a:txBody>
                    <a:bodyPr/>
                    <a:lstStyle/>
                    <a:p>
                      <a:r>
                        <a:rPr kumimoji="1" lang="ja-JP" altLang="en-US" dirty="0" smtClean="0"/>
                        <a:t>ほうじ番茶</a:t>
                      </a:r>
                      <a:endParaRPr kumimoji="1" lang="ja-JP" altLang="en-US" dirty="0"/>
                    </a:p>
                  </a:txBody>
                  <a:tcPr>
                    <a:solidFill>
                      <a:schemeClr val="accent3"/>
                    </a:solidFill>
                  </a:tcPr>
                </a:tc>
                <a:tc>
                  <a:txBody>
                    <a:bodyPr/>
                    <a:lstStyle/>
                    <a:p>
                      <a:r>
                        <a:rPr kumimoji="1" lang="en-US" altLang="ja-JP" dirty="0" smtClean="0"/>
                        <a:t>500ml</a:t>
                      </a:r>
                      <a:endParaRPr kumimoji="1" lang="ja-JP" altLang="en-US" dirty="0"/>
                    </a:p>
                  </a:txBody>
                  <a:tcPr>
                    <a:solidFill>
                      <a:schemeClr val="accent3"/>
                    </a:solidFill>
                  </a:tcPr>
                </a:tc>
                <a:tc>
                  <a:txBody>
                    <a:bodyPr/>
                    <a:lstStyle/>
                    <a:p>
                      <a:r>
                        <a:rPr kumimoji="1" lang="ja-JP" altLang="en-US" dirty="0" smtClean="0"/>
                        <a:t>やまと製茶園</a:t>
                      </a:r>
                      <a:endParaRPr kumimoji="1" lang="ja-JP" altLang="en-US" dirty="0"/>
                    </a:p>
                  </a:txBody>
                  <a:tcPr>
                    <a:solidFill>
                      <a:schemeClr val="accent3"/>
                    </a:solidFill>
                  </a:tcPr>
                </a:tc>
                <a:tc>
                  <a:txBody>
                    <a:bodyPr/>
                    <a:lstStyle/>
                    <a:p>
                      <a:r>
                        <a:rPr kumimoji="1" lang="en-US" altLang="ja-JP" dirty="0" smtClean="0"/>
                        <a:t>150</a:t>
                      </a:r>
                      <a:endParaRPr kumimoji="1" lang="ja-JP" altLang="en-US" dirty="0"/>
                    </a:p>
                  </a:txBody>
                  <a:tcPr>
                    <a:solidFill>
                      <a:schemeClr val="accent3"/>
                    </a:solidFill>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1551824404"/>
              </p:ext>
            </p:extLst>
          </p:nvPr>
        </p:nvGraphicFramePr>
        <p:xfrm>
          <a:off x="1705144" y="5037751"/>
          <a:ext cx="7768035" cy="1483360"/>
        </p:xfrm>
        <a:graphic>
          <a:graphicData uri="http://schemas.openxmlformats.org/drawingml/2006/table">
            <a:tbl>
              <a:tblPr firstRow="1" bandRow="1">
                <a:tableStyleId>{7DF18680-E054-41AD-8BC1-D1AEF772440D}</a:tableStyleId>
              </a:tblPr>
              <a:tblGrid>
                <a:gridCol w="1562938"/>
                <a:gridCol w="2334845"/>
                <a:gridCol w="1169582"/>
                <a:gridCol w="1837556"/>
                <a:gridCol w="863114"/>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商品名</a:t>
                      </a:r>
                      <a:endParaRPr kumimoji="1" lang="ja-JP" altLang="en-US" dirty="0"/>
                    </a:p>
                  </a:txBody>
                  <a:tcPr/>
                </a:tc>
                <a:tc>
                  <a:txBody>
                    <a:bodyPr/>
                    <a:lstStyle/>
                    <a:p>
                      <a:r>
                        <a:rPr kumimoji="1" lang="ja-JP" altLang="en-US" dirty="0" smtClean="0"/>
                        <a:t>内容量</a:t>
                      </a:r>
                      <a:endParaRPr kumimoji="1" lang="ja-JP" altLang="en-US" dirty="0"/>
                    </a:p>
                  </a:txBody>
                  <a:tcPr/>
                </a:tc>
                <a:tc>
                  <a:txBody>
                    <a:bodyPr/>
                    <a:lstStyle/>
                    <a:p>
                      <a:r>
                        <a:rPr kumimoji="1" lang="ja-JP" altLang="en-US" dirty="0" smtClean="0"/>
                        <a:t>メーカー</a:t>
                      </a:r>
                      <a:endParaRPr kumimoji="1" lang="ja-JP" altLang="en-US" dirty="0"/>
                    </a:p>
                  </a:txBody>
                  <a:tcPr/>
                </a:tc>
                <a:tc>
                  <a:txBody>
                    <a:bodyPr/>
                    <a:lstStyle/>
                    <a:p>
                      <a:r>
                        <a:rPr kumimoji="1" lang="ja-JP" altLang="en-US" dirty="0" smtClean="0"/>
                        <a:t>価格</a:t>
                      </a:r>
                      <a:endParaRPr kumimoji="1" lang="ja-JP" altLang="en-US" dirty="0"/>
                    </a:p>
                  </a:txBody>
                  <a:tcPr/>
                </a:tc>
              </a:tr>
              <a:tr h="370840">
                <a:tc>
                  <a:txBody>
                    <a:bodyPr/>
                    <a:lstStyle/>
                    <a:p>
                      <a:r>
                        <a:rPr kumimoji="1" lang="en-US" altLang="ja-JP" dirty="0" smtClean="0"/>
                        <a:t>C6390</a:t>
                      </a:r>
                      <a:endParaRPr kumimoji="1" lang="ja-JP" altLang="en-US" dirty="0"/>
                    </a:p>
                  </a:txBody>
                  <a:tcPr>
                    <a:solidFill>
                      <a:schemeClr val="accent3"/>
                    </a:solidFill>
                  </a:tcPr>
                </a:tc>
                <a:tc>
                  <a:txBody>
                    <a:bodyPr/>
                    <a:lstStyle/>
                    <a:p>
                      <a:r>
                        <a:rPr kumimoji="1" lang="ja-JP" altLang="en-US" dirty="0" smtClean="0"/>
                        <a:t>坦々ヌードル</a:t>
                      </a:r>
                      <a:endParaRPr kumimoji="1" lang="ja-JP" altLang="en-US" dirty="0"/>
                    </a:p>
                  </a:txBody>
                  <a:tcPr>
                    <a:solidFill>
                      <a:schemeClr val="accent3"/>
                    </a:solidFill>
                  </a:tcPr>
                </a:tc>
                <a:tc>
                  <a:txBody>
                    <a:bodyPr/>
                    <a:lstStyle/>
                    <a:p>
                      <a:r>
                        <a:rPr kumimoji="1" lang="en-US" altLang="ja-JP" dirty="0" smtClean="0"/>
                        <a:t>25g</a:t>
                      </a:r>
                      <a:endParaRPr kumimoji="1" lang="ja-JP" altLang="en-US" dirty="0"/>
                    </a:p>
                  </a:txBody>
                  <a:tcPr>
                    <a:solidFill>
                      <a:schemeClr val="accent3"/>
                    </a:solidFill>
                  </a:tcPr>
                </a:tc>
                <a:tc>
                  <a:txBody>
                    <a:bodyPr/>
                    <a:lstStyle/>
                    <a:p>
                      <a:r>
                        <a:rPr kumimoji="1" lang="ja-JP" altLang="en-US" dirty="0" smtClean="0"/>
                        <a:t>みずうみ製麺</a:t>
                      </a:r>
                      <a:endParaRPr kumimoji="1" lang="ja-JP" altLang="en-US" dirty="0"/>
                    </a:p>
                  </a:txBody>
                  <a:tcPr>
                    <a:solidFill>
                      <a:schemeClr val="accent3"/>
                    </a:solidFill>
                  </a:tcPr>
                </a:tc>
                <a:tc>
                  <a:txBody>
                    <a:bodyPr/>
                    <a:lstStyle/>
                    <a:p>
                      <a:r>
                        <a:rPr kumimoji="1" lang="en-US" altLang="ja-JP" dirty="0" smtClean="0"/>
                        <a:t>150</a:t>
                      </a:r>
                      <a:endParaRPr kumimoji="1" lang="ja-JP" altLang="en-US" dirty="0"/>
                    </a:p>
                  </a:txBody>
                  <a:tcPr>
                    <a:solidFill>
                      <a:schemeClr val="accent3"/>
                    </a:solidFill>
                  </a:tcPr>
                </a:tc>
              </a:tr>
              <a:tr h="370840">
                <a:tc>
                  <a:txBody>
                    <a:bodyPr/>
                    <a:lstStyle/>
                    <a:p>
                      <a:r>
                        <a:rPr kumimoji="1" lang="en-US" altLang="ja-JP" dirty="0" smtClean="0"/>
                        <a:t>C7320</a:t>
                      </a:r>
                      <a:endParaRPr kumimoji="1" lang="ja-JP" altLang="en-US" dirty="0"/>
                    </a:p>
                  </a:txBody>
                  <a:tcPr>
                    <a:solidFill>
                      <a:schemeClr val="accent3"/>
                    </a:solidFill>
                  </a:tcPr>
                </a:tc>
                <a:tc>
                  <a:txBody>
                    <a:bodyPr/>
                    <a:lstStyle/>
                    <a:p>
                      <a:r>
                        <a:rPr kumimoji="1" lang="ja-JP" altLang="en-US" dirty="0" smtClean="0"/>
                        <a:t>トマトヌードル</a:t>
                      </a:r>
                      <a:endParaRPr kumimoji="1" lang="ja-JP" altLang="en-US" dirty="0"/>
                    </a:p>
                  </a:txBody>
                  <a:tcPr>
                    <a:solidFill>
                      <a:schemeClr val="accent3"/>
                    </a:solidFill>
                  </a:tcPr>
                </a:tc>
                <a:tc>
                  <a:txBody>
                    <a:bodyPr/>
                    <a:lstStyle/>
                    <a:p>
                      <a:r>
                        <a:rPr kumimoji="1" lang="en-US" altLang="ja-JP" dirty="0" smtClean="0"/>
                        <a:t>23g</a:t>
                      </a:r>
                      <a:endParaRPr kumimoji="1" lang="ja-JP" altLang="en-US" dirty="0"/>
                    </a:p>
                  </a:txBody>
                  <a:tcPr>
                    <a:solidFill>
                      <a:schemeClr val="accent3"/>
                    </a:solidFill>
                  </a:tcPr>
                </a:tc>
                <a:tc>
                  <a:txBody>
                    <a:bodyPr/>
                    <a:lstStyle/>
                    <a:p>
                      <a:r>
                        <a:rPr kumimoji="1" lang="ja-JP" altLang="en-US" dirty="0" smtClean="0"/>
                        <a:t>みずうみ製麺</a:t>
                      </a:r>
                      <a:endParaRPr kumimoji="1" lang="ja-JP" altLang="en-US" dirty="0"/>
                    </a:p>
                  </a:txBody>
                  <a:tcPr>
                    <a:solidFill>
                      <a:schemeClr val="accent3"/>
                    </a:solidFill>
                  </a:tcPr>
                </a:tc>
                <a:tc>
                  <a:txBody>
                    <a:bodyPr/>
                    <a:lstStyle/>
                    <a:p>
                      <a:r>
                        <a:rPr kumimoji="1" lang="en-US" altLang="ja-JP" dirty="0" smtClean="0"/>
                        <a:t>150</a:t>
                      </a:r>
                      <a:endParaRPr kumimoji="1" lang="ja-JP" altLang="en-US" dirty="0"/>
                    </a:p>
                  </a:txBody>
                  <a:tcPr>
                    <a:solidFill>
                      <a:schemeClr val="accent3"/>
                    </a:solidFill>
                  </a:tcPr>
                </a:tc>
              </a:tr>
              <a:tr h="370840">
                <a:tc>
                  <a:txBody>
                    <a:bodyPr/>
                    <a:lstStyle/>
                    <a:p>
                      <a:r>
                        <a:rPr kumimoji="1" lang="en-US" altLang="ja-JP" dirty="0" smtClean="0"/>
                        <a:t>J1163</a:t>
                      </a:r>
                      <a:endParaRPr kumimoji="1" lang="ja-JP" altLang="en-US" dirty="0"/>
                    </a:p>
                  </a:txBody>
                  <a:tcPr>
                    <a:solidFill>
                      <a:schemeClr val="accent3"/>
                    </a:solidFill>
                  </a:tcPr>
                </a:tc>
                <a:tc>
                  <a:txBody>
                    <a:bodyPr/>
                    <a:lstStyle/>
                    <a:p>
                      <a:r>
                        <a:rPr kumimoji="1" lang="ja-JP" altLang="en-US" dirty="0" smtClean="0"/>
                        <a:t>ほうじ番茶</a:t>
                      </a:r>
                      <a:endParaRPr kumimoji="1" lang="ja-JP" altLang="en-US" dirty="0"/>
                    </a:p>
                  </a:txBody>
                  <a:tcPr>
                    <a:solidFill>
                      <a:schemeClr val="accent3"/>
                    </a:solidFill>
                  </a:tcPr>
                </a:tc>
                <a:tc>
                  <a:txBody>
                    <a:bodyPr/>
                    <a:lstStyle/>
                    <a:p>
                      <a:r>
                        <a:rPr kumimoji="1" lang="en-US" altLang="ja-JP" dirty="0" smtClean="0"/>
                        <a:t>500ml</a:t>
                      </a:r>
                      <a:endParaRPr kumimoji="1" lang="ja-JP" altLang="en-US" dirty="0"/>
                    </a:p>
                  </a:txBody>
                  <a:tcPr>
                    <a:solidFill>
                      <a:schemeClr val="accent3"/>
                    </a:solidFill>
                  </a:tcPr>
                </a:tc>
                <a:tc>
                  <a:txBody>
                    <a:bodyPr/>
                    <a:lstStyle/>
                    <a:p>
                      <a:r>
                        <a:rPr kumimoji="1" lang="ja-JP" altLang="en-US" dirty="0" smtClean="0"/>
                        <a:t>やまと製茶園</a:t>
                      </a:r>
                      <a:endParaRPr kumimoji="1" lang="ja-JP" altLang="en-US" dirty="0"/>
                    </a:p>
                  </a:txBody>
                  <a:tcPr>
                    <a:solidFill>
                      <a:schemeClr val="accent3"/>
                    </a:solidFill>
                  </a:tcPr>
                </a:tc>
                <a:tc>
                  <a:txBody>
                    <a:bodyPr/>
                    <a:lstStyle/>
                    <a:p>
                      <a:r>
                        <a:rPr kumimoji="1" lang="en-US" altLang="ja-JP" dirty="0" smtClean="0"/>
                        <a:t>150</a:t>
                      </a:r>
                      <a:endParaRPr kumimoji="1" lang="ja-JP" altLang="en-US" dirty="0"/>
                    </a:p>
                  </a:txBody>
                  <a:tcPr>
                    <a:solidFill>
                      <a:schemeClr val="accent3"/>
                    </a:solidFill>
                  </a:tcPr>
                </a:tc>
              </a:tr>
            </a:tbl>
          </a:graphicData>
        </a:graphic>
      </p:graphicFrame>
      <p:sp>
        <p:nvSpPr>
          <p:cNvPr id="6" name="左カーブ矢印 5"/>
          <p:cNvSpPr/>
          <p:nvPr/>
        </p:nvSpPr>
        <p:spPr>
          <a:xfrm>
            <a:off x="9473179" y="3006725"/>
            <a:ext cx="1423852" cy="2481943"/>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スライド番号プレースホルダー 6"/>
          <p:cNvSpPr>
            <a:spLocks noGrp="1"/>
          </p:cNvSpPr>
          <p:nvPr>
            <p:ph type="sldNum" sz="quarter" idx="12"/>
          </p:nvPr>
        </p:nvSpPr>
        <p:spPr/>
        <p:txBody>
          <a:bodyPr/>
          <a:lstStyle/>
          <a:p>
            <a:fld id="{DD358CFE-3644-414F-BE1F-5D62D7651AD8}" type="slidenum">
              <a:rPr kumimoji="1" lang="ja-JP" altLang="en-US" smtClean="0"/>
              <a:t>27</a:t>
            </a:fld>
            <a:endParaRPr kumimoji="1" lang="ja-JP" altLang="en-US"/>
          </a:p>
        </p:txBody>
      </p:sp>
    </p:spTree>
    <p:extLst>
      <p:ext uri="{BB962C8B-B14F-4D97-AF65-F5344CB8AC3E}">
        <p14:creationId xmlns:p14="http://schemas.microsoft.com/office/powerpoint/2010/main" val="2894933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結合</a:t>
            </a:r>
            <a:endParaRPr kumimoji="1" lang="ja-JP" altLang="en-US" dirty="0"/>
          </a:p>
        </p:txBody>
      </p:sp>
      <p:sp>
        <p:nvSpPr>
          <p:cNvPr id="3" name="コンテンツ プレースホルダー 2"/>
          <p:cNvSpPr>
            <a:spLocks noGrp="1"/>
          </p:cNvSpPr>
          <p:nvPr>
            <p:ph idx="1"/>
          </p:nvPr>
        </p:nvSpPr>
        <p:spPr>
          <a:xfrm>
            <a:off x="838200" y="1424763"/>
            <a:ext cx="10515600" cy="4752200"/>
          </a:xfrm>
        </p:spPr>
        <p:txBody>
          <a:bodyPr/>
          <a:lstStyle/>
          <a:p>
            <a:r>
              <a:rPr lang="ja-JP" altLang="en-US" dirty="0"/>
              <a:t>共通する属性をもとに複数の表を１つにまとめる</a:t>
            </a:r>
            <a:endParaRPr lang="en-US" altLang="ja-JP" dirty="0" smtClean="0"/>
          </a:p>
          <a:p>
            <a:r>
              <a:rPr lang="ja-JP" altLang="en-US" dirty="0" smtClean="0"/>
              <a:t>商品データ</a:t>
            </a:r>
            <a:endParaRPr lang="en-US" altLang="ja-JP" dirty="0"/>
          </a:p>
          <a:p>
            <a:endParaRPr kumimoji="1" lang="en-US" altLang="ja-JP" dirty="0" smtClean="0"/>
          </a:p>
          <a:p>
            <a:r>
              <a:rPr lang="en-US" altLang="ja-JP" dirty="0" smtClean="0"/>
              <a:t>                                                   </a:t>
            </a:r>
            <a:r>
              <a:rPr lang="ja-JP" altLang="en-US" dirty="0" smtClean="0"/>
              <a:t>　　　　　・売上詳細データ</a:t>
            </a:r>
            <a:endParaRPr lang="en-US" altLang="ja-JP" dirty="0"/>
          </a:p>
          <a:p>
            <a:endParaRPr lang="en-US" altLang="ja-JP" dirty="0"/>
          </a:p>
          <a:p>
            <a:r>
              <a:rPr kumimoji="1" lang="ja-JP" altLang="en-US" dirty="0" smtClean="0"/>
              <a:t>売上データ</a:t>
            </a:r>
            <a:endParaRPr kumimoji="1" lang="en-US" altLang="ja-JP" dirty="0" smtClean="0"/>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272178112"/>
              </p:ext>
            </p:extLst>
          </p:nvPr>
        </p:nvGraphicFramePr>
        <p:xfrm>
          <a:off x="838199" y="2348032"/>
          <a:ext cx="4638410" cy="861969"/>
        </p:xfrm>
        <a:graphic>
          <a:graphicData uri="http://schemas.openxmlformats.org/drawingml/2006/table">
            <a:tbl>
              <a:tblPr firstRow="1" bandRow="1">
                <a:tableStyleId>{7DF18680-E054-41AD-8BC1-D1AEF772440D}</a:tableStyleId>
              </a:tblPr>
              <a:tblGrid>
                <a:gridCol w="933254"/>
                <a:gridCol w="1394171"/>
                <a:gridCol w="698375"/>
                <a:gridCol w="1097232"/>
                <a:gridCol w="515378"/>
              </a:tblGrid>
              <a:tr h="287323">
                <a:tc>
                  <a:txBody>
                    <a:bodyPr/>
                    <a:lstStyle/>
                    <a:p>
                      <a:r>
                        <a:rPr kumimoji="1" lang="ja-JP" altLang="en-US" sz="1000" dirty="0" smtClean="0"/>
                        <a:t>商品コード</a:t>
                      </a:r>
                      <a:endParaRPr kumimoji="1" lang="ja-JP" altLang="en-US" sz="1000" dirty="0"/>
                    </a:p>
                  </a:txBody>
                  <a:tcPr>
                    <a:solidFill>
                      <a:schemeClr val="accent3"/>
                    </a:solidFill>
                  </a:tcPr>
                </a:tc>
                <a:tc>
                  <a:txBody>
                    <a:bodyPr/>
                    <a:lstStyle/>
                    <a:p>
                      <a:r>
                        <a:rPr kumimoji="1" lang="ja-JP" altLang="en-US" sz="1000" dirty="0" smtClean="0"/>
                        <a:t>商品名</a:t>
                      </a:r>
                      <a:endParaRPr kumimoji="1" lang="ja-JP" altLang="en-US" sz="1000" dirty="0"/>
                    </a:p>
                  </a:txBody>
                  <a:tcPr>
                    <a:solidFill>
                      <a:schemeClr val="accent6"/>
                    </a:solidFill>
                  </a:tcPr>
                </a:tc>
                <a:tc>
                  <a:txBody>
                    <a:bodyPr/>
                    <a:lstStyle/>
                    <a:p>
                      <a:r>
                        <a:rPr kumimoji="1" lang="ja-JP" altLang="en-US" sz="1000" dirty="0" smtClean="0"/>
                        <a:t>内容量</a:t>
                      </a:r>
                      <a:endParaRPr kumimoji="1" lang="ja-JP" altLang="en-US" sz="1000" dirty="0"/>
                    </a:p>
                  </a:txBody>
                  <a:tcPr/>
                </a:tc>
                <a:tc>
                  <a:txBody>
                    <a:bodyPr/>
                    <a:lstStyle/>
                    <a:p>
                      <a:r>
                        <a:rPr kumimoji="1" lang="ja-JP" altLang="en-US" sz="1000" dirty="0" smtClean="0"/>
                        <a:t>メーカー</a:t>
                      </a:r>
                      <a:endParaRPr kumimoji="1" lang="ja-JP" altLang="en-US" sz="1000" dirty="0"/>
                    </a:p>
                  </a:txBody>
                  <a:tcPr/>
                </a:tc>
                <a:tc>
                  <a:txBody>
                    <a:bodyPr/>
                    <a:lstStyle/>
                    <a:p>
                      <a:r>
                        <a:rPr kumimoji="1" lang="ja-JP" altLang="en-US" sz="1000" dirty="0" smtClean="0"/>
                        <a:t>価格</a:t>
                      </a:r>
                      <a:endParaRPr kumimoji="1" lang="ja-JP" altLang="en-US" sz="1000" dirty="0"/>
                    </a:p>
                  </a:txBody>
                  <a:tcPr/>
                </a:tc>
              </a:tr>
              <a:tr h="287323">
                <a:tc>
                  <a:txBody>
                    <a:bodyPr/>
                    <a:lstStyle/>
                    <a:p>
                      <a:r>
                        <a:rPr kumimoji="1" lang="en-US" altLang="ja-JP" sz="1000" dirty="0" smtClean="0"/>
                        <a:t>C6390</a:t>
                      </a:r>
                      <a:endParaRPr kumimoji="1" lang="ja-JP" altLang="en-US" sz="1000" dirty="0"/>
                    </a:p>
                  </a:txBody>
                  <a:tcPr>
                    <a:solidFill>
                      <a:schemeClr val="accent3"/>
                    </a:solidFill>
                  </a:tcPr>
                </a:tc>
                <a:tc>
                  <a:txBody>
                    <a:bodyPr/>
                    <a:lstStyle/>
                    <a:p>
                      <a:r>
                        <a:rPr kumimoji="1" lang="ja-JP" altLang="en-US" sz="1000" dirty="0" smtClean="0"/>
                        <a:t>坦々ヌードル</a:t>
                      </a:r>
                      <a:endParaRPr kumimoji="1" lang="ja-JP" altLang="en-US" sz="1000" dirty="0"/>
                    </a:p>
                  </a:txBody>
                  <a:tcPr>
                    <a:solidFill>
                      <a:schemeClr val="accent6"/>
                    </a:solidFill>
                  </a:tcPr>
                </a:tc>
                <a:tc>
                  <a:txBody>
                    <a:bodyPr/>
                    <a:lstStyle/>
                    <a:p>
                      <a:r>
                        <a:rPr kumimoji="1" lang="en-US" altLang="ja-JP" sz="1000" dirty="0" smtClean="0"/>
                        <a:t>25g</a:t>
                      </a:r>
                      <a:endParaRPr kumimoji="1" lang="ja-JP" altLang="en-US" sz="1000" dirty="0"/>
                    </a:p>
                  </a:txBody>
                  <a:tcPr/>
                </a:tc>
                <a:tc>
                  <a:txBody>
                    <a:bodyPr/>
                    <a:lstStyle/>
                    <a:p>
                      <a:r>
                        <a:rPr kumimoji="1" lang="ja-JP" altLang="en-US" sz="1000" dirty="0" smtClean="0"/>
                        <a:t>みずうみ製麺</a:t>
                      </a:r>
                      <a:endParaRPr kumimoji="1" lang="ja-JP" altLang="en-US" sz="1000" dirty="0"/>
                    </a:p>
                  </a:txBody>
                  <a:tcPr/>
                </a:tc>
                <a:tc>
                  <a:txBody>
                    <a:bodyPr/>
                    <a:lstStyle/>
                    <a:p>
                      <a:r>
                        <a:rPr kumimoji="1" lang="en-US" altLang="ja-JP" sz="1000" dirty="0" smtClean="0"/>
                        <a:t>150</a:t>
                      </a:r>
                      <a:endParaRPr kumimoji="1" lang="ja-JP" altLang="en-US" sz="1000" dirty="0"/>
                    </a:p>
                  </a:txBody>
                  <a:tcPr/>
                </a:tc>
              </a:tr>
              <a:tr h="287323">
                <a:tc>
                  <a:txBody>
                    <a:bodyPr/>
                    <a:lstStyle/>
                    <a:p>
                      <a:r>
                        <a:rPr kumimoji="1" lang="en-US" altLang="ja-JP" sz="1000" dirty="0" smtClean="0"/>
                        <a:t>C8522</a:t>
                      </a:r>
                      <a:endParaRPr kumimoji="1" lang="ja-JP" altLang="en-US" sz="1000" dirty="0"/>
                    </a:p>
                  </a:txBody>
                  <a:tcPr>
                    <a:solidFill>
                      <a:schemeClr val="accent3"/>
                    </a:solidFill>
                  </a:tcPr>
                </a:tc>
                <a:tc>
                  <a:txBody>
                    <a:bodyPr/>
                    <a:lstStyle/>
                    <a:p>
                      <a:r>
                        <a:rPr kumimoji="1" lang="ja-JP" altLang="en-US" sz="1000" dirty="0" smtClean="0"/>
                        <a:t>シーフードヌードル</a:t>
                      </a:r>
                      <a:endParaRPr kumimoji="1" lang="ja-JP" altLang="en-US" sz="1000" dirty="0"/>
                    </a:p>
                  </a:txBody>
                  <a:tcPr>
                    <a:solidFill>
                      <a:schemeClr val="accent6"/>
                    </a:solidFill>
                  </a:tcPr>
                </a:tc>
                <a:tc>
                  <a:txBody>
                    <a:bodyPr/>
                    <a:lstStyle/>
                    <a:p>
                      <a:r>
                        <a:rPr kumimoji="1" lang="en-US" altLang="ja-JP" sz="1000" dirty="0" smtClean="0"/>
                        <a:t>53g</a:t>
                      </a:r>
                      <a:endParaRPr kumimoji="1" lang="ja-JP" altLang="en-US" sz="1000" dirty="0"/>
                    </a:p>
                  </a:txBody>
                  <a:tcPr/>
                </a:tc>
                <a:tc>
                  <a:txBody>
                    <a:bodyPr/>
                    <a:lstStyle/>
                    <a:p>
                      <a:r>
                        <a:rPr kumimoji="1" lang="ja-JP" altLang="en-US" sz="1000" dirty="0" smtClean="0"/>
                        <a:t>みずうみ製麺</a:t>
                      </a:r>
                      <a:endParaRPr kumimoji="1" lang="ja-JP" altLang="en-US" sz="1000" dirty="0"/>
                    </a:p>
                  </a:txBody>
                  <a:tcPr/>
                </a:tc>
                <a:tc>
                  <a:txBody>
                    <a:bodyPr/>
                    <a:lstStyle/>
                    <a:p>
                      <a:r>
                        <a:rPr kumimoji="1" lang="en-US" altLang="ja-JP" sz="1000" dirty="0" smtClean="0"/>
                        <a:t>170</a:t>
                      </a:r>
                      <a:endParaRPr kumimoji="1" lang="ja-JP" altLang="en-US" sz="1000" dirty="0"/>
                    </a:p>
                  </a:txBody>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1011285728"/>
              </p:ext>
            </p:extLst>
          </p:nvPr>
        </p:nvGraphicFramePr>
        <p:xfrm>
          <a:off x="838200" y="4462145"/>
          <a:ext cx="4558249" cy="777990"/>
        </p:xfrm>
        <a:graphic>
          <a:graphicData uri="http://schemas.openxmlformats.org/drawingml/2006/table">
            <a:tbl>
              <a:tblPr firstRow="1" bandRow="1">
                <a:tableStyleId>{7DF18680-E054-41AD-8BC1-D1AEF772440D}</a:tableStyleId>
              </a:tblPr>
              <a:tblGrid>
                <a:gridCol w="1075180"/>
                <a:gridCol w="696613"/>
                <a:gridCol w="585789"/>
                <a:gridCol w="744111"/>
                <a:gridCol w="680781"/>
                <a:gridCol w="775775"/>
              </a:tblGrid>
              <a:tr h="259330">
                <a:tc>
                  <a:txBody>
                    <a:bodyPr/>
                    <a:lstStyle/>
                    <a:p>
                      <a:r>
                        <a:rPr kumimoji="1" lang="ja-JP" altLang="en-US" sz="1000" dirty="0" smtClean="0"/>
                        <a:t>商品コード</a:t>
                      </a:r>
                      <a:endParaRPr kumimoji="1" lang="ja-JP" altLang="en-US" sz="1000" dirty="0"/>
                    </a:p>
                  </a:txBody>
                  <a:tcPr>
                    <a:solidFill>
                      <a:schemeClr val="accent3"/>
                    </a:solidFill>
                  </a:tcPr>
                </a:tc>
                <a:tc>
                  <a:txBody>
                    <a:bodyPr/>
                    <a:lstStyle/>
                    <a:p>
                      <a:r>
                        <a:rPr kumimoji="1" lang="ja-JP" altLang="en-US" sz="1000" dirty="0" smtClean="0"/>
                        <a:t>売上日</a:t>
                      </a:r>
                      <a:endParaRPr kumimoji="1" lang="ja-JP" altLang="en-US" sz="1000" dirty="0"/>
                    </a:p>
                  </a:txBody>
                  <a:tcPr>
                    <a:solidFill>
                      <a:schemeClr val="accent6"/>
                    </a:solidFill>
                  </a:tcPr>
                </a:tc>
                <a:tc>
                  <a:txBody>
                    <a:bodyPr/>
                    <a:lstStyle/>
                    <a:p>
                      <a:r>
                        <a:rPr kumimoji="1" lang="ja-JP" altLang="en-US" sz="1000" dirty="0" smtClean="0"/>
                        <a:t>曜日</a:t>
                      </a:r>
                      <a:endParaRPr kumimoji="1" lang="ja-JP" altLang="en-US" sz="1000" dirty="0"/>
                    </a:p>
                  </a:txBody>
                  <a:tcPr/>
                </a:tc>
                <a:tc>
                  <a:txBody>
                    <a:bodyPr/>
                    <a:lstStyle/>
                    <a:p>
                      <a:r>
                        <a:rPr kumimoji="1" lang="ja-JP" altLang="en-US" sz="1000" dirty="0" smtClean="0"/>
                        <a:t>時間帯</a:t>
                      </a:r>
                      <a:endParaRPr kumimoji="1" lang="ja-JP" altLang="en-US" sz="1000" dirty="0"/>
                    </a:p>
                  </a:txBody>
                  <a:tcPr/>
                </a:tc>
                <a:tc>
                  <a:txBody>
                    <a:bodyPr/>
                    <a:lstStyle/>
                    <a:p>
                      <a:r>
                        <a:rPr kumimoji="1" lang="ja-JP" altLang="en-US" sz="1000" dirty="0" smtClean="0"/>
                        <a:t>性別</a:t>
                      </a:r>
                      <a:endParaRPr kumimoji="1" lang="ja-JP" altLang="en-US" sz="1000" dirty="0"/>
                    </a:p>
                  </a:txBody>
                  <a:tcPr/>
                </a:tc>
                <a:tc>
                  <a:txBody>
                    <a:bodyPr/>
                    <a:lstStyle/>
                    <a:p>
                      <a:r>
                        <a:rPr kumimoji="1" lang="ja-JP" altLang="en-US" sz="1000" dirty="0" smtClean="0"/>
                        <a:t>年齢層</a:t>
                      </a:r>
                      <a:endParaRPr kumimoji="1" lang="ja-JP" altLang="en-US" sz="1000" dirty="0"/>
                    </a:p>
                  </a:txBody>
                  <a:tcPr/>
                </a:tc>
              </a:tr>
              <a:tr h="259330">
                <a:tc>
                  <a:txBody>
                    <a:bodyPr/>
                    <a:lstStyle/>
                    <a:p>
                      <a:r>
                        <a:rPr kumimoji="1" lang="en-US" altLang="ja-JP" sz="1000" dirty="0" smtClean="0"/>
                        <a:t>C6390</a:t>
                      </a:r>
                      <a:endParaRPr kumimoji="1" lang="ja-JP" altLang="en-US" sz="1000" dirty="0"/>
                    </a:p>
                  </a:txBody>
                  <a:tcPr>
                    <a:solidFill>
                      <a:schemeClr val="accent3"/>
                    </a:solidFill>
                  </a:tcPr>
                </a:tc>
                <a:tc>
                  <a:txBody>
                    <a:bodyPr/>
                    <a:lstStyle/>
                    <a:p>
                      <a:r>
                        <a:rPr kumimoji="1" lang="en-US" altLang="ja-JP" sz="1000" dirty="0" smtClean="0"/>
                        <a:t>4/14</a:t>
                      </a:r>
                      <a:endParaRPr kumimoji="1" lang="ja-JP" altLang="en-US" sz="1000" dirty="0"/>
                    </a:p>
                  </a:txBody>
                  <a:tcPr>
                    <a:solidFill>
                      <a:schemeClr val="accent6"/>
                    </a:solidFill>
                  </a:tcPr>
                </a:tc>
                <a:tc>
                  <a:txBody>
                    <a:bodyPr/>
                    <a:lstStyle/>
                    <a:p>
                      <a:r>
                        <a:rPr kumimoji="1" lang="ja-JP" altLang="en-US" sz="1000" dirty="0" smtClean="0"/>
                        <a:t>金</a:t>
                      </a:r>
                      <a:endParaRPr kumimoji="1" lang="ja-JP" altLang="en-US" sz="1000" dirty="0"/>
                    </a:p>
                  </a:txBody>
                  <a:tcPr/>
                </a:tc>
                <a:tc>
                  <a:txBody>
                    <a:bodyPr/>
                    <a:lstStyle/>
                    <a:p>
                      <a:r>
                        <a:rPr kumimoji="1" lang="ja-JP" altLang="en-US" sz="1000" dirty="0" smtClean="0"/>
                        <a:t>深夜</a:t>
                      </a:r>
                      <a:endParaRPr kumimoji="1" lang="ja-JP" altLang="en-US" sz="1000" dirty="0"/>
                    </a:p>
                  </a:txBody>
                  <a:tcPr/>
                </a:tc>
                <a:tc>
                  <a:txBody>
                    <a:bodyPr/>
                    <a:lstStyle/>
                    <a:p>
                      <a:r>
                        <a:rPr kumimoji="1" lang="ja-JP" altLang="en-US" sz="1000" dirty="0" smtClean="0"/>
                        <a:t>女</a:t>
                      </a:r>
                      <a:endParaRPr kumimoji="1" lang="ja-JP" altLang="en-US" sz="1000" dirty="0"/>
                    </a:p>
                  </a:txBody>
                  <a:tcPr/>
                </a:tc>
                <a:tc>
                  <a:txBody>
                    <a:bodyPr/>
                    <a:lstStyle/>
                    <a:p>
                      <a:r>
                        <a:rPr kumimoji="1" lang="ja-JP" altLang="en-US" sz="1000" dirty="0" smtClean="0"/>
                        <a:t>成年</a:t>
                      </a:r>
                      <a:endParaRPr kumimoji="1" lang="ja-JP" altLang="en-US" sz="1000" dirty="0"/>
                    </a:p>
                  </a:txBody>
                  <a:tcPr/>
                </a:tc>
              </a:tr>
              <a:tr h="259330">
                <a:tc>
                  <a:txBody>
                    <a:bodyPr/>
                    <a:lstStyle/>
                    <a:p>
                      <a:r>
                        <a:rPr kumimoji="1" lang="en-US" altLang="ja-JP" sz="1000" dirty="0" smtClean="0"/>
                        <a:t>C8522</a:t>
                      </a:r>
                      <a:endParaRPr kumimoji="1" lang="ja-JP" altLang="en-US" sz="1000" dirty="0"/>
                    </a:p>
                  </a:txBody>
                  <a:tcPr>
                    <a:solidFill>
                      <a:schemeClr val="accent3"/>
                    </a:solidFill>
                  </a:tcPr>
                </a:tc>
                <a:tc>
                  <a:txBody>
                    <a:bodyPr/>
                    <a:lstStyle/>
                    <a:p>
                      <a:r>
                        <a:rPr kumimoji="1" lang="en-US" altLang="ja-JP" sz="1000" dirty="0" smtClean="0"/>
                        <a:t>4/15</a:t>
                      </a:r>
                      <a:endParaRPr kumimoji="1" lang="ja-JP" altLang="en-US" sz="1000" dirty="0"/>
                    </a:p>
                  </a:txBody>
                  <a:tcPr>
                    <a:solidFill>
                      <a:schemeClr val="accent6"/>
                    </a:solidFill>
                  </a:tcPr>
                </a:tc>
                <a:tc>
                  <a:txBody>
                    <a:bodyPr/>
                    <a:lstStyle/>
                    <a:p>
                      <a:r>
                        <a:rPr kumimoji="1" lang="ja-JP" altLang="en-US" sz="1000" dirty="0" smtClean="0"/>
                        <a:t>日</a:t>
                      </a:r>
                      <a:endParaRPr kumimoji="1" lang="ja-JP" altLang="en-US" sz="1000" dirty="0"/>
                    </a:p>
                  </a:txBody>
                  <a:tcPr/>
                </a:tc>
                <a:tc>
                  <a:txBody>
                    <a:bodyPr/>
                    <a:lstStyle/>
                    <a:p>
                      <a:r>
                        <a:rPr kumimoji="1" lang="ja-JP" altLang="en-US" sz="1000" dirty="0" smtClean="0"/>
                        <a:t>深夜</a:t>
                      </a:r>
                      <a:endParaRPr kumimoji="1" lang="ja-JP" altLang="en-US" sz="1000" dirty="0"/>
                    </a:p>
                  </a:txBody>
                  <a:tcPr/>
                </a:tc>
                <a:tc>
                  <a:txBody>
                    <a:bodyPr/>
                    <a:lstStyle/>
                    <a:p>
                      <a:r>
                        <a:rPr kumimoji="1" lang="ja-JP" altLang="en-US" sz="1000" dirty="0" smtClean="0"/>
                        <a:t>男</a:t>
                      </a:r>
                      <a:endParaRPr kumimoji="1" lang="ja-JP" altLang="en-US" sz="1000" dirty="0"/>
                    </a:p>
                  </a:txBody>
                  <a:tcPr/>
                </a:tc>
                <a:tc>
                  <a:txBody>
                    <a:bodyPr/>
                    <a:lstStyle/>
                    <a:p>
                      <a:r>
                        <a:rPr kumimoji="1" lang="ja-JP" altLang="en-US" sz="1000" dirty="0" smtClean="0"/>
                        <a:t>熟年</a:t>
                      </a:r>
                      <a:endParaRPr kumimoji="1" lang="ja-JP" altLang="en-US" sz="1000" dirty="0"/>
                    </a:p>
                  </a:txBody>
                  <a:tcPr/>
                </a:tc>
              </a:tr>
            </a:tbl>
          </a:graphicData>
        </a:graphic>
      </p:graphicFrame>
      <p:sp>
        <p:nvSpPr>
          <p:cNvPr id="7" name="三方向矢印 6"/>
          <p:cNvSpPr/>
          <p:nvPr/>
        </p:nvSpPr>
        <p:spPr>
          <a:xfrm rot="5400000">
            <a:off x="4937694" y="2453588"/>
            <a:ext cx="709880" cy="2764972"/>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8" name="表 7"/>
          <p:cNvGraphicFramePr>
            <a:graphicFrameLocks noGrp="1"/>
          </p:cNvGraphicFramePr>
          <p:nvPr>
            <p:extLst>
              <p:ext uri="{D42A27DB-BD31-4B8C-83A1-F6EECF244321}">
                <p14:modId xmlns:p14="http://schemas.microsoft.com/office/powerpoint/2010/main" val="1493648138"/>
              </p:ext>
            </p:extLst>
          </p:nvPr>
        </p:nvGraphicFramePr>
        <p:xfrm>
          <a:off x="6938555" y="3405089"/>
          <a:ext cx="3025800" cy="861969"/>
        </p:xfrm>
        <a:graphic>
          <a:graphicData uri="http://schemas.openxmlformats.org/drawingml/2006/table">
            <a:tbl>
              <a:tblPr firstRow="1" bandRow="1">
                <a:tableStyleId>{7DF18680-E054-41AD-8BC1-D1AEF772440D}</a:tableStyleId>
              </a:tblPr>
              <a:tblGrid>
                <a:gridCol w="933254"/>
                <a:gridCol w="1394171"/>
                <a:gridCol w="698375"/>
              </a:tblGrid>
              <a:tr h="287323">
                <a:tc>
                  <a:txBody>
                    <a:bodyPr/>
                    <a:lstStyle/>
                    <a:p>
                      <a:r>
                        <a:rPr kumimoji="1" lang="ja-JP" altLang="en-US" sz="1000" dirty="0" smtClean="0"/>
                        <a:t>商品コード</a:t>
                      </a:r>
                      <a:endParaRPr kumimoji="1" lang="ja-JP" altLang="en-US" sz="1000" dirty="0"/>
                    </a:p>
                  </a:txBody>
                  <a:tcPr>
                    <a:solidFill>
                      <a:schemeClr val="accent3"/>
                    </a:solidFill>
                  </a:tcPr>
                </a:tc>
                <a:tc>
                  <a:txBody>
                    <a:bodyPr/>
                    <a:lstStyle/>
                    <a:p>
                      <a:r>
                        <a:rPr kumimoji="1" lang="ja-JP" altLang="en-US" sz="1000" dirty="0" smtClean="0"/>
                        <a:t>商品名</a:t>
                      </a:r>
                      <a:endParaRPr kumimoji="1" lang="ja-JP" altLang="en-US" sz="1000" dirty="0"/>
                    </a:p>
                  </a:txBody>
                  <a:tcPr>
                    <a:solidFill>
                      <a:schemeClr val="accent6"/>
                    </a:solidFill>
                  </a:tcPr>
                </a:tc>
                <a:tc>
                  <a:txBody>
                    <a:bodyPr/>
                    <a:lstStyle/>
                    <a:p>
                      <a:r>
                        <a:rPr kumimoji="1" lang="ja-JP" altLang="en-US" sz="1000" dirty="0" smtClean="0"/>
                        <a:t>売上日</a:t>
                      </a:r>
                      <a:endParaRPr kumimoji="1" lang="ja-JP" altLang="en-US" sz="1000" dirty="0"/>
                    </a:p>
                  </a:txBody>
                  <a:tcPr>
                    <a:solidFill>
                      <a:schemeClr val="accent6"/>
                    </a:solidFill>
                  </a:tcPr>
                </a:tc>
              </a:tr>
              <a:tr h="287323">
                <a:tc>
                  <a:txBody>
                    <a:bodyPr/>
                    <a:lstStyle/>
                    <a:p>
                      <a:r>
                        <a:rPr kumimoji="1" lang="en-US" altLang="ja-JP" sz="1000" dirty="0" smtClean="0"/>
                        <a:t>C6390</a:t>
                      </a:r>
                      <a:endParaRPr kumimoji="1" lang="ja-JP" altLang="en-US" sz="1000" dirty="0"/>
                    </a:p>
                  </a:txBody>
                  <a:tcPr>
                    <a:solidFill>
                      <a:schemeClr val="accent3"/>
                    </a:solidFill>
                  </a:tcPr>
                </a:tc>
                <a:tc>
                  <a:txBody>
                    <a:bodyPr/>
                    <a:lstStyle/>
                    <a:p>
                      <a:r>
                        <a:rPr kumimoji="1" lang="ja-JP" altLang="en-US" sz="1000" dirty="0" smtClean="0"/>
                        <a:t>坦々ヌードル</a:t>
                      </a:r>
                      <a:endParaRPr kumimoji="1" lang="ja-JP" altLang="en-US" sz="1000" dirty="0"/>
                    </a:p>
                  </a:txBody>
                  <a:tcPr>
                    <a:solidFill>
                      <a:schemeClr val="accent6"/>
                    </a:solidFill>
                  </a:tcPr>
                </a:tc>
                <a:tc>
                  <a:txBody>
                    <a:bodyPr/>
                    <a:lstStyle/>
                    <a:p>
                      <a:r>
                        <a:rPr kumimoji="1" lang="en-US" altLang="ja-JP" sz="1000" dirty="0" smtClean="0"/>
                        <a:t>4/14</a:t>
                      </a:r>
                      <a:endParaRPr kumimoji="1" lang="ja-JP" altLang="en-US" sz="1000" dirty="0"/>
                    </a:p>
                  </a:txBody>
                  <a:tcPr>
                    <a:solidFill>
                      <a:schemeClr val="accent6"/>
                    </a:solidFill>
                  </a:tcPr>
                </a:tc>
              </a:tr>
              <a:tr h="287323">
                <a:tc>
                  <a:txBody>
                    <a:bodyPr/>
                    <a:lstStyle/>
                    <a:p>
                      <a:r>
                        <a:rPr kumimoji="1" lang="en-US" altLang="ja-JP" sz="1000" dirty="0" smtClean="0"/>
                        <a:t>C8522</a:t>
                      </a:r>
                      <a:endParaRPr kumimoji="1" lang="ja-JP" altLang="en-US" sz="1000" dirty="0"/>
                    </a:p>
                  </a:txBody>
                  <a:tcPr>
                    <a:solidFill>
                      <a:schemeClr val="accent3"/>
                    </a:solidFill>
                  </a:tcPr>
                </a:tc>
                <a:tc>
                  <a:txBody>
                    <a:bodyPr/>
                    <a:lstStyle/>
                    <a:p>
                      <a:r>
                        <a:rPr kumimoji="1" lang="ja-JP" altLang="en-US" sz="1000" dirty="0" smtClean="0"/>
                        <a:t>シーフードヌードル</a:t>
                      </a:r>
                      <a:endParaRPr kumimoji="1" lang="ja-JP" altLang="en-US" sz="1000" dirty="0"/>
                    </a:p>
                  </a:txBody>
                  <a:tcPr>
                    <a:solidFill>
                      <a:schemeClr val="accent6"/>
                    </a:solidFill>
                  </a:tcPr>
                </a:tc>
                <a:tc>
                  <a:txBody>
                    <a:bodyPr/>
                    <a:lstStyle/>
                    <a:p>
                      <a:r>
                        <a:rPr kumimoji="1" lang="en-US" altLang="ja-JP" sz="1000" dirty="0" smtClean="0"/>
                        <a:t>4/15</a:t>
                      </a:r>
                      <a:endParaRPr kumimoji="1" lang="ja-JP" altLang="en-US" sz="1000" dirty="0"/>
                    </a:p>
                  </a:txBody>
                  <a:tcPr>
                    <a:solidFill>
                      <a:schemeClr val="accent6"/>
                    </a:solidFill>
                  </a:tcPr>
                </a:tc>
              </a:tr>
            </a:tbl>
          </a:graphicData>
        </a:graphic>
      </p:graphicFrame>
      <p:graphicFrame>
        <p:nvGraphicFramePr>
          <p:cNvPr id="24" name="図表 23"/>
          <p:cNvGraphicFramePr/>
          <p:nvPr>
            <p:extLst>
              <p:ext uri="{D42A27DB-BD31-4B8C-83A1-F6EECF244321}">
                <p14:modId xmlns:p14="http://schemas.microsoft.com/office/powerpoint/2010/main" val="491762765"/>
              </p:ext>
            </p:extLst>
          </p:nvPr>
        </p:nvGraphicFramePr>
        <p:xfrm>
          <a:off x="9086127" y="613458"/>
          <a:ext cx="2720050" cy="25464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28</a:t>
            </a:fld>
            <a:endParaRPr kumimoji="1" lang="ja-JP" altLang="en-US"/>
          </a:p>
        </p:txBody>
      </p:sp>
    </p:spTree>
    <p:extLst>
      <p:ext uri="{BB962C8B-B14F-4D97-AF65-F5344CB8AC3E}">
        <p14:creationId xmlns:p14="http://schemas.microsoft.com/office/powerpoint/2010/main" val="5255075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SELECT</a:t>
            </a:r>
            <a:r>
              <a:rPr lang="ja-JP" altLang="en-US" dirty="0" smtClean="0"/>
              <a:t>文について</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smtClean="0"/>
              <a:t>キーワード</a:t>
            </a:r>
            <a:r>
              <a:rPr lang="en-US" altLang="ja-JP" dirty="0" smtClean="0"/>
              <a:t>(SELECT</a:t>
            </a:r>
            <a:r>
              <a:rPr lang="ja-JP" altLang="en-US" dirty="0" smtClean="0"/>
              <a:t>や</a:t>
            </a:r>
            <a:r>
              <a:rPr lang="en-US" altLang="ja-JP" dirty="0" smtClean="0"/>
              <a:t>FROM)</a:t>
            </a:r>
            <a:r>
              <a:rPr lang="ja-JP" altLang="en-US" dirty="0" smtClean="0"/>
              <a:t>などは大文字・小文字で区別されない</a:t>
            </a:r>
            <a:endParaRPr lang="en-US" altLang="ja-JP" dirty="0"/>
          </a:p>
          <a:p>
            <a:endParaRPr lang="en-US" altLang="ja-JP" dirty="0" smtClean="0"/>
          </a:p>
          <a:p>
            <a:pPr marL="0" indent="0">
              <a:buNone/>
            </a:pPr>
            <a:r>
              <a:rPr lang="en-US" altLang="ja-JP" sz="4000" b="1" dirty="0" smtClean="0">
                <a:solidFill>
                  <a:schemeClr val="accent2"/>
                </a:solidFill>
              </a:rPr>
              <a:t>SELECT</a:t>
            </a:r>
            <a:r>
              <a:rPr lang="ja-JP" altLang="en-US" sz="4000" b="1" dirty="0" smtClean="0">
                <a:solidFill>
                  <a:schemeClr val="accent2"/>
                </a:solidFill>
              </a:rPr>
              <a:t>　列名　</a:t>
            </a:r>
            <a:r>
              <a:rPr lang="en-US" altLang="ja-JP" sz="4000" b="1" dirty="0" smtClean="0">
                <a:solidFill>
                  <a:schemeClr val="accent2"/>
                </a:solidFill>
              </a:rPr>
              <a:t>FROM</a:t>
            </a:r>
            <a:r>
              <a:rPr lang="ja-JP" altLang="en-US" sz="4000" b="1" dirty="0" smtClean="0">
                <a:solidFill>
                  <a:schemeClr val="accent2"/>
                </a:solidFill>
              </a:rPr>
              <a:t>　テーブル名</a:t>
            </a:r>
            <a:r>
              <a:rPr lang="en-US" altLang="ja-JP" sz="4000" b="1" dirty="0" smtClean="0">
                <a:solidFill>
                  <a:schemeClr val="accent2"/>
                </a:solidFill>
              </a:rPr>
              <a:t>;</a:t>
            </a:r>
          </a:p>
          <a:p>
            <a:endParaRPr lang="en-US" altLang="ja-JP" dirty="0" smtClean="0"/>
          </a:p>
          <a:p>
            <a:r>
              <a:rPr lang="ja-JP" altLang="en-US" dirty="0" smtClean="0"/>
              <a:t>列名に</a:t>
            </a:r>
            <a:r>
              <a:rPr lang="en-US" altLang="ja-JP" dirty="0" smtClean="0"/>
              <a:t> * </a:t>
            </a:r>
            <a:r>
              <a:rPr lang="ja-JP" altLang="en-US" dirty="0" smtClean="0"/>
              <a:t>を入れれば、すべての列を指定できる。</a:t>
            </a:r>
            <a:endParaRPr lang="en-US" altLang="ja-JP" dirty="0" smtClean="0"/>
          </a:p>
          <a:p>
            <a:r>
              <a:rPr lang="ja-JP" altLang="en-US" dirty="0" smtClean="0"/>
              <a:t>カンマ</a:t>
            </a:r>
            <a:r>
              <a:rPr lang="en-US" altLang="ja-JP" dirty="0" smtClean="0"/>
              <a:t> , </a:t>
            </a:r>
            <a:r>
              <a:rPr lang="ja-JP" altLang="en-US" dirty="0" smtClean="0"/>
              <a:t>を入れれば、任意の列を複数指定できる。</a:t>
            </a:r>
            <a:endParaRPr lang="ja-JP" altLang="en-US" dirty="0"/>
          </a:p>
          <a:p>
            <a:endParaRPr kumimoji="1" lang="ja-JP" altLang="en-US" dirty="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29</a:t>
            </a:fld>
            <a:endParaRPr kumimoji="1" lang="ja-JP" altLang="en-US"/>
          </a:p>
        </p:txBody>
      </p:sp>
    </p:spTree>
    <p:extLst>
      <p:ext uri="{BB962C8B-B14F-4D97-AF65-F5344CB8AC3E}">
        <p14:creationId xmlns:p14="http://schemas.microsoft.com/office/powerpoint/2010/main" val="8304711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CC</a:t>
            </a:r>
            <a:r>
              <a:rPr kumimoji="1" lang="ja-JP" altLang="en-US" dirty="0" smtClean="0"/>
              <a:t>ライセンスでの配布</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この資料は</a:t>
            </a:r>
            <a:r>
              <a:rPr kumimoji="1" lang="en-US" altLang="ja-JP" dirty="0" smtClean="0"/>
              <a:t>CC</a:t>
            </a:r>
            <a:r>
              <a:rPr lang="ja-JP" altLang="en-US" dirty="0" smtClean="0"/>
              <a:t>ライセンス</a:t>
            </a:r>
            <a:r>
              <a:rPr lang="en-US" altLang="ja-JP" dirty="0" smtClean="0"/>
              <a:t> FAQ </a:t>
            </a:r>
            <a:r>
              <a:rPr lang="ja-JP" altLang="en-US" dirty="0" smtClean="0"/>
              <a:t>詳細版</a:t>
            </a:r>
            <a:r>
              <a:rPr lang="en-US" altLang="ja-JP" dirty="0" smtClean="0"/>
              <a:t> </a:t>
            </a:r>
            <a:r>
              <a:rPr lang="ja-JP" altLang="en-US" dirty="0" smtClean="0"/>
              <a:t>内の</a:t>
            </a:r>
            <a:r>
              <a:rPr lang="en-US" altLang="ja-JP" dirty="0" smtClean="0"/>
              <a:t>CC</a:t>
            </a:r>
            <a:r>
              <a:rPr lang="ja-JP" altLang="en-US" dirty="0" smtClean="0"/>
              <a:t>ライセンス利用上の注意点</a:t>
            </a:r>
            <a:r>
              <a:rPr lang="en-US" altLang="ja-JP" dirty="0" smtClean="0"/>
              <a:t>13. </a:t>
            </a:r>
            <a:r>
              <a:rPr lang="ja-JP" altLang="en-US" dirty="0" smtClean="0"/>
              <a:t>に従い二次的著作物として配布します。</a:t>
            </a:r>
            <a:endParaRPr lang="en-US" altLang="ja-JP" dirty="0" smtClean="0"/>
          </a:p>
          <a:p>
            <a:pPr marL="457200" lvl="1" indent="0">
              <a:buNone/>
            </a:pPr>
            <a:r>
              <a:rPr lang="en-US" altLang="ja-JP" b="1" dirty="0" smtClean="0"/>
              <a:t>13. </a:t>
            </a:r>
            <a:r>
              <a:rPr lang="ja-JP" altLang="en-US" b="1" dirty="0" smtClean="0"/>
              <a:t>他</a:t>
            </a:r>
            <a:r>
              <a:rPr lang="ja-JP" altLang="en-US" b="1" dirty="0"/>
              <a:t>の人の作品を改変して制作した作品に</a:t>
            </a:r>
            <a:r>
              <a:rPr lang="en-US" altLang="ja-JP" b="1" dirty="0"/>
              <a:t>CC</a:t>
            </a:r>
            <a:r>
              <a:rPr lang="ja-JP" altLang="en-US" b="1" dirty="0"/>
              <a:t>ライセンスにを付けて公開するには、原作者の同意を取る必要がありますか？</a:t>
            </a:r>
            <a:endParaRPr lang="ja-JP" altLang="en-US" dirty="0"/>
          </a:p>
          <a:p>
            <a:pPr lvl="2">
              <a:buFont typeface="Wingdings" charset="2"/>
              <a:buChar char="Ø"/>
            </a:pPr>
            <a:r>
              <a:rPr lang="ja-JP" altLang="en-US" dirty="0"/>
              <a:t>基本はその通りですが、</a:t>
            </a:r>
            <a:r>
              <a:rPr lang="en-US" altLang="ja-JP" dirty="0"/>
              <a:t>CC</a:t>
            </a:r>
            <a:r>
              <a:rPr lang="ja-JP" altLang="en-US" dirty="0"/>
              <a:t>ライセンスのうち改変禁止が付されていない作品を改変した場合は、その必要はありません。</a:t>
            </a:r>
          </a:p>
          <a:p>
            <a:pPr lvl="2">
              <a:buFont typeface="Wingdings" charset="2"/>
              <a:buChar char="Ø"/>
            </a:pPr>
            <a:r>
              <a:rPr lang="ja-JP" altLang="en-US" dirty="0"/>
              <a:t>二次的著作物（改変後の著作物）の利用に対しては、改変した作者と原作者の両者が同一の種類の権利を保持します（著作権法</a:t>
            </a:r>
            <a:r>
              <a:rPr lang="en-US" altLang="ja-JP" dirty="0"/>
              <a:t>28</a:t>
            </a:r>
            <a:r>
              <a:rPr lang="ja-JP" altLang="en-US" dirty="0"/>
              <a:t>条）。そのため、</a:t>
            </a:r>
            <a:r>
              <a:rPr lang="en-US" altLang="ja-JP" dirty="0"/>
              <a:t>CC</a:t>
            </a:r>
            <a:r>
              <a:rPr lang="ja-JP" altLang="en-US" dirty="0"/>
              <a:t>ライセンスにより著作権表示がなされていない作品を改変し、公開する場合は、原作者の同意が必要となります</a:t>
            </a:r>
            <a:r>
              <a:rPr lang="ja-JP" altLang="en-US" dirty="0" smtClean="0"/>
              <a:t>。</a:t>
            </a:r>
            <a:endParaRPr lang="en-US" altLang="ja-JP" dirty="0"/>
          </a:p>
          <a:p>
            <a:pPr marL="914400" lvl="2" indent="0">
              <a:buNone/>
            </a:pPr>
            <a:r>
              <a:rPr lang="en-US" altLang="ja-JP" dirty="0">
                <a:hlinkClick r:id="rId2"/>
              </a:rPr>
              <a:t>https://creativecommons.jp/faq/detail/#</a:t>
            </a:r>
            <a:r>
              <a:rPr lang="en-US" altLang="ja-JP" dirty="0" smtClean="0">
                <a:hlinkClick r:id="rId2"/>
              </a:rPr>
              <a:t>h13</a:t>
            </a:r>
            <a:endParaRPr lang="en-US" altLang="ja-JP" dirty="0" smtClean="0"/>
          </a:p>
          <a:p>
            <a:pPr marL="0" indent="0">
              <a:buNone/>
            </a:pPr>
            <a:endParaRPr lang="en-US" altLang="ja-JP" dirty="0" smtClean="0"/>
          </a:p>
          <a:p>
            <a:pPr marL="0" indent="0">
              <a:buNone/>
            </a:pPr>
            <a:endParaRPr lang="en-US" altLang="ja-JP" dirty="0" smtClean="0"/>
          </a:p>
          <a:p>
            <a:pPr marL="0" indent="0">
              <a:buNone/>
            </a:pPr>
            <a:r>
              <a:rPr lang="en-US" altLang="ja-JP" dirty="0" smtClean="0"/>
              <a:t>		</a:t>
            </a:r>
            <a:r>
              <a:rPr lang="ja-JP" altLang="en-US" dirty="0"/>
              <a:t>日本大学文理学部情報科学科４年　市川亮</a:t>
            </a:r>
            <a:r>
              <a:rPr lang="ja-JP" altLang="en-US" dirty="0" smtClean="0"/>
              <a:t>佑</a:t>
            </a:r>
            <a:endParaRPr lang="en-US" altLang="ja-JP" dirty="0" smtClean="0"/>
          </a:p>
          <a:p>
            <a:pPr marL="0" indent="0">
              <a:buNone/>
            </a:pPr>
            <a:r>
              <a:rPr lang="ja-JP" altLang="en-US" dirty="0" smtClean="0"/>
              <a:t>この </a:t>
            </a:r>
            <a:r>
              <a:rPr lang="ja-JP" altLang="en-US" dirty="0"/>
              <a:t>作品 </a:t>
            </a:r>
            <a:r>
              <a:rPr lang="ja-JP" altLang="en-US" dirty="0" smtClean="0"/>
              <a:t>は</a:t>
            </a:r>
            <a:r>
              <a:rPr lang="en-US" altLang="ja-JP" dirty="0"/>
              <a:t> </a:t>
            </a:r>
            <a:r>
              <a:rPr lang="ja-JP" altLang="en-US" dirty="0" smtClean="0">
                <a:hlinkClick r:id="rId3"/>
              </a:rPr>
              <a:t>クリエイティブ</a:t>
            </a:r>
            <a:r>
              <a:rPr lang="ja-JP" altLang="en-US" dirty="0">
                <a:hlinkClick r:id="rId3"/>
              </a:rPr>
              <a:t>・コモンズ 表示 </a:t>
            </a:r>
            <a:r>
              <a:rPr lang="en-US" altLang="ja-JP" dirty="0">
                <a:hlinkClick r:id="rId3"/>
              </a:rPr>
              <a:t>4.0 </a:t>
            </a:r>
            <a:r>
              <a:rPr lang="ja-JP" altLang="en-US" dirty="0">
                <a:hlinkClick r:id="rId3"/>
              </a:rPr>
              <a:t>国際 </a:t>
            </a:r>
            <a:r>
              <a:rPr lang="ja-JP" altLang="en-US" dirty="0" smtClean="0">
                <a:hlinkClick r:id="rId3"/>
              </a:rPr>
              <a:t>ライセンス</a:t>
            </a:r>
            <a:r>
              <a:rPr lang="en-US" altLang="ja-JP" dirty="0"/>
              <a:t> </a:t>
            </a:r>
            <a:r>
              <a:rPr lang="ja-JP" altLang="en-US" dirty="0" smtClean="0"/>
              <a:t>の</a:t>
            </a:r>
            <a:r>
              <a:rPr lang="ja-JP" altLang="en-US" dirty="0"/>
              <a:t>下に提供されています。</a:t>
            </a:r>
            <a:endParaRPr lang="en-US" altLang="ja-JP" dirty="0" smtClean="0"/>
          </a:p>
        </p:txBody>
      </p:sp>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9613" y="4730508"/>
            <a:ext cx="1117600" cy="393700"/>
          </a:xfrm>
          <a:prstGeom prst="rect">
            <a:avLst/>
          </a:prstGeom>
        </p:spPr>
      </p:pic>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3</a:t>
            </a:fld>
            <a:endParaRPr kumimoji="1" lang="ja-JP" altLang="en-US"/>
          </a:p>
        </p:txBody>
      </p:sp>
    </p:spTree>
    <p:extLst>
      <p:ext uri="{BB962C8B-B14F-4D97-AF65-F5344CB8AC3E}">
        <p14:creationId xmlns:p14="http://schemas.microsoft.com/office/powerpoint/2010/main" val="19865693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SELECT</a:t>
            </a:r>
            <a:r>
              <a:rPr lang="ja-JP" altLang="en-US" dirty="0" smtClean="0"/>
              <a:t>文</a:t>
            </a:r>
            <a:r>
              <a:rPr kumimoji="1" lang="ja-JP" altLang="en-US" dirty="0" smtClean="0"/>
              <a:t>を使ってみよう</a:t>
            </a:r>
            <a:endParaRPr kumimoji="1" lang="ja-JP" altLang="en-US" dirty="0"/>
          </a:p>
        </p:txBody>
      </p:sp>
      <p:sp>
        <p:nvSpPr>
          <p:cNvPr id="3" name="コンテンツ プレースホルダー 2"/>
          <p:cNvSpPr>
            <a:spLocks noGrp="1"/>
          </p:cNvSpPr>
          <p:nvPr>
            <p:ph idx="1"/>
          </p:nvPr>
        </p:nvSpPr>
        <p:spPr/>
        <p:txBody>
          <a:bodyPr/>
          <a:lstStyle/>
          <a:p>
            <a:pPr>
              <a:lnSpc>
                <a:spcPct val="100000"/>
              </a:lnSpc>
              <a:spcBef>
                <a:spcPts val="0"/>
              </a:spcBef>
            </a:pPr>
            <a:r>
              <a:rPr lang="ja-JP" altLang="en-US" dirty="0" smtClean="0"/>
              <a:t>入力してみよう！</a:t>
            </a:r>
            <a:endParaRPr kumimoji="1" lang="en-US" altLang="ja-JP" b="1" dirty="0" smtClean="0">
              <a:solidFill>
                <a:srgbClr val="FF0000"/>
              </a:solidFill>
            </a:endParaRPr>
          </a:p>
          <a:p>
            <a:pPr marL="457200" lvl="1" indent="0">
              <a:lnSpc>
                <a:spcPct val="100000"/>
              </a:lnSpc>
              <a:spcBef>
                <a:spcPts val="0"/>
              </a:spcBef>
              <a:buNone/>
            </a:pPr>
            <a:r>
              <a:rPr kumimoji="1" lang="en-US" altLang="ja-JP" sz="4000" b="1" dirty="0" smtClean="0">
                <a:solidFill>
                  <a:schemeClr val="accent2"/>
                </a:solidFill>
              </a:rPr>
              <a:t>select * from </a:t>
            </a:r>
            <a:r>
              <a:rPr kumimoji="1" lang="ja-JP" altLang="en-US" sz="4000" b="1" dirty="0" smtClean="0">
                <a:solidFill>
                  <a:schemeClr val="accent2"/>
                </a:solidFill>
              </a:rPr>
              <a:t>商品データ</a:t>
            </a:r>
            <a:r>
              <a:rPr kumimoji="1" lang="en-US" altLang="ja-JP" sz="4000" b="1" dirty="0" smtClean="0">
                <a:solidFill>
                  <a:schemeClr val="accent2"/>
                </a:solidFill>
              </a:rPr>
              <a:t>;</a:t>
            </a:r>
          </a:p>
          <a:p>
            <a:pPr marL="0" indent="0">
              <a:lnSpc>
                <a:spcPct val="100000"/>
              </a:lnSpc>
              <a:spcBef>
                <a:spcPts val="0"/>
              </a:spcBef>
              <a:buNone/>
            </a:pPr>
            <a:endParaRPr kumimoji="1" lang="en-US" altLang="ja-JP" b="1" dirty="0" smtClean="0">
              <a:solidFill>
                <a:srgbClr val="FF0000"/>
              </a:solidFill>
            </a:endParaRPr>
          </a:p>
          <a:p>
            <a:pPr marL="0" marR="0" lvl="0" indent="0" defTabSz="914400" eaLnBrk="1" fontAlgn="auto" latinLnBrk="0" hangingPunct="1">
              <a:lnSpc>
                <a:spcPct val="100000"/>
              </a:lnSpc>
              <a:spcBef>
                <a:spcPts val="0"/>
              </a:spcBef>
              <a:spcAft>
                <a:spcPts val="0"/>
              </a:spcAft>
              <a:buClrTx/>
              <a:buSzTx/>
              <a:buFontTx/>
              <a:buNone/>
              <a:tabLst/>
              <a:defRPr/>
            </a:pPr>
            <a:endParaRPr lang="en-US" altLang="ja-JP" dirty="0"/>
          </a:p>
          <a:p>
            <a:pPr marL="0" marR="0" lvl="0" indent="0" defTabSz="914400" eaLnBrk="1" fontAlgn="auto" latinLnBrk="0" hangingPunct="1">
              <a:lnSpc>
                <a:spcPct val="100000"/>
              </a:lnSpc>
              <a:spcBef>
                <a:spcPts val="0"/>
              </a:spcBef>
              <a:spcAft>
                <a:spcPts val="0"/>
              </a:spcAft>
              <a:buClrTx/>
              <a:buSzTx/>
              <a:buFontTx/>
              <a:buNone/>
              <a:tabLst/>
              <a:defRPr/>
            </a:pPr>
            <a:endParaRPr lang="en-US" altLang="ja-JP"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5041" y="2456445"/>
            <a:ext cx="7401917" cy="3695500"/>
          </a:xfrm>
          <a:prstGeom prst="rect">
            <a:avLst/>
          </a:prstGeom>
          <a:ln>
            <a:solidFill>
              <a:schemeClr val="tx1"/>
            </a:solidFill>
          </a:ln>
        </p:spPr>
      </p:pic>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30</a:t>
            </a:fld>
            <a:endParaRPr kumimoji="1" lang="ja-JP" altLang="en-US"/>
          </a:p>
        </p:txBody>
      </p:sp>
    </p:spTree>
    <p:extLst>
      <p:ext uri="{BB962C8B-B14F-4D97-AF65-F5344CB8AC3E}">
        <p14:creationId xmlns:p14="http://schemas.microsoft.com/office/powerpoint/2010/main" val="2562981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射影の</a:t>
            </a:r>
            <a:r>
              <a:rPr lang="en-US" altLang="ja-JP" dirty="0" smtClean="0"/>
              <a:t>SQL(1/3)</a:t>
            </a:r>
            <a:endParaRPr kumimoji="1" lang="ja-JP" altLang="en-US" b="1" dirty="0">
              <a:solidFill>
                <a:srgbClr val="FF0000"/>
              </a:solidFill>
            </a:endParaRPr>
          </a:p>
        </p:txBody>
      </p:sp>
      <p:sp>
        <p:nvSpPr>
          <p:cNvPr id="3" name="コンテンツ プレースホルダー 2"/>
          <p:cNvSpPr>
            <a:spLocks noGrp="1"/>
          </p:cNvSpPr>
          <p:nvPr>
            <p:ph idx="1"/>
          </p:nvPr>
        </p:nvSpPr>
        <p:spPr>
          <a:xfrm>
            <a:off x="838200" y="1690688"/>
            <a:ext cx="10515600" cy="4348163"/>
          </a:xfrm>
        </p:spPr>
        <p:txBody>
          <a:bodyPr>
            <a:normAutofit/>
          </a:bodyPr>
          <a:lstStyle/>
          <a:p>
            <a:pPr marL="0" lvl="0" indent="0">
              <a:lnSpc>
                <a:spcPct val="100000"/>
              </a:lnSpc>
              <a:spcBef>
                <a:spcPts val="0"/>
              </a:spcBef>
              <a:buNone/>
            </a:pPr>
            <a:r>
              <a:rPr lang="en-US" altLang="ja-JP" sz="3600" b="1" dirty="0" smtClean="0">
                <a:solidFill>
                  <a:schemeClr val="accent2"/>
                </a:solidFill>
              </a:rPr>
              <a:t>select </a:t>
            </a:r>
            <a:r>
              <a:rPr lang="ja-JP" altLang="en-US" sz="3600" b="1" dirty="0" smtClean="0">
                <a:solidFill>
                  <a:schemeClr val="accent2"/>
                </a:solidFill>
              </a:rPr>
              <a:t>商品名</a:t>
            </a:r>
            <a:r>
              <a:rPr lang="en-US" altLang="ja-JP" sz="3600" b="1" dirty="0" smtClean="0">
                <a:solidFill>
                  <a:schemeClr val="accent2"/>
                </a:solidFill>
              </a:rPr>
              <a:t>, </a:t>
            </a:r>
            <a:r>
              <a:rPr lang="ja-JP" altLang="en-US" sz="3600" b="1" dirty="0" smtClean="0">
                <a:solidFill>
                  <a:schemeClr val="accent2"/>
                </a:solidFill>
              </a:rPr>
              <a:t>価格</a:t>
            </a:r>
            <a:r>
              <a:rPr lang="en-US" altLang="ja-JP" sz="3600" b="1" dirty="0" smtClean="0">
                <a:solidFill>
                  <a:schemeClr val="accent2"/>
                </a:solidFill>
              </a:rPr>
              <a:t> from </a:t>
            </a:r>
            <a:r>
              <a:rPr lang="ja-JP" altLang="en-US" sz="3600" b="1" dirty="0" smtClean="0">
                <a:solidFill>
                  <a:schemeClr val="accent2"/>
                </a:solidFill>
              </a:rPr>
              <a:t>商品データ</a:t>
            </a:r>
            <a:r>
              <a:rPr lang="en-US" altLang="ja-JP" sz="3600" b="1" dirty="0" smtClean="0">
                <a:solidFill>
                  <a:schemeClr val="accent2"/>
                </a:solidFill>
              </a:rPr>
              <a:t>;</a:t>
            </a:r>
            <a:endParaRPr lang="en-US" altLang="ja-JP" sz="3600" dirty="0">
              <a:solidFill>
                <a:schemeClr val="accent2"/>
              </a:solidFill>
            </a:endParaRPr>
          </a:p>
        </p:txBody>
      </p:sp>
      <p:graphicFrame>
        <p:nvGraphicFramePr>
          <p:cNvPr id="4" name="表 3"/>
          <p:cNvGraphicFramePr>
            <a:graphicFrameLocks noGrp="1"/>
          </p:cNvGraphicFramePr>
          <p:nvPr>
            <p:extLst>
              <p:ext uri="{D42A27DB-BD31-4B8C-83A1-F6EECF244321}">
                <p14:modId xmlns:p14="http://schemas.microsoft.com/office/powerpoint/2010/main" val="113938548"/>
              </p:ext>
            </p:extLst>
          </p:nvPr>
        </p:nvGraphicFramePr>
        <p:xfrm>
          <a:off x="838200" y="2514113"/>
          <a:ext cx="7768035" cy="1854200"/>
        </p:xfrm>
        <a:graphic>
          <a:graphicData uri="http://schemas.openxmlformats.org/drawingml/2006/table">
            <a:tbl>
              <a:tblPr firstRow="1" bandRow="1">
                <a:tableStyleId>{7DF18680-E054-41AD-8BC1-D1AEF772440D}</a:tableStyleId>
              </a:tblPr>
              <a:tblGrid>
                <a:gridCol w="1562938"/>
                <a:gridCol w="2334845"/>
                <a:gridCol w="1169582"/>
                <a:gridCol w="1837556"/>
                <a:gridCol w="863114"/>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商品名</a:t>
                      </a:r>
                      <a:endParaRPr kumimoji="1" lang="ja-JP" altLang="en-US" dirty="0"/>
                    </a:p>
                  </a:txBody>
                  <a:tcPr>
                    <a:solidFill>
                      <a:schemeClr val="accent6"/>
                    </a:solidFill>
                  </a:tcPr>
                </a:tc>
                <a:tc>
                  <a:txBody>
                    <a:bodyPr/>
                    <a:lstStyle/>
                    <a:p>
                      <a:r>
                        <a:rPr kumimoji="1" lang="ja-JP" altLang="en-US" dirty="0" smtClean="0"/>
                        <a:t>内容量</a:t>
                      </a:r>
                      <a:endParaRPr kumimoji="1" lang="ja-JP" altLang="en-US" dirty="0"/>
                    </a:p>
                  </a:txBody>
                  <a:tcPr/>
                </a:tc>
                <a:tc>
                  <a:txBody>
                    <a:bodyPr/>
                    <a:lstStyle/>
                    <a:p>
                      <a:r>
                        <a:rPr kumimoji="1" lang="ja-JP" altLang="en-US" dirty="0" smtClean="0"/>
                        <a:t>メーカー</a:t>
                      </a:r>
                      <a:endParaRPr kumimoji="1" lang="ja-JP" altLang="en-US" dirty="0"/>
                    </a:p>
                  </a:txBody>
                  <a:tcPr/>
                </a:tc>
                <a:tc>
                  <a:txBody>
                    <a:bodyPr/>
                    <a:lstStyle/>
                    <a:p>
                      <a:r>
                        <a:rPr kumimoji="1" lang="ja-JP" altLang="en-US" dirty="0" smtClean="0"/>
                        <a:t>価格</a:t>
                      </a:r>
                      <a:endParaRPr kumimoji="1" lang="ja-JP" altLang="en-US" dirty="0"/>
                    </a:p>
                  </a:txBody>
                  <a:tcPr>
                    <a:solidFill>
                      <a:schemeClr val="accent6"/>
                    </a:solidFill>
                  </a:tcPr>
                </a:tc>
              </a:tr>
              <a:tr h="370840">
                <a:tc>
                  <a:txBody>
                    <a:bodyPr/>
                    <a:lstStyle/>
                    <a:p>
                      <a:r>
                        <a:rPr kumimoji="1" lang="en-US" altLang="ja-JP" dirty="0" smtClean="0"/>
                        <a:t>C6390</a:t>
                      </a:r>
                      <a:endParaRPr kumimoji="1" lang="ja-JP" altLang="en-US" dirty="0"/>
                    </a:p>
                  </a:txBody>
                  <a:tcPr/>
                </a:tc>
                <a:tc>
                  <a:txBody>
                    <a:bodyPr/>
                    <a:lstStyle/>
                    <a:p>
                      <a:r>
                        <a:rPr kumimoji="1" lang="ja-JP" altLang="en-US" dirty="0" smtClean="0"/>
                        <a:t>坦々ヌードル</a:t>
                      </a:r>
                      <a:endParaRPr kumimoji="1" lang="ja-JP" altLang="en-US" dirty="0"/>
                    </a:p>
                  </a:txBody>
                  <a:tcPr>
                    <a:solidFill>
                      <a:schemeClr val="accent6"/>
                    </a:solidFill>
                  </a:tcPr>
                </a:tc>
                <a:tc>
                  <a:txBody>
                    <a:bodyPr/>
                    <a:lstStyle/>
                    <a:p>
                      <a:r>
                        <a:rPr kumimoji="1" lang="en-US" altLang="ja-JP" dirty="0" smtClean="0"/>
                        <a:t>25g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solidFill>
                      <a:schemeClr val="accent6"/>
                    </a:solidFill>
                  </a:tcPr>
                </a:tc>
              </a:tr>
              <a:tr h="370840">
                <a:tc>
                  <a:txBody>
                    <a:bodyPr/>
                    <a:lstStyle/>
                    <a:p>
                      <a:r>
                        <a:rPr kumimoji="1" lang="en-US" altLang="ja-JP" dirty="0" smtClean="0"/>
                        <a:t>C7320</a:t>
                      </a:r>
                      <a:endParaRPr kumimoji="1" lang="ja-JP" altLang="en-US" dirty="0"/>
                    </a:p>
                  </a:txBody>
                  <a:tcPr/>
                </a:tc>
                <a:tc>
                  <a:txBody>
                    <a:bodyPr/>
                    <a:lstStyle/>
                    <a:p>
                      <a:r>
                        <a:rPr kumimoji="1" lang="ja-JP" altLang="en-US" dirty="0" smtClean="0"/>
                        <a:t>トマトヌードル</a:t>
                      </a:r>
                      <a:endParaRPr kumimoji="1" lang="ja-JP" altLang="en-US" dirty="0"/>
                    </a:p>
                  </a:txBody>
                  <a:tcPr>
                    <a:solidFill>
                      <a:schemeClr val="accent6"/>
                    </a:solidFill>
                  </a:tcPr>
                </a:tc>
                <a:tc>
                  <a:txBody>
                    <a:bodyPr/>
                    <a:lstStyle/>
                    <a:p>
                      <a:r>
                        <a:rPr kumimoji="1" lang="en-US" altLang="ja-JP" dirty="0" smtClean="0"/>
                        <a:t>23g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solidFill>
                      <a:schemeClr val="accent6"/>
                    </a:solidFill>
                  </a:tcPr>
                </a:tc>
              </a:tr>
              <a:tr h="370840">
                <a:tc>
                  <a:txBody>
                    <a:bodyPr/>
                    <a:lstStyle/>
                    <a:p>
                      <a:r>
                        <a:rPr kumimoji="1" lang="en-US" altLang="ja-JP" dirty="0" smtClean="0"/>
                        <a:t>C8522</a:t>
                      </a:r>
                      <a:endParaRPr kumimoji="1" lang="ja-JP" altLang="en-US" dirty="0"/>
                    </a:p>
                  </a:txBody>
                  <a:tcPr/>
                </a:tc>
                <a:tc>
                  <a:txBody>
                    <a:bodyPr/>
                    <a:lstStyle/>
                    <a:p>
                      <a:r>
                        <a:rPr kumimoji="1" lang="ja-JP" altLang="en-US" dirty="0" smtClean="0"/>
                        <a:t>シーフードヌードル</a:t>
                      </a:r>
                      <a:endParaRPr kumimoji="1" lang="ja-JP" altLang="en-US" dirty="0"/>
                    </a:p>
                  </a:txBody>
                  <a:tcPr>
                    <a:solidFill>
                      <a:schemeClr val="accent6"/>
                    </a:solidFill>
                  </a:tcPr>
                </a:tc>
                <a:tc>
                  <a:txBody>
                    <a:bodyPr/>
                    <a:lstStyle/>
                    <a:p>
                      <a:r>
                        <a:rPr kumimoji="1" lang="en-US" altLang="ja-JP" dirty="0" smtClean="0"/>
                        <a:t>53g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170</a:t>
                      </a:r>
                      <a:endParaRPr kumimoji="1" lang="ja-JP" altLang="en-US" dirty="0"/>
                    </a:p>
                  </a:txBody>
                  <a:tcPr>
                    <a:solidFill>
                      <a:schemeClr val="accent6"/>
                    </a:solidFill>
                  </a:tcPr>
                </a:tc>
              </a:tr>
              <a:tr h="370840">
                <a:tc>
                  <a:txBody>
                    <a:bodyPr/>
                    <a:lstStyle/>
                    <a:p>
                      <a:r>
                        <a:rPr kumimoji="1" lang="en-US" altLang="ja-JP" dirty="0" smtClean="0"/>
                        <a:t>J1163</a:t>
                      </a:r>
                      <a:endParaRPr kumimoji="1" lang="ja-JP" altLang="en-US" dirty="0"/>
                    </a:p>
                  </a:txBody>
                  <a:tcPr/>
                </a:tc>
                <a:tc>
                  <a:txBody>
                    <a:bodyPr/>
                    <a:lstStyle/>
                    <a:p>
                      <a:r>
                        <a:rPr kumimoji="1" lang="ja-JP" altLang="en-US" dirty="0" smtClean="0"/>
                        <a:t>ほうじ番茶</a:t>
                      </a:r>
                      <a:endParaRPr kumimoji="1" lang="ja-JP" altLang="en-US" dirty="0"/>
                    </a:p>
                  </a:txBody>
                  <a:tcPr>
                    <a:solidFill>
                      <a:schemeClr val="accent6"/>
                    </a:solidFill>
                  </a:tcPr>
                </a:tc>
                <a:tc>
                  <a:txBody>
                    <a:bodyPr/>
                    <a:lstStyle/>
                    <a:p>
                      <a:r>
                        <a:rPr kumimoji="1" lang="en-US" altLang="ja-JP" dirty="0" smtClean="0"/>
                        <a:t>500ml</a:t>
                      </a:r>
                      <a:endParaRPr kumimoji="1" lang="ja-JP" altLang="en-US" dirty="0"/>
                    </a:p>
                  </a:txBody>
                  <a:tcPr/>
                </a:tc>
                <a:tc>
                  <a:txBody>
                    <a:bodyPr/>
                    <a:lstStyle/>
                    <a:p>
                      <a:r>
                        <a:rPr kumimoji="1" lang="ja-JP" altLang="en-US" dirty="0" smtClean="0"/>
                        <a:t>やまと製茶園</a:t>
                      </a:r>
                      <a:endParaRPr kumimoji="1" lang="ja-JP" altLang="en-US" dirty="0"/>
                    </a:p>
                  </a:txBody>
                  <a:tcPr/>
                </a:tc>
                <a:tc>
                  <a:txBody>
                    <a:bodyPr/>
                    <a:lstStyle/>
                    <a:p>
                      <a:r>
                        <a:rPr kumimoji="1" lang="en-US" altLang="ja-JP" dirty="0" smtClean="0"/>
                        <a:t>150</a:t>
                      </a:r>
                      <a:endParaRPr kumimoji="1" lang="ja-JP" altLang="en-US" dirty="0"/>
                    </a:p>
                  </a:txBody>
                  <a:tcPr>
                    <a:solidFill>
                      <a:schemeClr val="accent6"/>
                    </a:solidFill>
                  </a:tcPr>
                </a:tc>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1557246759"/>
              </p:ext>
            </p:extLst>
          </p:nvPr>
        </p:nvGraphicFramePr>
        <p:xfrm>
          <a:off x="2032000" y="4711700"/>
          <a:ext cx="8128000" cy="1854200"/>
        </p:xfrm>
        <a:graphic>
          <a:graphicData uri="http://schemas.openxmlformats.org/drawingml/2006/table">
            <a:tbl>
              <a:tblPr firstRow="1" bandRow="1">
                <a:tableStyleId>{7DF18680-E054-41AD-8BC1-D1AEF772440D}</a:tableStyleId>
              </a:tblPr>
              <a:tblGrid>
                <a:gridCol w="4064000"/>
                <a:gridCol w="4064000"/>
              </a:tblGrid>
              <a:tr h="370840">
                <a:tc>
                  <a:txBody>
                    <a:bodyPr/>
                    <a:lstStyle/>
                    <a:p>
                      <a:r>
                        <a:rPr kumimoji="1" lang="ja-JP" altLang="en-US" dirty="0" smtClean="0"/>
                        <a:t>商品名</a:t>
                      </a:r>
                      <a:endParaRPr kumimoji="1" lang="ja-JP" altLang="en-US" dirty="0"/>
                    </a:p>
                  </a:txBody>
                  <a:tcPr>
                    <a:solidFill>
                      <a:schemeClr val="accent6"/>
                    </a:solidFill>
                  </a:tcPr>
                </a:tc>
                <a:tc>
                  <a:txBody>
                    <a:bodyPr/>
                    <a:lstStyle/>
                    <a:p>
                      <a:r>
                        <a:rPr kumimoji="1" lang="ja-JP" altLang="en-US" dirty="0" smtClean="0"/>
                        <a:t>価格</a:t>
                      </a:r>
                      <a:endParaRPr kumimoji="1" lang="ja-JP" altLang="en-US" dirty="0"/>
                    </a:p>
                  </a:txBody>
                  <a:tcPr>
                    <a:solidFill>
                      <a:schemeClr val="accent6"/>
                    </a:solidFill>
                  </a:tcPr>
                </a:tc>
              </a:tr>
              <a:tr h="370840">
                <a:tc>
                  <a:txBody>
                    <a:bodyPr/>
                    <a:lstStyle/>
                    <a:p>
                      <a:r>
                        <a:rPr kumimoji="1" lang="ja-JP" altLang="en-US" dirty="0" smtClean="0"/>
                        <a:t>坦々ヌードル</a:t>
                      </a:r>
                      <a:endParaRPr kumimoji="1" lang="ja-JP" altLang="en-US" dirty="0"/>
                    </a:p>
                  </a:txBody>
                  <a:tcPr>
                    <a:solidFill>
                      <a:schemeClr val="accent6"/>
                    </a:solidFill>
                  </a:tcPr>
                </a:tc>
                <a:tc>
                  <a:txBody>
                    <a:bodyPr/>
                    <a:lstStyle/>
                    <a:p>
                      <a:r>
                        <a:rPr kumimoji="1" lang="en-US" altLang="ja-JP" dirty="0" smtClean="0"/>
                        <a:t>150</a:t>
                      </a:r>
                      <a:endParaRPr kumimoji="1" lang="ja-JP" altLang="en-US" dirty="0"/>
                    </a:p>
                  </a:txBody>
                  <a:tcPr>
                    <a:solidFill>
                      <a:schemeClr val="accent6"/>
                    </a:solidFill>
                  </a:tcPr>
                </a:tc>
              </a:tr>
              <a:tr h="370840">
                <a:tc>
                  <a:txBody>
                    <a:bodyPr/>
                    <a:lstStyle/>
                    <a:p>
                      <a:r>
                        <a:rPr kumimoji="1" lang="ja-JP" altLang="en-US" dirty="0" smtClean="0"/>
                        <a:t>トマトヌードル</a:t>
                      </a:r>
                      <a:endParaRPr kumimoji="1" lang="ja-JP" altLang="en-US" dirty="0"/>
                    </a:p>
                  </a:txBody>
                  <a:tcPr>
                    <a:solidFill>
                      <a:schemeClr val="accent6"/>
                    </a:solidFill>
                  </a:tcPr>
                </a:tc>
                <a:tc>
                  <a:txBody>
                    <a:bodyPr/>
                    <a:lstStyle/>
                    <a:p>
                      <a:r>
                        <a:rPr kumimoji="1" lang="en-US" altLang="ja-JP" dirty="0" smtClean="0"/>
                        <a:t>150</a:t>
                      </a:r>
                      <a:endParaRPr kumimoji="1" lang="ja-JP" altLang="en-US" dirty="0"/>
                    </a:p>
                  </a:txBody>
                  <a:tcPr>
                    <a:solidFill>
                      <a:schemeClr val="accent6"/>
                    </a:solidFill>
                  </a:tcPr>
                </a:tc>
              </a:tr>
              <a:tr h="370840">
                <a:tc>
                  <a:txBody>
                    <a:bodyPr/>
                    <a:lstStyle/>
                    <a:p>
                      <a:r>
                        <a:rPr kumimoji="1" lang="ja-JP" altLang="en-US" dirty="0" smtClean="0"/>
                        <a:t>シーフードヌードル</a:t>
                      </a:r>
                      <a:endParaRPr kumimoji="1" lang="ja-JP" altLang="en-US" dirty="0"/>
                    </a:p>
                  </a:txBody>
                  <a:tcPr>
                    <a:solidFill>
                      <a:schemeClr val="accent6"/>
                    </a:solidFill>
                  </a:tcPr>
                </a:tc>
                <a:tc>
                  <a:txBody>
                    <a:bodyPr/>
                    <a:lstStyle/>
                    <a:p>
                      <a:r>
                        <a:rPr kumimoji="1" lang="en-US" altLang="ja-JP" dirty="0" smtClean="0"/>
                        <a:t>170</a:t>
                      </a:r>
                      <a:endParaRPr kumimoji="1" lang="ja-JP" altLang="en-US" dirty="0"/>
                    </a:p>
                  </a:txBody>
                  <a:tcPr>
                    <a:solidFill>
                      <a:schemeClr val="accent6"/>
                    </a:solidFill>
                  </a:tcPr>
                </a:tc>
              </a:tr>
              <a:tr h="370840">
                <a:tc>
                  <a:txBody>
                    <a:bodyPr/>
                    <a:lstStyle/>
                    <a:p>
                      <a:r>
                        <a:rPr kumimoji="1" lang="ja-JP" altLang="en-US" dirty="0" smtClean="0"/>
                        <a:t>ほうじ番茶</a:t>
                      </a:r>
                      <a:endParaRPr kumimoji="1" lang="ja-JP" altLang="en-US" dirty="0"/>
                    </a:p>
                  </a:txBody>
                  <a:tcPr>
                    <a:solidFill>
                      <a:schemeClr val="accent6"/>
                    </a:solidFill>
                  </a:tcPr>
                </a:tc>
                <a:tc>
                  <a:txBody>
                    <a:bodyPr/>
                    <a:lstStyle/>
                    <a:p>
                      <a:r>
                        <a:rPr kumimoji="1" lang="en-US" altLang="ja-JP" dirty="0" smtClean="0"/>
                        <a:t>150</a:t>
                      </a:r>
                      <a:endParaRPr kumimoji="1" lang="ja-JP" altLang="en-US" dirty="0"/>
                    </a:p>
                  </a:txBody>
                  <a:tcPr>
                    <a:solidFill>
                      <a:schemeClr val="accent6"/>
                    </a:solidFill>
                  </a:tcPr>
                </a:tc>
              </a:tr>
            </a:tbl>
          </a:graphicData>
        </a:graphic>
      </p:graphicFrame>
      <p:sp>
        <p:nvSpPr>
          <p:cNvPr id="8" name="右矢印 7"/>
          <p:cNvSpPr/>
          <p:nvPr/>
        </p:nvSpPr>
        <p:spPr>
          <a:xfrm rot="3950608">
            <a:off x="3649574" y="4283252"/>
            <a:ext cx="966651" cy="5135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右矢印 8"/>
          <p:cNvSpPr/>
          <p:nvPr/>
        </p:nvSpPr>
        <p:spPr>
          <a:xfrm rot="6632738">
            <a:off x="7476056" y="4316833"/>
            <a:ext cx="966651" cy="5135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31</a:t>
            </a:fld>
            <a:endParaRPr kumimoji="1" lang="ja-JP" altLang="en-US"/>
          </a:p>
        </p:txBody>
      </p:sp>
    </p:spTree>
    <p:extLst>
      <p:ext uri="{BB962C8B-B14F-4D97-AF65-F5344CB8AC3E}">
        <p14:creationId xmlns:p14="http://schemas.microsoft.com/office/powerpoint/2010/main" val="10136436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射影の</a:t>
            </a:r>
            <a:r>
              <a:rPr lang="en-US" altLang="ja-JP" dirty="0" smtClean="0"/>
              <a:t>SQL(2/3)</a:t>
            </a:r>
            <a:endParaRPr kumimoji="1" lang="ja-JP" altLang="en-US" b="1" dirty="0">
              <a:solidFill>
                <a:srgbClr val="FF0000"/>
              </a:solidFill>
            </a:endParaRPr>
          </a:p>
        </p:txBody>
      </p:sp>
      <p:sp>
        <p:nvSpPr>
          <p:cNvPr id="6" name="コンテンツ プレースホルダー 5"/>
          <p:cNvSpPr>
            <a:spLocks noGrp="1"/>
          </p:cNvSpPr>
          <p:nvPr>
            <p:ph idx="1"/>
          </p:nvPr>
        </p:nvSpPr>
        <p:spPr/>
        <p:txBody>
          <a:bodyPr/>
          <a:lstStyle/>
          <a:p>
            <a:pPr marL="0" lvl="0" indent="0">
              <a:lnSpc>
                <a:spcPct val="100000"/>
              </a:lnSpc>
              <a:spcBef>
                <a:spcPts val="0"/>
              </a:spcBef>
              <a:buNone/>
            </a:pPr>
            <a:r>
              <a:rPr lang="ja-JP" altLang="en-US" dirty="0"/>
              <a:t>属性は、「</a:t>
            </a:r>
            <a:r>
              <a:rPr lang="ja-JP" altLang="en-US" b="1" dirty="0"/>
              <a:t>テーブル名</a:t>
            </a:r>
            <a:r>
              <a:rPr lang="en-US" altLang="ja-JP" b="1" dirty="0"/>
              <a:t>.</a:t>
            </a:r>
            <a:r>
              <a:rPr lang="ja-JP" altLang="en-US" b="1" dirty="0"/>
              <a:t>属性名</a:t>
            </a:r>
            <a:r>
              <a:rPr lang="ja-JP" altLang="en-US" dirty="0"/>
              <a:t>」のように明示的に書く事も</a:t>
            </a:r>
            <a:r>
              <a:rPr lang="ja-JP" altLang="en-US" dirty="0" smtClean="0"/>
              <a:t>できる</a:t>
            </a:r>
            <a:endParaRPr lang="en-US" altLang="ja-JP" dirty="0" smtClean="0"/>
          </a:p>
          <a:p>
            <a:pPr marL="0" lvl="0" indent="0">
              <a:lnSpc>
                <a:spcPct val="100000"/>
              </a:lnSpc>
              <a:spcBef>
                <a:spcPts val="0"/>
              </a:spcBef>
              <a:buNone/>
            </a:pPr>
            <a:endParaRPr lang="en-US" altLang="ja-JP" dirty="0" smtClean="0"/>
          </a:p>
          <a:p>
            <a:pPr marL="0" lvl="0" indent="0">
              <a:lnSpc>
                <a:spcPct val="100000"/>
              </a:lnSpc>
              <a:spcBef>
                <a:spcPts val="0"/>
              </a:spcBef>
              <a:buNone/>
            </a:pPr>
            <a:r>
              <a:rPr lang="ja-JP" altLang="en-US" dirty="0" smtClean="0"/>
              <a:t>例：</a:t>
            </a:r>
            <a:endParaRPr lang="en-US" altLang="ja-JP" dirty="0"/>
          </a:p>
          <a:p>
            <a:pPr marL="0" lvl="0" indent="0">
              <a:lnSpc>
                <a:spcPct val="100000"/>
              </a:lnSpc>
              <a:spcBef>
                <a:spcPts val="0"/>
              </a:spcBef>
              <a:buNone/>
            </a:pPr>
            <a:endParaRPr lang="en-US" altLang="ja-JP" dirty="0" smtClean="0">
              <a:solidFill>
                <a:srgbClr val="FF0000"/>
              </a:solidFill>
            </a:endParaRPr>
          </a:p>
          <a:p>
            <a:pPr marL="0" lvl="0" indent="0">
              <a:lnSpc>
                <a:spcPct val="100000"/>
              </a:lnSpc>
              <a:spcBef>
                <a:spcPts val="0"/>
              </a:spcBef>
              <a:buNone/>
            </a:pPr>
            <a:r>
              <a:rPr lang="en-US" altLang="ja-JP" dirty="0" smtClean="0"/>
              <a:t>select </a:t>
            </a:r>
            <a:r>
              <a:rPr lang="ja-JP" altLang="en-US" dirty="0">
                <a:solidFill>
                  <a:schemeClr val="accent2"/>
                </a:solidFill>
              </a:rPr>
              <a:t>商品名</a:t>
            </a:r>
            <a:r>
              <a:rPr lang="en-US" altLang="ja-JP" dirty="0">
                <a:solidFill>
                  <a:schemeClr val="accent2"/>
                </a:solidFill>
              </a:rPr>
              <a:t>, </a:t>
            </a:r>
            <a:r>
              <a:rPr lang="ja-JP" altLang="en-US" dirty="0">
                <a:solidFill>
                  <a:schemeClr val="accent2"/>
                </a:solidFill>
              </a:rPr>
              <a:t>価格</a:t>
            </a:r>
            <a:r>
              <a:rPr lang="en-US" altLang="ja-JP" dirty="0"/>
              <a:t> from </a:t>
            </a:r>
            <a:r>
              <a:rPr lang="ja-JP" altLang="en-US" dirty="0"/>
              <a:t>商品データ</a:t>
            </a:r>
            <a:r>
              <a:rPr lang="en-US" altLang="ja-JP" dirty="0" smtClean="0"/>
              <a:t>;</a:t>
            </a:r>
          </a:p>
          <a:p>
            <a:pPr marL="0" lvl="0" indent="0">
              <a:lnSpc>
                <a:spcPct val="100000"/>
              </a:lnSpc>
              <a:spcBef>
                <a:spcPts val="0"/>
              </a:spcBef>
              <a:buNone/>
            </a:pPr>
            <a:endParaRPr lang="en-US" altLang="ja-JP" dirty="0"/>
          </a:p>
          <a:p>
            <a:pPr marL="0" lvl="0" indent="0">
              <a:lnSpc>
                <a:spcPct val="100000"/>
              </a:lnSpc>
              <a:spcBef>
                <a:spcPts val="0"/>
              </a:spcBef>
              <a:buNone/>
            </a:pPr>
            <a:endParaRPr lang="en-US" altLang="ja-JP" dirty="0" smtClean="0"/>
          </a:p>
          <a:p>
            <a:pPr marL="0" lvl="0" indent="0">
              <a:lnSpc>
                <a:spcPct val="100000"/>
              </a:lnSpc>
              <a:spcBef>
                <a:spcPts val="0"/>
              </a:spcBef>
              <a:buNone/>
            </a:pPr>
            <a:endParaRPr lang="en-US" altLang="ja-JP" dirty="0"/>
          </a:p>
          <a:p>
            <a:pPr marL="0" lvl="0" indent="0">
              <a:lnSpc>
                <a:spcPct val="100000"/>
              </a:lnSpc>
              <a:spcBef>
                <a:spcPts val="0"/>
              </a:spcBef>
              <a:buNone/>
            </a:pPr>
            <a:r>
              <a:rPr lang="en-US" altLang="ja-JP" dirty="0"/>
              <a:t>s</a:t>
            </a:r>
            <a:r>
              <a:rPr lang="en-US" altLang="ja-JP" dirty="0" smtClean="0"/>
              <a:t>elect </a:t>
            </a:r>
            <a:r>
              <a:rPr lang="ja-JP" altLang="en-US" dirty="0" smtClean="0"/>
              <a:t>商品データ</a:t>
            </a:r>
            <a:r>
              <a:rPr lang="en-US" altLang="ja-JP" dirty="0" smtClean="0"/>
              <a:t>.</a:t>
            </a:r>
            <a:r>
              <a:rPr lang="ja-JP" altLang="en-US" dirty="0" smtClean="0">
                <a:solidFill>
                  <a:schemeClr val="accent2"/>
                </a:solidFill>
              </a:rPr>
              <a:t>商品名</a:t>
            </a:r>
            <a:r>
              <a:rPr lang="en-US" altLang="ja-JP" dirty="0" smtClean="0"/>
              <a:t>, </a:t>
            </a:r>
            <a:r>
              <a:rPr lang="ja-JP" altLang="en-US" dirty="0" smtClean="0"/>
              <a:t>商品データ</a:t>
            </a:r>
            <a:r>
              <a:rPr lang="en-US" altLang="ja-JP" dirty="0" smtClean="0"/>
              <a:t>.</a:t>
            </a:r>
            <a:r>
              <a:rPr lang="ja-JP" altLang="en-US" dirty="0" smtClean="0">
                <a:solidFill>
                  <a:schemeClr val="accent2"/>
                </a:solidFill>
              </a:rPr>
              <a:t>価格</a:t>
            </a:r>
            <a:r>
              <a:rPr lang="en-US" altLang="ja-JP" dirty="0" smtClean="0">
                <a:solidFill>
                  <a:schemeClr val="accent2"/>
                </a:solidFill>
              </a:rPr>
              <a:t> </a:t>
            </a:r>
            <a:r>
              <a:rPr lang="en-US" altLang="ja-JP" dirty="0" smtClean="0"/>
              <a:t>from </a:t>
            </a:r>
            <a:r>
              <a:rPr lang="ja-JP" altLang="en-US" dirty="0" smtClean="0"/>
              <a:t>商品データ</a:t>
            </a:r>
            <a:r>
              <a:rPr lang="en-US" altLang="ja-JP" dirty="0" smtClean="0"/>
              <a:t>;</a:t>
            </a:r>
          </a:p>
        </p:txBody>
      </p:sp>
      <p:sp>
        <p:nvSpPr>
          <p:cNvPr id="10" name="下矢印 9"/>
          <p:cNvSpPr/>
          <p:nvPr/>
        </p:nvSpPr>
        <p:spPr>
          <a:xfrm>
            <a:off x="2673752" y="2650603"/>
            <a:ext cx="312516" cy="6713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DD358CFE-3644-414F-BE1F-5D62D7651AD8}" type="slidenum">
              <a:rPr kumimoji="1" lang="ja-JP" altLang="en-US" smtClean="0"/>
              <a:t>32</a:t>
            </a:fld>
            <a:endParaRPr kumimoji="1" lang="ja-JP" altLang="en-US"/>
          </a:p>
        </p:txBody>
      </p:sp>
    </p:spTree>
    <p:extLst>
      <p:ext uri="{BB962C8B-B14F-4D97-AF65-F5344CB8AC3E}">
        <p14:creationId xmlns:p14="http://schemas.microsoft.com/office/powerpoint/2010/main" val="8029999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射影の</a:t>
            </a:r>
            <a:r>
              <a:rPr kumimoji="1" lang="en-US" altLang="ja-JP" dirty="0" smtClean="0"/>
              <a:t>SQL(3/3)</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en-US" altLang="ja-JP" sz="4400" b="1" dirty="0" smtClean="0">
                <a:solidFill>
                  <a:schemeClr val="accent2"/>
                </a:solidFill>
              </a:rPr>
              <a:t>s</a:t>
            </a:r>
            <a:r>
              <a:rPr kumimoji="1" lang="en-US" altLang="ja-JP" sz="4400" b="1" dirty="0" smtClean="0">
                <a:solidFill>
                  <a:schemeClr val="accent2"/>
                </a:solidFill>
              </a:rPr>
              <a:t>elect </a:t>
            </a:r>
            <a:r>
              <a:rPr kumimoji="1" lang="ja-JP" altLang="en-US" sz="4400" b="1" dirty="0" smtClean="0">
                <a:solidFill>
                  <a:schemeClr val="accent2"/>
                </a:solidFill>
              </a:rPr>
              <a:t>商品名</a:t>
            </a:r>
            <a:r>
              <a:rPr kumimoji="1" lang="en-US" altLang="ja-JP" sz="4400" b="1" dirty="0" smtClean="0">
                <a:solidFill>
                  <a:schemeClr val="accent2"/>
                </a:solidFill>
              </a:rPr>
              <a:t>, </a:t>
            </a:r>
            <a:r>
              <a:rPr kumimoji="1" lang="ja-JP" altLang="en-US" sz="4400" b="1" dirty="0" smtClean="0">
                <a:solidFill>
                  <a:schemeClr val="accent2"/>
                </a:solidFill>
              </a:rPr>
              <a:t>価格</a:t>
            </a:r>
            <a:r>
              <a:rPr kumimoji="1" lang="en-US" altLang="ja-JP" sz="4400" b="1" dirty="0" smtClean="0">
                <a:solidFill>
                  <a:schemeClr val="accent2"/>
                </a:solidFill>
              </a:rPr>
              <a:t> from </a:t>
            </a:r>
            <a:r>
              <a:rPr kumimoji="1" lang="ja-JP" altLang="en-US" sz="4400" b="1" dirty="0" smtClean="0">
                <a:solidFill>
                  <a:schemeClr val="accent2"/>
                </a:solidFill>
              </a:rPr>
              <a:t>商品データ</a:t>
            </a:r>
            <a:r>
              <a:rPr kumimoji="1" lang="en-US" altLang="ja-JP" sz="4400" b="1" dirty="0" smtClean="0">
                <a:solidFill>
                  <a:schemeClr val="accent2"/>
                </a:solidFill>
              </a:rPr>
              <a:t>;</a:t>
            </a:r>
          </a:p>
          <a:p>
            <a:endParaRPr lang="en-US" altLang="ja-JP" dirty="0"/>
          </a:p>
          <a:p>
            <a:pPr marL="0" indent="0">
              <a:buNone/>
            </a:pPr>
            <a:r>
              <a:rPr lang="ja-JP" altLang="en-US" dirty="0" smtClean="0"/>
              <a:t>例題</a:t>
            </a:r>
            <a:r>
              <a:rPr lang="en-US" altLang="ja-JP" dirty="0" smtClean="0"/>
              <a:t>1</a:t>
            </a:r>
          </a:p>
          <a:p>
            <a:pPr marL="457200" lvl="1" indent="0">
              <a:buNone/>
            </a:pPr>
            <a:r>
              <a:rPr lang="ja-JP" altLang="en-US" dirty="0" smtClean="0"/>
              <a:t>売上データの商品コードと時間帯を表示するには？</a:t>
            </a:r>
            <a:endParaRPr lang="en-US" altLang="ja-JP"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3433" y="2705100"/>
            <a:ext cx="2628900" cy="3771900"/>
          </a:xfrm>
          <a:prstGeom prst="rect">
            <a:avLst/>
          </a:prstGeom>
          <a:ln>
            <a:solidFill>
              <a:schemeClr val="accent1"/>
            </a:solidFill>
          </a:ln>
        </p:spPr>
      </p:pic>
      <p:sp>
        <p:nvSpPr>
          <p:cNvPr id="6" name="角丸四角形 5"/>
          <p:cNvSpPr/>
          <p:nvPr/>
        </p:nvSpPr>
        <p:spPr>
          <a:xfrm>
            <a:off x="8143433" y="1998964"/>
            <a:ext cx="1782501" cy="370389"/>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mtClean="0"/>
              <a:t>実行結果</a:t>
            </a:r>
            <a:endParaRPr lang="en-US" altLang="ja-JP" dirty="0" smtClean="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33</a:t>
            </a:fld>
            <a:endParaRPr kumimoji="1" lang="ja-JP" altLang="en-US"/>
          </a:p>
        </p:txBody>
      </p:sp>
    </p:spTree>
    <p:extLst>
      <p:ext uri="{BB962C8B-B14F-4D97-AF65-F5344CB8AC3E}">
        <p14:creationId xmlns:p14="http://schemas.microsoft.com/office/powerpoint/2010/main" val="20999326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選択の</a:t>
            </a:r>
            <a:r>
              <a:rPr lang="en-US" altLang="ja-JP" dirty="0" smtClean="0"/>
              <a:t>SQL(1/2)</a:t>
            </a:r>
            <a:endParaRPr kumimoji="1" lang="ja-JP" altLang="en-US" sz="4000" b="1" dirty="0">
              <a:solidFill>
                <a:srgbClr val="FF0000"/>
              </a:solidFill>
            </a:endParaRPr>
          </a:p>
        </p:txBody>
      </p:sp>
      <p:sp>
        <p:nvSpPr>
          <p:cNvPr id="3" name="コンテンツ プレースホルダー 2"/>
          <p:cNvSpPr>
            <a:spLocks noGrp="1"/>
          </p:cNvSpPr>
          <p:nvPr>
            <p:ph idx="1"/>
          </p:nvPr>
        </p:nvSpPr>
        <p:spPr>
          <a:xfrm>
            <a:off x="838200" y="1576750"/>
            <a:ext cx="10515600" cy="4486275"/>
          </a:xfrm>
        </p:spPr>
        <p:txBody>
          <a:bodyPr/>
          <a:lstStyle/>
          <a:p>
            <a:pPr marL="0" indent="0">
              <a:buNone/>
            </a:pPr>
            <a:r>
              <a:rPr lang="en-US" altLang="ja-JP" sz="3600" b="1" dirty="0" smtClean="0">
                <a:solidFill>
                  <a:schemeClr val="accent2"/>
                </a:solidFill>
              </a:rPr>
              <a:t>select * from </a:t>
            </a:r>
            <a:r>
              <a:rPr lang="ja-JP" altLang="en-US" sz="3600" b="1" dirty="0" smtClean="0">
                <a:solidFill>
                  <a:schemeClr val="accent2"/>
                </a:solidFill>
              </a:rPr>
              <a:t>商品データ </a:t>
            </a:r>
            <a:r>
              <a:rPr lang="en-US" altLang="ja-JP" sz="3600" b="1" dirty="0" smtClean="0">
                <a:solidFill>
                  <a:schemeClr val="accent2"/>
                </a:solidFill>
              </a:rPr>
              <a:t>where </a:t>
            </a:r>
            <a:r>
              <a:rPr lang="ja-JP" altLang="en-US" sz="3600" b="1" dirty="0" smtClean="0">
                <a:solidFill>
                  <a:schemeClr val="accent2"/>
                </a:solidFill>
              </a:rPr>
              <a:t>価格 </a:t>
            </a:r>
            <a:r>
              <a:rPr lang="en-US" altLang="ja-JP" sz="3600" b="1" dirty="0" smtClean="0">
                <a:solidFill>
                  <a:schemeClr val="accent2"/>
                </a:solidFill>
              </a:rPr>
              <a:t>&lt;= 150;</a:t>
            </a:r>
            <a:endParaRPr lang="en-US" altLang="ja-JP" sz="3600" dirty="0" smtClean="0">
              <a:solidFill>
                <a:schemeClr val="accent2"/>
              </a:solidFill>
            </a:endParaRPr>
          </a:p>
          <a:p>
            <a:pPr marL="0" indent="0">
              <a:buNone/>
            </a:pPr>
            <a:r>
              <a:rPr lang="ja-JP" altLang="en-US" dirty="0" smtClean="0"/>
              <a:t>例：</a:t>
            </a:r>
            <a:r>
              <a:rPr lang="en-US" altLang="ja-JP" dirty="0" smtClean="0"/>
              <a:t> 150</a:t>
            </a:r>
            <a:r>
              <a:rPr lang="ja-JP" altLang="en-US" dirty="0" smtClean="0"/>
              <a:t>円以下の商品を抽出したい</a:t>
            </a:r>
            <a:endParaRPr lang="en-US" altLang="ja-JP" dirty="0" smtClean="0"/>
          </a:p>
          <a:p>
            <a:endParaRPr lang="en-US" altLang="ja-JP" dirty="0"/>
          </a:p>
          <a:p>
            <a:endParaRPr lang="en-US" altLang="ja-JP" dirty="0" smtClean="0"/>
          </a:p>
          <a:p>
            <a:endParaRPr lang="en-US" altLang="ja-JP" dirty="0"/>
          </a:p>
          <a:p>
            <a:endParaRPr lang="en-US" altLang="ja-JP" dirty="0" smtClean="0"/>
          </a:p>
          <a:p>
            <a:pPr marL="0" indent="0">
              <a:buNone/>
            </a:pPr>
            <a:r>
              <a:rPr lang="ja-JP" altLang="en-US" dirty="0" smtClean="0"/>
              <a:t>　　　　　　　　　☆</a:t>
            </a:r>
            <a:r>
              <a:rPr lang="en-US" altLang="ja-JP" dirty="0" smtClean="0"/>
              <a:t>150</a:t>
            </a:r>
            <a:r>
              <a:rPr lang="ja-JP" altLang="en-US" dirty="0" smtClean="0"/>
              <a:t>円以下の商品を抽出できた</a:t>
            </a:r>
            <a:endParaRPr lang="en-US" altLang="ja-JP" dirty="0" smtClean="0"/>
          </a:p>
          <a:p>
            <a:endParaRPr lang="en-US" altLang="ja-JP" dirty="0"/>
          </a:p>
        </p:txBody>
      </p:sp>
      <p:graphicFrame>
        <p:nvGraphicFramePr>
          <p:cNvPr id="4" name="表 3"/>
          <p:cNvGraphicFramePr>
            <a:graphicFrameLocks noGrp="1"/>
          </p:cNvGraphicFramePr>
          <p:nvPr>
            <p:extLst>
              <p:ext uri="{D42A27DB-BD31-4B8C-83A1-F6EECF244321}">
                <p14:modId xmlns:p14="http://schemas.microsoft.com/office/powerpoint/2010/main" val="275752724"/>
              </p:ext>
            </p:extLst>
          </p:nvPr>
        </p:nvGraphicFramePr>
        <p:xfrm>
          <a:off x="838200" y="2828924"/>
          <a:ext cx="7768035" cy="1854200"/>
        </p:xfrm>
        <a:graphic>
          <a:graphicData uri="http://schemas.openxmlformats.org/drawingml/2006/table">
            <a:tbl>
              <a:tblPr firstRow="1" bandRow="1">
                <a:tableStyleId>{7DF18680-E054-41AD-8BC1-D1AEF772440D}</a:tableStyleId>
              </a:tblPr>
              <a:tblGrid>
                <a:gridCol w="1562938"/>
                <a:gridCol w="2334845"/>
                <a:gridCol w="1169582"/>
                <a:gridCol w="1837556"/>
                <a:gridCol w="863114"/>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商品名</a:t>
                      </a:r>
                      <a:endParaRPr kumimoji="1" lang="ja-JP" altLang="en-US" dirty="0"/>
                    </a:p>
                  </a:txBody>
                  <a:tcPr/>
                </a:tc>
                <a:tc>
                  <a:txBody>
                    <a:bodyPr/>
                    <a:lstStyle/>
                    <a:p>
                      <a:r>
                        <a:rPr kumimoji="1" lang="ja-JP" altLang="en-US" dirty="0" smtClean="0"/>
                        <a:t>内容量</a:t>
                      </a:r>
                      <a:endParaRPr kumimoji="1" lang="ja-JP" altLang="en-US" dirty="0"/>
                    </a:p>
                  </a:txBody>
                  <a:tcPr/>
                </a:tc>
                <a:tc>
                  <a:txBody>
                    <a:bodyPr/>
                    <a:lstStyle/>
                    <a:p>
                      <a:r>
                        <a:rPr kumimoji="1" lang="ja-JP" altLang="en-US" dirty="0" smtClean="0"/>
                        <a:t>メーカー</a:t>
                      </a:r>
                      <a:endParaRPr kumimoji="1" lang="ja-JP" altLang="en-US" dirty="0"/>
                    </a:p>
                  </a:txBody>
                  <a:tcPr/>
                </a:tc>
                <a:tc>
                  <a:txBody>
                    <a:bodyPr/>
                    <a:lstStyle/>
                    <a:p>
                      <a:r>
                        <a:rPr kumimoji="1" lang="ja-JP" altLang="en-US" dirty="0" smtClean="0"/>
                        <a:t>価格</a:t>
                      </a:r>
                      <a:endParaRPr kumimoji="1" lang="ja-JP" altLang="en-US" dirty="0"/>
                    </a:p>
                  </a:txBody>
                  <a:tcPr/>
                </a:tc>
              </a:tr>
              <a:tr h="370840">
                <a:tc>
                  <a:txBody>
                    <a:bodyPr/>
                    <a:lstStyle/>
                    <a:p>
                      <a:r>
                        <a:rPr kumimoji="1" lang="en-US" altLang="ja-JP" dirty="0" smtClean="0"/>
                        <a:t>C6390</a:t>
                      </a:r>
                      <a:endParaRPr kumimoji="1" lang="ja-JP" altLang="en-US" dirty="0"/>
                    </a:p>
                  </a:txBody>
                  <a:tcPr>
                    <a:solidFill>
                      <a:schemeClr val="accent6"/>
                    </a:solidFill>
                  </a:tcPr>
                </a:tc>
                <a:tc>
                  <a:txBody>
                    <a:bodyPr/>
                    <a:lstStyle/>
                    <a:p>
                      <a:r>
                        <a:rPr kumimoji="1" lang="ja-JP" altLang="en-US" dirty="0" smtClean="0"/>
                        <a:t>坦々ヌードル</a:t>
                      </a:r>
                      <a:endParaRPr kumimoji="1" lang="ja-JP" altLang="en-US" dirty="0"/>
                    </a:p>
                  </a:txBody>
                  <a:tcPr>
                    <a:solidFill>
                      <a:schemeClr val="accent6"/>
                    </a:solidFill>
                  </a:tcPr>
                </a:tc>
                <a:tc>
                  <a:txBody>
                    <a:bodyPr/>
                    <a:lstStyle/>
                    <a:p>
                      <a:r>
                        <a:rPr kumimoji="1" lang="en-US" altLang="ja-JP" dirty="0" smtClean="0"/>
                        <a:t>25g</a:t>
                      </a:r>
                      <a:endParaRPr kumimoji="1" lang="ja-JP" altLang="en-US" dirty="0"/>
                    </a:p>
                  </a:txBody>
                  <a:tcPr>
                    <a:solidFill>
                      <a:schemeClr val="accent6"/>
                    </a:solidFill>
                  </a:tcPr>
                </a:tc>
                <a:tc>
                  <a:txBody>
                    <a:bodyPr/>
                    <a:lstStyle/>
                    <a:p>
                      <a:r>
                        <a:rPr kumimoji="1" lang="ja-JP" altLang="en-US" dirty="0" smtClean="0"/>
                        <a:t>みずうみ製麺</a:t>
                      </a:r>
                      <a:endParaRPr kumimoji="1" lang="ja-JP" altLang="en-US" dirty="0"/>
                    </a:p>
                  </a:txBody>
                  <a:tcPr>
                    <a:solidFill>
                      <a:schemeClr val="accent6"/>
                    </a:solidFill>
                  </a:tcPr>
                </a:tc>
                <a:tc>
                  <a:txBody>
                    <a:bodyPr/>
                    <a:lstStyle/>
                    <a:p>
                      <a:r>
                        <a:rPr kumimoji="1" lang="en-US" altLang="ja-JP" dirty="0" smtClean="0"/>
                        <a:t>150</a:t>
                      </a:r>
                      <a:endParaRPr kumimoji="1" lang="ja-JP" altLang="en-US" dirty="0"/>
                    </a:p>
                  </a:txBody>
                  <a:tcPr>
                    <a:solidFill>
                      <a:schemeClr val="accent6"/>
                    </a:solidFill>
                  </a:tcPr>
                </a:tc>
              </a:tr>
              <a:tr h="370840">
                <a:tc>
                  <a:txBody>
                    <a:bodyPr/>
                    <a:lstStyle/>
                    <a:p>
                      <a:r>
                        <a:rPr kumimoji="1" lang="en-US" altLang="ja-JP" dirty="0" smtClean="0"/>
                        <a:t>C7320</a:t>
                      </a:r>
                      <a:endParaRPr kumimoji="1" lang="ja-JP" altLang="en-US" dirty="0"/>
                    </a:p>
                  </a:txBody>
                  <a:tcPr>
                    <a:solidFill>
                      <a:schemeClr val="accent6"/>
                    </a:solidFill>
                  </a:tcPr>
                </a:tc>
                <a:tc>
                  <a:txBody>
                    <a:bodyPr/>
                    <a:lstStyle/>
                    <a:p>
                      <a:r>
                        <a:rPr kumimoji="1" lang="ja-JP" altLang="en-US" dirty="0" smtClean="0"/>
                        <a:t>トマトヌードル</a:t>
                      </a:r>
                      <a:endParaRPr kumimoji="1" lang="ja-JP" altLang="en-US" dirty="0"/>
                    </a:p>
                  </a:txBody>
                  <a:tcPr>
                    <a:solidFill>
                      <a:schemeClr val="accent6"/>
                    </a:solidFill>
                  </a:tcPr>
                </a:tc>
                <a:tc>
                  <a:txBody>
                    <a:bodyPr/>
                    <a:lstStyle/>
                    <a:p>
                      <a:r>
                        <a:rPr kumimoji="1" lang="en-US" altLang="ja-JP" dirty="0" smtClean="0"/>
                        <a:t>23g</a:t>
                      </a:r>
                      <a:endParaRPr kumimoji="1" lang="ja-JP" altLang="en-US" dirty="0"/>
                    </a:p>
                  </a:txBody>
                  <a:tcPr>
                    <a:solidFill>
                      <a:schemeClr val="accent6"/>
                    </a:solidFill>
                  </a:tcPr>
                </a:tc>
                <a:tc>
                  <a:txBody>
                    <a:bodyPr/>
                    <a:lstStyle/>
                    <a:p>
                      <a:r>
                        <a:rPr kumimoji="1" lang="ja-JP" altLang="en-US" dirty="0" smtClean="0"/>
                        <a:t>みずうみ製麺</a:t>
                      </a:r>
                      <a:endParaRPr kumimoji="1" lang="ja-JP" altLang="en-US" dirty="0"/>
                    </a:p>
                  </a:txBody>
                  <a:tcPr>
                    <a:solidFill>
                      <a:schemeClr val="accent6"/>
                    </a:solidFill>
                  </a:tcPr>
                </a:tc>
                <a:tc>
                  <a:txBody>
                    <a:bodyPr/>
                    <a:lstStyle/>
                    <a:p>
                      <a:r>
                        <a:rPr kumimoji="1" lang="en-US" altLang="ja-JP" dirty="0" smtClean="0"/>
                        <a:t>150</a:t>
                      </a:r>
                      <a:endParaRPr kumimoji="1" lang="ja-JP" altLang="en-US" dirty="0"/>
                    </a:p>
                  </a:txBody>
                  <a:tcPr>
                    <a:solidFill>
                      <a:schemeClr val="accent6"/>
                    </a:solidFill>
                  </a:tcPr>
                </a:tc>
              </a:tr>
              <a:tr h="370840">
                <a:tc>
                  <a:txBody>
                    <a:bodyPr/>
                    <a:lstStyle/>
                    <a:p>
                      <a:r>
                        <a:rPr kumimoji="1" lang="en-US" altLang="ja-JP" dirty="0" smtClean="0"/>
                        <a:t>C8522</a:t>
                      </a:r>
                      <a:endParaRPr kumimoji="1" lang="ja-JP" altLang="en-US" dirty="0"/>
                    </a:p>
                  </a:txBody>
                  <a:tcPr/>
                </a:tc>
                <a:tc>
                  <a:txBody>
                    <a:bodyPr/>
                    <a:lstStyle/>
                    <a:p>
                      <a:r>
                        <a:rPr kumimoji="1" lang="ja-JP" altLang="en-US" dirty="0" smtClean="0"/>
                        <a:t>シーフードヌードル</a:t>
                      </a:r>
                      <a:endParaRPr kumimoji="1" lang="ja-JP" altLang="en-US" dirty="0"/>
                    </a:p>
                  </a:txBody>
                  <a:tcPr/>
                </a:tc>
                <a:tc>
                  <a:txBody>
                    <a:bodyPr/>
                    <a:lstStyle/>
                    <a:p>
                      <a:r>
                        <a:rPr kumimoji="1" lang="en-US" altLang="ja-JP" dirty="0" smtClean="0"/>
                        <a:t>53g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170</a:t>
                      </a:r>
                      <a:endParaRPr kumimoji="1" lang="ja-JP" altLang="en-US" dirty="0"/>
                    </a:p>
                  </a:txBody>
                  <a:tcPr/>
                </a:tc>
              </a:tr>
              <a:tr h="370840">
                <a:tc>
                  <a:txBody>
                    <a:bodyPr/>
                    <a:lstStyle/>
                    <a:p>
                      <a:r>
                        <a:rPr kumimoji="1" lang="en-US" altLang="ja-JP" dirty="0" smtClean="0"/>
                        <a:t>J1163</a:t>
                      </a:r>
                      <a:endParaRPr kumimoji="1" lang="ja-JP" altLang="en-US" dirty="0"/>
                    </a:p>
                  </a:txBody>
                  <a:tcPr>
                    <a:solidFill>
                      <a:schemeClr val="accent6"/>
                    </a:solidFill>
                  </a:tcPr>
                </a:tc>
                <a:tc>
                  <a:txBody>
                    <a:bodyPr/>
                    <a:lstStyle/>
                    <a:p>
                      <a:r>
                        <a:rPr kumimoji="1" lang="ja-JP" altLang="en-US" dirty="0" smtClean="0"/>
                        <a:t>ほうじ番茶</a:t>
                      </a:r>
                      <a:endParaRPr kumimoji="1" lang="ja-JP" altLang="en-US" dirty="0"/>
                    </a:p>
                  </a:txBody>
                  <a:tcPr>
                    <a:solidFill>
                      <a:schemeClr val="accent6"/>
                    </a:solidFill>
                  </a:tcPr>
                </a:tc>
                <a:tc>
                  <a:txBody>
                    <a:bodyPr/>
                    <a:lstStyle/>
                    <a:p>
                      <a:r>
                        <a:rPr kumimoji="1" lang="en-US" altLang="ja-JP" dirty="0" smtClean="0"/>
                        <a:t>500ml</a:t>
                      </a:r>
                      <a:endParaRPr kumimoji="1" lang="ja-JP" altLang="en-US" dirty="0"/>
                    </a:p>
                  </a:txBody>
                  <a:tcPr>
                    <a:solidFill>
                      <a:schemeClr val="accent6"/>
                    </a:solidFill>
                  </a:tcPr>
                </a:tc>
                <a:tc>
                  <a:txBody>
                    <a:bodyPr/>
                    <a:lstStyle/>
                    <a:p>
                      <a:r>
                        <a:rPr kumimoji="1" lang="ja-JP" altLang="en-US" dirty="0" smtClean="0"/>
                        <a:t>やまと製茶園</a:t>
                      </a:r>
                      <a:endParaRPr kumimoji="1" lang="ja-JP" altLang="en-US" dirty="0"/>
                    </a:p>
                  </a:txBody>
                  <a:tcPr>
                    <a:solidFill>
                      <a:schemeClr val="accent6"/>
                    </a:solidFill>
                  </a:tcPr>
                </a:tc>
                <a:tc>
                  <a:txBody>
                    <a:bodyPr/>
                    <a:lstStyle/>
                    <a:p>
                      <a:r>
                        <a:rPr kumimoji="1" lang="en-US" altLang="ja-JP" dirty="0" smtClean="0"/>
                        <a:t>150</a:t>
                      </a:r>
                      <a:endParaRPr kumimoji="1" lang="ja-JP" altLang="en-US" dirty="0"/>
                    </a:p>
                  </a:txBody>
                  <a:tcPr>
                    <a:solidFill>
                      <a:schemeClr val="accent6"/>
                    </a:solidFill>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836258035"/>
              </p:ext>
            </p:extLst>
          </p:nvPr>
        </p:nvGraphicFramePr>
        <p:xfrm>
          <a:off x="1705144" y="5321345"/>
          <a:ext cx="7768035" cy="1483360"/>
        </p:xfrm>
        <a:graphic>
          <a:graphicData uri="http://schemas.openxmlformats.org/drawingml/2006/table">
            <a:tbl>
              <a:tblPr firstRow="1" bandRow="1">
                <a:tableStyleId>{7DF18680-E054-41AD-8BC1-D1AEF772440D}</a:tableStyleId>
              </a:tblPr>
              <a:tblGrid>
                <a:gridCol w="1562938"/>
                <a:gridCol w="2334845"/>
                <a:gridCol w="1169582"/>
                <a:gridCol w="1837556"/>
                <a:gridCol w="863114"/>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商品名</a:t>
                      </a:r>
                      <a:endParaRPr kumimoji="1" lang="ja-JP" altLang="en-US" dirty="0"/>
                    </a:p>
                  </a:txBody>
                  <a:tcPr/>
                </a:tc>
                <a:tc>
                  <a:txBody>
                    <a:bodyPr/>
                    <a:lstStyle/>
                    <a:p>
                      <a:r>
                        <a:rPr kumimoji="1" lang="ja-JP" altLang="en-US" dirty="0" smtClean="0"/>
                        <a:t>内容量</a:t>
                      </a:r>
                      <a:endParaRPr kumimoji="1" lang="ja-JP" altLang="en-US" dirty="0"/>
                    </a:p>
                  </a:txBody>
                  <a:tcPr/>
                </a:tc>
                <a:tc>
                  <a:txBody>
                    <a:bodyPr/>
                    <a:lstStyle/>
                    <a:p>
                      <a:r>
                        <a:rPr kumimoji="1" lang="ja-JP" altLang="en-US" dirty="0" smtClean="0"/>
                        <a:t>メーカー</a:t>
                      </a:r>
                      <a:endParaRPr kumimoji="1" lang="ja-JP" altLang="en-US" dirty="0"/>
                    </a:p>
                  </a:txBody>
                  <a:tcPr/>
                </a:tc>
                <a:tc>
                  <a:txBody>
                    <a:bodyPr/>
                    <a:lstStyle/>
                    <a:p>
                      <a:r>
                        <a:rPr kumimoji="1" lang="ja-JP" altLang="en-US" dirty="0" smtClean="0"/>
                        <a:t>価格</a:t>
                      </a:r>
                      <a:endParaRPr kumimoji="1" lang="ja-JP" altLang="en-US" dirty="0"/>
                    </a:p>
                  </a:txBody>
                  <a:tcPr/>
                </a:tc>
              </a:tr>
              <a:tr h="370840">
                <a:tc>
                  <a:txBody>
                    <a:bodyPr/>
                    <a:lstStyle/>
                    <a:p>
                      <a:r>
                        <a:rPr kumimoji="1" lang="en-US" altLang="ja-JP" dirty="0" smtClean="0"/>
                        <a:t>C6390</a:t>
                      </a:r>
                      <a:endParaRPr kumimoji="1" lang="ja-JP" altLang="en-US" dirty="0"/>
                    </a:p>
                  </a:txBody>
                  <a:tcPr>
                    <a:solidFill>
                      <a:schemeClr val="accent6"/>
                    </a:solidFill>
                  </a:tcPr>
                </a:tc>
                <a:tc>
                  <a:txBody>
                    <a:bodyPr/>
                    <a:lstStyle/>
                    <a:p>
                      <a:r>
                        <a:rPr kumimoji="1" lang="ja-JP" altLang="en-US" dirty="0" smtClean="0"/>
                        <a:t>坦々ヌードル</a:t>
                      </a:r>
                      <a:endParaRPr kumimoji="1" lang="ja-JP" altLang="en-US" dirty="0"/>
                    </a:p>
                  </a:txBody>
                  <a:tcPr>
                    <a:solidFill>
                      <a:schemeClr val="accent6"/>
                    </a:solidFill>
                  </a:tcPr>
                </a:tc>
                <a:tc>
                  <a:txBody>
                    <a:bodyPr/>
                    <a:lstStyle/>
                    <a:p>
                      <a:r>
                        <a:rPr kumimoji="1" lang="en-US" altLang="ja-JP" dirty="0" smtClean="0"/>
                        <a:t>25g</a:t>
                      </a:r>
                      <a:endParaRPr kumimoji="1" lang="ja-JP" altLang="en-US" dirty="0"/>
                    </a:p>
                  </a:txBody>
                  <a:tcPr>
                    <a:solidFill>
                      <a:schemeClr val="accent6"/>
                    </a:solidFill>
                  </a:tcPr>
                </a:tc>
                <a:tc>
                  <a:txBody>
                    <a:bodyPr/>
                    <a:lstStyle/>
                    <a:p>
                      <a:r>
                        <a:rPr kumimoji="1" lang="ja-JP" altLang="en-US" dirty="0" smtClean="0"/>
                        <a:t>みずうみ製麺</a:t>
                      </a:r>
                      <a:endParaRPr kumimoji="1" lang="ja-JP" altLang="en-US" dirty="0"/>
                    </a:p>
                  </a:txBody>
                  <a:tcPr>
                    <a:solidFill>
                      <a:schemeClr val="accent6"/>
                    </a:solidFill>
                  </a:tcPr>
                </a:tc>
                <a:tc>
                  <a:txBody>
                    <a:bodyPr/>
                    <a:lstStyle/>
                    <a:p>
                      <a:r>
                        <a:rPr kumimoji="1" lang="en-US" altLang="ja-JP" dirty="0" smtClean="0"/>
                        <a:t>150</a:t>
                      </a:r>
                      <a:endParaRPr kumimoji="1" lang="ja-JP" altLang="en-US" dirty="0"/>
                    </a:p>
                  </a:txBody>
                  <a:tcPr>
                    <a:solidFill>
                      <a:schemeClr val="accent6"/>
                    </a:solidFill>
                  </a:tcPr>
                </a:tc>
              </a:tr>
              <a:tr h="370840">
                <a:tc>
                  <a:txBody>
                    <a:bodyPr/>
                    <a:lstStyle/>
                    <a:p>
                      <a:r>
                        <a:rPr kumimoji="1" lang="en-US" altLang="ja-JP" dirty="0" smtClean="0"/>
                        <a:t>C7320</a:t>
                      </a:r>
                      <a:endParaRPr kumimoji="1" lang="ja-JP" altLang="en-US" dirty="0"/>
                    </a:p>
                  </a:txBody>
                  <a:tcPr>
                    <a:solidFill>
                      <a:schemeClr val="accent6"/>
                    </a:solidFill>
                  </a:tcPr>
                </a:tc>
                <a:tc>
                  <a:txBody>
                    <a:bodyPr/>
                    <a:lstStyle/>
                    <a:p>
                      <a:r>
                        <a:rPr kumimoji="1" lang="ja-JP" altLang="en-US" dirty="0" smtClean="0"/>
                        <a:t>トマトヌードル</a:t>
                      </a:r>
                      <a:endParaRPr kumimoji="1" lang="ja-JP" altLang="en-US" dirty="0"/>
                    </a:p>
                  </a:txBody>
                  <a:tcPr>
                    <a:solidFill>
                      <a:schemeClr val="accent6"/>
                    </a:solidFill>
                  </a:tcPr>
                </a:tc>
                <a:tc>
                  <a:txBody>
                    <a:bodyPr/>
                    <a:lstStyle/>
                    <a:p>
                      <a:r>
                        <a:rPr kumimoji="1" lang="en-US" altLang="ja-JP" dirty="0" smtClean="0"/>
                        <a:t>23g</a:t>
                      </a:r>
                      <a:endParaRPr kumimoji="1" lang="ja-JP" altLang="en-US" dirty="0"/>
                    </a:p>
                  </a:txBody>
                  <a:tcPr>
                    <a:solidFill>
                      <a:schemeClr val="accent6"/>
                    </a:solidFill>
                  </a:tcPr>
                </a:tc>
                <a:tc>
                  <a:txBody>
                    <a:bodyPr/>
                    <a:lstStyle/>
                    <a:p>
                      <a:r>
                        <a:rPr kumimoji="1" lang="ja-JP" altLang="en-US" dirty="0" smtClean="0"/>
                        <a:t>みずうみ製麺</a:t>
                      </a:r>
                      <a:endParaRPr kumimoji="1" lang="ja-JP" altLang="en-US" dirty="0"/>
                    </a:p>
                  </a:txBody>
                  <a:tcPr>
                    <a:solidFill>
                      <a:schemeClr val="accent6"/>
                    </a:solidFill>
                  </a:tcPr>
                </a:tc>
                <a:tc>
                  <a:txBody>
                    <a:bodyPr/>
                    <a:lstStyle/>
                    <a:p>
                      <a:r>
                        <a:rPr kumimoji="1" lang="en-US" altLang="ja-JP" dirty="0" smtClean="0"/>
                        <a:t>150</a:t>
                      </a:r>
                      <a:endParaRPr kumimoji="1" lang="ja-JP" altLang="en-US" dirty="0"/>
                    </a:p>
                  </a:txBody>
                  <a:tcPr>
                    <a:solidFill>
                      <a:schemeClr val="accent6"/>
                    </a:solidFill>
                  </a:tcPr>
                </a:tc>
              </a:tr>
              <a:tr h="370840">
                <a:tc>
                  <a:txBody>
                    <a:bodyPr/>
                    <a:lstStyle/>
                    <a:p>
                      <a:r>
                        <a:rPr kumimoji="1" lang="en-US" altLang="ja-JP" dirty="0" smtClean="0"/>
                        <a:t>J1163</a:t>
                      </a:r>
                      <a:endParaRPr kumimoji="1" lang="ja-JP" altLang="en-US" dirty="0"/>
                    </a:p>
                  </a:txBody>
                  <a:tcPr>
                    <a:solidFill>
                      <a:schemeClr val="accent6"/>
                    </a:solidFill>
                  </a:tcPr>
                </a:tc>
                <a:tc>
                  <a:txBody>
                    <a:bodyPr/>
                    <a:lstStyle/>
                    <a:p>
                      <a:r>
                        <a:rPr kumimoji="1" lang="ja-JP" altLang="en-US" dirty="0" smtClean="0"/>
                        <a:t>ほうじ番茶</a:t>
                      </a:r>
                      <a:endParaRPr kumimoji="1" lang="ja-JP" altLang="en-US" dirty="0"/>
                    </a:p>
                  </a:txBody>
                  <a:tcPr>
                    <a:solidFill>
                      <a:schemeClr val="accent6"/>
                    </a:solidFill>
                  </a:tcPr>
                </a:tc>
                <a:tc>
                  <a:txBody>
                    <a:bodyPr/>
                    <a:lstStyle/>
                    <a:p>
                      <a:r>
                        <a:rPr kumimoji="1" lang="en-US" altLang="ja-JP" dirty="0" smtClean="0"/>
                        <a:t>500ml</a:t>
                      </a:r>
                      <a:endParaRPr kumimoji="1" lang="ja-JP" altLang="en-US" dirty="0"/>
                    </a:p>
                  </a:txBody>
                  <a:tcPr>
                    <a:solidFill>
                      <a:schemeClr val="accent6"/>
                    </a:solidFill>
                  </a:tcPr>
                </a:tc>
                <a:tc>
                  <a:txBody>
                    <a:bodyPr/>
                    <a:lstStyle/>
                    <a:p>
                      <a:r>
                        <a:rPr kumimoji="1" lang="ja-JP" altLang="en-US" dirty="0" smtClean="0"/>
                        <a:t>やまと製茶園</a:t>
                      </a:r>
                      <a:endParaRPr kumimoji="1" lang="ja-JP" altLang="en-US" dirty="0"/>
                    </a:p>
                  </a:txBody>
                  <a:tcPr>
                    <a:solidFill>
                      <a:schemeClr val="accent6"/>
                    </a:solidFill>
                  </a:tcPr>
                </a:tc>
                <a:tc>
                  <a:txBody>
                    <a:bodyPr/>
                    <a:lstStyle/>
                    <a:p>
                      <a:r>
                        <a:rPr kumimoji="1" lang="en-US" altLang="ja-JP" dirty="0" smtClean="0"/>
                        <a:t>150</a:t>
                      </a:r>
                      <a:endParaRPr kumimoji="1" lang="ja-JP" altLang="en-US" dirty="0"/>
                    </a:p>
                  </a:txBody>
                  <a:tcPr>
                    <a:solidFill>
                      <a:schemeClr val="accent6"/>
                    </a:solidFill>
                  </a:tcPr>
                </a:tc>
              </a:tr>
            </a:tbl>
          </a:graphicData>
        </a:graphic>
      </p:graphicFrame>
      <p:sp>
        <p:nvSpPr>
          <p:cNvPr id="6" name="左カーブ矢印 5"/>
          <p:cNvSpPr/>
          <p:nvPr/>
        </p:nvSpPr>
        <p:spPr>
          <a:xfrm>
            <a:off x="9701563" y="3442153"/>
            <a:ext cx="1423852" cy="2481943"/>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スライド番号プレースホルダー 6"/>
          <p:cNvSpPr>
            <a:spLocks noGrp="1"/>
          </p:cNvSpPr>
          <p:nvPr>
            <p:ph type="sldNum" sz="quarter" idx="12"/>
          </p:nvPr>
        </p:nvSpPr>
        <p:spPr/>
        <p:txBody>
          <a:bodyPr/>
          <a:lstStyle/>
          <a:p>
            <a:fld id="{DD358CFE-3644-414F-BE1F-5D62D7651AD8}" type="slidenum">
              <a:rPr kumimoji="1" lang="ja-JP" altLang="en-US" smtClean="0"/>
              <a:t>34</a:t>
            </a:fld>
            <a:endParaRPr kumimoji="1" lang="ja-JP" altLang="en-US"/>
          </a:p>
        </p:txBody>
      </p:sp>
    </p:spTree>
    <p:extLst>
      <p:ext uri="{BB962C8B-B14F-4D97-AF65-F5344CB8AC3E}">
        <p14:creationId xmlns:p14="http://schemas.microsoft.com/office/powerpoint/2010/main" val="7772183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WHERE</a:t>
            </a:r>
            <a:r>
              <a:rPr kumimoji="1" lang="ja-JP" altLang="en-US" dirty="0" smtClean="0"/>
              <a:t>の使い方</a:t>
            </a:r>
            <a:r>
              <a:rPr kumimoji="1" lang="en-US" altLang="ja-JP" dirty="0" smtClean="0"/>
              <a:t> (1/3)</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en-US" altLang="ja-JP" sz="3600" dirty="0" smtClean="0"/>
              <a:t>SELECT </a:t>
            </a:r>
            <a:r>
              <a:rPr lang="ja-JP" altLang="en-US" sz="3600" dirty="0" smtClean="0"/>
              <a:t>列名</a:t>
            </a:r>
            <a:r>
              <a:rPr lang="en-US" altLang="ja-JP" sz="3600" dirty="0" smtClean="0"/>
              <a:t> FROM </a:t>
            </a:r>
            <a:r>
              <a:rPr lang="ja-JP" altLang="en-US" sz="3600" dirty="0" smtClean="0"/>
              <a:t>テーブル名</a:t>
            </a:r>
            <a:r>
              <a:rPr lang="en-US" altLang="ja-JP" sz="3600" dirty="0" smtClean="0"/>
              <a:t> </a:t>
            </a:r>
            <a:r>
              <a:rPr lang="en-US" altLang="ja-JP" sz="3600" b="1" dirty="0" smtClean="0">
                <a:solidFill>
                  <a:schemeClr val="accent2"/>
                </a:solidFill>
              </a:rPr>
              <a:t>WHERE </a:t>
            </a:r>
            <a:r>
              <a:rPr lang="ja-JP" altLang="en-US" sz="3600" b="1" dirty="0" smtClean="0">
                <a:solidFill>
                  <a:schemeClr val="accent2"/>
                </a:solidFill>
              </a:rPr>
              <a:t>条件</a:t>
            </a:r>
            <a:r>
              <a:rPr lang="en-US" altLang="ja-JP" sz="3600" dirty="0" smtClean="0"/>
              <a:t>;</a:t>
            </a:r>
          </a:p>
          <a:p>
            <a:pPr marL="0" indent="0">
              <a:buNone/>
            </a:pPr>
            <a:endParaRPr lang="en-US" altLang="ja-JP" dirty="0" smtClean="0"/>
          </a:p>
          <a:p>
            <a:r>
              <a:rPr lang="ja-JP" altLang="en-US" dirty="0"/>
              <a:t>条件は</a:t>
            </a:r>
            <a:r>
              <a:rPr lang="en-US" altLang="ja-JP" b="1" dirty="0" smtClean="0"/>
              <a:t>name = ‘</a:t>
            </a:r>
            <a:r>
              <a:rPr lang="en-US" altLang="ja-JP" b="1" dirty="0" err="1" smtClean="0"/>
              <a:t>xxyyzz</a:t>
            </a:r>
            <a:r>
              <a:rPr lang="en-US" altLang="ja-JP" b="1" dirty="0" smtClean="0"/>
              <a:t>’</a:t>
            </a:r>
            <a:r>
              <a:rPr lang="ja-JP" altLang="en-US" dirty="0" smtClean="0"/>
              <a:t>のように指定する。</a:t>
            </a:r>
            <a:endParaRPr lang="en-US" altLang="ja-JP" dirty="0" smtClean="0"/>
          </a:p>
          <a:p>
            <a:r>
              <a:rPr lang="en-US" altLang="ja-JP" dirty="0" smtClean="0"/>
              <a:t>=, &lt;, &gt;, &gt;=, &lt;=, </a:t>
            </a:r>
            <a:r>
              <a:rPr lang="en-US" altLang="ja-JP" dirty="0" smtClean="0">
                <a:solidFill>
                  <a:schemeClr val="accent2"/>
                </a:solidFill>
              </a:rPr>
              <a:t>!= </a:t>
            </a:r>
            <a:r>
              <a:rPr lang="ja-JP" altLang="en-US" dirty="0" smtClean="0">
                <a:solidFill>
                  <a:schemeClr val="accent2"/>
                </a:solidFill>
              </a:rPr>
              <a:t>または</a:t>
            </a:r>
            <a:r>
              <a:rPr lang="en-US" altLang="ja-JP" dirty="0" smtClean="0">
                <a:solidFill>
                  <a:schemeClr val="accent2"/>
                </a:solidFill>
              </a:rPr>
              <a:t> &lt;&gt;(</a:t>
            </a:r>
            <a:r>
              <a:rPr lang="ja-JP" altLang="en-US" dirty="0" smtClean="0">
                <a:solidFill>
                  <a:schemeClr val="accent2"/>
                </a:solidFill>
              </a:rPr>
              <a:t>等しくない</a:t>
            </a:r>
            <a:r>
              <a:rPr lang="en-US" altLang="ja-JP" dirty="0" smtClean="0">
                <a:solidFill>
                  <a:schemeClr val="accent2"/>
                </a:solidFill>
              </a:rPr>
              <a:t>)</a:t>
            </a:r>
            <a:r>
              <a:rPr lang="ja-JP" altLang="en-US" dirty="0" smtClean="0"/>
              <a:t>がある。</a:t>
            </a:r>
            <a:endParaRPr lang="en-US" altLang="ja-JP" dirty="0" smtClean="0"/>
          </a:p>
          <a:p>
            <a:r>
              <a:rPr lang="en-US" altLang="ja-JP" dirty="0" smtClean="0"/>
              <a:t>AND</a:t>
            </a:r>
            <a:r>
              <a:rPr lang="ja-JP" altLang="en-US" dirty="0" smtClean="0"/>
              <a:t>や</a:t>
            </a:r>
            <a:r>
              <a:rPr lang="en-US" altLang="ja-JP" dirty="0" smtClean="0"/>
              <a:t>OR</a:t>
            </a:r>
            <a:r>
              <a:rPr lang="ja-JP" altLang="en-US" dirty="0" smtClean="0"/>
              <a:t>を利用利用することで複雑な条件も書ける。</a:t>
            </a:r>
            <a:endParaRPr lang="en-US" altLang="ja-JP" dirty="0" smtClean="0"/>
          </a:p>
          <a:p>
            <a:pPr marL="0" indent="0">
              <a:buNone/>
            </a:pPr>
            <a:r>
              <a:rPr lang="ja-JP" altLang="en-US" dirty="0" smtClean="0"/>
              <a:t>→</a:t>
            </a:r>
            <a:r>
              <a:rPr lang="en-US" altLang="ja-JP" dirty="0" smtClean="0"/>
              <a:t> </a:t>
            </a:r>
            <a:r>
              <a:rPr lang="en-US" altLang="ja-JP" b="1" dirty="0" smtClean="0"/>
              <a:t>value &gt; 150 </a:t>
            </a:r>
            <a:r>
              <a:rPr lang="en-US" altLang="ja-JP" b="1" dirty="0" smtClean="0">
                <a:solidFill>
                  <a:schemeClr val="accent2"/>
                </a:solidFill>
              </a:rPr>
              <a:t>AND</a:t>
            </a:r>
            <a:r>
              <a:rPr lang="en-US" altLang="ja-JP" b="1" dirty="0" smtClean="0"/>
              <a:t> value &lt; 300</a:t>
            </a:r>
          </a:p>
          <a:p>
            <a:endParaRPr lang="ja-JP" altLang="en-US" dirty="0"/>
          </a:p>
          <a:p>
            <a:endParaRPr kumimoji="1" lang="ja-JP" altLang="en-US" dirty="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35</a:t>
            </a:fld>
            <a:endParaRPr kumimoji="1" lang="ja-JP" altLang="en-US"/>
          </a:p>
        </p:txBody>
      </p:sp>
    </p:spTree>
    <p:extLst>
      <p:ext uri="{BB962C8B-B14F-4D97-AF65-F5344CB8AC3E}">
        <p14:creationId xmlns:p14="http://schemas.microsoft.com/office/powerpoint/2010/main" val="15332336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WHERE</a:t>
            </a:r>
            <a:r>
              <a:rPr kumimoji="1" lang="ja-JP" altLang="en-US" dirty="0" smtClean="0"/>
              <a:t>の使い方</a:t>
            </a:r>
            <a:r>
              <a:rPr kumimoji="1" lang="en-US" altLang="ja-JP" dirty="0" smtClean="0"/>
              <a:t> </a:t>
            </a:r>
            <a:r>
              <a:rPr lang="en-US" altLang="ja-JP" dirty="0" smtClean="0"/>
              <a:t>(2/3</a:t>
            </a:r>
            <a:r>
              <a:rPr lang="en-US" altLang="ja-JP" dirty="0"/>
              <a:t>)</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en-US" altLang="ja-JP" dirty="0" smtClean="0"/>
              <a:t>SELECT </a:t>
            </a:r>
            <a:r>
              <a:rPr lang="ja-JP" altLang="en-US" dirty="0"/>
              <a:t>列名</a:t>
            </a:r>
            <a:r>
              <a:rPr lang="en-US" altLang="ja-JP" dirty="0"/>
              <a:t> FROM </a:t>
            </a:r>
            <a:r>
              <a:rPr lang="ja-JP" altLang="en-US" dirty="0"/>
              <a:t>テーブル名</a:t>
            </a:r>
            <a:r>
              <a:rPr lang="en-US" altLang="ja-JP" dirty="0"/>
              <a:t> </a:t>
            </a:r>
            <a:r>
              <a:rPr lang="en-US" altLang="ja-JP" b="1" dirty="0">
                <a:solidFill>
                  <a:schemeClr val="accent2"/>
                </a:solidFill>
              </a:rPr>
              <a:t>WHERE </a:t>
            </a:r>
            <a:r>
              <a:rPr lang="ja-JP" altLang="en-US" b="1" dirty="0">
                <a:solidFill>
                  <a:schemeClr val="accent2"/>
                </a:solidFill>
              </a:rPr>
              <a:t>条件</a:t>
            </a:r>
            <a:r>
              <a:rPr lang="en-US" altLang="ja-JP" dirty="0" smtClean="0"/>
              <a:t>;</a:t>
            </a:r>
          </a:p>
          <a:p>
            <a:endParaRPr lang="en-US" altLang="ja-JP" dirty="0"/>
          </a:p>
          <a:p>
            <a:r>
              <a:rPr lang="ja-JP" altLang="en-US" dirty="0" smtClean="0">
                <a:solidFill>
                  <a:schemeClr val="accent2"/>
                </a:solidFill>
              </a:rPr>
              <a:t>条件</a:t>
            </a:r>
            <a:r>
              <a:rPr lang="ja-JP" altLang="en-US" dirty="0" smtClean="0"/>
              <a:t>では、</a:t>
            </a:r>
            <a:endParaRPr lang="en-US" altLang="ja-JP" dirty="0" smtClean="0"/>
          </a:p>
          <a:p>
            <a:pPr lvl="1">
              <a:buFont typeface="Wingdings" charset="2"/>
              <a:buChar char="Ø"/>
            </a:pPr>
            <a:r>
              <a:rPr lang="ja-JP" altLang="en-US" dirty="0" smtClean="0"/>
              <a:t>価格</a:t>
            </a:r>
            <a:r>
              <a:rPr lang="en-US" altLang="ja-JP" dirty="0" smtClean="0"/>
              <a:t> = 150		</a:t>
            </a:r>
            <a:r>
              <a:rPr lang="ja-JP" altLang="en-US" dirty="0" smtClean="0"/>
              <a:t>→</a:t>
            </a:r>
            <a:r>
              <a:rPr lang="en-US" altLang="ja-JP" dirty="0" smtClean="0"/>
              <a:t> </a:t>
            </a:r>
            <a:r>
              <a:rPr lang="ja-JP" altLang="en-US" dirty="0" smtClean="0"/>
              <a:t>意味</a:t>
            </a:r>
            <a:r>
              <a:rPr lang="en-US" altLang="ja-JP" dirty="0" smtClean="0"/>
              <a:t>: </a:t>
            </a:r>
            <a:r>
              <a:rPr lang="ja-JP" altLang="en-US" dirty="0" smtClean="0"/>
              <a:t>価格が</a:t>
            </a:r>
            <a:r>
              <a:rPr lang="en-US" altLang="ja-JP" dirty="0" smtClean="0"/>
              <a:t>150</a:t>
            </a:r>
            <a:r>
              <a:rPr lang="ja-JP" altLang="en-US" dirty="0" smtClean="0"/>
              <a:t>であるならば真</a:t>
            </a:r>
            <a:r>
              <a:rPr lang="en-US" altLang="ja-JP" dirty="0" smtClean="0"/>
              <a:t>(</a:t>
            </a:r>
            <a:r>
              <a:rPr lang="ja-JP" altLang="en-US" dirty="0" smtClean="0"/>
              <a:t>条件を満たしている</a:t>
            </a:r>
            <a:r>
              <a:rPr lang="en-US" altLang="ja-JP" dirty="0" smtClean="0"/>
              <a:t>)</a:t>
            </a:r>
          </a:p>
          <a:p>
            <a:pPr lvl="1">
              <a:buFont typeface="Wingdings" charset="2"/>
              <a:buChar char="Ø"/>
            </a:pPr>
            <a:r>
              <a:rPr lang="ja-JP" altLang="en-US" dirty="0" smtClean="0"/>
              <a:t>名前</a:t>
            </a:r>
            <a:r>
              <a:rPr lang="en-US" altLang="ja-JP" dirty="0" smtClean="0"/>
              <a:t> = ‘</a:t>
            </a:r>
            <a:r>
              <a:rPr lang="en-US" altLang="ja-JP" dirty="0" err="1" smtClean="0"/>
              <a:t>xxyyzz</a:t>
            </a:r>
            <a:r>
              <a:rPr lang="en-US" altLang="ja-JP" dirty="0" smtClean="0"/>
              <a:t>’	</a:t>
            </a:r>
            <a:r>
              <a:rPr lang="ja-JP" altLang="en-US" dirty="0" smtClean="0"/>
              <a:t>→</a:t>
            </a:r>
            <a:r>
              <a:rPr lang="en-US" altLang="ja-JP" dirty="0" smtClean="0"/>
              <a:t> </a:t>
            </a:r>
            <a:r>
              <a:rPr lang="ja-JP" altLang="en-US" dirty="0"/>
              <a:t>意味</a:t>
            </a:r>
            <a:r>
              <a:rPr lang="en-US" altLang="ja-JP" dirty="0"/>
              <a:t>: </a:t>
            </a:r>
            <a:r>
              <a:rPr lang="ja-JP" altLang="en-US" dirty="0" smtClean="0"/>
              <a:t>名前が</a:t>
            </a:r>
            <a:r>
              <a:rPr lang="en-US" altLang="ja-JP" dirty="0" err="1" smtClean="0"/>
              <a:t>xxyyzz</a:t>
            </a:r>
            <a:r>
              <a:rPr lang="ja-JP" altLang="en-US" dirty="0" smtClean="0"/>
              <a:t>であるあらば真</a:t>
            </a:r>
            <a:r>
              <a:rPr lang="en-US" altLang="ja-JP" dirty="0"/>
              <a:t>(</a:t>
            </a:r>
            <a:r>
              <a:rPr lang="ja-JP" altLang="en-US" dirty="0"/>
              <a:t>条件を満たしている</a:t>
            </a:r>
            <a:r>
              <a:rPr lang="en-US" altLang="ja-JP" dirty="0"/>
              <a:t>)</a:t>
            </a:r>
            <a:endParaRPr lang="en-US" altLang="ja-JP" dirty="0" smtClean="0"/>
          </a:p>
          <a:p>
            <a:pPr lvl="1">
              <a:buFont typeface="Wingdings" charset="2"/>
              <a:buChar char="Ø"/>
            </a:pPr>
            <a:r>
              <a:rPr lang="ja-JP" altLang="en-US" dirty="0" smtClean="0"/>
              <a:t>重さ</a:t>
            </a:r>
            <a:r>
              <a:rPr lang="en-US" altLang="ja-JP" dirty="0" smtClean="0"/>
              <a:t> &gt; 40		</a:t>
            </a:r>
            <a:r>
              <a:rPr lang="ja-JP" altLang="en-US" dirty="0" smtClean="0"/>
              <a:t>→</a:t>
            </a:r>
            <a:r>
              <a:rPr lang="en-US" altLang="ja-JP" dirty="0" smtClean="0"/>
              <a:t> </a:t>
            </a:r>
            <a:r>
              <a:rPr lang="ja-JP" altLang="en-US" dirty="0"/>
              <a:t>意味</a:t>
            </a:r>
            <a:r>
              <a:rPr lang="en-US" altLang="ja-JP" dirty="0"/>
              <a:t>: </a:t>
            </a:r>
            <a:r>
              <a:rPr lang="ja-JP" altLang="en-US" dirty="0" smtClean="0"/>
              <a:t>重さが</a:t>
            </a:r>
            <a:r>
              <a:rPr lang="en-US" altLang="ja-JP" dirty="0" smtClean="0"/>
              <a:t>40</a:t>
            </a:r>
            <a:r>
              <a:rPr lang="ja-JP" altLang="en-US" dirty="0" smtClean="0"/>
              <a:t>より大きいのであれば真</a:t>
            </a:r>
            <a:r>
              <a:rPr lang="en-US" altLang="ja-JP" dirty="0"/>
              <a:t>(</a:t>
            </a:r>
            <a:r>
              <a:rPr lang="ja-JP" altLang="en-US" dirty="0"/>
              <a:t>条件を満たしている</a:t>
            </a:r>
            <a:r>
              <a:rPr lang="en-US" altLang="ja-JP" dirty="0"/>
              <a:t>)</a:t>
            </a:r>
            <a:endParaRPr lang="en-US" altLang="ja-JP" dirty="0" smtClean="0"/>
          </a:p>
          <a:p>
            <a:pPr marL="0" indent="0">
              <a:buNone/>
            </a:pPr>
            <a:r>
              <a:rPr lang="ja-JP" altLang="en-US" dirty="0" smtClean="0"/>
              <a:t>のように</a:t>
            </a:r>
            <a:r>
              <a:rPr lang="en-US" altLang="ja-JP" dirty="0" smtClean="0"/>
              <a:t> = </a:t>
            </a:r>
            <a:r>
              <a:rPr lang="ja-JP" altLang="en-US" dirty="0" smtClean="0"/>
              <a:t>や</a:t>
            </a:r>
            <a:r>
              <a:rPr lang="en-US" altLang="ja-JP" dirty="0" smtClean="0"/>
              <a:t> &gt;</a:t>
            </a:r>
            <a:r>
              <a:rPr lang="ja-JP" altLang="en-US" dirty="0" smtClean="0"/>
              <a:t>などを入れて条件を指定する</a:t>
            </a:r>
            <a:endParaRPr lang="en-US" altLang="ja-JP" dirty="0" smtClean="0"/>
          </a:p>
          <a:p>
            <a:pPr marL="0" indent="0">
              <a:buNone/>
            </a:pPr>
            <a:endParaRPr lang="en-US" altLang="ja-JP" dirty="0" smtClean="0"/>
          </a:p>
          <a:p>
            <a:pPr marL="0" indent="0">
              <a:buNone/>
            </a:pPr>
            <a:endParaRPr lang="en-US" altLang="ja-JP" dirty="0" smtClean="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36</a:t>
            </a:fld>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57677460"/>
              </p:ext>
            </p:extLst>
          </p:nvPr>
        </p:nvGraphicFramePr>
        <p:xfrm>
          <a:off x="609600" y="3692860"/>
          <a:ext cx="10972800" cy="2595880"/>
        </p:xfrm>
        <a:graphic>
          <a:graphicData uri="http://schemas.openxmlformats.org/drawingml/2006/table">
            <a:tbl>
              <a:tblPr firstRow="1" bandRow="1">
                <a:tableStyleId>{5C22544A-7EE6-4342-B048-85BDC9FD1C3A}</a:tableStyleId>
              </a:tblPr>
              <a:tblGrid>
                <a:gridCol w="1496992"/>
                <a:gridCol w="1539433"/>
                <a:gridCol w="2118167"/>
                <a:gridCol w="5818208"/>
              </a:tblGrid>
              <a:tr h="370840">
                <a:tc>
                  <a:txBody>
                    <a:bodyPr/>
                    <a:lstStyle/>
                    <a:p>
                      <a:r>
                        <a:rPr kumimoji="1" lang="ja-JP" altLang="en-US" dirty="0" smtClean="0"/>
                        <a:t>記号</a:t>
                      </a:r>
                      <a:endParaRPr kumimoji="1" lang="ja-JP" altLang="en-US" dirty="0"/>
                    </a:p>
                  </a:txBody>
                  <a:tcPr/>
                </a:tc>
                <a:tc>
                  <a:txBody>
                    <a:bodyPr/>
                    <a:lstStyle/>
                    <a:p>
                      <a:r>
                        <a:rPr kumimoji="1" lang="ja-JP" altLang="en-US" dirty="0" smtClean="0"/>
                        <a:t>意味</a:t>
                      </a:r>
                      <a:endParaRPr kumimoji="1" lang="ja-JP" altLang="en-US" dirty="0"/>
                    </a:p>
                  </a:txBody>
                  <a:tcPr/>
                </a:tc>
                <a:tc>
                  <a:txBody>
                    <a:bodyPr/>
                    <a:lstStyle/>
                    <a:p>
                      <a:r>
                        <a:rPr kumimoji="1" lang="ja-JP" altLang="en-US" dirty="0" smtClean="0"/>
                        <a:t>使用例</a:t>
                      </a:r>
                      <a:endParaRPr kumimoji="1" lang="ja-JP" altLang="en-US" dirty="0"/>
                    </a:p>
                  </a:txBody>
                  <a:tcPr/>
                </a:tc>
                <a:tc>
                  <a:txBody>
                    <a:bodyPr/>
                    <a:lstStyle/>
                    <a:p>
                      <a:r>
                        <a:rPr kumimoji="1" lang="ja-JP" altLang="en-US" dirty="0" smtClean="0"/>
                        <a:t>解説</a:t>
                      </a:r>
                      <a:endParaRPr kumimoji="1" lang="ja-JP" altLang="en-US" dirty="0"/>
                    </a:p>
                  </a:txBody>
                  <a:tcPr/>
                </a:tc>
              </a:tr>
              <a:tr h="370840">
                <a:tc>
                  <a:txBody>
                    <a:bodyPr/>
                    <a:lstStyle/>
                    <a:p>
                      <a:r>
                        <a:rPr kumimoji="1" lang="en-US" altLang="ja-JP" dirty="0" smtClean="0"/>
                        <a:t>=</a:t>
                      </a:r>
                      <a:endParaRPr kumimoji="1" lang="ja-JP" altLang="en-US" dirty="0"/>
                    </a:p>
                  </a:txBody>
                  <a:tcPr/>
                </a:tc>
                <a:tc>
                  <a:txBody>
                    <a:bodyPr/>
                    <a:lstStyle/>
                    <a:p>
                      <a:r>
                        <a:rPr kumimoji="1" lang="ja-JP" altLang="en-US" dirty="0" smtClean="0"/>
                        <a:t>等しい</a:t>
                      </a:r>
                      <a:endParaRPr kumimoji="1" lang="ja-JP" altLang="en-US" dirty="0"/>
                    </a:p>
                  </a:txBody>
                  <a:tcPr/>
                </a:tc>
                <a:tc>
                  <a:txBody>
                    <a:bodyPr/>
                    <a:lstStyle/>
                    <a:p>
                      <a:r>
                        <a:rPr kumimoji="1" lang="ja-JP" altLang="en-US" dirty="0" smtClean="0"/>
                        <a:t>名前</a:t>
                      </a:r>
                      <a:r>
                        <a:rPr kumimoji="1" lang="en-US" altLang="ja-JP" dirty="0" smtClean="0"/>
                        <a:t> = ‘</a:t>
                      </a:r>
                      <a:r>
                        <a:rPr kumimoji="1" lang="ja-JP" altLang="en-US" dirty="0" smtClean="0"/>
                        <a:t>文理太郎</a:t>
                      </a:r>
                      <a:r>
                        <a:rPr kumimoji="1" lang="en-US" altLang="ja-JP" dirty="0" smtClean="0"/>
                        <a:t>’</a:t>
                      </a:r>
                      <a:endParaRPr kumimoji="1" lang="ja-JP" altLang="en-US" dirty="0"/>
                    </a:p>
                  </a:txBody>
                  <a:tcPr/>
                </a:tc>
                <a:tc>
                  <a:txBody>
                    <a:bodyPr/>
                    <a:lstStyle/>
                    <a:p>
                      <a:r>
                        <a:rPr kumimoji="1" lang="ja-JP" altLang="en-US" dirty="0" smtClean="0"/>
                        <a:t>名前が文理太郎であれば真</a:t>
                      </a:r>
                      <a:endParaRPr kumimoji="1" lang="ja-JP" altLang="en-US" dirty="0"/>
                    </a:p>
                  </a:txBody>
                  <a:tcPr/>
                </a:tc>
              </a:tr>
              <a:tr h="370840">
                <a:tc>
                  <a:txBody>
                    <a:bodyPr/>
                    <a:lstStyle/>
                    <a:p>
                      <a:r>
                        <a:rPr kumimoji="1" lang="en-US" altLang="ja-JP" dirty="0" smtClean="0"/>
                        <a:t>!= </a:t>
                      </a:r>
                      <a:r>
                        <a:rPr kumimoji="1" lang="ja-JP" altLang="en-US" dirty="0" smtClean="0"/>
                        <a:t>または</a:t>
                      </a:r>
                      <a:r>
                        <a:rPr kumimoji="1" lang="en-US" altLang="ja-JP" dirty="0" smtClean="0"/>
                        <a:t> &lt;&gt;</a:t>
                      </a:r>
                      <a:endParaRPr kumimoji="1" lang="ja-JP" altLang="en-US" dirty="0"/>
                    </a:p>
                  </a:txBody>
                  <a:tcPr/>
                </a:tc>
                <a:tc>
                  <a:txBody>
                    <a:bodyPr/>
                    <a:lstStyle/>
                    <a:p>
                      <a:r>
                        <a:rPr kumimoji="1" lang="ja-JP" altLang="en-US" dirty="0" smtClean="0"/>
                        <a:t>等しくない</a:t>
                      </a:r>
                      <a:endParaRPr kumimoji="1" lang="ja-JP" altLang="en-US" dirty="0"/>
                    </a:p>
                  </a:txBody>
                  <a:tcPr/>
                </a:tc>
                <a:tc>
                  <a:txBody>
                    <a:bodyPr/>
                    <a:lstStyle/>
                    <a:p>
                      <a:r>
                        <a:rPr kumimoji="1" lang="ja-JP" altLang="en-US" dirty="0" smtClean="0"/>
                        <a:t>名前</a:t>
                      </a:r>
                      <a:r>
                        <a:rPr kumimoji="1" lang="en-US" altLang="ja-JP" dirty="0" smtClean="0"/>
                        <a:t> != ‘</a:t>
                      </a:r>
                      <a:r>
                        <a:rPr kumimoji="1" lang="ja-JP" altLang="en-US" dirty="0" smtClean="0"/>
                        <a:t>文理太郎</a:t>
                      </a:r>
                      <a:r>
                        <a:rPr kumimoji="1" lang="en-US" altLang="ja-JP" dirty="0" smtClean="0"/>
                        <a:t>’</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名前が文理太郎でなければ真</a:t>
                      </a:r>
                    </a:p>
                  </a:txBody>
                  <a:tcPr/>
                </a:tc>
              </a:tr>
              <a:tr h="370840">
                <a:tc>
                  <a:txBody>
                    <a:bodyPr/>
                    <a:lstStyle/>
                    <a:p>
                      <a:r>
                        <a:rPr kumimoji="1" lang="en-US" altLang="ja-JP" dirty="0" smtClean="0"/>
                        <a:t>&gt;</a:t>
                      </a:r>
                      <a:endParaRPr kumimoji="1" lang="ja-JP" altLang="en-US" dirty="0"/>
                    </a:p>
                  </a:txBody>
                  <a:tcPr/>
                </a:tc>
                <a:tc>
                  <a:txBody>
                    <a:bodyPr/>
                    <a:lstStyle/>
                    <a:p>
                      <a:r>
                        <a:rPr kumimoji="1" lang="en-US" altLang="ja-JP" dirty="0" smtClean="0"/>
                        <a:t>〜</a:t>
                      </a:r>
                      <a:r>
                        <a:rPr kumimoji="1" lang="ja-JP" altLang="en-US" dirty="0" smtClean="0"/>
                        <a:t>より大きい</a:t>
                      </a:r>
                      <a:endParaRPr kumimoji="1" lang="en-US" altLang="ja-JP" dirty="0" smtClean="0"/>
                    </a:p>
                  </a:txBody>
                  <a:tcPr/>
                </a:tc>
                <a:tc>
                  <a:txBody>
                    <a:bodyPr/>
                    <a:lstStyle/>
                    <a:p>
                      <a:r>
                        <a:rPr kumimoji="1" lang="ja-JP" altLang="en-US" dirty="0" smtClean="0"/>
                        <a:t>価格</a:t>
                      </a:r>
                      <a:r>
                        <a:rPr kumimoji="1" lang="en-US" altLang="ja-JP" dirty="0" smtClean="0"/>
                        <a:t> &gt; 90</a:t>
                      </a:r>
                      <a:endParaRPr kumimoji="1" lang="ja-JP" altLang="en-US" dirty="0"/>
                    </a:p>
                  </a:txBody>
                  <a:tcPr/>
                </a:tc>
                <a:tc>
                  <a:txBody>
                    <a:bodyPr/>
                    <a:lstStyle/>
                    <a:p>
                      <a:r>
                        <a:rPr kumimoji="1" lang="ja-JP" altLang="en-US" dirty="0" smtClean="0"/>
                        <a:t>価格が</a:t>
                      </a:r>
                      <a:r>
                        <a:rPr kumimoji="1" lang="en-US" altLang="ja-JP" dirty="0" smtClean="0"/>
                        <a:t>90</a:t>
                      </a:r>
                      <a:r>
                        <a:rPr kumimoji="1" lang="ja-JP" altLang="en-US" dirty="0" smtClean="0"/>
                        <a:t>より大きければ真</a:t>
                      </a:r>
                      <a:r>
                        <a:rPr kumimoji="1" lang="en-US" altLang="ja-JP" dirty="0" smtClean="0"/>
                        <a:t> (90</a:t>
                      </a:r>
                      <a:r>
                        <a:rPr kumimoji="1" lang="ja-JP" altLang="en-US" dirty="0" smtClean="0"/>
                        <a:t>を含まない</a:t>
                      </a:r>
                      <a:r>
                        <a:rPr kumimoji="1" lang="en-US" altLang="ja-JP" dirty="0" smtClean="0"/>
                        <a:t>)</a:t>
                      </a:r>
                      <a:endParaRPr kumimoji="1" lang="ja-JP" altLang="en-US" dirty="0"/>
                    </a:p>
                  </a:txBody>
                  <a:tcPr/>
                </a:tc>
              </a:tr>
              <a:tr h="370840">
                <a:tc>
                  <a:txBody>
                    <a:bodyPr/>
                    <a:lstStyle/>
                    <a:p>
                      <a:r>
                        <a:rPr kumimoji="1" lang="en-US" altLang="ja-JP" dirty="0" smtClean="0"/>
                        <a:t>&gt;=</a:t>
                      </a:r>
                      <a:endParaRPr kumimoji="1" lang="ja-JP" altLang="en-US" dirty="0"/>
                    </a:p>
                  </a:txBody>
                  <a:tcPr/>
                </a:tc>
                <a:tc>
                  <a:txBody>
                    <a:bodyPr/>
                    <a:lstStyle/>
                    <a:p>
                      <a:r>
                        <a:rPr kumimoji="1" lang="en-US" altLang="ja-JP" dirty="0" smtClean="0"/>
                        <a:t>〜</a:t>
                      </a:r>
                      <a:r>
                        <a:rPr kumimoji="1" lang="ja-JP" altLang="en-US" dirty="0" smtClean="0"/>
                        <a:t>以上</a:t>
                      </a:r>
                      <a:endParaRPr kumimoji="1" lang="ja-JP" altLang="en-US" dirty="0"/>
                    </a:p>
                  </a:txBody>
                  <a:tcPr/>
                </a:tc>
                <a:tc>
                  <a:txBody>
                    <a:bodyPr/>
                    <a:lstStyle/>
                    <a:p>
                      <a:r>
                        <a:rPr kumimoji="1" lang="ja-JP" altLang="en-US" dirty="0" smtClean="0"/>
                        <a:t>価格</a:t>
                      </a:r>
                      <a:r>
                        <a:rPr kumimoji="1" lang="en-US" altLang="ja-JP" dirty="0" smtClean="0"/>
                        <a:t> &gt;= 90</a:t>
                      </a:r>
                      <a:endParaRPr kumimoji="1" lang="ja-JP" altLang="en-US" dirty="0"/>
                    </a:p>
                  </a:txBody>
                  <a:tcPr/>
                </a:tc>
                <a:tc>
                  <a:txBody>
                    <a:bodyPr/>
                    <a:lstStyle/>
                    <a:p>
                      <a:r>
                        <a:rPr kumimoji="1" lang="ja-JP" altLang="en-US" dirty="0" smtClean="0"/>
                        <a:t>価格が</a:t>
                      </a:r>
                      <a:r>
                        <a:rPr kumimoji="1" lang="en-US" altLang="ja-JP" dirty="0" smtClean="0"/>
                        <a:t>90</a:t>
                      </a:r>
                      <a:r>
                        <a:rPr kumimoji="1" lang="ja-JP" altLang="en-US" dirty="0" smtClean="0"/>
                        <a:t>以上であれば真</a:t>
                      </a:r>
                      <a:r>
                        <a:rPr kumimoji="1" lang="en-US" altLang="ja-JP" dirty="0" smtClean="0"/>
                        <a:t> (90</a:t>
                      </a:r>
                      <a:r>
                        <a:rPr kumimoji="1" lang="ja-JP" altLang="en-US" dirty="0" smtClean="0"/>
                        <a:t>を含む</a:t>
                      </a:r>
                      <a:r>
                        <a:rPr kumimoji="1" lang="en-US" altLang="ja-JP" dirty="0" smtClean="0"/>
                        <a:t>)</a:t>
                      </a:r>
                      <a:endParaRPr kumimoji="1" lang="ja-JP" altLang="en-US" dirty="0"/>
                    </a:p>
                  </a:txBody>
                  <a:tcPr/>
                </a:tc>
              </a:tr>
              <a:tr h="370840">
                <a:tc>
                  <a:txBody>
                    <a:bodyPr/>
                    <a:lstStyle/>
                    <a:p>
                      <a:r>
                        <a:rPr kumimoji="1" lang="en-US" altLang="ja-JP" dirty="0" smtClean="0"/>
                        <a:t>&lt;</a:t>
                      </a:r>
                      <a:endParaRPr kumimoji="1" lang="ja-JP" altLang="en-US" dirty="0"/>
                    </a:p>
                  </a:txBody>
                  <a:tcPr/>
                </a:tc>
                <a:tc>
                  <a:txBody>
                    <a:bodyPr/>
                    <a:lstStyle/>
                    <a:p>
                      <a:r>
                        <a:rPr kumimoji="1" lang="en-US" altLang="ja-JP" dirty="0" smtClean="0"/>
                        <a:t>〜</a:t>
                      </a:r>
                      <a:r>
                        <a:rPr kumimoji="1" lang="ja-JP" altLang="en-US" dirty="0" smtClean="0"/>
                        <a:t>より小さい</a:t>
                      </a:r>
                      <a:endParaRPr kumimoji="1" lang="ja-JP" altLang="en-US" dirty="0"/>
                    </a:p>
                  </a:txBody>
                  <a:tcPr/>
                </a:tc>
                <a:tc>
                  <a:txBody>
                    <a:bodyPr/>
                    <a:lstStyle/>
                    <a:p>
                      <a:r>
                        <a:rPr kumimoji="1" lang="ja-JP" altLang="en-US" dirty="0" smtClean="0"/>
                        <a:t>価格</a:t>
                      </a:r>
                      <a:r>
                        <a:rPr kumimoji="1" lang="en-US" altLang="ja-JP" dirty="0" smtClean="0"/>
                        <a:t> &lt;</a:t>
                      </a:r>
                      <a:r>
                        <a:rPr kumimoji="1" lang="en-US" altLang="ja-JP" baseline="0" dirty="0" smtClean="0"/>
                        <a:t> 150</a:t>
                      </a:r>
                      <a:endParaRPr kumimoji="1" lang="ja-JP" altLang="en-US" dirty="0"/>
                    </a:p>
                  </a:txBody>
                  <a:tcPr/>
                </a:tc>
                <a:tc>
                  <a:txBody>
                    <a:bodyPr/>
                    <a:lstStyle/>
                    <a:p>
                      <a:r>
                        <a:rPr kumimoji="1" lang="ja-JP" altLang="en-US" dirty="0" smtClean="0"/>
                        <a:t>価格が</a:t>
                      </a:r>
                      <a:r>
                        <a:rPr kumimoji="1" lang="en-US" altLang="ja-JP" dirty="0" smtClean="0"/>
                        <a:t>150</a:t>
                      </a:r>
                      <a:r>
                        <a:rPr kumimoji="1" lang="ja-JP" altLang="en-US" dirty="0" smtClean="0"/>
                        <a:t>より小さければ真</a:t>
                      </a:r>
                      <a:r>
                        <a:rPr kumimoji="1" lang="en-US" altLang="ja-JP" dirty="0" smtClean="0"/>
                        <a:t> (150</a:t>
                      </a:r>
                      <a:r>
                        <a:rPr kumimoji="1" lang="ja-JP" altLang="en-US" dirty="0" smtClean="0"/>
                        <a:t>を含まない</a:t>
                      </a:r>
                      <a:r>
                        <a:rPr kumimoji="1" lang="en-US" altLang="ja-JP" dirty="0" smtClean="0"/>
                        <a:t>)</a:t>
                      </a:r>
                      <a:endParaRPr kumimoji="1" lang="ja-JP" altLang="en-US" dirty="0"/>
                    </a:p>
                  </a:txBody>
                  <a:tcPr/>
                </a:tc>
              </a:tr>
              <a:tr h="370840">
                <a:tc>
                  <a:txBody>
                    <a:bodyPr/>
                    <a:lstStyle/>
                    <a:p>
                      <a:r>
                        <a:rPr kumimoji="1" lang="en-US" altLang="ja-JP" dirty="0" smtClean="0"/>
                        <a:t>&lt;=</a:t>
                      </a:r>
                      <a:endParaRPr kumimoji="1" lang="ja-JP" altLang="en-US" dirty="0"/>
                    </a:p>
                  </a:txBody>
                  <a:tcPr/>
                </a:tc>
                <a:tc>
                  <a:txBody>
                    <a:bodyPr/>
                    <a:lstStyle/>
                    <a:p>
                      <a:r>
                        <a:rPr kumimoji="1" lang="en-US" altLang="ja-JP" dirty="0" smtClean="0"/>
                        <a:t>〜</a:t>
                      </a:r>
                      <a:r>
                        <a:rPr kumimoji="1" lang="ja-JP" altLang="en-US" dirty="0" smtClean="0"/>
                        <a:t>以下</a:t>
                      </a:r>
                      <a:endParaRPr kumimoji="1" lang="ja-JP" altLang="en-US" dirty="0"/>
                    </a:p>
                  </a:txBody>
                  <a:tcPr/>
                </a:tc>
                <a:tc>
                  <a:txBody>
                    <a:bodyPr/>
                    <a:lstStyle/>
                    <a:p>
                      <a:r>
                        <a:rPr kumimoji="1" lang="ja-JP" altLang="en-US" dirty="0" smtClean="0"/>
                        <a:t>価格</a:t>
                      </a:r>
                      <a:r>
                        <a:rPr kumimoji="1" lang="en-US" altLang="ja-JP" dirty="0" smtClean="0"/>
                        <a:t> &lt;=</a:t>
                      </a:r>
                      <a:r>
                        <a:rPr kumimoji="1" lang="en-US" altLang="ja-JP" baseline="0" dirty="0" smtClean="0"/>
                        <a:t> 150</a:t>
                      </a:r>
                      <a:endParaRPr kumimoji="1" lang="ja-JP" altLang="en-US" dirty="0"/>
                    </a:p>
                  </a:txBody>
                  <a:tcPr/>
                </a:tc>
                <a:tc>
                  <a:txBody>
                    <a:bodyPr/>
                    <a:lstStyle/>
                    <a:p>
                      <a:r>
                        <a:rPr kumimoji="1" lang="ja-JP" altLang="en-US" dirty="0" smtClean="0"/>
                        <a:t>価格が</a:t>
                      </a:r>
                      <a:r>
                        <a:rPr kumimoji="1" lang="en-US" altLang="ja-JP" dirty="0" smtClean="0"/>
                        <a:t>150</a:t>
                      </a:r>
                      <a:r>
                        <a:rPr kumimoji="1" lang="ja-JP" altLang="en-US" dirty="0" smtClean="0"/>
                        <a:t>以下であれば真</a:t>
                      </a:r>
                      <a:r>
                        <a:rPr kumimoji="1" lang="en-US" altLang="ja-JP" dirty="0" smtClean="0"/>
                        <a:t> (150</a:t>
                      </a:r>
                      <a:r>
                        <a:rPr kumimoji="1" lang="ja-JP" altLang="en-US" dirty="0" smtClean="0"/>
                        <a:t>を含む</a:t>
                      </a:r>
                      <a:r>
                        <a:rPr kumimoji="1" lang="en-US" altLang="ja-JP" dirty="0" smtClean="0"/>
                        <a:t>)</a:t>
                      </a:r>
                      <a:endParaRPr kumimoji="1" lang="ja-JP" altLang="en-US" dirty="0"/>
                    </a:p>
                  </a:txBody>
                  <a:tcPr/>
                </a:tc>
              </a:tr>
            </a:tbl>
          </a:graphicData>
        </a:graphic>
      </p:graphicFrame>
    </p:spTree>
    <p:extLst>
      <p:ext uri="{BB962C8B-B14F-4D97-AF65-F5344CB8AC3E}">
        <p14:creationId xmlns:p14="http://schemas.microsoft.com/office/powerpoint/2010/main" val="21376617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WHERE</a:t>
            </a:r>
            <a:r>
              <a:rPr kumimoji="1" lang="ja-JP" altLang="en-US" dirty="0" smtClean="0"/>
              <a:t>の使い方</a:t>
            </a:r>
            <a:r>
              <a:rPr kumimoji="1" lang="en-US" altLang="ja-JP" dirty="0" smtClean="0"/>
              <a:t> </a:t>
            </a:r>
            <a:r>
              <a:rPr lang="en-US" altLang="ja-JP" dirty="0" smtClean="0"/>
              <a:t>(3/3</a:t>
            </a:r>
            <a:r>
              <a:rPr lang="en-US" altLang="ja-JP" dirty="0"/>
              <a:t>)</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en-US" altLang="ja-JP" dirty="0" smtClean="0"/>
              <a:t>SELECT </a:t>
            </a:r>
            <a:r>
              <a:rPr lang="ja-JP" altLang="en-US" dirty="0"/>
              <a:t>列名</a:t>
            </a:r>
            <a:r>
              <a:rPr lang="en-US" altLang="ja-JP" dirty="0"/>
              <a:t> FROM </a:t>
            </a:r>
            <a:r>
              <a:rPr lang="ja-JP" altLang="en-US" dirty="0"/>
              <a:t>テーブル名</a:t>
            </a:r>
            <a:r>
              <a:rPr lang="en-US" altLang="ja-JP" dirty="0"/>
              <a:t> </a:t>
            </a:r>
            <a:r>
              <a:rPr lang="en-US" altLang="ja-JP" b="1" dirty="0">
                <a:solidFill>
                  <a:schemeClr val="accent2"/>
                </a:solidFill>
              </a:rPr>
              <a:t>WHERE </a:t>
            </a:r>
            <a:r>
              <a:rPr lang="ja-JP" altLang="en-US" b="1" dirty="0">
                <a:solidFill>
                  <a:schemeClr val="accent2"/>
                </a:solidFill>
              </a:rPr>
              <a:t>条件</a:t>
            </a:r>
            <a:r>
              <a:rPr lang="en-US" altLang="ja-JP" dirty="0" smtClean="0"/>
              <a:t>;</a:t>
            </a:r>
          </a:p>
          <a:p>
            <a:endParaRPr lang="en-US" altLang="ja-JP" dirty="0"/>
          </a:p>
          <a:p>
            <a:r>
              <a:rPr lang="ja-JP" altLang="en-US" dirty="0" smtClean="0">
                <a:solidFill>
                  <a:schemeClr val="accent2"/>
                </a:solidFill>
              </a:rPr>
              <a:t>条件</a:t>
            </a:r>
            <a:r>
              <a:rPr lang="ja-JP" altLang="en-US" dirty="0" smtClean="0"/>
              <a:t>では、</a:t>
            </a:r>
            <a:endParaRPr lang="en-US" altLang="ja-JP" dirty="0" smtClean="0"/>
          </a:p>
          <a:p>
            <a:pPr lvl="1">
              <a:buFont typeface="Wingdings" charset="2"/>
              <a:buChar char="Ø"/>
            </a:pPr>
            <a:r>
              <a:rPr lang="ja-JP" altLang="en-US" dirty="0" smtClean="0"/>
              <a:t>価格</a:t>
            </a:r>
            <a:r>
              <a:rPr lang="en-US" altLang="ja-JP" dirty="0" smtClean="0"/>
              <a:t> = 150 OR </a:t>
            </a:r>
            <a:r>
              <a:rPr lang="ja-JP" altLang="en-US" dirty="0" smtClean="0"/>
              <a:t>価格</a:t>
            </a:r>
            <a:r>
              <a:rPr lang="en-US" altLang="ja-JP" dirty="0" smtClean="0"/>
              <a:t> = 200</a:t>
            </a:r>
            <a:r>
              <a:rPr lang="en-US" altLang="ja-JP" dirty="0"/>
              <a:t>	</a:t>
            </a:r>
            <a:r>
              <a:rPr lang="ja-JP" altLang="en-US" dirty="0" smtClean="0"/>
              <a:t>→</a:t>
            </a:r>
            <a:r>
              <a:rPr lang="en-US" altLang="ja-JP" dirty="0" smtClean="0"/>
              <a:t> </a:t>
            </a:r>
            <a:r>
              <a:rPr lang="ja-JP" altLang="en-US" dirty="0" smtClean="0"/>
              <a:t>意味</a:t>
            </a:r>
            <a:r>
              <a:rPr lang="en-US" altLang="ja-JP" dirty="0" smtClean="0"/>
              <a:t>: </a:t>
            </a:r>
            <a:r>
              <a:rPr lang="ja-JP" altLang="en-US" dirty="0" smtClean="0"/>
              <a:t>価格が</a:t>
            </a:r>
            <a:r>
              <a:rPr lang="en-US" altLang="ja-JP" dirty="0" smtClean="0"/>
              <a:t>150</a:t>
            </a:r>
            <a:r>
              <a:rPr lang="ja-JP" altLang="en-US" dirty="0" smtClean="0"/>
              <a:t>または、</a:t>
            </a:r>
            <a:r>
              <a:rPr lang="en-US" altLang="ja-JP" dirty="0" smtClean="0"/>
              <a:t>190</a:t>
            </a:r>
            <a:r>
              <a:rPr lang="ja-JP" altLang="en-US" dirty="0" smtClean="0"/>
              <a:t>であるならば真</a:t>
            </a:r>
            <a:endParaRPr lang="en-US" altLang="ja-JP" dirty="0" smtClean="0"/>
          </a:p>
          <a:p>
            <a:pPr lvl="1">
              <a:buFont typeface="Wingdings" charset="2"/>
              <a:buChar char="Ø"/>
            </a:pPr>
            <a:r>
              <a:rPr lang="ja-JP" altLang="en-US" dirty="0" smtClean="0"/>
              <a:t>重さ</a:t>
            </a:r>
            <a:r>
              <a:rPr lang="en-US" altLang="ja-JP" dirty="0" smtClean="0"/>
              <a:t> &gt; 40 AND </a:t>
            </a:r>
            <a:r>
              <a:rPr lang="ja-JP" altLang="en-US" dirty="0" smtClean="0"/>
              <a:t>重さ</a:t>
            </a:r>
            <a:r>
              <a:rPr lang="en-US" altLang="ja-JP" dirty="0" smtClean="0"/>
              <a:t> &lt; 90	</a:t>
            </a:r>
            <a:r>
              <a:rPr lang="ja-JP" altLang="en-US" dirty="0" smtClean="0"/>
              <a:t>→</a:t>
            </a:r>
            <a:r>
              <a:rPr lang="en-US" altLang="ja-JP" dirty="0" smtClean="0"/>
              <a:t> </a:t>
            </a:r>
            <a:r>
              <a:rPr lang="ja-JP" altLang="en-US" dirty="0" smtClean="0"/>
              <a:t>意味</a:t>
            </a:r>
            <a:r>
              <a:rPr lang="en-US" altLang="ja-JP" dirty="0" smtClean="0"/>
              <a:t>: </a:t>
            </a:r>
            <a:r>
              <a:rPr lang="ja-JP" altLang="en-US" dirty="0" smtClean="0"/>
              <a:t>重さが</a:t>
            </a:r>
            <a:r>
              <a:rPr lang="en-US" altLang="ja-JP" dirty="0" smtClean="0"/>
              <a:t>40</a:t>
            </a:r>
            <a:r>
              <a:rPr lang="ja-JP" altLang="en-US" dirty="0" smtClean="0"/>
              <a:t>より大きく、かつ、</a:t>
            </a:r>
            <a:r>
              <a:rPr lang="en-US" altLang="ja-JP" dirty="0" smtClean="0"/>
              <a:t>90</a:t>
            </a:r>
            <a:r>
              <a:rPr lang="ja-JP" altLang="en-US" dirty="0" smtClean="0"/>
              <a:t>より小さければ真</a:t>
            </a:r>
            <a:endParaRPr lang="en-US" altLang="ja-JP" dirty="0"/>
          </a:p>
          <a:p>
            <a:pPr marL="274320" lvl="1" indent="0">
              <a:buNone/>
            </a:pPr>
            <a:r>
              <a:rPr lang="en-US" altLang="ja-JP" dirty="0" smtClean="0"/>
              <a:t>							(</a:t>
            </a:r>
            <a:r>
              <a:rPr lang="ja-JP" altLang="en-US" dirty="0" smtClean="0"/>
              <a:t>言い換えれば、</a:t>
            </a:r>
            <a:r>
              <a:rPr lang="en-US" altLang="ja-JP" dirty="0" smtClean="0"/>
              <a:t>40 &lt; </a:t>
            </a:r>
            <a:r>
              <a:rPr lang="ja-JP" altLang="en-US" dirty="0" smtClean="0"/>
              <a:t>重さ</a:t>
            </a:r>
            <a:r>
              <a:rPr lang="en-US" altLang="ja-JP" dirty="0" smtClean="0"/>
              <a:t> &lt; 90 </a:t>
            </a:r>
            <a:r>
              <a:rPr lang="ja-JP" altLang="en-US" dirty="0" smtClean="0"/>
              <a:t>である。</a:t>
            </a:r>
            <a:r>
              <a:rPr lang="en-US" altLang="ja-JP" dirty="0" smtClean="0"/>
              <a:t>)</a:t>
            </a:r>
          </a:p>
          <a:p>
            <a:pPr lvl="1">
              <a:buFont typeface="Wingdings" charset="2"/>
              <a:buChar char="Ø"/>
            </a:pPr>
            <a:r>
              <a:rPr lang="ja-JP" altLang="en-US" dirty="0" smtClean="0"/>
              <a:t>重さ</a:t>
            </a:r>
            <a:r>
              <a:rPr lang="en-US" altLang="ja-JP" dirty="0" smtClean="0"/>
              <a:t> &gt; 20 AND (</a:t>
            </a:r>
            <a:r>
              <a:rPr lang="ja-JP" altLang="en-US" dirty="0"/>
              <a:t>価格</a:t>
            </a:r>
            <a:r>
              <a:rPr lang="en-US" altLang="ja-JP" dirty="0"/>
              <a:t> = 150 OR </a:t>
            </a:r>
            <a:r>
              <a:rPr lang="ja-JP" altLang="en-US" dirty="0"/>
              <a:t>価格</a:t>
            </a:r>
            <a:r>
              <a:rPr lang="en-US" altLang="ja-JP" dirty="0"/>
              <a:t> = 200</a:t>
            </a:r>
            <a:r>
              <a:rPr lang="en-US" altLang="ja-JP" dirty="0" smtClean="0"/>
              <a:t>)</a:t>
            </a:r>
          </a:p>
          <a:p>
            <a:pPr marL="274320" lvl="1" indent="0">
              <a:buNone/>
            </a:pPr>
            <a:r>
              <a:rPr lang="en-US" altLang="ja-JP" dirty="0"/>
              <a:t>	</a:t>
            </a:r>
            <a:r>
              <a:rPr lang="ja-JP" altLang="en-US" dirty="0" smtClean="0"/>
              <a:t>→</a:t>
            </a:r>
            <a:r>
              <a:rPr lang="en-US" altLang="ja-JP" dirty="0" smtClean="0"/>
              <a:t> </a:t>
            </a:r>
            <a:r>
              <a:rPr lang="ja-JP" altLang="en-US" dirty="0" smtClean="0"/>
              <a:t>意味</a:t>
            </a:r>
            <a:r>
              <a:rPr lang="en-US" altLang="ja-JP" dirty="0" smtClean="0"/>
              <a:t>: </a:t>
            </a:r>
            <a:r>
              <a:rPr lang="ja-JP" altLang="en-US" dirty="0" smtClean="0"/>
              <a:t>価格が</a:t>
            </a:r>
            <a:r>
              <a:rPr lang="en-US" altLang="ja-JP" dirty="0" smtClean="0"/>
              <a:t>150</a:t>
            </a:r>
            <a:r>
              <a:rPr lang="ja-JP" altLang="en-US" dirty="0" smtClean="0"/>
              <a:t>または</a:t>
            </a:r>
            <a:r>
              <a:rPr lang="en-US" altLang="ja-JP" dirty="0" smtClean="0"/>
              <a:t>200</a:t>
            </a:r>
            <a:r>
              <a:rPr lang="ja-JP" altLang="en-US" dirty="0" smtClean="0"/>
              <a:t>であり、かつ、重さが</a:t>
            </a:r>
            <a:r>
              <a:rPr lang="en-US" altLang="ja-JP" dirty="0" smtClean="0"/>
              <a:t>20</a:t>
            </a:r>
            <a:r>
              <a:rPr lang="ja-JP" altLang="en-US" dirty="0" smtClean="0"/>
              <a:t>より大きければ真</a:t>
            </a:r>
            <a:endParaRPr lang="en-US" altLang="ja-JP" dirty="0"/>
          </a:p>
          <a:p>
            <a:pPr marL="274320" lvl="1" indent="0">
              <a:buNone/>
            </a:pPr>
            <a:endParaRPr lang="en-US" altLang="ja-JP" dirty="0" smtClean="0"/>
          </a:p>
          <a:p>
            <a:pPr marL="0" indent="0">
              <a:buNone/>
            </a:pPr>
            <a:r>
              <a:rPr lang="ja-JP" altLang="en-US" dirty="0" smtClean="0"/>
              <a:t>のように</a:t>
            </a:r>
            <a:r>
              <a:rPr lang="en-US" altLang="ja-JP" dirty="0" smtClean="0"/>
              <a:t> OR </a:t>
            </a:r>
            <a:r>
              <a:rPr lang="ja-JP" altLang="en-US" dirty="0" smtClean="0"/>
              <a:t>や</a:t>
            </a:r>
            <a:r>
              <a:rPr lang="en-US" altLang="ja-JP" dirty="0" smtClean="0"/>
              <a:t> AND </a:t>
            </a:r>
            <a:r>
              <a:rPr lang="ja-JP" altLang="en-US" dirty="0" smtClean="0"/>
              <a:t>や</a:t>
            </a:r>
            <a:r>
              <a:rPr lang="en-US" altLang="ja-JP" dirty="0" smtClean="0"/>
              <a:t> ( ) </a:t>
            </a:r>
            <a:r>
              <a:rPr lang="ja-JP" altLang="en-US" dirty="0" smtClean="0"/>
              <a:t>などを入れて複雑な条件も指定できる。</a:t>
            </a:r>
            <a:endParaRPr lang="en-US" altLang="ja-JP" dirty="0" smtClean="0"/>
          </a:p>
          <a:p>
            <a:pPr marL="0" indent="0">
              <a:buNone/>
            </a:pPr>
            <a:endParaRPr lang="en-US" altLang="ja-JP" dirty="0" smtClean="0"/>
          </a:p>
          <a:p>
            <a:pPr marL="0" indent="0">
              <a:buNone/>
            </a:pPr>
            <a:endParaRPr lang="en-US" altLang="ja-JP" dirty="0" smtClean="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37</a:t>
            </a:fld>
            <a:endParaRPr kumimoji="1" lang="ja-JP" altLang="en-US"/>
          </a:p>
        </p:txBody>
      </p:sp>
    </p:spTree>
    <p:extLst>
      <p:ext uri="{BB962C8B-B14F-4D97-AF65-F5344CB8AC3E}">
        <p14:creationId xmlns:p14="http://schemas.microsoft.com/office/powerpoint/2010/main" val="5922437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選択の</a:t>
            </a:r>
            <a:r>
              <a:rPr kumimoji="1" lang="en-US" altLang="ja-JP" dirty="0" smtClean="0"/>
              <a:t>SQL(2/2)</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en-US" altLang="ja-JP" sz="3600" b="1" dirty="0">
                <a:solidFill>
                  <a:schemeClr val="accent2"/>
                </a:solidFill>
              </a:rPr>
              <a:t>select * from </a:t>
            </a:r>
            <a:r>
              <a:rPr lang="ja-JP" altLang="en-US" sz="3600" b="1" dirty="0">
                <a:solidFill>
                  <a:schemeClr val="accent2"/>
                </a:solidFill>
              </a:rPr>
              <a:t>商品データ </a:t>
            </a:r>
            <a:r>
              <a:rPr lang="en-US" altLang="ja-JP" sz="3600" b="1" dirty="0">
                <a:solidFill>
                  <a:schemeClr val="accent2"/>
                </a:solidFill>
              </a:rPr>
              <a:t>where </a:t>
            </a:r>
            <a:r>
              <a:rPr lang="ja-JP" altLang="en-US" sz="3600" b="1" dirty="0">
                <a:solidFill>
                  <a:schemeClr val="accent2"/>
                </a:solidFill>
              </a:rPr>
              <a:t>価格 </a:t>
            </a:r>
            <a:r>
              <a:rPr lang="en-US" altLang="ja-JP" sz="3600" b="1" dirty="0">
                <a:solidFill>
                  <a:schemeClr val="accent2"/>
                </a:solidFill>
              </a:rPr>
              <a:t>&lt;= 150</a:t>
            </a:r>
            <a:r>
              <a:rPr lang="en-US" altLang="ja-JP" sz="3600" b="1" dirty="0" smtClean="0">
                <a:solidFill>
                  <a:schemeClr val="accent2"/>
                </a:solidFill>
              </a:rPr>
              <a:t>;</a:t>
            </a:r>
          </a:p>
          <a:p>
            <a:endParaRPr lang="en-US" altLang="ja-JP" dirty="0"/>
          </a:p>
          <a:p>
            <a:pPr marL="0" indent="0">
              <a:buNone/>
            </a:pPr>
            <a:r>
              <a:rPr lang="ja-JP" altLang="en-US" dirty="0" smtClean="0"/>
              <a:t>例題</a:t>
            </a:r>
            <a:r>
              <a:rPr lang="en-US" altLang="ja-JP" dirty="0" smtClean="0"/>
              <a:t>2</a:t>
            </a:r>
          </a:p>
          <a:p>
            <a:pPr marL="457200" lvl="1" indent="0">
              <a:buNone/>
            </a:pPr>
            <a:r>
              <a:rPr lang="en-US" altLang="ja-JP" dirty="0" smtClean="0"/>
              <a:t>150</a:t>
            </a:r>
            <a:r>
              <a:rPr lang="ja-JP" altLang="en-US" dirty="0" smtClean="0"/>
              <a:t>円以下ではなく、ぴったり</a:t>
            </a:r>
            <a:r>
              <a:rPr lang="en-US" altLang="ja-JP" dirty="0" smtClean="0"/>
              <a:t>170</a:t>
            </a:r>
            <a:r>
              <a:rPr lang="ja-JP" altLang="en-US" dirty="0" smtClean="0"/>
              <a:t>円の商品のみ表示するには？</a:t>
            </a:r>
            <a:endParaRPr lang="en-US" altLang="ja-JP" dirty="0" smtClean="0"/>
          </a:p>
        </p:txBody>
      </p:sp>
      <p:sp>
        <p:nvSpPr>
          <p:cNvPr id="4" name="角丸四角形 3"/>
          <p:cNvSpPr/>
          <p:nvPr/>
        </p:nvSpPr>
        <p:spPr>
          <a:xfrm>
            <a:off x="3242237" y="2940506"/>
            <a:ext cx="1782501" cy="370389"/>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mtClean="0"/>
              <a:t>実行結果</a:t>
            </a:r>
            <a:endParaRPr lang="en-US" altLang="ja-JP" dirty="0" smtClean="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2237" y="3613305"/>
            <a:ext cx="5776973" cy="2481730"/>
          </a:xfrm>
          <a:prstGeom prst="rect">
            <a:avLst/>
          </a:prstGeom>
          <a:ln>
            <a:solidFill>
              <a:schemeClr val="accent1"/>
            </a:solidFill>
          </a:ln>
        </p:spPr>
      </p:pic>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38</a:t>
            </a:fld>
            <a:endParaRPr kumimoji="1" lang="ja-JP" altLang="en-US"/>
          </a:p>
        </p:txBody>
      </p:sp>
    </p:spTree>
    <p:extLst>
      <p:ext uri="{BB962C8B-B14F-4D97-AF65-F5344CB8AC3E}">
        <p14:creationId xmlns:p14="http://schemas.microsoft.com/office/powerpoint/2010/main" val="105821855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121325"/>
            <a:ext cx="10515600" cy="1325563"/>
          </a:xfrm>
        </p:spPr>
        <p:txBody>
          <a:bodyPr/>
          <a:lstStyle/>
          <a:p>
            <a:r>
              <a:rPr lang="ja-JP" altLang="en-US" dirty="0" smtClean="0"/>
              <a:t>結合の</a:t>
            </a:r>
            <a:r>
              <a:rPr lang="en-US" altLang="ja-JP" dirty="0" smtClean="0"/>
              <a:t>SQL(1/3)</a:t>
            </a:r>
            <a:endParaRPr kumimoji="1" lang="ja-JP" altLang="en-US" dirty="0"/>
          </a:p>
        </p:txBody>
      </p:sp>
      <p:sp>
        <p:nvSpPr>
          <p:cNvPr id="3" name="コンテンツ プレースホルダー 2"/>
          <p:cNvSpPr>
            <a:spLocks noGrp="1"/>
          </p:cNvSpPr>
          <p:nvPr>
            <p:ph idx="1"/>
          </p:nvPr>
        </p:nvSpPr>
        <p:spPr>
          <a:xfrm>
            <a:off x="838200" y="1424763"/>
            <a:ext cx="10515600" cy="4752200"/>
          </a:xfrm>
        </p:spPr>
        <p:txBody>
          <a:bodyPr>
            <a:normAutofit/>
          </a:bodyPr>
          <a:lstStyle/>
          <a:p>
            <a:pPr marL="0" indent="0">
              <a:buNone/>
            </a:pPr>
            <a:r>
              <a:rPr lang="en-US" altLang="ja-JP" b="1" dirty="0" smtClean="0">
                <a:solidFill>
                  <a:schemeClr val="accent2"/>
                </a:solidFill>
              </a:rPr>
              <a:t>select </a:t>
            </a:r>
            <a:r>
              <a:rPr lang="ja-JP" altLang="en-US" b="1" dirty="0" smtClean="0">
                <a:solidFill>
                  <a:schemeClr val="accent2"/>
                </a:solidFill>
              </a:rPr>
              <a:t>商品データ</a:t>
            </a:r>
            <a:r>
              <a:rPr lang="en-US" altLang="ja-JP" b="1" dirty="0" smtClean="0">
                <a:solidFill>
                  <a:schemeClr val="accent2"/>
                </a:solidFill>
              </a:rPr>
              <a:t>.</a:t>
            </a:r>
            <a:r>
              <a:rPr lang="ja-JP" altLang="en-US" b="1" dirty="0" smtClean="0">
                <a:solidFill>
                  <a:schemeClr val="accent2"/>
                </a:solidFill>
              </a:rPr>
              <a:t>商品コード</a:t>
            </a:r>
            <a:r>
              <a:rPr lang="en-US" altLang="ja-JP" b="1" dirty="0" smtClean="0">
                <a:solidFill>
                  <a:schemeClr val="accent2"/>
                </a:solidFill>
              </a:rPr>
              <a:t>,</a:t>
            </a:r>
            <a:r>
              <a:rPr lang="ja-JP" altLang="en-US" b="1" dirty="0" smtClean="0">
                <a:solidFill>
                  <a:schemeClr val="accent2"/>
                </a:solidFill>
              </a:rPr>
              <a:t>商品名</a:t>
            </a:r>
            <a:r>
              <a:rPr lang="en-US" altLang="ja-JP" b="1" dirty="0" smtClean="0">
                <a:solidFill>
                  <a:schemeClr val="accent2"/>
                </a:solidFill>
              </a:rPr>
              <a:t>,</a:t>
            </a:r>
            <a:r>
              <a:rPr lang="ja-JP" altLang="en-US" b="1" dirty="0" smtClean="0">
                <a:solidFill>
                  <a:schemeClr val="accent2"/>
                </a:solidFill>
              </a:rPr>
              <a:t>売上日</a:t>
            </a:r>
            <a:endParaRPr lang="en-US" altLang="ja-JP" b="1" dirty="0" smtClean="0">
              <a:solidFill>
                <a:schemeClr val="accent2"/>
              </a:solidFill>
            </a:endParaRPr>
          </a:p>
          <a:p>
            <a:pPr marL="0" indent="0">
              <a:buNone/>
            </a:pPr>
            <a:r>
              <a:rPr lang="en-US" altLang="ja-JP" b="1" dirty="0" smtClean="0">
                <a:solidFill>
                  <a:schemeClr val="accent2"/>
                </a:solidFill>
              </a:rPr>
              <a:t>	from </a:t>
            </a:r>
            <a:r>
              <a:rPr lang="ja-JP" altLang="en-US" b="1" dirty="0" smtClean="0">
                <a:solidFill>
                  <a:schemeClr val="accent2"/>
                </a:solidFill>
              </a:rPr>
              <a:t>商品データ</a:t>
            </a:r>
            <a:r>
              <a:rPr lang="en-US" altLang="ja-JP" b="1" dirty="0" smtClean="0">
                <a:solidFill>
                  <a:schemeClr val="accent2"/>
                </a:solidFill>
              </a:rPr>
              <a:t>,</a:t>
            </a:r>
            <a:r>
              <a:rPr lang="ja-JP" altLang="en-US" b="1" dirty="0" smtClean="0">
                <a:solidFill>
                  <a:schemeClr val="accent2"/>
                </a:solidFill>
              </a:rPr>
              <a:t>売上データ</a:t>
            </a:r>
            <a:endParaRPr lang="en-US" altLang="ja-JP" b="1" dirty="0" smtClean="0">
              <a:solidFill>
                <a:schemeClr val="accent2"/>
              </a:solidFill>
            </a:endParaRPr>
          </a:p>
          <a:p>
            <a:pPr marL="0" indent="0">
              <a:buNone/>
            </a:pPr>
            <a:r>
              <a:rPr lang="en-US" altLang="ja-JP" b="1" dirty="0" smtClean="0">
                <a:solidFill>
                  <a:schemeClr val="accent2"/>
                </a:solidFill>
              </a:rPr>
              <a:t>	where </a:t>
            </a:r>
            <a:r>
              <a:rPr lang="ja-JP" altLang="en-US" b="1" dirty="0" smtClean="0">
                <a:solidFill>
                  <a:schemeClr val="accent2"/>
                </a:solidFill>
              </a:rPr>
              <a:t>商品データ</a:t>
            </a:r>
            <a:r>
              <a:rPr lang="en-US" altLang="ja-JP" b="1" dirty="0" smtClean="0">
                <a:solidFill>
                  <a:schemeClr val="accent2"/>
                </a:solidFill>
              </a:rPr>
              <a:t>.</a:t>
            </a:r>
            <a:r>
              <a:rPr lang="ja-JP" altLang="en-US" b="1" dirty="0" smtClean="0">
                <a:solidFill>
                  <a:schemeClr val="accent2"/>
                </a:solidFill>
              </a:rPr>
              <a:t>商品コード </a:t>
            </a:r>
            <a:r>
              <a:rPr lang="en-US" altLang="ja-JP" b="1" dirty="0" smtClean="0">
                <a:solidFill>
                  <a:schemeClr val="accent2"/>
                </a:solidFill>
              </a:rPr>
              <a:t>= </a:t>
            </a:r>
            <a:r>
              <a:rPr lang="ja-JP" altLang="en-US" b="1" dirty="0" smtClean="0">
                <a:solidFill>
                  <a:schemeClr val="accent2"/>
                </a:solidFill>
              </a:rPr>
              <a:t>売上データ</a:t>
            </a:r>
            <a:r>
              <a:rPr lang="en-US" altLang="ja-JP" b="1" dirty="0" smtClean="0">
                <a:solidFill>
                  <a:schemeClr val="accent2"/>
                </a:solidFill>
              </a:rPr>
              <a:t>.</a:t>
            </a:r>
            <a:r>
              <a:rPr lang="ja-JP" altLang="en-US" b="1" dirty="0" smtClean="0">
                <a:solidFill>
                  <a:schemeClr val="accent2"/>
                </a:solidFill>
              </a:rPr>
              <a:t>商品コード</a:t>
            </a:r>
            <a:r>
              <a:rPr lang="en-US" altLang="ja-JP" b="1" dirty="0" smtClean="0">
                <a:solidFill>
                  <a:schemeClr val="accent2"/>
                </a:solidFill>
              </a:rPr>
              <a:t>;</a:t>
            </a:r>
          </a:p>
          <a:p>
            <a:endParaRPr lang="en-US" altLang="ja-JP" dirty="0"/>
          </a:p>
          <a:p>
            <a:r>
              <a:rPr lang="ja-JP" altLang="en-US" dirty="0" smtClean="0"/>
              <a:t>商品データ</a:t>
            </a:r>
            <a:endParaRPr lang="en-US" altLang="ja-JP" dirty="0" smtClean="0"/>
          </a:p>
          <a:p>
            <a:endParaRPr kumimoji="1" lang="en-US" altLang="ja-JP" dirty="0" smtClean="0"/>
          </a:p>
          <a:p>
            <a:pPr marL="0" indent="0">
              <a:buNone/>
            </a:pPr>
            <a:r>
              <a:rPr lang="en-US" altLang="ja-JP" dirty="0" smtClean="0"/>
              <a:t>                                                                      </a:t>
            </a:r>
            <a:r>
              <a:rPr lang="ja-JP" altLang="en-US" dirty="0" smtClean="0"/>
              <a:t>・売上詳細データ</a:t>
            </a:r>
            <a:endParaRPr lang="en-US" altLang="ja-JP" dirty="0" smtClean="0"/>
          </a:p>
          <a:p>
            <a:endParaRPr lang="en-US" altLang="ja-JP" dirty="0" smtClean="0"/>
          </a:p>
          <a:p>
            <a:r>
              <a:rPr kumimoji="1" lang="ja-JP" altLang="en-US" dirty="0" smtClean="0"/>
              <a:t>売上データ</a:t>
            </a:r>
            <a:endParaRPr kumimoji="1" lang="en-US" altLang="ja-JP" dirty="0" smtClean="0"/>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2068602479"/>
              </p:ext>
            </p:extLst>
          </p:nvPr>
        </p:nvGraphicFramePr>
        <p:xfrm>
          <a:off x="838200" y="3380949"/>
          <a:ext cx="4638410" cy="861969"/>
        </p:xfrm>
        <a:graphic>
          <a:graphicData uri="http://schemas.openxmlformats.org/drawingml/2006/table">
            <a:tbl>
              <a:tblPr firstRow="1" bandRow="1">
                <a:tableStyleId>{7DF18680-E054-41AD-8BC1-D1AEF772440D}</a:tableStyleId>
              </a:tblPr>
              <a:tblGrid>
                <a:gridCol w="933254"/>
                <a:gridCol w="1394171"/>
                <a:gridCol w="698375"/>
                <a:gridCol w="1097232"/>
                <a:gridCol w="515378"/>
              </a:tblGrid>
              <a:tr h="287323">
                <a:tc>
                  <a:txBody>
                    <a:bodyPr/>
                    <a:lstStyle/>
                    <a:p>
                      <a:r>
                        <a:rPr kumimoji="1" lang="ja-JP" altLang="en-US" sz="1000" dirty="0" smtClean="0"/>
                        <a:t>商品コード</a:t>
                      </a:r>
                      <a:endParaRPr kumimoji="1" lang="ja-JP" altLang="en-US" sz="1000" dirty="0"/>
                    </a:p>
                  </a:txBody>
                  <a:tcPr>
                    <a:solidFill>
                      <a:schemeClr val="accent3"/>
                    </a:solidFill>
                  </a:tcPr>
                </a:tc>
                <a:tc>
                  <a:txBody>
                    <a:bodyPr/>
                    <a:lstStyle/>
                    <a:p>
                      <a:r>
                        <a:rPr kumimoji="1" lang="ja-JP" altLang="en-US" sz="1000" dirty="0" smtClean="0"/>
                        <a:t>商品名</a:t>
                      </a:r>
                      <a:endParaRPr kumimoji="1" lang="ja-JP" altLang="en-US" sz="1000" dirty="0"/>
                    </a:p>
                  </a:txBody>
                  <a:tcPr>
                    <a:solidFill>
                      <a:schemeClr val="accent6"/>
                    </a:solidFill>
                  </a:tcPr>
                </a:tc>
                <a:tc>
                  <a:txBody>
                    <a:bodyPr/>
                    <a:lstStyle/>
                    <a:p>
                      <a:r>
                        <a:rPr kumimoji="1" lang="ja-JP" altLang="en-US" sz="1000" dirty="0" smtClean="0"/>
                        <a:t>内容量</a:t>
                      </a:r>
                      <a:endParaRPr kumimoji="1" lang="ja-JP" altLang="en-US" sz="1000" dirty="0"/>
                    </a:p>
                  </a:txBody>
                  <a:tcPr/>
                </a:tc>
                <a:tc>
                  <a:txBody>
                    <a:bodyPr/>
                    <a:lstStyle/>
                    <a:p>
                      <a:r>
                        <a:rPr kumimoji="1" lang="ja-JP" altLang="en-US" sz="1000" dirty="0" smtClean="0"/>
                        <a:t>メーカー</a:t>
                      </a:r>
                      <a:endParaRPr kumimoji="1" lang="ja-JP" altLang="en-US" sz="1000" dirty="0"/>
                    </a:p>
                  </a:txBody>
                  <a:tcPr/>
                </a:tc>
                <a:tc>
                  <a:txBody>
                    <a:bodyPr/>
                    <a:lstStyle/>
                    <a:p>
                      <a:r>
                        <a:rPr kumimoji="1" lang="ja-JP" altLang="en-US" sz="1000" dirty="0" smtClean="0"/>
                        <a:t>価格</a:t>
                      </a:r>
                      <a:endParaRPr kumimoji="1" lang="ja-JP" altLang="en-US" sz="1000" dirty="0"/>
                    </a:p>
                  </a:txBody>
                  <a:tcPr/>
                </a:tc>
              </a:tr>
              <a:tr h="287323">
                <a:tc>
                  <a:txBody>
                    <a:bodyPr/>
                    <a:lstStyle/>
                    <a:p>
                      <a:r>
                        <a:rPr kumimoji="1" lang="en-US" altLang="ja-JP" sz="1000" dirty="0" smtClean="0"/>
                        <a:t>C6390</a:t>
                      </a:r>
                      <a:endParaRPr kumimoji="1" lang="ja-JP" altLang="en-US" sz="1000" dirty="0"/>
                    </a:p>
                  </a:txBody>
                  <a:tcPr>
                    <a:solidFill>
                      <a:schemeClr val="accent3"/>
                    </a:solidFill>
                  </a:tcPr>
                </a:tc>
                <a:tc>
                  <a:txBody>
                    <a:bodyPr/>
                    <a:lstStyle/>
                    <a:p>
                      <a:r>
                        <a:rPr kumimoji="1" lang="ja-JP" altLang="en-US" sz="1000" dirty="0" smtClean="0"/>
                        <a:t>坦々ヌードル</a:t>
                      </a:r>
                      <a:endParaRPr kumimoji="1" lang="ja-JP" altLang="en-US" sz="1000" dirty="0"/>
                    </a:p>
                  </a:txBody>
                  <a:tcPr>
                    <a:solidFill>
                      <a:schemeClr val="accent6"/>
                    </a:solidFill>
                  </a:tcPr>
                </a:tc>
                <a:tc>
                  <a:txBody>
                    <a:bodyPr/>
                    <a:lstStyle/>
                    <a:p>
                      <a:r>
                        <a:rPr kumimoji="1" lang="en-US" altLang="ja-JP" sz="1000" dirty="0" smtClean="0"/>
                        <a:t>25g</a:t>
                      </a:r>
                      <a:endParaRPr kumimoji="1" lang="ja-JP" altLang="en-US" sz="1000" dirty="0"/>
                    </a:p>
                  </a:txBody>
                  <a:tcPr/>
                </a:tc>
                <a:tc>
                  <a:txBody>
                    <a:bodyPr/>
                    <a:lstStyle/>
                    <a:p>
                      <a:r>
                        <a:rPr kumimoji="1" lang="ja-JP" altLang="en-US" sz="1000" dirty="0" smtClean="0"/>
                        <a:t>みずうみ製麺</a:t>
                      </a:r>
                      <a:endParaRPr kumimoji="1" lang="ja-JP" altLang="en-US" sz="1000" dirty="0"/>
                    </a:p>
                  </a:txBody>
                  <a:tcPr/>
                </a:tc>
                <a:tc>
                  <a:txBody>
                    <a:bodyPr/>
                    <a:lstStyle/>
                    <a:p>
                      <a:r>
                        <a:rPr kumimoji="1" lang="en-US" altLang="ja-JP" sz="1000" dirty="0" smtClean="0"/>
                        <a:t>150</a:t>
                      </a:r>
                      <a:endParaRPr kumimoji="1" lang="ja-JP" altLang="en-US" sz="1000" dirty="0"/>
                    </a:p>
                  </a:txBody>
                  <a:tcPr/>
                </a:tc>
              </a:tr>
              <a:tr h="287323">
                <a:tc>
                  <a:txBody>
                    <a:bodyPr/>
                    <a:lstStyle/>
                    <a:p>
                      <a:r>
                        <a:rPr kumimoji="1" lang="en-US" altLang="ja-JP" sz="1000" dirty="0" smtClean="0"/>
                        <a:t>C8522</a:t>
                      </a:r>
                      <a:endParaRPr kumimoji="1" lang="ja-JP" altLang="en-US" sz="1000" dirty="0"/>
                    </a:p>
                  </a:txBody>
                  <a:tcPr>
                    <a:solidFill>
                      <a:schemeClr val="accent3"/>
                    </a:solidFill>
                  </a:tcPr>
                </a:tc>
                <a:tc>
                  <a:txBody>
                    <a:bodyPr/>
                    <a:lstStyle/>
                    <a:p>
                      <a:r>
                        <a:rPr kumimoji="1" lang="ja-JP" altLang="en-US" sz="1000" dirty="0" smtClean="0"/>
                        <a:t>シーフードヌードル</a:t>
                      </a:r>
                      <a:endParaRPr kumimoji="1" lang="ja-JP" altLang="en-US" sz="1000" dirty="0"/>
                    </a:p>
                  </a:txBody>
                  <a:tcPr>
                    <a:solidFill>
                      <a:schemeClr val="accent6"/>
                    </a:solidFill>
                  </a:tcPr>
                </a:tc>
                <a:tc>
                  <a:txBody>
                    <a:bodyPr/>
                    <a:lstStyle/>
                    <a:p>
                      <a:r>
                        <a:rPr kumimoji="1" lang="en-US" altLang="ja-JP" sz="1000" dirty="0" smtClean="0"/>
                        <a:t>53g</a:t>
                      </a:r>
                      <a:endParaRPr kumimoji="1" lang="ja-JP" altLang="en-US" sz="1000" dirty="0"/>
                    </a:p>
                  </a:txBody>
                  <a:tcPr/>
                </a:tc>
                <a:tc>
                  <a:txBody>
                    <a:bodyPr/>
                    <a:lstStyle/>
                    <a:p>
                      <a:r>
                        <a:rPr kumimoji="1" lang="ja-JP" altLang="en-US" sz="1000" dirty="0" smtClean="0"/>
                        <a:t>みずうみ製麺</a:t>
                      </a:r>
                      <a:endParaRPr kumimoji="1" lang="ja-JP" altLang="en-US" sz="1000" dirty="0"/>
                    </a:p>
                  </a:txBody>
                  <a:tcPr/>
                </a:tc>
                <a:tc>
                  <a:txBody>
                    <a:bodyPr/>
                    <a:lstStyle/>
                    <a:p>
                      <a:r>
                        <a:rPr kumimoji="1" lang="en-US" altLang="ja-JP" sz="1000" dirty="0" smtClean="0"/>
                        <a:t>170</a:t>
                      </a:r>
                      <a:endParaRPr kumimoji="1" lang="ja-JP" altLang="en-US" sz="1000" dirty="0"/>
                    </a:p>
                  </a:txBody>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1389103270"/>
              </p:ext>
            </p:extLst>
          </p:nvPr>
        </p:nvGraphicFramePr>
        <p:xfrm>
          <a:off x="838200" y="5105051"/>
          <a:ext cx="4558249" cy="777990"/>
        </p:xfrm>
        <a:graphic>
          <a:graphicData uri="http://schemas.openxmlformats.org/drawingml/2006/table">
            <a:tbl>
              <a:tblPr firstRow="1" bandRow="1">
                <a:tableStyleId>{7DF18680-E054-41AD-8BC1-D1AEF772440D}</a:tableStyleId>
              </a:tblPr>
              <a:tblGrid>
                <a:gridCol w="1075180"/>
                <a:gridCol w="696613"/>
                <a:gridCol w="585789"/>
                <a:gridCol w="744111"/>
                <a:gridCol w="680781"/>
                <a:gridCol w="775775"/>
              </a:tblGrid>
              <a:tr h="259330">
                <a:tc>
                  <a:txBody>
                    <a:bodyPr/>
                    <a:lstStyle/>
                    <a:p>
                      <a:r>
                        <a:rPr kumimoji="1" lang="ja-JP" altLang="en-US" sz="1000" dirty="0" smtClean="0"/>
                        <a:t>商品コード</a:t>
                      </a:r>
                      <a:endParaRPr kumimoji="1" lang="ja-JP" altLang="en-US" sz="1000" dirty="0"/>
                    </a:p>
                  </a:txBody>
                  <a:tcPr>
                    <a:solidFill>
                      <a:schemeClr val="accent3"/>
                    </a:solidFill>
                  </a:tcPr>
                </a:tc>
                <a:tc>
                  <a:txBody>
                    <a:bodyPr/>
                    <a:lstStyle/>
                    <a:p>
                      <a:r>
                        <a:rPr kumimoji="1" lang="ja-JP" altLang="en-US" sz="1000" dirty="0" smtClean="0"/>
                        <a:t>売上日</a:t>
                      </a:r>
                      <a:endParaRPr kumimoji="1" lang="ja-JP" altLang="en-US" sz="1000" dirty="0"/>
                    </a:p>
                  </a:txBody>
                  <a:tcPr>
                    <a:solidFill>
                      <a:schemeClr val="accent6"/>
                    </a:solidFill>
                  </a:tcPr>
                </a:tc>
                <a:tc>
                  <a:txBody>
                    <a:bodyPr/>
                    <a:lstStyle/>
                    <a:p>
                      <a:r>
                        <a:rPr kumimoji="1" lang="ja-JP" altLang="en-US" sz="1000" dirty="0" smtClean="0"/>
                        <a:t>曜日</a:t>
                      </a:r>
                      <a:endParaRPr kumimoji="1" lang="ja-JP" altLang="en-US" sz="1000" dirty="0"/>
                    </a:p>
                  </a:txBody>
                  <a:tcPr/>
                </a:tc>
                <a:tc>
                  <a:txBody>
                    <a:bodyPr/>
                    <a:lstStyle/>
                    <a:p>
                      <a:r>
                        <a:rPr kumimoji="1" lang="ja-JP" altLang="en-US" sz="1000" dirty="0" smtClean="0"/>
                        <a:t>時間帯</a:t>
                      </a:r>
                      <a:endParaRPr kumimoji="1" lang="ja-JP" altLang="en-US" sz="1000" dirty="0"/>
                    </a:p>
                  </a:txBody>
                  <a:tcPr/>
                </a:tc>
                <a:tc>
                  <a:txBody>
                    <a:bodyPr/>
                    <a:lstStyle/>
                    <a:p>
                      <a:r>
                        <a:rPr kumimoji="1" lang="ja-JP" altLang="en-US" sz="1000" dirty="0" smtClean="0"/>
                        <a:t>性別</a:t>
                      </a:r>
                      <a:endParaRPr kumimoji="1" lang="ja-JP" altLang="en-US" sz="1000" dirty="0"/>
                    </a:p>
                  </a:txBody>
                  <a:tcPr/>
                </a:tc>
                <a:tc>
                  <a:txBody>
                    <a:bodyPr/>
                    <a:lstStyle/>
                    <a:p>
                      <a:r>
                        <a:rPr kumimoji="1" lang="ja-JP" altLang="en-US" sz="1000" dirty="0" smtClean="0"/>
                        <a:t>年齢層</a:t>
                      </a:r>
                      <a:endParaRPr kumimoji="1" lang="ja-JP" altLang="en-US" sz="1000" dirty="0"/>
                    </a:p>
                  </a:txBody>
                  <a:tcPr/>
                </a:tc>
              </a:tr>
              <a:tr h="259330">
                <a:tc>
                  <a:txBody>
                    <a:bodyPr/>
                    <a:lstStyle/>
                    <a:p>
                      <a:r>
                        <a:rPr kumimoji="1" lang="en-US" altLang="ja-JP" sz="1000" dirty="0" smtClean="0"/>
                        <a:t>C6390</a:t>
                      </a:r>
                      <a:endParaRPr kumimoji="1" lang="ja-JP" altLang="en-US" sz="1000" dirty="0"/>
                    </a:p>
                  </a:txBody>
                  <a:tcPr>
                    <a:solidFill>
                      <a:schemeClr val="accent3"/>
                    </a:solidFill>
                  </a:tcPr>
                </a:tc>
                <a:tc>
                  <a:txBody>
                    <a:bodyPr/>
                    <a:lstStyle/>
                    <a:p>
                      <a:r>
                        <a:rPr kumimoji="1" lang="en-US" altLang="ja-JP" sz="1000" dirty="0" smtClean="0"/>
                        <a:t>4/14</a:t>
                      </a:r>
                      <a:endParaRPr kumimoji="1" lang="ja-JP" altLang="en-US" sz="1000" dirty="0"/>
                    </a:p>
                  </a:txBody>
                  <a:tcPr>
                    <a:solidFill>
                      <a:schemeClr val="accent6"/>
                    </a:solidFill>
                  </a:tcPr>
                </a:tc>
                <a:tc>
                  <a:txBody>
                    <a:bodyPr/>
                    <a:lstStyle/>
                    <a:p>
                      <a:r>
                        <a:rPr kumimoji="1" lang="ja-JP" altLang="en-US" sz="1000" dirty="0" smtClean="0"/>
                        <a:t>金</a:t>
                      </a:r>
                      <a:endParaRPr kumimoji="1" lang="ja-JP" altLang="en-US" sz="1000" dirty="0"/>
                    </a:p>
                  </a:txBody>
                  <a:tcPr/>
                </a:tc>
                <a:tc>
                  <a:txBody>
                    <a:bodyPr/>
                    <a:lstStyle/>
                    <a:p>
                      <a:r>
                        <a:rPr kumimoji="1" lang="ja-JP" altLang="en-US" sz="1000" dirty="0" smtClean="0"/>
                        <a:t>深夜</a:t>
                      </a:r>
                      <a:endParaRPr kumimoji="1" lang="ja-JP" altLang="en-US" sz="1000" dirty="0"/>
                    </a:p>
                  </a:txBody>
                  <a:tcPr/>
                </a:tc>
                <a:tc>
                  <a:txBody>
                    <a:bodyPr/>
                    <a:lstStyle/>
                    <a:p>
                      <a:r>
                        <a:rPr kumimoji="1" lang="ja-JP" altLang="en-US" sz="1000" dirty="0" smtClean="0"/>
                        <a:t>女</a:t>
                      </a:r>
                      <a:endParaRPr kumimoji="1" lang="ja-JP" altLang="en-US" sz="1000" dirty="0"/>
                    </a:p>
                  </a:txBody>
                  <a:tcPr/>
                </a:tc>
                <a:tc>
                  <a:txBody>
                    <a:bodyPr/>
                    <a:lstStyle/>
                    <a:p>
                      <a:r>
                        <a:rPr kumimoji="1" lang="ja-JP" altLang="en-US" sz="1000" dirty="0" smtClean="0"/>
                        <a:t>成年</a:t>
                      </a:r>
                      <a:endParaRPr kumimoji="1" lang="ja-JP" altLang="en-US" sz="1000" dirty="0"/>
                    </a:p>
                  </a:txBody>
                  <a:tcPr/>
                </a:tc>
              </a:tr>
              <a:tr h="259330">
                <a:tc>
                  <a:txBody>
                    <a:bodyPr/>
                    <a:lstStyle/>
                    <a:p>
                      <a:r>
                        <a:rPr kumimoji="1" lang="en-US" altLang="ja-JP" sz="1000" dirty="0" smtClean="0"/>
                        <a:t>C8522</a:t>
                      </a:r>
                      <a:endParaRPr kumimoji="1" lang="ja-JP" altLang="en-US" sz="1000" dirty="0"/>
                    </a:p>
                  </a:txBody>
                  <a:tcPr>
                    <a:solidFill>
                      <a:schemeClr val="accent3"/>
                    </a:solidFill>
                  </a:tcPr>
                </a:tc>
                <a:tc>
                  <a:txBody>
                    <a:bodyPr/>
                    <a:lstStyle/>
                    <a:p>
                      <a:r>
                        <a:rPr kumimoji="1" lang="en-US" altLang="ja-JP" sz="1000" dirty="0" smtClean="0"/>
                        <a:t>4/15</a:t>
                      </a:r>
                      <a:endParaRPr kumimoji="1" lang="ja-JP" altLang="en-US" sz="1000" dirty="0"/>
                    </a:p>
                  </a:txBody>
                  <a:tcPr>
                    <a:solidFill>
                      <a:schemeClr val="accent6"/>
                    </a:solidFill>
                  </a:tcPr>
                </a:tc>
                <a:tc>
                  <a:txBody>
                    <a:bodyPr/>
                    <a:lstStyle/>
                    <a:p>
                      <a:r>
                        <a:rPr kumimoji="1" lang="ja-JP" altLang="en-US" sz="1000" dirty="0" smtClean="0"/>
                        <a:t>日</a:t>
                      </a:r>
                      <a:endParaRPr kumimoji="1" lang="ja-JP" altLang="en-US" sz="1000" dirty="0"/>
                    </a:p>
                  </a:txBody>
                  <a:tcPr/>
                </a:tc>
                <a:tc>
                  <a:txBody>
                    <a:bodyPr/>
                    <a:lstStyle/>
                    <a:p>
                      <a:r>
                        <a:rPr kumimoji="1" lang="ja-JP" altLang="en-US" sz="1000" dirty="0" smtClean="0"/>
                        <a:t>深夜</a:t>
                      </a:r>
                      <a:endParaRPr kumimoji="1" lang="ja-JP" altLang="en-US" sz="1000" dirty="0"/>
                    </a:p>
                  </a:txBody>
                  <a:tcPr/>
                </a:tc>
                <a:tc>
                  <a:txBody>
                    <a:bodyPr/>
                    <a:lstStyle/>
                    <a:p>
                      <a:r>
                        <a:rPr kumimoji="1" lang="ja-JP" altLang="en-US" sz="1000" dirty="0" smtClean="0"/>
                        <a:t>男</a:t>
                      </a:r>
                      <a:endParaRPr kumimoji="1" lang="ja-JP" altLang="en-US" sz="1000" dirty="0"/>
                    </a:p>
                  </a:txBody>
                  <a:tcPr/>
                </a:tc>
                <a:tc>
                  <a:txBody>
                    <a:bodyPr/>
                    <a:lstStyle/>
                    <a:p>
                      <a:r>
                        <a:rPr kumimoji="1" lang="ja-JP" altLang="en-US" sz="1000" dirty="0" smtClean="0"/>
                        <a:t>熟年</a:t>
                      </a:r>
                      <a:endParaRPr kumimoji="1" lang="ja-JP" altLang="en-US" sz="1000" dirty="0"/>
                    </a:p>
                  </a:txBody>
                  <a:tcPr/>
                </a:tc>
              </a:tr>
            </a:tbl>
          </a:graphicData>
        </a:graphic>
      </p:graphicFrame>
      <p:sp>
        <p:nvSpPr>
          <p:cNvPr id="7" name="三方向矢印 6"/>
          <p:cNvSpPr/>
          <p:nvPr/>
        </p:nvSpPr>
        <p:spPr>
          <a:xfrm rot="5400000">
            <a:off x="5041509" y="3291498"/>
            <a:ext cx="709880" cy="2764972"/>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8" name="表 7"/>
          <p:cNvGraphicFramePr>
            <a:graphicFrameLocks noGrp="1"/>
          </p:cNvGraphicFramePr>
          <p:nvPr>
            <p:extLst>
              <p:ext uri="{D42A27DB-BD31-4B8C-83A1-F6EECF244321}">
                <p14:modId xmlns:p14="http://schemas.microsoft.com/office/powerpoint/2010/main" val="1363932353"/>
              </p:ext>
            </p:extLst>
          </p:nvPr>
        </p:nvGraphicFramePr>
        <p:xfrm>
          <a:off x="6866312" y="4243082"/>
          <a:ext cx="3025800" cy="861969"/>
        </p:xfrm>
        <a:graphic>
          <a:graphicData uri="http://schemas.openxmlformats.org/drawingml/2006/table">
            <a:tbl>
              <a:tblPr firstRow="1" bandRow="1">
                <a:tableStyleId>{7DF18680-E054-41AD-8BC1-D1AEF772440D}</a:tableStyleId>
              </a:tblPr>
              <a:tblGrid>
                <a:gridCol w="933254"/>
                <a:gridCol w="1394171"/>
                <a:gridCol w="698375"/>
              </a:tblGrid>
              <a:tr h="287323">
                <a:tc>
                  <a:txBody>
                    <a:bodyPr/>
                    <a:lstStyle/>
                    <a:p>
                      <a:r>
                        <a:rPr kumimoji="1" lang="ja-JP" altLang="en-US" sz="1000" dirty="0" smtClean="0"/>
                        <a:t>商品コード</a:t>
                      </a:r>
                      <a:endParaRPr kumimoji="1" lang="ja-JP" altLang="en-US" sz="1000" dirty="0"/>
                    </a:p>
                  </a:txBody>
                  <a:tcPr>
                    <a:solidFill>
                      <a:schemeClr val="accent3"/>
                    </a:solidFill>
                  </a:tcPr>
                </a:tc>
                <a:tc>
                  <a:txBody>
                    <a:bodyPr/>
                    <a:lstStyle/>
                    <a:p>
                      <a:r>
                        <a:rPr kumimoji="1" lang="ja-JP" altLang="en-US" sz="1000" dirty="0" smtClean="0"/>
                        <a:t>商品名</a:t>
                      </a:r>
                      <a:endParaRPr kumimoji="1" lang="ja-JP" altLang="en-US" sz="1000" dirty="0"/>
                    </a:p>
                  </a:txBody>
                  <a:tcPr>
                    <a:solidFill>
                      <a:schemeClr val="accent6"/>
                    </a:solidFill>
                  </a:tcPr>
                </a:tc>
                <a:tc>
                  <a:txBody>
                    <a:bodyPr/>
                    <a:lstStyle/>
                    <a:p>
                      <a:r>
                        <a:rPr kumimoji="1" lang="ja-JP" altLang="en-US" sz="1000" dirty="0" smtClean="0"/>
                        <a:t>売上日</a:t>
                      </a:r>
                      <a:endParaRPr kumimoji="1" lang="ja-JP" altLang="en-US" sz="1000" dirty="0"/>
                    </a:p>
                  </a:txBody>
                  <a:tcPr>
                    <a:solidFill>
                      <a:schemeClr val="accent6"/>
                    </a:solidFill>
                  </a:tcPr>
                </a:tc>
              </a:tr>
              <a:tr h="287323">
                <a:tc>
                  <a:txBody>
                    <a:bodyPr/>
                    <a:lstStyle/>
                    <a:p>
                      <a:r>
                        <a:rPr kumimoji="1" lang="en-US" altLang="ja-JP" sz="1000" dirty="0" smtClean="0"/>
                        <a:t>C6390</a:t>
                      </a:r>
                      <a:endParaRPr kumimoji="1" lang="ja-JP" altLang="en-US" sz="1000" dirty="0"/>
                    </a:p>
                  </a:txBody>
                  <a:tcPr>
                    <a:solidFill>
                      <a:schemeClr val="accent3"/>
                    </a:solidFill>
                  </a:tcPr>
                </a:tc>
                <a:tc>
                  <a:txBody>
                    <a:bodyPr/>
                    <a:lstStyle/>
                    <a:p>
                      <a:r>
                        <a:rPr kumimoji="1" lang="ja-JP" altLang="en-US" sz="1000" dirty="0" smtClean="0"/>
                        <a:t>坦々ヌードル</a:t>
                      </a:r>
                      <a:endParaRPr kumimoji="1" lang="ja-JP" altLang="en-US" sz="1000" dirty="0"/>
                    </a:p>
                  </a:txBody>
                  <a:tcPr>
                    <a:solidFill>
                      <a:schemeClr val="accent6"/>
                    </a:solidFill>
                  </a:tcPr>
                </a:tc>
                <a:tc>
                  <a:txBody>
                    <a:bodyPr/>
                    <a:lstStyle/>
                    <a:p>
                      <a:r>
                        <a:rPr kumimoji="1" lang="en-US" altLang="ja-JP" sz="1000" dirty="0" smtClean="0"/>
                        <a:t>4/14</a:t>
                      </a:r>
                      <a:endParaRPr kumimoji="1" lang="ja-JP" altLang="en-US" sz="1000" dirty="0"/>
                    </a:p>
                  </a:txBody>
                  <a:tcPr>
                    <a:solidFill>
                      <a:schemeClr val="accent6"/>
                    </a:solidFill>
                  </a:tcPr>
                </a:tc>
              </a:tr>
              <a:tr h="287323">
                <a:tc>
                  <a:txBody>
                    <a:bodyPr/>
                    <a:lstStyle/>
                    <a:p>
                      <a:r>
                        <a:rPr kumimoji="1" lang="en-US" altLang="ja-JP" sz="1000" dirty="0" smtClean="0"/>
                        <a:t>C8522</a:t>
                      </a:r>
                      <a:endParaRPr kumimoji="1" lang="ja-JP" altLang="en-US" sz="1000" dirty="0"/>
                    </a:p>
                  </a:txBody>
                  <a:tcPr>
                    <a:solidFill>
                      <a:schemeClr val="accent3"/>
                    </a:solidFill>
                  </a:tcPr>
                </a:tc>
                <a:tc>
                  <a:txBody>
                    <a:bodyPr/>
                    <a:lstStyle/>
                    <a:p>
                      <a:r>
                        <a:rPr kumimoji="1" lang="ja-JP" altLang="en-US" sz="1000" dirty="0" smtClean="0"/>
                        <a:t>シーフードヌードル</a:t>
                      </a:r>
                      <a:endParaRPr kumimoji="1" lang="ja-JP" altLang="en-US" sz="1000" dirty="0"/>
                    </a:p>
                  </a:txBody>
                  <a:tcPr>
                    <a:solidFill>
                      <a:schemeClr val="accent6"/>
                    </a:solidFill>
                  </a:tcPr>
                </a:tc>
                <a:tc>
                  <a:txBody>
                    <a:bodyPr/>
                    <a:lstStyle/>
                    <a:p>
                      <a:r>
                        <a:rPr kumimoji="1" lang="en-US" altLang="ja-JP" sz="1000" dirty="0" smtClean="0"/>
                        <a:t>4/15</a:t>
                      </a:r>
                      <a:endParaRPr kumimoji="1" lang="ja-JP" altLang="en-US" sz="1000" dirty="0"/>
                    </a:p>
                  </a:txBody>
                  <a:tcPr>
                    <a:solidFill>
                      <a:schemeClr val="accent6"/>
                    </a:solidFill>
                  </a:tcPr>
                </a:tc>
              </a:tr>
            </a:tbl>
          </a:graphicData>
        </a:graphic>
      </p:graphicFrame>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39</a:t>
            </a:fld>
            <a:endParaRPr kumimoji="1" lang="ja-JP" altLang="en-US"/>
          </a:p>
        </p:txBody>
      </p:sp>
    </p:spTree>
    <p:extLst>
      <p:ext uri="{BB962C8B-B14F-4D97-AF65-F5344CB8AC3E}">
        <p14:creationId xmlns:p14="http://schemas.microsoft.com/office/powerpoint/2010/main" val="12621542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情報処理技術者試験の過去問の扱い方</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smtClean="0"/>
              <a:t>情報処理技術者試験の過去問の扱いは以下のようになる。</a:t>
            </a:r>
            <a:endParaRPr lang="en-US" altLang="ja-JP" dirty="0" smtClean="0"/>
          </a:p>
          <a:p>
            <a:endParaRPr lang="en-US" altLang="ja-JP" dirty="0" smtClean="0"/>
          </a:p>
          <a:p>
            <a:pPr lvl="1"/>
            <a:r>
              <a:rPr lang="ja-JP" altLang="en-US" dirty="0" smtClean="0"/>
              <a:t>試験</a:t>
            </a:r>
            <a:r>
              <a:rPr lang="ja-JP" altLang="en-US" dirty="0"/>
              <a:t>センターで公表している過去の試験問題の使用に関し、許諾や使用料は必要ありません。（ダウンロードでのご利用も特に問題ございません。）</a:t>
            </a:r>
            <a:r>
              <a:rPr lang="ja-JP" altLang="en-US" dirty="0" smtClean="0"/>
              <a:t/>
            </a:r>
            <a:br>
              <a:rPr lang="ja-JP" altLang="en-US" dirty="0" smtClean="0"/>
            </a:br>
            <a:r>
              <a:rPr lang="ja-JP" altLang="en-US" dirty="0"/>
              <a:t>　ただし、以下の留意点を必ず確認の上、ご使用ください。</a:t>
            </a:r>
            <a:r>
              <a:rPr lang="ja-JP" altLang="en-US" dirty="0" smtClean="0"/>
              <a:t/>
            </a:r>
            <a:br>
              <a:rPr lang="ja-JP" altLang="en-US" dirty="0" smtClean="0"/>
            </a:br>
            <a:r>
              <a:rPr lang="ja-JP" altLang="en-US" dirty="0" smtClean="0"/>
              <a:t/>
            </a:r>
            <a:br>
              <a:rPr lang="ja-JP" altLang="en-US" dirty="0" smtClean="0"/>
            </a:br>
            <a:r>
              <a:rPr lang="en-US" altLang="ja-JP" dirty="0"/>
              <a:t>【</a:t>
            </a:r>
            <a:r>
              <a:rPr lang="ja-JP" altLang="en-US" dirty="0"/>
              <a:t>留意点</a:t>
            </a:r>
            <a:r>
              <a:rPr lang="en-US" altLang="ja-JP" dirty="0"/>
              <a:t>】</a:t>
            </a:r>
            <a:r>
              <a:rPr lang="ja-JP" altLang="en-US" dirty="0" smtClean="0"/>
              <a:t/>
            </a:r>
            <a:br>
              <a:rPr lang="ja-JP" altLang="en-US" dirty="0" smtClean="0"/>
            </a:br>
            <a:r>
              <a:rPr lang="ja-JP" altLang="en-US" dirty="0"/>
              <a:t>・著作権は放棄していません。</a:t>
            </a:r>
            <a:r>
              <a:rPr lang="ja-JP" altLang="en-US" dirty="0" smtClean="0"/>
              <a:t/>
            </a:r>
            <a:br>
              <a:rPr lang="ja-JP" altLang="en-US" dirty="0" smtClean="0"/>
            </a:br>
            <a:r>
              <a:rPr lang="ja-JP" altLang="en-US" dirty="0"/>
              <a:t>・</a:t>
            </a:r>
            <a:r>
              <a:rPr lang="ja-JP" altLang="en-US" b="1" dirty="0">
                <a:solidFill>
                  <a:schemeClr val="accent2"/>
                </a:solidFill>
              </a:rPr>
              <a:t>教育目的</a:t>
            </a:r>
            <a:r>
              <a:rPr lang="ja-JP" altLang="en-US" dirty="0"/>
              <a:t>など、情報処理技術者試験制度、情報処理安全確保支援士制度の意義に反しない限り、公表されている過去問題を問題集やテキストに使用される際、許諾および使用料の必要はありません。</a:t>
            </a:r>
            <a:r>
              <a:rPr lang="ja-JP" altLang="en-US" dirty="0" smtClean="0"/>
              <a:t/>
            </a:r>
            <a:br>
              <a:rPr lang="ja-JP" altLang="en-US" dirty="0" smtClean="0"/>
            </a:br>
            <a:r>
              <a:rPr lang="ja-JP" altLang="en-US" dirty="0"/>
              <a:t>・</a:t>
            </a:r>
            <a:r>
              <a:rPr lang="ja-JP" altLang="en-US" b="1" dirty="0">
                <a:solidFill>
                  <a:schemeClr val="accent2"/>
                </a:solidFill>
              </a:rPr>
              <a:t>出典は明記</a:t>
            </a:r>
            <a:r>
              <a:rPr lang="ja-JP" altLang="en-US" dirty="0"/>
              <a:t>してください。</a:t>
            </a:r>
            <a:r>
              <a:rPr lang="ja-JP" altLang="en-US" dirty="0" smtClean="0"/>
              <a:t/>
            </a:r>
            <a:br>
              <a:rPr lang="ja-JP" altLang="en-US" dirty="0" smtClean="0"/>
            </a:br>
            <a:r>
              <a:rPr lang="ja-JP" altLang="en-US" dirty="0"/>
              <a:t>　</a:t>
            </a:r>
            <a:r>
              <a:rPr lang="en-US" altLang="ja-JP" dirty="0"/>
              <a:t>[</a:t>
            </a:r>
            <a:r>
              <a:rPr lang="ja-JP" altLang="en-US" dirty="0"/>
              <a:t>例</a:t>
            </a:r>
            <a:r>
              <a:rPr lang="en-US" altLang="ja-JP" dirty="0"/>
              <a:t>]</a:t>
            </a:r>
            <a:r>
              <a:rPr lang="ja-JP" altLang="en-US" dirty="0"/>
              <a:t>「出典：平成○年度 ○期 ○○試験区分 午前 問</a:t>
            </a:r>
            <a:r>
              <a:rPr lang="en-US" altLang="ja-JP" dirty="0"/>
              <a:t>1 </a:t>
            </a:r>
            <a:r>
              <a:rPr lang="ja-JP" altLang="en-US" dirty="0"/>
              <a:t>設問</a:t>
            </a:r>
            <a:r>
              <a:rPr lang="en-US" altLang="ja-JP" dirty="0"/>
              <a:t>2</a:t>
            </a:r>
            <a:r>
              <a:rPr lang="ja-JP" altLang="en-US" dirty="0"/>
              <a:t>」</a:t>
            </a:r>
            <a:r>
              <a:rPr lang="ja-JP" altLang="en-US" dirty="0" smtClean="0"/>
              <a:t/>
            </a:r>
            <a:br>
              <a:rPr lang="ja-JP" altLang="en-US" dirty="0" smtClean="0"/>
            </a:br>
            <a:r>
              <a:rPr lang="ja-JP" altLang="en-US" dirty="0"/>
              <a:t>　また、</a:t>
            </a:r>
            <a:r>
              <a:rPr lang="ja-JP" altLang="en-US" b="1" dirty="0">
                <a:solidFill>
                  <a:schemeClr val="accent2"/>
                </a:solidFill>
              </a:rPr>
              <a:t>問題の一部を改変している場合、その旨も明記</a:t>
            </a:r>
            <a:r>
              <a:rPr lang="ja-JP" altLang="en-US" dirty="0"/>
              <a:t>してください。</a:t>
            </a:r>
            <a:r>
              <a:rPr lang="ja-JP" altLang="en-US" dirty="0" smtClean="0"/>
              <a:t/>
            </a:r>
            <a:br>
              <a:rPr lang="ja-JP" altLang="en-US" dirty="0" smtClean="0"/>
            </a:br>
            <a:r>
              <a:rPr lang="ja-JP" altLang="en-US" dirty="0"/>
              <a:t>・公表している</a:t>
            </a:r>
            <a:r>
              <a:rPr lang="en-US" altLang="ja-JP" dirty="0"/>
              <a:t>PDF</a:t>
            </a:r>
            <a:r>
              <a:rPr lang="ja-JP" altLang="en-US" dirty="0"/>
              <a:t>以外の電子データの提供はできません。</a:t>
            </a:r>
            <a:r>
              <a:rPr lang="ja-JP" altLang="en-US" dirty="0" smtClean="0"/>
              <a:t/>
            </a:r>
            <a:br>
              <a:rPr lang="ja-JP" altLang="en-US" dirty="0" smtClean="0"/>
            </a:br>
            <a:r>
              <a:rPr lang="ja-JP" altLang="en-US" dirty="0"/>
              <a:t>　（</a:t>
            </a:r>
            <a:r>
              <a:rPr lang="en-US" altLang="ja-JP" dirty="0"/>
              <a:t>PDF</a:t>
            </a:r>
            <a:r>
              <a:rPr lang="ja-JP" altLang="en-US" dirty="0"/>
              <a:t>セキュリティの解除方法は提供できません。） </a:t>
            </a:r>
            <a:endParaRPr lang="en-US" altLang="ja-JP" dirty="0" smtClean="0"/>
          </a:p>
          <a:p>
            <a:endParaRPr kumimoji="1" lang="en-US" altLang="ja-JP" dirty="0"/>
          </a:p>
          <a:p>
            <a:pPr marL="0" indent="0">
              <a:buNone/>
            </a:pPr>
            <a:r>
              <a:rPr lang="en-US" altLang="ja-JP" dirty="0">
                <a:hlinkClick r:id="rId2"/>
              </a:rPr>
              <a:t>https://www.jitec.ipa.go.jp/1_09faq/_</a:t>
            </a:r>
            <a:r>
              <a:rPr lang="en-US" altLang="ja-JP" dirty="0" smtClean="0">
                <a:hlinkClick r:id="rId2"/>
              </a:rPr>
              <a:t>index_faq.html</a:t>
            </a:r>
            <a:endParaRPr lang="en-US" altLang="ja-JP" dirty="0" smtClean="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4</a:t>
            </a:fld>
            <a:endParaRPr kumimoji="1" lang="ja-JP" altLang="en-US"/>
          </a:p>
        </p:txBody>
      </p:sp>
    </p:spTree>
    <p:extLst>
      <p:ext uri="{BB962C8B-B14F-4D97-AF65-F5344CB8AC3E}">
        <p14:creationId xmlns:p14="http://schemas.microsoft.com/office/powerpoint/2010/main" val="198153395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結合の</a:t>
            </a:r>
            <a:r>
              <a:rPr lang="en-US" altLang="ja-JP" dirty="0" smtClean="0"/>
              <a:t>SQL(2/3)</a:t>
            </a:r>
            <a:endParaRPr kumimoji="1" lang="ja-JP" altLang="en-US" b="1" dirty="0">
              <a:solidFill>
                <a:srgbClr val="FF0000"/>
              </a:solidFill>
            </a:endParaRPr>
          </a:p>
        </p:txBody>
      </p:sp>
      <p:sp>
        <p:nvSpPr>
          <p:cNvPr id="6" name="コンテンツ プレースホルダー 5"/>
          <p:cNvSpPr>
            <a:spLocks noGrp="1"/>
          </p:cNvSpPr>
          <p:nvPr>
            <p:ph idx="1"/>
          </p:nvPr>
        </p:nvSpPr>
        <p:spPr/>
        <p:txBody>
          <a:bodyPr/>
          <a:lstStyle/>
          <a:p>
            <a:pPr marL="0" lvl="0" indent="0">
              <a:lnSpc>
                <a:spcPct val="100000"/>
              </a:lnSpc>
              <a:spcBef>
                <a:spcPts val="0"/>
              </a:spcBef>
              <a:buNone/>
            </a:pPr>
            <a:r>
              <a:rPr lang="ja-JP" altLang="en-US" dirty="0"/>
              <a:t>属性は、「</a:t>
            </a:r>
            <a:r>
              <a:rPr lang="ja-JP" altLang="en-US" b="1" dirty="0"/>
              <a:t>テーブル名</a:t>
            </a:r>
            <a:r>
              <a:rPr lang="en-US" altLang="ja-JP" b="1" dirty="0"/>
              <a:t>.</a:t>
            </a:r>
            <a:r>
              <a:rPr lang="ja-JP" altLang="en-US" b="1" dirty="0"/>
              <a:t>属性名</a:t>
            </a:r>
            <a:r>
              <a:rPr lang="ja-JP" altLang="en-US" dirty="0"/>
              <a:t>」のように明示的に書く事も</a:t>
            </a:r>
            <a:r>
              <a:rPr lang="ja-JP" altLang="en-US" dirty="0" smtClean="0"/>
              <a:t>できる</a:t>
            </a:r>
            <a:endParaRPr lang="en-US" altLang="ja-JP" dirty="0" smtClean="0"/>
          </a:p>
          <a:p>
            <a:pPr marL="0" lvl="0" indent="0">
              <a:lnSpc>
                <a:spcPct val="100000"/>
              </a:lnSpc>
              <a:spcBef>
                <a:spcPts val="0"/>
              </a:spcBef>
              <a:buNone/>
            </a:pPr>
            <a:endParaRPr lang="en-US" altLang="ja-JP" dirty="0" smtClean="0"/>
          </a:p>
          <a:p>
            <a:pPr marL="0" lvl="0" indent="0">
              <a:lnSpc>
                <a:spcPct val="100000"/>
              </a:lnSpc>
              <a:spcBef>
                <a:spcPts val="0"/>
              </a:spcBef>
              <a:buNone/>
            </a:pPr>
            <a:r>
              <a:rPr lang="ja-JP" altLang="en-US" dirty="0" smtClean="0"/>
              <a:t>例：</a:t>
            </a:r>
            <a:endParaRPr lang="en-US" altLang="ja-JP" dirty="0"/>
          </a:p>
          <a:p>
            <a:pPr marL="0" lvl="0" indent="0">
              <a:lnSpc>
                <a:spcPct val="100000"/>
              </a:lnSpc>
              <a:spcBef>
                <a:spcPts val="0"/>
              </a:spcBef>
              <a:buNone/>
            </a:pPr>
            <a:endParaRPr lang="en-US" altLang="ja-JP" dirty="0" smtClean="0">
              <a:solidFill>
                <a:srgbClr val="FF0000"/>
              </a:solidFill>
            </a:endParaRPr>
          </a:p>
          <a:p>
            <a:pPr marL="0" lvl="0" indent="0">
              <a:lnSpc>
                <a:spcPct val="100000"/>
              </a:lnSpc>
              <a:spcBef>
                <a:spcPts val="0"/>
              </a:spcBef>
              <a:buNone/>
            </a:pPr>
            <a:r>
              <a:rPr lang="en-US" altLang="ja-JP" dirty="0" smtClean="0"/>
              <a:t>select </a:t>
            </a:r>
            <a:r>
              <a:rPr lang="ja-JP" altLang="en-US" dirty="0">
                <a:solidFill>
                  <a:schemeClr val="accent2"/>
                </a:solidFill>
              </a:rPr>
              <a:t>商品名</a:t>
            </a:r>
            <a:r>
              <a:rPr lang="en-US" altLang="ja-JP" dirty="0">
                <a:solidFill>
                  <a:schemeClr val="accent2"/>
                </a:solidFill>
              </a:rPr>
              <a:t>, </a:t>
            </a:r>
            <a:r>
              <a:rPr lang="ja-JP" altLang="en-US" dirty="0">
                <a:solidFill>
                  <a:schemeClr val="accent2"/>
                </a:solidFill>
              </a:rPr>
              <a:t>価格</a:t>
            </a:r>
            <a:r>
              <a:rPr lang="en-US" altLang="ja-JP" dirty="0"/>
              <a:t> from </a:t>
            </a:r>
            <a:r>
              <a:rPr lang="ja-JP" altLang="en-US" dirty="0"/>
              <a:t>商品データ</a:t>
            </a:r>
            <a:r>
              <a:rPr lang="en-US" altLang="ja-JP" dirty="0" smtClean="0"/>
              <a:t>;</a:t>
            </a:r>
          </a:p>
          <a:p>
            <a:pPr marL="0" lvl="0" indent="0">
              <a:lnSpc>
                <a:spcPct val="100000"/>
              </a:lnSpc>
              <a:spcBef>
                <a:spcPts val="0"/>
              </a:spcBef>
              <a:buNone/>
            </a:pPr>
            <a:endParaRPr lang="en-US" altLang="ja-JP" dirty="0"/>
          </a:p>
          <a:p>
            <a:pPr marL="0" lvl="0" indent="0">
              <a:lnSpc>
                <a:spcPct val="100000"/>
              </a:lnSpc>
              <a:spcBef>
                <a:spcPts val="0"/>
              </a:spcBef>
              <a:buNone/>
            </a:pPr>
            <a:endParaRPr lang="en-US" altLang="ja-JP" dirty="0" smtClean="0"/>
          </a:p>
          <a:p>
            <a:pPr marL="0" lvl="0" indent="0">
              <a:lnSpc>
                <a:spcPct val="100000"/>
              </a:lnSpc>
              <a:spcBef>
                <a:spcPts val="0"/>
              </a:spcBef>
              <a:buNone/>
            </a:pPr>
            <a:endParaRPr lang="en-US" altLang="ja-JP" dirty="0"/>
          </a:p>
          <a:p>
            <a:pPr marL="0" lvl="0" indent="0">
              <a:lnSpc>
                <a:spcPct val="100000"/>
              </a:lnSpc>
              <a:spcBef>
                <a:spcPts val="0"/>
              </a:spcBef>
              <a:buNone/>
            </a:pPr>
            <a:r>
              <a:rPr lang="en-US" altLang="ja-JP" dirty="0"/>
              <a:t>s</a:t>
            </a:r>
            <a:r>
              <a:rPr lang="en-US" altLang="ja-JP" dirty="0" smtClean="0"/>
              <a:t>elect </a:t>
            </a:r>
            <a:r>
              <a:rPr lang="ja-JP" altLang="en-US" dirty="0" smtClean="0"/>
              <a:t>商品データ</a:t>
            </a:r>
            <a:r>
              <a:rPr lang="en-US" altLang="ja-JP" dirty="0" smtClean="0"/>
              <a:t>.</a:t>
            </a:r>
            <a:r>
              <a:rPr lang="ja-JP" altLang="en-US" dirty="0" smtClean="0">
                <a:solidFill>
                  <a:schemeClr val="accent2"/>
                </a:solidFill>
              </a:rPr>
              <a:t>商品名</a:t>
            </a:r>
            <a:r>
              <a:rPr lang="en-US" altLang="ja-JP" dirty="0" smtClean="0"/>
              <a:t>, </a:t>
            </a:r>
            <a:r>
              <a:rPr lang="ja-JP" altLang="en-US" dirty="0" smtClean="0"/>
              <a:t>商品データ</a:t>
            </a:r>
            <a:r>
              <a:rPr lang="en-US" altLang="ja-JP" dirty="0" smtClean="0"/>
              <a:t>.</a:t>
            </a:r>
            <a:r>
              <a:rPr lang="ja-JP" altLang="en-US" dirty="0" smtClean="0">
                <a:solidFill>
                  <a:schemeClr val="accent2"/>
                </a:solidFill>
              </a:rPr>
              <a:t>価格</a:t>
            </a:r>
            <a:r>
              <a:rPr lang="en-US" altLang="ja-JP" dirty="0" smtClean="0">
                <a:solidFill>
                  <a:schemeClr val="accent2"/>
                </a:solidFill>
              </a:rPr>
              <a:t> </a:t>
            </a:r>
            <a:r>
              <a:rPr lang="en-US" altLang="ja-JP" dirty="0" smtClean="0"/>
              <a:t>from </a:t>
            </a:r>
            <a:r>
              <a:rPr lang="ja-JP" altLang="en-US" dirty="0" smtClean="0"/>
              <a:t>商品データ</a:t>
            </a:r>
            <a:r>
              <a:rPr lang="en-US" altLang="ja-JP" dirty="0" smtClean="0"/>
              <a:t>;</a:t>
            </a:r>
          </a:p>
        </p:txBody>
      </p:sp>
      <p:sp>
        <p:nvSpPr>
          <p:cNvPr id="10" name="下矢印 9"/>
          <p:cNvSpPr/>
          <p:nvPr/>
        </p:nvSpPr>
        <p:spPr>
          <a:xfrm>
            <a:off x="2673752" y="2650603"/>
            <a:ext cx="312516" cy="6713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DD358CFE-3644-414F-BE1F-5D62D7651AD8}" type="slidenum">
              <a:rPr kumimoji="1" lang="ja-JP" altLang="en-US" smtClean="0"/>
              <a:t>40</a:t>
            </a:fld>
            <a:endParaRPr kumimoji="1" lang="ja-JP" altLang="en-US"/>
          </a:p>
        </p:txBody>
      </p:sp>
    </p:spTree>
    <p:extLst>
      <p:ext uri="{BB962C8B-B14F-4D97-AF65-F5344CB8AC3E}">
        <p14:creationId xmlns:p14="http://schemas.microsoft.com/office/powerpoint/2010/main" val="21199176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結合の</a:t>
            </a:r>
            <a:r>
              <a:rPr kumimoji="1" lang="en-US" altLang="ja-JP" smtClean="0"/>
              <a:t>SQL(3/3)</a:t>
            </a:r>
            <a:endParaRPr kumimoji="1" lang="ja-JP" altLang="en-US" dirty="0"/>
          </a:p>
        </p:txBody>
      </p:sp>
      <p:sp>
        <p:nvSpPr>
          <p:cNvPr id="3" name="コンテンツ プレースホルダー 2"/>
          <p:cNvSpPr>
            <a:spLocks noGrp="1"/>
          </p:cNvSpPr>
          <p:nvPr>
            <p:ph idx="1"/>
          </p:nvPr>
        </p:nvSpPr>
        <p:spPr/>
        <p:txBody>
          <a:bodyPr/>
          <a:lstStyle/>
          <a:p>
            <a:pPr marL="0" indent="0">
              <a:buNone/>
            </a:pPr>
            <a:endParaRPr lang="en-US" altLang="ja-JP" b="1" dirty="0" smtClean="0"/>
          </a:p>
          <a:p>
            <a:pPr marL="0" indent="0">
              <a:buNone/>
            </a:pPr>
            <a:r>
              <a:rPr lang="en-US" altLang="ja-JP" b="1" dirty="0" smtClean="0"/>
              <a:t>select </a:t>
            </a:r>
            <a:r>
              <a:rPr lang="ja-JP" altLang="en-US" b="1" dirty="0" smtClean="0"/>
              <a:t>商品データ</a:t>
            </a:r>
            <a:r>
              <a:rPr lang="en-US" altLang="ja-JP" b="1" dirty="0" smtClean="0"/>
              <a:t>.</a:t>
            </a:r>
            <a:r>
              <a:rPr lang="ja-JP" altLang="en-US" b="1" dirty="0" smtClean="0"/>
              <a:t>商品コード</a:t>
            </a:r>
            <a:r>
              <a:rPr lang="en-US" altLang="ja-JP" b="1" dirty="0" smtClean="0"/>
              <a:t>, </a:t>
            </a:r>
            <a:r>
              <a:rPr lang="ja-JP" altLang="en-US" b="1" dirty="0" smtClean="0"/>
              <a:t>商品名</a:t>
            </a:r>
            <a:r>
              <a:rPr lang="en-US" altLang="ja-JP" b="1" dirty="0" smtClean="0"/>
              <a:t>, </a:t>
            </a:r>
            <a:r>
              <a:rPr lang="ja-JP" altLang="en-US" b="1" dirty="0" smtClean="0"/>
              <a:t>売上日</a:t>
            </a:r>
            <a:endParaRPr lang="en-US" altLang="ja-JP" b="1" dirty="0" smtClean="0"/>
          </a:p>
          <a:p>
            <a:pPr marL="0" indent="0">
              <a:buNone/>
            </a:pPr>
            <a:r>
              <a:rPr lang="en-US" altLang="ja-JP" b="1" dirty="0" smtClean="0"/>
              <a:t>	from </a:t>
            </a:r>
            <a:r>
              <a:rPr lang="ja-JP" altLang="en-US" b="1" dirty="0" smtClean="0"/>
              <a:t>商品データ</a:t>
            </a:r>
            <a:r>
              <a:rPr lang="en-US" altLang="ja-JP" b="1" dirty="0" smtClean="0"/>
              <a:t>, </a:t>
            </a:r>
            <a:r>
              <a:rPr lang="ja-JP" altLang="en-US" b="1" dirty="0" smtClean="0"/>
              <a:t>売上データ</a:t>
            </a:r>
            <a:endParaRPr lang="en-US" altLang="ja-JP" b="1" dirty="0" smtClean="0"/>
          </a:p>
          <a:p>
            <a:pPr marL="0" indent="0">
              <a:buNone/>
            </a:pPr>
            <a:r>
              <a:rPr lang="en-US" altLang="ja-JP" b="1" dirty="0" smtClean="0"/>
              <a:t>	where </a:t>
            </a:r>
            <a:r>
              <a:rPr lang="ja-JP" altLang="en-US" b="1" dirty="0" smtClean="0"/>
              <a:t>商品データ</a:t>
            </a:r>
            <a:r>
              <a:rPr lang="en-US" altLang="ja-JP" b="1" dirty="0" smtClean="0"/>
              <a:t>.</a:t>
            </a:r>
            <a:r>
              <a:rPr lang="ja-JP" altLang="en-US" b="1" dirty="0" smtClean="0"/>
              <a:t>商品コード </a:t>
            </a:r>
            <a:r>
              <a:rPr lang="en-US" altLang="ja-JP" b="1" dirty="0" smtClean="0"/>
              <a:t>= </a:t>
            </a:r>
            <a:r>
              <a:rPr lang="ja-JP" altLang="en-US" b="1" dirty="0" smtClean="0"/>
              <a:t>売上データ</a:t>
            </a:r>
            <a:r>
              <a:rPr lang="en-US" altLang="ja-JP" b="1" dirty="0" smtClean="0"/>
              <a:t>.</a:t>
            </a:r>
            <a:r>
              <a:rPr lang="ja-JP" altLang="en-US" b="1" dirty="0" smtClean="0"/>
              <a:t>商品コード</a:t>
            </a:r>
            <a:r>
              <a:rPr lang="en-US" altLang="ja-JP" b="1" dirty="0" smtClean="0"/>
              <a:t>;</a:t>
            </a:r>
          </a:p>
          <a:p>
            <a:endParaRPr kumimoji="1" lang="en-US" altLang="ja-JP" dirty="0" smtClean="0"/>
          </a:p>
          <a:p>
            <a:r>
              <a:rPr lang="en-US" altLang="ja-JP" dirty="0" smtClean="0"/>
              <a:t>JOIN</a:t>
            </a:r>
            <a:r>
              <a:rPr lang="ja-JP" altLang="en-US" dirty="0" smtClean="0"/>
              <a:t>句を使わない結合であり、あまり使わない。</a:t>
            </a:r>
            <a:endParaRPr lang="en-US" altLang="ja-JP" dirty="0" smtClean="0"/>
          </a:p>
          <a:p>
            <a:pPr lvl="1"/>
            <a:r>
              <a:rPr lang="ja-JP" altLang="en-US" dirty="0" smtClean="0"/>
              <a:t>今回の説明を簡単にするために使用。</a:t>
            </a:r>
            <a:endParaRPr kumimoji="1" lang="ja-JP" altLang="en-US" dirty="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41</a:t>
            </a:fld>
            <a:endParaRPr kumimoji="1" lang="ja-JP" altLang="en-US"/>
          </a:p>
        </p:txBody>
      </p:sp>
    </p:spTree>
    <p:extLst>
      <p:ext uri="{BB962C8B-B14F-4D97-AF65-F5344CB8AC3E}">
        <p14:creationId xmlns:p14="http://schemas.microsoft.com/office/powerpoint/2010/main" val="14687159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smtClean="0"/>
              <a:t>データベース</a:t>
            </a:r>
            <a:r>
              <a:rPr kumimoji="1" lang="ja-JP" altLang="en-US" sz="3600" dirty="0" smtClean="0"/>
              <a:t>名</a:t>
            </a:r>
            <a:r>
              <a:rPr kumimoji="1" lang="ja-JP" altLang="en-US" dirty="0" smtClean="0"/>
              <a:t>「コンビニ」</a:t>
            </a:r>
            <a:endParaRPr kumimoji="1" lang="ja-JP" altLang="en-US" dirty="0"/>
          </a:p>
        </p:txBody>
      </p:sp>
      <p:sp>
        <p:nvSpPr>
          <p:cNvPr id="3" name="コンテンツ プレースホルダー 2"/>
          <p:cNvSpPr>
            <a:spLocks noGrp="1"/>
          </p:cNvSpPr>
          <p:nvPr>
            <p:ph idx="1"/>
          </p:nvPr>
        </p:nvSpPr>
        <p:spPr>
          <a:xfrm>
            <a:off x="838200" y="1424763"/>
            <a:ext cx="10515600" cy="4752200"/>
          </a:xfrm>
        </p:spPr>
        <p:txBody>
          <a:bodyPr/>
          <a:lstStyle/>
          <a:p>
            <a:r>
              <a:rPr lang="ja-JP" altLang="en-US" sz="2000" dirty="0" smtClean="0"/>
              <a:t>テーブル名</a:t>
            </a:r>
            <a:r>
              <a:rPr lang="ja-JP" altLang="en-US" dirty="0" smtClean="0"/>
              <a:t>「商品データ」</a:t>
            </a:r>
            <a:endParaRPr lang="en-US" altLang="ja-JP" dirty="0"/>
          </a:p>
          <a:p>
            <a:endParaRPr kumimoji="1" lang="en-US" altLang="ja-JP" dirty="0" smtClean="0"/>
          </a:p>
          <a:p>
            <a:endParaRPr lang="en-US" altLang="ja-JP" dirty="0"/>
          </a:p>
          <a:p>
            <a:endParaRPr kumimoji="1" lang="en-US" altLang="ja-JP" dirty="0" smtClean="0"/>
          </a:p>
          <a:p>
            <a:endParaRPr lang="en-US" altLang="ja-JP" dirty="0"/>
          </a:p>
          <a:p>
            <a:r>
              <a:rPr kumimoji="1" lang="ja-JP" altLang="en-US" sz="2000" dirty="0" smtClean="0"/>
              <a:t>テーブル名</a:t>
            </a:r>
            <a:r>
              <a:rPr kumimoji="1" lang="ja-JP" altLang="en-US" dirty="0" smtClean="0"/>
              <a:t>「売上データ」</a:t>
            </a:r>
            <a:endParaRPr kumimoji="1" lang="en-US" altLang="ja-JP" dirty="0" smtClean="0"/>
          </a:p>
          <a:p>
            <a:endParaRPr kumimoji="1" lang="ja-JP" altLang="en-US" dirty="0"/>
          </a:p>
        </p:txBody>
      </p:sp>
      <p:graphicFrame>
        <p:nvGraphicFramePr>
          <p:cNvPr id="4" name="表 3"/>
          <p:cNvGraphicFramePr>
            <a:graphicFrameLocks noGrp="1"/>
          </p:cNvGraphicFramePr>
          <p:nvPr>
            <p:extLst/>
          </p:nvPr>
        </p:nvGraphicFramePr>
        <p:xfrm>
          <a:off x="838200" y="1946663"/>
          <a:ext cx="7768035" cy="1854200"/>
        </p:xfrm>
        <a:graphic>
          <a:graphicData uri="http://schemas.openxmlformats.org/drawingml/2006/table">
            <a:tbl>
              <a:tblPr firstRow="1" bandRow="1">
                <a:tableStyleId>{5C22544A-7EE6-4342-B048-85BDC9FD1C3A}</a:tableStyleId>
              </a:tblPr>
              <a:tblGrid>
                <a:gridCol w="1562938"/>
                <a:gridCol w="2334845"/>
                <a:gridCol w="1169582"/>
                <a:gridCol w="1837556"/>
                <a:gridCol w="863114"/>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商品名</a:t>
                      </a:r>
                      <a:endParaRPr kumimoji="1" lang="ja-JP" altLang="en-US" dirty="0"/>
                    </a:p>
                  </a:txBody>
                  <a:tcPr/>
                </a:tc>
                <a:tc>
                  <a:txBody>
                    <a:bodyPr/>
                    <a:lstStyle/>
                    <a:p>
                      <a:r>
                        <a:rPr kumimoji="1" lang="ja-JP" altLang="en-US" dirty="0" smtClean="0"/>
                        <a:t>内容量</a:t>
                      </a:r>
                      <a:endParaRPr kumimoji="1" lang="ja-JP" altLang="en-US" dirty="0"/>
                    </a:p>
                  </a:txBody>
                  <a:tcPr/>
                </a:tc>
                <a:tc>
                  <a:txBody>
                    <a:bodyPr/>
                    <a:lstStyle/>
                    <a:p>
                      <a:r>
                        <a:rPr kumimoji="1" lang="ja-JP" altLang="en-US" dirty="0" smtClean="0"/>
                        <a:t>メーカー</a:t>
                      </a:r>
                      <a:endParaRPr kumimoji="1" lang="ja-JP" altLang="en-US" dirty="0"/>
                    </a:p>
                  </a:txBody>
                  <a:tcPr/>
                </a:tc>
                <a:tc>
                  <a:txBody>
                    <a:bodyPr/>
                    <a:lstStyle/>
                    <a:p>
                      <a:r>
                        <a:rPr kumimoji="1" lang="ja-JP" altLang="en-US" dirty="0" smtClean="0"/>
                        <a:t>価格</a:t>
                      </a:r>
                      <a:endParaRPr kumimoji="1" lang="ja-JP" altLang="en-US" dirty="0"/>
                    </a:p>
                  </a:txBody>
                  <a:tcPr/>
                </a:tc>
              </a:tr>
              <a:tr h="370840">
                <a:tc>
                  <a:txBody>
                    <a:bodyPr/>
                    <a:lstStyle/>
                    <a:p>
                      <a:r>
                        <a:rPr kumimoji="1" lang="en-US" altLang="ja-JP" dirty="0" smtClean="0"/>
                        <a:t>C6390</a:t>
                      </a:r>
                      <a:endParaRPr kumimoji="1" lang="ja-JP" altLang="en-US" dirty="0"/>
                    </a:p>
                  </a:txBody>
                  <a:tcPr/>
                </a:tc>
                <a:tc>
                  <a:txBody>
                    <a:bodyPr/>
                    <a:lstStyle/>
                    <a:p>
                      <a:r>
                        <a:rPr kumimoji="1" lang="ja-JP" altLang="en-US" dirty="0" smtClean="0"/>
                        <a:t>坦々ヌードル</a:t>
                      </a:r>
                      <a:endParaRPr kumimoji="1" lang="ja-JP" altLang="en-US" dirty="0"/>
                    </a:p>
                  </a:txBody>
                  <a:tcPr/>
                </a:tc>
                <a:tc>
                  <a:txBody>
                    <a:bodyPr/>
                    <a:lstStyle/>
                    <a:p>
                      <a:r>
                        <a:rPr kumimoji="1" lang="en-US" altLang="ja-JP" dirty="0" smtClean="0"/>
                        <a:t>25g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tc>
              </a:tr>
              <a:tr h="370840">
                <a:tc>
                  <a:txBody>
                    <a:bodyPr/>
                    <a:lstStyle/>
                    <a:p>
                      <a:r>
                        <a:rPr kumimoji="1" lang="en-US" altLang="ja-JP" dirty="0" smtClean="0"/>
                        <a:t>C7320</a:t>
                      </a:r>
                      <a:endParaRPr kumimoji="1" lang="ja-JP" altLang="en-US" dirty="0"/>
                    </a:p>
                  </a:txBody>
                  <a:tcPr/>
                </a:tc>
                <a:tc>
                  <a:txBody>
                    <a:bodyPr/>
                    <a:lstStyle/>
                    <a:p>
                      <a:r>
                        <a:rPr kumimoji="1" lang="ja-JP" altLang="en-US" dirty="0" smtClean="0"/>
                        <a:t>トマトヌードル</a:t>
                      </a:r>
                      <a:endParaRPr kumimoji="1" lang="ja-JP" altLang="en-US" dirty="0"/>
                    </a:p>
                  </a:txBody>
                  <a:tcPr/>
                </a:tc>
                <a:tc>
                  <a:txBody>
                    <a:bodyPr/>
                    <a:lstStyle/>
                    <a:p>
                      <a:r>
                        <a:rPr kumimoji="1" lang="en-US" altLang="ja-JP" dirty="0" smtClean="0"/>
                        <a:t>23g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tc>
              </a:tr>
              <a:tr h="370840">
                <a:tc>
                  <a:txBody>
                    <a:bodyPr/>
                    <a:lstStyle/>
                    <a:p>
                      <a:r>
                        <a:rPr kumimoji="1" lang="en-US" altLang="ja-JP" dirty="0" smtClean="0"/>
                        <a:t>C8522</a:t>
                      </a:r>
                      <a:endParaRPr kumimoji="1" lang="ja-JP" altLang="en-US" dirty="0"/>
                    </a:p>
                  </a:txBody>
                  <a:tcPr/>
                </a:tc>
                <a:tc>
                  <a:txBody>
                    <a:bodyPr/>
                    <a:lstStyle/>
                    <a:p>
                      <a:r>
                        <a:rPr kumimoji="1" lang="ja-JP" altLang="en-US" dirty="0" smtClean="0"/>
                        <a:t>シーフードヌードル</a:t>
                      </a:r>
                      <a:endParaRPr kumimoji="1" lang="ja-JP" altLang="en-US" dirty="0"/>
                    </a:p>
                  </a:txBody>
                  <a:tcPr/>
                </a:tc>
                <a:tc>
                  <a:txBody>
                    <a:bodyPr/>
                    <a:lstStyle/>
                    <a:p>
                      <a:r>
                        <a:rPr kumimoji="1" lang="en-US" altLang="ja-JP" dirty="0" smtClean="0"/>
                        <a:t>53g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170</a:t>
                      </a:r>
                      <a:endParaRPr kumimoji="1" lang="ja-JP" altLang="en-US" dirty="0"/>
                    </a:p>
                  </a:txBody>
                  <a:tcPr/>
                </a:tc>
              </a:tr>
              <a:tr h="370840">
                <a:tc>
                  <a:txBody>
                    <a:bodyPr/>
                    <a:lstStyle/>
                    <a:p>
                      <a:r>
                        <a:rPr kumimoji="1" lang="en-US" altLang="ja-JP" dirty="0" smtClean="0"/>
                        <a:t>J1163</a:t>
                      </a:r>
                      <a:endParaRPr kumimoji="1" lang="ja-JP" altLang="en-US" dirty="0"/>
                    </a:p>
                  </a:txBody>
                  <a:tcPr/>
                </a:tc>
                <a:tc>
                  <a:txBody>
                    <a:bodyPr/>
                    <a:lstStyle/>
                    <a:p>
                      <a:r>
                        <a:rPr kumimoji="1" lang="ja-JP" altLang="en-US" dirty="0" smtClean="0"/>
                        <a:t>ほうじ番茶</a:t>
                      </a:r>
                      <a:endParaRPr kumimoji="1" lang="ja-JP" altLang="en-US" dirty="0"/>
                    </a:p>
                  </a:txBody>
                  <a:tcPr/>
                </a:tc>
                <a:tc>
                  <a:txBody>
                    <a:bodyPr/>
                    <a:lstStyle/>
                    <a:p>
                      <a:r>
                        <a:rPr kumimoji="1" lang="en-US" altLang="ja-JP" dirty="0" smtClean="0"/>
                        <a:t>500ml</a:t>
                      </a:r>
                      <a:endParaRPr kumimoji="1" lang="ja-JP" altLang="en-US" dirty="0"/>
                    </a:p>
                  </a:txBody>
                  <a:tcPr/>
                </a:tc>
                <a:tc>
                  <a:txBody>
                    <a:bodyPr/>
                    <a:lstStyle/>
                    <a:p>
                      <a:r>
                        <a:rPr kumimoji="1" lang="ja-JP" altLang="en-US" dirty="0" smtClean="0"/>
                        <a:t>やまと製茶園</a:t>
                      </a:r>
                      <a:endParaRPr kumimoji="1" lang="ja-JP" altLang="en-US" dirty="0"/>
                    </a:p>
                  </a:txBody>
                  <a:tcPr/>
                </a:tc>
                <a:tc>
                  <a:txBody>
                    <a:bodyPr/>
                    <a:lstStyle/>
                    <a:p>
                      <a:r>
                        <a:rPr kumimoji="1" lang="en-US" altLang="ja-JP" dirty="0" smtClean="0"/>
                        <a:t>150</a:t>
                      </a:r>
                      <a:endParaRPr kumimoji="1" lang="ja-JP" altLang="en-US" dirty="0"/>
                    </a:p>
                  </a:txBody>
                  <a:tcPr/>
                </a:tc>
              </a:tr>
            </a:tbl>
          </a:graphicData>
        </a:graphic>
      </p:graphicFrame>
      <p:graphicFrame>
        <p:nvGraphicFramePr>
          <p:cNvPr id="5" name="表 4"/>
          <p:cNvGraphicFramePr>
            <a:graphicFrameLocks noGrp="1"/>
          </p:cNvGraphicFramePr>
          <p:nvPr>
            <p:extLst/>
          </p:nvPr>
        </p:nvGraphicFramePr>
        <p:xfrm>
          <a:off x="838200" y="4462145"/>
          <a:ext cx="6122468" cy="1483360"/>
        </p:xfrm>
        <a:graphic>
          <a:graphicData uri="http://schemas.openxmlformats.org/drawingml/2006/table">
            <a:tbl>
              <a:tblPr firstRow="1" bandRow="1">
                <a:tableStyleId>{5C22544A-7EE6-4342-B048-85BDC9FD1C3A}</a:tableStyleId>
              </a:tblPr>
              <a:tblGrid>
                <a:gridCol w="1444142"/>
                <a:gridCol w="935665"/>
                <a:gridCol w="786809"/>
                <a:gridCol w="999461"/>
                <a:gridCol w="914400"/>
                <a:gridCol w="1041991"/>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売上日</a:t>
                      </a:r>
                      <a:endParaRPr kumimoji="1" lang="ja-JP" altLang="en-US" dirty="0"/>
                    </a:p>
                  </a:txBody>
                  <a:tcPr/>
                </a:tc>
                <a:tc>
                  <a:txBody>
                    <a:bodyPr/>
                    <a:lstStyle/>
                    <a:p>
                      <a:r>
                        <a:rPr kumimoji="1" lang="ja-JP" altLang="en-US" dirty="0" smtClean="0"/>
                        <a:t>曜日</a:t>
                      </a:r>
                      <a:endParaRPr kumimoji="1" lang="ja-JP" altLang="en-US" dirty="0"/>
                    </a:p>
                  </a:txBody>
                  <a:tcPr/>
                </a:tc>
                <a:tc>
                  <a:txBody>
                    <a:bodyPr/>
                    <a:lstStyle/>
                    <a:p>
                      <a:r>
                        <a:rPr kumimoji="1" lang="ja-JP" altLang="en-US" dirty="0" smtClean="0"/>
                        <a:t>時間帯</a:t>
                      </a:r>
                      <a:endParaRPr kumimoji="1" lang="ja-JP" altLang="en-US" dirty="0"/>
                    </a:p>
                  </a:txBody>
                  <a:tcPr/>
                </a:tc>
                <a:tc>
                  <a:txBody>
                    <a:bodyPr/>
                    <a:lstStyle/>
                    <a:p>
                      <a:r>
                        <a:rPr kumimoji="1" lang="ja-JP" altLang="en-US" dirty="0" smtClean="0"/>
                        <a:t>性別</a:t>
                      </a:r>
                      <a:endParaRPr kumimoji="1" lang="ja-JP" altLang="en-US" dirty="0"/>
                    </a:p>
                  </a:txBody>
                  <a:tcPr/>
                </a:tc>
                <a:tc>
                  <a:txBody>
                    <a:bodyPr/>
                    <a:lstStyle/>
                    <a:p>
                      <a:r>
                        <a:rPr kumimoji="1" lang="ja-JP" altLang="en-US" dirty="0" smtClean="0"/>
                        <a:t>年齢層</a:t>
                      </a:r>
                      <a:endParaRPr kumimoji="1" lang="ja-JP" altLang="en-US" dirty="0"/>
                    </a:p>
                  </a:txBody>
                  <a:tcPr/>
                </a:tc>
              </a:tr>
              <a:tr h="370840">
                <a:tc>
                  <a:txBody>
                    <a:bodyPr/>
                    <a:lstStyle/>
                    <a:p>
                      <a:r>
                        <a:rPr kumimoji="1" lang="en-US" altLang="ja-JP" dirty="0" smtClean="0"/>
                        <a:t>G6148</a:t>
                      </a:r>
                      <a:endParaRPr kumimoji="1" lang="ja-JP" altLang="en-US" dirty="0"/>
                    </a:p>
                  </a:txBody>
                  <a:tcPr/>
                </a:tc>
                <a:tc>
                  <a:txBody>
                    <a:bodyPr/>
                    <a:lstStyle/>
                    <a:p>
                      <a:r>
                        <a:rPr kumimoji="1" lang="en-US" altLang="ja-JP" dirty="0" smtClean="0"/>
                        <a:t>4/1</a:t>
                      </a:r>
                      <a:endParaRPr kumimoji="1" lang="ja-JP" altLang="en-US" dirty="0"/>
                    </a:p>
                  </a:txBody>
                  <a:tcPr/>
                </a:tc>
                <a:tc>
                  <a:txBody>
                    <a:bodyPr/>
                    <a:lstStyle/>
                    <a:p>
                      <a:r>
                        <a:rPr kumimoji="1" lang="ja-JP" altLang="en-US" dirty="0" smtClean="0"/>
                        <a:t>日</a:t>
                      </a:r>
                      <a:endParaRPr kumimoji="1" lang="ja-JP" altLang="en-US" dirty="0"/>
                    </a:p>
                  </a:txBody>
                  <a:tcPr/>
                </a:tc>
                <a:tc>
                  <a:txBody>
                    <a:bodyPr/>
                    <a:lstStyle/>
                    <a:p>
                      <a:r>
                        <a:rPr kumimoji="1" lang="ja-JP" altLang="en-US" dirty="0" smtClean="0"/>
                        <a:t>朝</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若者</a:t>
                      </a:r>
                      <a:endParaRPr kumimoji="1" lang="ja-JP" altLang="en-US" dirty="0"/>
                    </a:p>
                  </a:txBody>
                  <a:tcPr/>
                </a:tc>
              </a:tr>
              <a:tr h="370840">
                <a:tc>
                  <a:txBody>
                    <a:bodyPr/>
                    <a:lstStyle/>
                    <a:p>
                      <a:r>
                        <a:rPr kumimoji="1" lang="en-US" altLang="ja-JP" dirty="0" smtClean="0"/>
                        <a:t>C6390</a:t>
                      </a:r>
                      <a:endParaRPr kumimoji="1" lang="ja-JP" altLang="en-US" dirty="0"/>
                    </a:p>
                  </a:txBody>
                  <a:tcPr/>
                </a:tc>
                <a:tc>
                  <a:txBody>
                    <a:bodyPr/>
                    <a:lstStyle/>
                    <a:p>
                      <a:r>
                        <a:rPr kumimoji="1" lang="en-US" altLang="ja-JP" dirty="0" smtClean="0"/>
                        <a:t>4/14</a:t>
                      </a:r>
                      <a:endParaRPr kumimoji="1" lang="ja-JP" altLang="en-US" dirty="0"/>
                    </a:p>
                  </a:txBody>
                  <a:tcPr/>
                </a:tc>
                <a:tc>
                  <a:txBody>
                    <a:bodyPr/>
                    <a:lstStyle/>
                    <a:p>
                      <a:r>
                        <a:rPr kumimoji="1" lang="ja-JP" altLang="en-US" dirty="0" smtClean="0"/>
                        <a:t>金</a:t>
                      </a:r>
                      <a:endParaRPr kumimoji="1" lang="ja-JP" altLang="en-US" dirty="0"/>
                    </a:p>
                  </a:txBody>
                  <a:tcPr/>
                </a:tc>
                <a:tc>
                  <a:txBody>
                    <a:bodyPr/>
                    <a:lstStyle/>
                    <a:p>
                      <a:r>
                        <a:rPr kumimoji="1" lang="ja-JP" altLang="en-US" dirty="0" smtClean="0"/>
                        <a:t>深夜</a:t>
                      </a:r>
                      <a:endParaRPr kumimoji="1" lang="ja-JP" altLang="en-US" dirty="0"/>
                    </a:p>
                  </a:txBody>
                  <a:tcPr/>
                </a:tc>
                <a:tc>
                  <a:txBody>
                    <a:bodyPr/>
                    <a:lstStyle/>
                    <a:p>
                      <a:r>
                        <a:rPr kumimoji="1" lang="ja-JP" altLang="en-US" dirty="0" smtClean="0"/>
                        <a:t>女</a:t>
                      </a:r>
                      <a:endParaRPr kumimoji="1" lang="ja-JP" altLang="en-US" dirty="0"/>
                    </a:p>
                  </a:txBody>
                  <a:tcPr/>
                </a:tc>
                <a:tc>
                  <a:txBody>
                    <a:bodyPr/>
                    <a:lstStyle/>
                    <a:p>
                      <a:r>
                        <a:rPr kumimoji="1" lang="ja-JP" altLang="en-US" dirty="0" smtClean="0"/>
                        <a:t>成年</a:t>
                      </a:r>
                      <a:endParaRPr kumimoji="1" lang="ja-JP" altLang="en-US" dirty="0"/>
                    </a:p>
                  </a:txBody>
                  <a:tcPr/>
                </a:tc>
              </a:tr>
              <a:tr h="370840">
                <a:tc>
                  <a:txBody>
                    <a:bodyPr/>
                    <a:lstStyle/>
                    <a:p>
                      <a:r>
                        <a:rPr kumimoji="1" lang="en-US" altLang="ja-JP" dirty="0" smtClean="0"/>
                        <a:t>C8522</a:t>
                      </a:r>
                      <a:endParaRPr kumimoji="1" lang="ja-JP" altLang="en-US" dirty="0"/>
                    </a:p>
                  </a:txBody>
                  <a:tcPr/>
                </a:tc>
                <a:tc>
                  <a:txBody>
                    <a:bodyPr/>
                    <a:lstStyle/>
                    <a:p>
                      <a:r>
                        <a:rPr kumimoji="1" lang="en-US" altLang="ja-JP" dirty="0" smtClean="0"/>
                        <a:t>4/15</a:t>
                      </a:r>
                      <a:endParaRPr kumimoji="1" lang="ja-JP" altLang="en-US" dirty="0"/>
                    </a:p>
                  </a:txBody>
                  <a:tcPr/>
                </a:tc>
                <a:tc>
                  <a:txBody>
                    <a:bodyPr/>
                    <a:lstStyle/>
                    <a:p>
                      <a:r>
                        <a:rPr kumimoji="1" lang="ja-JP" altLang="en-US" dirty="0" smtClean="0"/>
                        <a:t>日</a:t>
                      </a:r>
                      <a:endParaRPr kumimoji="1" lang="ja-JP" altLang="en-US" dirty="0"/>
                    </a:p>
                  </a:txBody>
                  <a:tcPr/>
                </a:tc>
                <a:tc>
                  <a:txBody>
                    <a:bodyPr/>
                    <a:lstStyle/>
                    <a:p>
                      <a:r>
                        <a:rPr kumimoji="1" lang="ja-JP" altLang="en-US" dirty="0" smtClean="0"/>
                        <a:t>深夜</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熟年</a:t>
                      </a:r>
                      <a:endParaRPr kumimoji="1" lang="ja-JP" altLang="en-US" dirty="0"/>
                    </a:p>
                  </a:txBody>
                  <a:tcPr/>
                </a:tc>
              </a:tr>
            </a:tbl>
          </a:graphicData>
        </a:graphic>
      </p:graphicFrame>
      <p:graphicFrame>
        <p:nvGraphicFramePr>
          <p:cNvPr id="7" name="図表 6"/>
          <p:cNvGraphicFramePr/>
          <p:nvPr>
            <p:extLst>
              <p:ext uri="{D42A27DB-BD31-4B8C-83A1-F6EECF244321}">
                <p14:modId xmlns:p14="http://schemas.microsoft.com/office/powerpoint/2010/main" val="632250210"/>
              </p:ext>
            </p:extLst>
          </p:nvPr>
        </p:nvGraphicFramePr>
        <p:xfrm>
          <a:off x="9074553" y="3935392"/>
          <a:ext cx="2720050" cy="25464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42</a:t>
            </a:fld>
            <a:endParaRPr kumimoji="1" lang="ja-JP" altLang="en-US"/>
          </a:p>
        </p:txBody>
      </p:sp>
    </p:spTree>
    <p:extLst>
      <p:ext uri="{BB962C8B-B14F-4D97-AF65-F5344CB8AC3E}">
        <p14:creationId xmlns:p14="http://schemas.microsoft.com/office/powerpoint/2010/main" val="146553994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203079"/>
            <a:ext cx="10515600" cy="1325563"/>
          </a:xfrm>
        </p:spPr>
        <p:txBody>
          <a:bodyPr/>
          <a:lstStyle/>
          <a:p>
            <a:r>
              <a:rPr kumimoji="1" lang="ja-JP" altLang="en-US" dirty="0" smtClean="0"/>
              <a:t>演習問題</a:t>
            </a:r>
            <a:r>
              <a:rPr kumimoji="1" lang="en-US" altLang="ja-JP" dirty="0" smtClean="0"/>
              <a:t/>
            </a:r>
            <a:br>
              <a:rPr kumimoji="1" lang="en-US" altLang="ja-JP" dirty="0" smtClean="0"/>
            </a:br>
            <a:r>
              <a:rPr lang="en-US" altLang="ja-JP" dirty="0" smtClean="0"/>
              <a:t>(</a:t>
            </a:r>
            <a:r>
              <a:rPr lang="ja-JP" altLang="en-US" dirty="0" smtClean="0"/>
              <a:t>準備</a:t>
            </a:r>
            <a:r>
              <a:rPr lang="en-US" altLang="ja-JP" dirty="0" smtClean="0"/>
              <a:t>)</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2001207634"/>
              </p:ext>
            </p:extLst>
          </p:nvPr>
        </p:nvGraphicFramePr>
        <p:xfrm>
          <a:off x="3495552" y="759924"/>
          <a:ext cx="8128001" cy="1107440"/>
        </p:xfrm>
        <a:graphic>
          <a:graphicData uri="http://schemas.openxmlformats.org/drawingml/2006/table">
            <a:tbl>
              <a:tblPr firstRow="1" bandRow="1">
                <a:tableStyleId>{5C22544A-7EE6-4342-B048-85BDC9FD1C3A}</a:tableStyleId>
              </a:tblPr>
              <a:tblGrid>
                <a:gridCol w="1161143"/>
                <a:gridCol w="1161143"/>
                <a:gridCol w="696685"/>
                <a:gridCol w="1153886"/>
                <a:gridCol w="827314"/>
                <a:gridCol w="1023258"/>
                <a:gridCol w="2104572"/>
              </a:tblGrid>
              <a:tr h="0">
                <a:tc>
                  <a:txBody>
                    <a:bodyPr/>
                    <a:lstStyle/>
                    <a:p>
                      <a:r>
                        <a:rPr kumimoji="1" lang="ja-JP" altLang="en-US" dirty="0" smtClean="0"/>
                        <a:t>生徒番号</a:t>
                      </a:r>
                      <a:endParaRPr kumimoji="1" lang="ja-JP" altLang="en-US" dirty="0"/>
                    </a:p>
                  </a:txBody>
                  <a:tcPr/>
                </a:tc>
                <a:tc>
                  <a:txBody>
                    <a:bodyPr/>
                    <a:lstStyle/>
                    <a:p>
                      <a:r>
                        <a:rPr kumimoji="1" lang="ja-JP" altLang="en-US" dirty="0" smtClean="0"/>
                        <a:t>クラス</a:t>
                      </a:r>
                      <a:endParaRPr kumimoji="1" lang="ja-JP" altLang="en-US" dirty="0"/>
                    </a:p>
                  </a:txBody>
                  <a:tcPr/>
                </a:tc>
                <a:tc>
                  <a:txBody>
                    <a:bodyPr/>
                    <a:lstStyle/>
                    <a:p>
                      <a:r>
                        <a:rPr kumimoji="1" lang="ja-JP" altLang="en-US" dirty="0" smtClean="0"/>
                        <a:t>番号</a:t>
                      </a:r>
                      <a:endParaRPr kumimoji="1" lang="ja-JP" altLang="en-US" dirty="0"/>
                    </a:p>
                  </a:txBody>
                  <a:tcPr/>
                </a:tc>
                <a:tc>
                  <a:txBody>
                    <a:bodyPr/>
                    <a:lstStyle/>
                    <a:p>
                      <a:r>
                        <a:rPr kumimoji="1" lang="ja-JP" altLang="en-US" dirty="0" smtClean="0"/>
                        <a:t>名前</a:t>
                      </a:r>
                      <a:endParaRPr kumimoji="1" lang="ja-JP" altLang="en-US" dirty="0"/>
                    </a:p>
                  </a:txBody>
                  <a:tcPr/>
                </a:tc>
                <a:tc>
                  <a:txBody>
                    <a:bodyPr/>
                    <a:lstStyle/>
                    <a:p>
                      <a:r>
                        <a:rPr kumimoji="1" lang="ja-JP" altLang="en-US" dirty="0" smtClean="0"/>
                        <a:t>性別</a:t>
                      </a:r>
                      <a:endParaRPr kumimoji="1" lang="ja-JP" altLang="en-US" dirty="0"/>
                    </a:p>
                  </a:txBody>
                  <a:tcPr/>
                </a:tc>
                <a:tc>
                  <a:txBody>
                    <a:bodyPr/>
                    <a:lstStyle/>
                    <a:p>
                      <a:r>
                        <a:rPr kumimoji="1" lang="ja-JP" altLang="en-US" dirty="0" smtClean="0"/>
                        <a:t>住所</a:t>
                      </a:r>
                      <a:endParaRPr kumimoji="1" lang="ja-JP" altLang="en-US" dirty="0"/>
                    </a:p>
                  </a:txBody>
                  <a:tcPr/>
                </a:tc>
                <a:tc>
                  <a:txBody>
                    <a:bodyPr/>
                    <a:lstStyle/>
                    <a:p>
                      <a:r>
                        <a:rPr kumimoji="1" lang="ja-JP" altLang="en-US" dirty="0" smtClean="0"/>
                        <a:t>出身中学</a:t>
                      </a:r>
                      <a:endParaRPr kumimoji="1" lang="ja-JP" altLang="en-US" dirty="0"/>
                    </a:p>
                  </a:txBody>
                  <a:tcPr/>
                </a:tc>
              </a:tr>
              <a:tr h="370840">
                <a:tc>
                  <a:txBody>
                    <a:bodyPr/>
                    <a:lstStyle/>
                    <a:p>
                      <a:r>
                        <a:rPr kumimoji="1" lang="en-US" altLang="ja-JP" dirty="0" smtClean="0"/>
                        <a:t>12061</a:t>
                      </a:r>
                      <a:endParaRPr kumimoji="1" lang="ja-JP" altLang="en-US" dirty="0"/>
                    </a:p>
                  </a:txBody>
                  <a:tcPr/>
                </a:tc>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c>
                  <a:txBody>
                    <a:bodyPr/>
                    <a:lstStyle/>
                    <a:p>
                      <a:r>
                        <a:rPr kumimoji="1" lang="ja-JP" altLang="en-US" dirty="0" smtClean="0"/>
                        <a:t>六角竜也</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伊倉町</a:t>
                      </a:r>
                      <a:endParaRPr kumimoji="1" lang="ja-JP" altLang="en-US" dirty="0"/>
                    </a:p>
                  </a:txBody>
                  <a:tcPr/>
                </a:tc>
                <a:tc>
                  <a:txBody>
                    <a:bodyPr/>
                    <a:lstStyle/>
                    <a:p>
                      <a:r>
                        <a:rPr kumimoji="1" lang="ja-JP" altLang="en-US" dirty="0" smtClean="0"/>
                        <a:t>伊倉第三中学</a:t>
                      </a:r>
                      <a:endParaRPr kumimoji="1" lang="ja-JP" altLang="en-US" dirty="0"/>
                    </a:p>
                  </a:txBody>
                  <a:tcPr/>
                </a:tc>
              </a:tr>
              <a:tr h="370840">
                <a:tc>
                  <a:txBody>
                    <a:bodyPr/>
                    <a:lstStyle/>
                    <a:p>
                      <a:r>
                        <a:rPr kumimoji="1" lang="en-US" altLang="ja-JP" dirty="0" smtClean="0"/>
                        <a:t>12068</a:t>
                      </a:r>
                      <a:endParaRPr kumimoji="1" lang="ja-JP" altLang="en-US" dirty="0"/>
                    </a:p>
                  </a:txBody>
                  <a:tcPr/>
                </a:tc>
                <a:tc>
                  <a:txBody>
                    <a:bodyPr/>
                    <a:lstStyle/>
                    <a:p>
                      <a:r>
                        <a:rPr kumimoji="1" lang="en-US" altLang="ja-JP" dirty="0" smtClean="0"/>
                        <a:t>3</a:t>
                      </a:r>
                      <a:endParaRPr kumimoji="1" lang="ja-JP" altLang="en-US" dirty="0"/>
                    </a:p>
                  </a:txBody>
                  <a:tcPr/>
                </a:tc>
                <a:tc>
                  <a:txBody>
                    <a:bodyPr/>
                    <a:lstStyle/>
                    <a:p>
                      <a:r>
                        <a:rPr kumimoji="1" lang="en-US" altLang="ja-JP" dirty="0" smtClean="0"/>
                        <a:t>12</a:t>
                      </a:r>
                      <a:endParaRPr kumimoji="1" lang="ja-JP" altLang="en-US" dirty="0"/>
                    </a:p>
                  </a:txBody>
                  <a:tcPr/>
                </a:tc>
                <a:tc>
                  <a:txBody>
                    <a:bodyPr/>
                    <a:lstStyle/>
                    <a:p>
                      <a:r>
                        <a:rPr kumimoji="1" lang="ja-JP" altLang="en-US" dirty="0" smtClean="0"/>
                        <a:t>島勝彩香</a:t>
                      </a:r>
                      <a:endParaRPr kumimoji="1" lang="ja-JP" altLang="en-US" dirty="0"/>
                    </a:p>
                  </a:txBody>
                  <a:tcPr/>
                </a:tc>
                <a:tc>
                  <a:txBody>
                    <a:bodyPr/>
                    <a:lstStyle/>
                    <a:p>
                      <a:r>
                        <a:rPr kumimoji="1" lang="ja-JP" altLang="en-US" dirty="0" smtClean="0"/>
                        <a:t>女</a:t>
                      </a:r>
                      <a:endParaRPr kumimoji="1" lang="ja-JP" altLang="en-US" dirty="0"/>
                    </a:p>
                  </a:txBody>
                  <a:tcPr/>
                </a:tc>
                <a:tc>
                  <a:txBody>
                    <a:bodyPr/>
                    <a:lstStyle/>
                    <a:p>
                      <a:r>
                        <a:rPr kumimoji="1" lang="ja-JP" altLang="en-US" dirty="0" smtClean="0"/>
                        <a:t>宇智町</a:t>
                      </a:r>
                      <a:endParaRPr kumimoji="1" lang="ja-JP" altLang="en-US" dirty="0"/>
                    </a:p>
                  </a:txBody>
                  <a:tcPr/>
                </a:tc>
                <a:tc>
                  <a:txBody>
                    <a:bodyPr/>
                    <a:lstStyle/>
                    <a:p>
                      <a:r>
                        <a:rPr kumimoji="1" lang="ja-JP" altLang="en-US" dirty="0" smtClean="0"/>
                        <a:t>宇智第一中学</a:t>
                      </a:r>
                      <a:endParaRPr kumimoji="1" lang="ja-JP" altLang="en-US" dirty="0"/>
                    </a:p>
                  </a:txBody>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545354589"/>
              </p:ext>
            </p:extLst>
          </p:nvPr>
        </p:nvGraphicFramePr>
        <p:xfrm>
          <a:off x="3495553" y="2384304"/>
          <a:ext cx="8128000" cy="1112520"/>
        </p:xfrm>
        <a:graphic>
          <a:graphicData uri="http://schemas.openxmlformats.org/drawingml/2006/table">
            <a:tbl>
              <a:tblPr firstRow="1" bandRow="1">
                <a:tableStyleId>{5C22544A-7EE6-4342-B048-85BDC9FD1C3A}</a:tableStyleId>
              </a:tblPr>
              <a:tblGrid>
                <a:gridCol w="1625600"/>
                <a:gridCol w="1625600"/>
                <a:gridCol w="1625600"/>
                <a:gridCol w="1625600"/>
                <a:gridCol w="1625600"/>
              </a:tblGrid>
              <a:tr h="370840">
                <a:tc>
                  <a:txBody>
                    <a:bodyPr/>
                    <a:lstStyle/>
                    <a:p>
                      <a:r>
                        <a:rPr kumimoji="1" lang="ja-JP" altLang="en-US" dirty="0" smtClean="0"/>
                        <a:t>生徒番号</a:t>
                      </a:r>
                      <a:endParaRPr kumimoji="1" lang="ja-JP" altLang="en-US" dirty="0"/>
                    </a:p>
                  </a:txBody>
                  <a:tcPr/>
                </a:tc>
                <a:tc>
                  <a:txBody>
                    <a:bodyPr/>
                    <a:lstStyle/>
                    <a:p>
                      <a:r>
                        <a:rPr kumimoji="1" lang="ja-JP" altLang="en-US" dirty="0" smtClean="0"/>
                        <a:t>芸術選択</a:t>
                      </a:r>
                      <a:endParaRPr kumimoji="1" lang="ja-JP" altLang="en-US" dirty="0"/>
                    </a:p>
                  </a:txBody>
                  <a:tcPr/>
                </a:tc>
                <a:tc>
                  <a:txBody>
                    <a:bodyPr/>
                    <a:lstStyle/>
                    <a:p>
                      <a:r>
                        <a:rPr kumimoji="1" lang="ja-JP" altLang="en-US" dirty="0" smtClean="0"/>
                        <a:t>文理選択</a:t>
                      </a:r>
                      <a:endParaRPr kumimoji="1" lang="ja-JP" altLang="en-US" dirty="0"/>
                    </a:p>
                  </a:txBody>
                  <a:tcPr/>
                </a:tc>
                <a:tc>
                  <a:txBody>
                    <a:bodyPr/>
                    <a:lstStyle/>
                    <a:p>
                      <a:r>
                        <a:rPr kumimoji="1" lang="ja-JP" altLang="en-US" dirty="0" smtClean="0"/>
                        <a:t>社会選択</a:t>
                      </a:r>
                      <a:endParaRPr kumimoji="1" lang="ja-JP" altLang="en-US" dirty="0"/>
                    </a:p>
                  </a:txBody>
                  <a:tcPr/>
                </a:tc>
                <a:tc>
                  <a:txBody>
                    <a:bodyPr/>
                    <a:lstStyle/>
                    <a:p>
                      <a:r>
                        <a:rPr kumimoji="1" lang="ja-JP" altLang="en-US" dirty="0" smtClean="0"/>
                        <a:t>理科選択</a:t>
                      </a:r>
                      <a:endParaRPr kumimoji="1" lang="ja-JP" altLang="en-US" dirty="0"/>
                    </a:p>
                  </a:txBody>
                  <a:tcPr/>
                </a:tc>
              </a:tr>
              <a:tr h="370840">
                <a:tc>
                  <a:txBody>
                    <a:bodyPr/>
                    <a:lstStyle/>
                    <a:p>
                      <a:r>
                        <a:rPr kumimoji="1" lang="en-US" altLang="ja-JP" dirty="0" smtClean="0"/>
                        <a:t>12061</a:t>
                      </a:r>
                      <a:endParaRPr kumimoji="1" lang="ja-JP" altLang="en-US" dirty="0"/>
                    </a:p>
                  </a:txBody>
                  <a:tcPr/>
                </a:tc>
                <a:tc>
                  <a:txBody>
                    <a:bodyPr/>
                    <a:lstStyle/>
                    <a:p>
                      <a:r>
                        <a:rPr kumimoji="1" lang="ja-JP" altLang="en-US" dirty="0" smtClean="0"/>
                        <a:t>音楽</a:t>
                      </a:r>
                      <a:endParaRPr kumimoji="1" lang="ja-JP" altLang="en-US" dirty="0"/>
                    </a:p>
                  </a:txBody>
                  <a:tcPr/>
                </a:tc>
                <a:tc>
                  <a:txBody>
                    <a:bodyPr/>
                    <a:lstStyle/>
                    <a:p>
                      <a:r>
                        <a:rPr kumimoji="1" lang="ja-JP" altLang="en-US" dirty="0" smtClean="0"/>
                        <a:t>文系</a:t>
                      </a:r>
                      <a:endParaRPr kumimoji="1" lang="ja-JP" altLang="en-US" dirty="0"/>
                    </a:p>
                  </a:txBody>
                  <a:tcPr/>
                </a:tc>
                <a:tc>
                  <a:txBody>
                    <a:bodyPr/>
                    <a:lstStyle/>
                    <a:p>
                      <a:r>
                        <a:rPr kumimoji="1" lang="ja-JP" altLang="en-US" dirty="0" smtClean="0"/>
                        <a:t>地理</a:t>
                      </a:r>
                      <a:endParaRPr kumimoji="1" lang="ja-JP" altLang="en-US" dirty="0"/>
                    </a:p>
                  </a:txBody>
                  <a:tcPr/>
                </a:tc>
                <a:tc>
                  <a:txBody>
                    <a:bodyPr/>
                    <a:lstStyle/>
                    <a:p>
                      <a:r>
                        <a:rPr kumimoji="1" lang="ja-JP" altLang="en-US" dirty="0" smtClean="0"/>
                        <a:t>生物</a:t>
                      </a:r>
                      <a:endParaRPr kumimoji="1" lang="ja-JP" altLang="en-US" dirty="0"/>
                    </a:p>
                  </a:txBody>
                  <a:tcPr/>
                </a:tc>
              </a:tr>
              <a:tr h="370840">
                <a:tc>
                  <a:txBody>
                    <a:bodyPr/>
                    <a:lstStyle/>
                    <a:p>
                      <a:r>
                        <a:rPr kumimoji="1" lang="en-US" altLang="ja-JP" dirty="0" smtClean="0"/>
                        <a:t>12068</a:t>
                      </a:r>
                      <a:endParaRPr kumimoji="1" lang="ja-JP" altLang="en-US" dirty="0"/>
                    </a:p>
                  </a:txBody>
                  <a:tcPr/>
                </a:tc>
                <a:tc>
                  <a:txBody>
                    <a:bodyPr/>
                    <a:lstStyle/>
                    <a:p>
                      <a:r>
                        <a:rPr kumimoji="1" lang="ja-JP" altLang="en-US" dirty="0" smtClean="0"/>
                        <a:t>美術</a:t>
                      </a:r>
                      <a:endParaRPr kumimoji="1" lang="ja-JP" altLang="en-US" dirty="0"/>
                    </a:p>
                  </a:txBody>
                  <a:tcPr/>
                </a:tc>
                <a:tc>
                  <a:txBody>
                    <a:bodyPr/>
                    <a:lstStyle/>
                    <a:p>
                      <a:r>
                        <a:rPr kumimoji="1" lang="ja-JP" altLang="en-US" dirty="0" smtClean="0"/>
                        <a:t>理系</a:t>
                      </a:r>
                      <a:endParaRPr kumimoji="1" lang="ja-JP" altLang="en-US" dirty="0"/>
                    </a:p>
                  </a:txBody>
                  <a:tcPr/>
                </a:tc>
                <a:tc>
                  <a:txBody>
                    <a:bodyPr/>
                    <a:lstStyle/>
                    <a:p>
                      <a:r>
                        <a:rPr kumimoji="1" lang="ja-JP" altLang="en-US" dirty="0" smtClean="0"/>
                        <a:t>地理</a:t>
                      </a:r>
                      <a:endParaRPr kumimoji="1" lang="ja-JP" altLang="en-US" dirty="0"/>
                    </a:p>
                  </a:txBody>
                  <a:tcPr/>
                </a:tc>
                <a:tc>
                  <a:txBody>
                    <a:bodyPr/>
                    <a:lstStyle/>
                    <a:p>
                      <a:r>
                        <a:rPr kumimoji="1" lang="ja-JP" altLang="en-US" dirty="0" smtClean="0"/>
                        <a:t>物理</a:t>
                      </a:r>
                      <a:endParaRPr kumimoji="1" lang="ja-JP" altLang="en-US" dirty="0"/>
                    </a:p>
                  </a:txBody>
                  <a:tcPr/>
                </a:tc>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839205469"/>
              </p:ext>
            </p:extLst>
          </p:nvPr>
        </p:nvGraphicFramePr>
        <p:xfrm>
          <a:off x="3495553" y="4011224"/>
          <a:ext cx="8128000" cy="111252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kumimoji="1" lang="ja-JP" altLang="en-US" dirty="0" smtClean="0"/>
                        <a:t>生徒番号</a:t>
                      </a:r>
                      <a:endParaRPr kumimoji="1" lang="ja-JP" altLang="en-US" dirty="0"/>
                    </a:p>
                  </a:txBody>
                  <a:tcPr/>
                </a:tc>
                <a:tc>
                  <a:txBody>
                    <a:bodyPr/>
                    <a:lstStyle/>
                    <a:p>
                      <a:r>
                        <a:rPr kumimoji="1" lang="ja-JP" altLang="en-US" dirty="0" smtClean="0"/>
                        <a:t>クラブ</a:t>
                      </a:r>
                      <a:endParaRPr kumimoji="1" lang="ja-JP" altLang="en-US" dirty="0"/>
                    </a:p>
                  </a:txBody>
                  <a:tcPr/>
                </a:tc>
              </a:tr>
              <a:tr h="370840">
                <a:tc>
                  <a:txBody>
                    <a:bodyPr/>
                    <a:lstStyle/>
                    <a:p>
                      <a:r>
                        <a:rPr kumimoji="1" lang="en-US" altLang="ja-JP" dirty="0" smtClean="0"/>
                        <a:t>12061</a:t>
                      </a:r>
                      <a:endParaRPr kumimoji="1" lang="ja-JP" altLang="en-US" dirty="0"/>
                    </a:p>
                  </a:txBody>
                  <a:tcPr/>
                </a:tc>
                <a:tc>
                  <a:txBody>
                    <a:bodyPr/>
                    <a:lstStyle/>
                    <a:p>
                      <a:r>
                        <a:rPr kumimoji="1" lang="ja-JP" altLang="en-US" dirty="0" smtClean="0"/>
                        <a:t>体操部</a:t>
                      </a:r>
                      <a:endParaRPr kumimoji="1" lang="ja-JP" altLang="en-US" dirty="0"/>
                    </a:p>
                  </a:txBody>
                  <a:tcPr/>
                </a:tc>
              </a:tr>
              <a:tr h="370840">
                <a:tc>
                  <a:txBody>
                    <a:bodyPr/>
                    <a:lstStyle/>
                    <a:p>
                      <a:r>
                        <a:rPr kumimoji="1" lang="en-US" altLang="ja-JP" dirty="0" smtClean="0"/>
                        <a:t>12068</a:t>
                      </a:r>
                      <a:endParaRPr kumimoji="1" lang="ja-JP" altLang="en-US" dirty="0"/>
                    </a:p>
                  </a:txBody>
                  <a:tcPr/>
                </a:tc>
                <a:tc>
                  <a:txBody>
                    <a:bodyPr/>
                    <a:lstStyle/>
                    <a:p>
                      <a:r>
                        <a:rPr kumimoji="1" lang="ja-JP" altLang="en-US" dirty="0" smtClean="0"/>
                        <a:t>剣道部</a:t>
                      </a:r>
                      <a:endParaRPr kumimoji="1" lang="ja-JP" altLang="en-US" dirty="0"/>
                    </a:p>
                  </a:txBody>
                  <a:tcPr/>
                </a:tc>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314371927"/>
              </p:ext>
            </p:extLst>
          </p:nvPr>
        </p:nvGraphicFramePr>
        <p:xfrm>
          <a:off x="3495552" y="5638144"/>
          <a:ext cx="8128002" cy="1112520"/>
        </p:xfrm>
        <a:graphic>
          <a:graphicData uri="http://schemas.openxmlformats.org/drawingml/2006/table">
            <a:tbl>
              <a:tblPr firstRow="1" bandRow="1">
                <a:tableStyleId>{5C22544A-7EE6-4342-B048-85BDC9FD1C3A}</a:tableStyleId>
              </a:tblPr>
              <a:tblGrid>
                <a:gridCol w="1354667"/>
                <a:gridCol w="1354667"/>
                <a:gridCol w="1354667"/>
                <a:gridCol w="1354667"/>
                <a:gridCol w="1354667"/>
                <a:gridCol w="1354667"/>
              </a:tblGrid>
              <a:tr h="370840">
                <a:tc>
                  <a:txBody>
                    <a:bodyPr/>
                    <a:lstStyle/>
                    <a:p>
                      <a:r>
                        <a:rPr kumimoji="1" lang="ja-JP" altLang="en-US" dirty="0" smtClean="0"/>
                        <a:t>生徒番号</a:t>
                      </a:r>
                      <a:endParaRPr kumimoji="1" lang="ja-JP" altLang="en-US" dirty="0"/>
                    </a:p>
                  </a:txBody>
                  <a:tcPr/>
                </a:tc>
                <a:tc>
                  <a:txBody>
                    <a:bodyPr/>
                    <a:lstStyle/>
                    <a:p>
                      <a:r>
                        <a:rPr kumimoji="1" lang="ja-JP" altLang="en-US" dirty="0" smtClean="0"/>
                        <a:t>外国語</a:t>
                      </a:r>
                      <a:endParaRPr kumimoji="1" lang="ja-JP" altLang="en-US" dirty="0"/>
                    </a:p>
                  </a:txBody>
                  <a:tcPr/>
                </a:tc>
                <a:tc>
                  <a:txBody>
                    <a:bodyPr/>
                    <a:lstStyle/>
                    <a:p>
                      <a:r>
                        <a:rPr kumimoji="1" lang="ja-JP" altLang="en-US" dirty="0" smtClean="0"/>
                        <a:t>数学</a:t>
                      </a:r>
                      <a:endParaRPr kumimoji="1" lang="ja-JP" altLang="en-US" dirty="0"/>
                    </a:p>
                  </a:txBody>
                  <a:tcPr/>
                </a:tc>
                <a:tc>
                  <a:txBody>
                    <a:bodyPr/>
                    <a:lstStyle/>
                    <a:p>
                      <a:r>
                        <a:rPr kumimoji="1" lang="ja-JP" altLang="en-US" dirty="0" smtClean="0"/>
                        <a:t>国語</a:t>
                      </a:r>
                      <a:endParaRPr kumimoji="1" lang="ja-JP" altLang="en-US" dirty="0"/>
                    </a:p>
                  </a:txBody>
                  <a:tcPr/>
                </a:tc>
                <a:tc>
                  <a:txBody>
                    <a:bodyPr/>
                    <a:lstStyle/>
                    <a:p>
                      <a:r>
                        <a:rPr kumimoji="1" lang="ja-JP" altLang="en-US" dirty="0" smtClean="0"/>
                        <a:t>理科</a:t>
                      </a:r>
                      <a:endParaRPr kumimoji="1" lang="ja-JP" altLang="en-US" dirty="0"/>
                    </a:p>
                  </a:txBody>
                  <a:tcPr/>
                </a:tc>
                <a:tc>
                  <a:txBody>
                    <a:bodyPr/>
                    <a:lstStyle/>
                    <a:p>
                      <a:r>
                        <a:rPr kumimoji="1" lang="ja-JP" altLang="en-US" dirty="0" smtClean="0"/>
                        <a:t>社会</a:t>
                      </a:r>
                      <a:endParaRPr kumimoji="1" lang="ja-JP" altLang="en-US" dirty="0"/>
                    </a:p>
                  </a:txBody>
                  <a:tcPr/>
                </a:tc>
              </a:tr>
              <a:tr h="370840">
                <a:tc>
                  <a:txBody>
                    <a:bodyPr/>
                    <a:lstStyle/>
                    <a:p>
                      <a:r>
                        <a:rPr kumimoji="1" lang="en-US" altLang="ja-JP" dirty="0" smtClean="0"/>
                        <a:t>12061</a:t>
                      </a:r>
                      <a:endParaRPr kumimoji="1" lang="ja-JP" altLang="en-US" dirty="0"/>
                    </a:p>
                  </a:txBody>
                  <a:tcPr/>
                </a:tc>
                <a:tc>
                  <a:txBody>
                    <a:bodyPr/>
                    <a:lstStyle/>
                    <a:p>
                      <a:r>
                        <a:rPr kumimoji="1" lang="en-US" altLang="ja-JP" dirty="0" smtClean="0"/>
                        <a:t>54</a:t>
                      </a:r>
                      <a:endParaRPr kumimoji="1" lang="ja-JP" altLang="en-US" dirty="0"/>
                    </a:p>
                  </a:txBody>
                  <a:tcPr/>
                </a:tc>
                <a:tc>
                  <a:txBody>
                    <a:bodyPr/>
                    <a:lstStyle/>
                    <a:p>
                      <a:r>
                        <a:rPr kumimoji="1" lang="en-US" altLang="ja-JP" dirty="0" smtClean="0"/>
                        <a:t>77</a:t>
                      </a:r>
                      <a:endParaRPr kumimoji="1" lang="ja-JP" altLang="en-US" dirty="0"/>
                    </a:p>
                  </a:txBody>
                  <a:tcPr/>
                </a:tc>
                <a:tc>
                  <a:txBody>
                    <a:bodyPr/>
                    <a:lstStyle/>
                    <a:p>
                      <a:r>
                        <a:rPr kumimoji="1" lang="en-US" altLang="ja-JP" dirty="0" smtClean="0"/>
                        <a:t>68</a:t>
                      </a:r>
                      <a:endParaRPr kumimoji="1" lang="ja-JP" altLang="en-US" dirty="0"/>
                    </a:p>
                  </a:txBody>
                  <a:tcPr/>
                </a:tc>
                <a:tc>
                  <a:txBody>
                    <a:bodyPr/>
                    <a:lstStyle/>
                    <a:p>
                      <a:r>
                        <a:rPr kumimoji="1" lang="en-US" altLang="ja-JP" dirty="0" smtClean="0"/>
                        <a:t>34</a:t>
                      </a:r>
                      <a:endParaRPr kumimoji="1" lang="ja-JP" altLang="en-US" dirty="0"/>
                    </a:p>
                  </a:txBody>
                  <a:tcPr/>
                </a:tc>
                <a:tc>
                  <a:txBody>
                    <a:bodyPr/>
                    <a:lstStyle/>
                    <a:p>
                      <a:r>
                        <a:rPr kumimoji="1" lang="en-US" altLang="ja-JP" dirty="0" smtClean="0"/>
                        <a:t>40</a:t>
                      </a:r>
                      <a:endParaRPr kumimoji="1" lang="ja-JP" altLang="en-US" dirty="0"/>
                    </a:p>
                  </a:txBody>
                  <a:tcPr/>
                </a:tc>
              </a:tr>
              <a:tr h="370840">
                <a:tc>
                  <a:txBody>
                    <a:bodyPr/>
                    <a:lstStyle/>
                    <a:p>
                      <a:r>
                        <a:rPr kumimoji="1" lang="en-US" altLang="ja-JP" dirty="0" smtClean="0"/>
                        <a:t>12068</a:t>
                      </a:r>
                      <a:endParaRPr kumimoji="1" lang="ja-JP" altLang="en-US" dirty="0"/>
                    </a:p>
                  </a:txBody>
                  <a:tcPr/>
                </a:tc>
                <a:tc>
                  <a:txBody>
                    <a:bodyPr/>
                    <a:lstStyle/>
                    <a:p>
                      <a:r>
                        <a:rPr kumimoji="1" lang="en-US" altLang="ja-JP" dirty="0" smtClean="0"/>
                        <a:t>59</a:t>
                      </a:r>
                      <a:endParaRPr kumimoji="1" lang="ja-JP" altLang="en-US" dirty="0"/>
                    </a:p>
                  </a:txBody>
                  <a:tcPr/>
                </a:tc>
                <a:tc>
                  <a:txBody>
                    <a:bodyPr/>
                    <a:lstStyle/>
                    <a:p>
                      <a:r>
                        <a:rPr kumimoji="1" lang="en-US" altLang="ja-JP" dirty="0" smtClean="0"/>
                        <a:t>73</a:t>
                      </a:r>
                      <a:endParaRPr kumimoji="1" lang="ja-JP" altLang="en-US" dirty="0"/>
                    </a:p>
                  </a:txBody>
                  <a:tcPr/>
                </a:tc>
                <a:tc>
                  <a:txBody>
                    <a:bodyPr/>
                    <a:lstStyle/>
                    <a:p>
                      <a:r>
                        <a:rPr kumimoji="1" lang="en-US" altLang="ja-JP" dirty="0" smtClean="0"/>
                        <a:t>93</a:t>
                      </a:r>
                      <a:endParaRPr kumimoji="1" lang="ja-JP" altLang="en-US" dirty="0"/>
                    </a:p>
                  </a:txBody>
                  <a:tcPr/>
                </a:tc>
                <a:tc>
                  <a:txBody>
                    <a:bodyPr/>
                    <a:lstStyle/>
                    <a:p>
                      <a:r>
                        <a:rPr kumimoji="1" lang="en-US" altLang="ja-JP" dirty="0" smtClean="0"/>
                        <a:t>32</a:t>
                      </a:r>
                      <a:endParaRPr kumimoji="1" lang="ja-JP" altLang="en-US" dirty="0"/>
                    </a:p>
                  </a:txBody>
                  <a:tcPr/>
                </a:tc>
                <a:tc>
                  <a:txBody>
                    <a:bodyPr/>
                    <a:lstStyle/>
                    <a:p>
                      <a:r>
                        <a:rPr kumimoji="1" lang="en-US" altLang="ja-JP" dirty="0" smtClean="0"/>
                        <a:t>33</a:t>
                      </a:r>
                      <a:endParaRPr kumimoji="1" lang="ja-JP" altLang="en-US" dirty="0"/>
                    </a:p>
                  </a:txBody>
                  <a:tcPr/>
                </a:tc>
              </a:tr>
            </a:tbl>
          </a:graphicData>
        </a:graphic>
      </p:graphicFrame>
      <p:graphicFrame>
        <p:nvGraphicFramePr>
          <p:cNvPr id="10" name="図表 9"/>
          <p:cNvGraphicFramePr/>
          <p:nvPr>
            <p:extLst>
              <p:ext uri="{D42A27DB-BD31-4B8C-83A1-F6EECF244321}">
                <p14:modId xmlns:p14="http://schemas.microsoft.com/office/powerpoint/2010/main" val="840273329"/>
              </p:ext>
            </p:extLst>
          </p:nvPr>
        </p:nvGraphicFramePr>
        <p:xfrm>
          <a:off x="752355" y="4262194"/>
          <a:ext cx="2384384" cy="24884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角丸四角形 3"/>
          <p:cNvSpPr/>
          <p:nvPr/>
        </p:nvSpPr>
        <p:spPr>
          <a:xfrm>
            <a:off x="3495553" y="421202"/>
            <a:ext cx="2210762" cy="228338"/>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t>生徒</a:t>
            </a:r>
            <a:r>
              <a:rPr kumimoji="1" lang="ja-JP" altLang="en-US" dirty="0" smtClean="0"/>
              <a:t>データ</a:t>
            </a:r>
            <a:endParaRPr kumimoji="1" lang="ja-JP" altLang="en-US" dirty="0"/>
          </a:p>
        </p:txBody>
      </p:sp>
      <p:sp>
        <p:nvSpPr>
          <p:cNvPr id="12" name="角丸四角形 11"/>
          <p:cNvSpPr/>
          <p:nvPr/>
        </p:nvSpPr>
        <p:spPr>
          <a:xfrm>
            <a:off x="3495551" y="2023000"/>
            <a:ext cx="2210765" cy="25720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選択科目</a:t>
            </a:r>
            <a:r>
              <a:rPr kumimoji="1" lang="ja-JP" altLang="en-US" dirty="0" smtClean="0"/>
              <a:t>データ</a:t>
            </a:r>
            <a:endParaRPr kumimoji="1" lang="ja-JP" altLang="en-US" dirty="0"/>
          </a:p>
        </p:txBody>
      </p:sp>
      <p:sp>
        <p:nvSpPr>
          <p:cNvPr id="13" name="角丸四角形 12"/>
          <p:cNvSpPr/>
          <p:nvPr/>
        </p:nvSpPr>
        <p:spPr>
          <a:xfrm>
            <a:off x="3495550" y="3648810"/>
            <a:ext cx="2210765" cy="25720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クラブ</a:t>
            </a:r>
            <a:r>
              <a:rPr kumimoji="1" lang="ja-JP" altLang="en-US" dirty="0" smtClean="0"/>
              <a:t>データ</a:t>
            </a:r>
            <a:endParaRPr kumimoji="1" lang="ja-JP" altLang="en-US" dirty="0"/>
          </a:p>
        </p:txBody>
      </p:sp>
      <p:sp>
        <p:nvSpPr>
          <p:cNvPr id="14" name="角丸四角形 13"/>
          <p:cNvSpPr/>
          <p:nvPr/>
        </p:nvSpPr>
        <p:spPr>
          <a:xfrm>
            <a:off x="3495549" y="5278677"/>
            <a:ext cx="2210765" cy="25720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生徒成績データ</a:t>
            </a:r>
            <a:endParaRPr kumimoji="1" lang="ja-JP" altLang="en-US" dirty="0"/>
          </a:p>
        </p:txBody>
      </p:sp>
      <p:sp>
        <p:nvSpPr>
          <p:cNvPr id="16" name="角丸四角形 15"/>
          <p:cNvSpPr/>
          <p:nvPr/>
        </p:nvSpPr>
        <p:spPr>
          <a:xfrm>
            <a:off x="752356" y="1867364"/>
            <a:ext cx="2384383" cy="1269375"/>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a:t>
            </a:r>
            <a:r>
              <a:rPr lang="ja-JP" altLang="en-US" dirty="0" smtClean="0"/>
              <a:t>データベース名</a:t>
            </a:r>
            <a:r>
              <a:rPr lang="en-US" altLang="ja-JP" dirty="0" smtClean="0"/>
              <a:t>]</a:t>
            </a:r>
            <a:endParaRPr kumimoji="1" lang="en-US" altLang="ja-JP" dirty="0" smtClean="0"/>
          </a:p>
          <a:p>
            <a:pPr algn="ctr"/>
            <a:r>
              <a:rPr kumimoji="1" lang="ja-JP" altLang="en-US" dirty="0" smtClean="0"/>
              <a:t>生徒名簿</a:t>
            </a:r>
            <a:endParaRPr kumimoji="1" lang="ja-JP" altLang="en-US" dirty="0"/>
          </a:p>
        </p:txBody>
      </p:sp>
      <p:sp>
        <p:nvSpPr>
          <p:cNvPr id="3" name="スライド番号プレースホルダー 2"/>
          <p:cNvSpPr>
            <a:spLocks noGrp="1"/>
          </p:cNvSpPr>
          <p:nvPr>
            <p:ph type="sldNum" sz="quarter" idx="12"/>
          </p:nvPr>
        </p:nvSpPr>
        <p:spPr/>
        <p:txBody>
          <a:bodyPr/>
          <a:lstStyle/>
          <a:p>
            <a:fld id="{DD358CFE-3644-414F-BE1F-5D62D7651AD8}" type="slidenum">
              <a:rPr kumimoji="1" lang="ja-JP" altLang="en-US" smtClean="0"/>
              <a:t>43</a:t>
            </a:fld>
            <a:endParaRPr kumimoji="1" lang="ja-JP" altLang="en-US"/>
          </a:p>
        </p:txBody>
      </p:sp>
    </p:spTree>
    <p:extLst>
      <p:ext uri="{BB962C8B-B14F-4D97-AF65-F5344CB8AC3E}">
        <p14:creationId xmlns:p14="http://schemas.microsoft.com/office/powerpoint/2010/main" val="192620161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演習問題</a:t>
            </a:r>
            <a:r>
              <a:rPr kumimoji="1" lang="en-US" altLang="ja-JP" dirty="0" smtClean="0"/>
              <a:t> (1/2)</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１</a:t>
            </a:r>
            <a:r>
              <a:rPr lang="en-US" altLang="ja-JP" dirty="0" smtClean="0"/>
              <a:t>. </a:t>
            </a:r>
            <a:r>
              <a:rPr lang="ja-JP" altLang="en-US" dirty="0" smtClean="0"/>
              <a:t>テーブル「選択科目データ」より、すべてのレコードを表示する</a:t>
            </a: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smtClean="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r>
              <a:rPr lang="ja-JP" altLang="en-US" dirty="0" smtClean="0"/>
              <a:t>２</a:t>
            </a:r>
            <a:r>
              <a:rPr lang="en-US" altLang="ja-JP" dirty="0" smtClean="0"/>
              <a:t>. </a:t>
            </a:r>
            <a:r>
              <a:rPr lang="ja-JP" altLang="en-US" dirty="0" smtClean="0"/>
              <a:t>テーブル「生徒データ」より、生徒番号、名前、性別の属性のみのレコードを表示する</a:t>
            </a:r>
            <a:endParaRPr lang="en-US" altLang="ja-JP" dirty="0" smtClean="0"/>
          </a:p>
          <a:p>
            <a:pPr marL="0" indent="0">
              <a:buNone/>
            </a:pPr>
            <a:endParaRPr lang="en-US" altLang="ja-JP" dirty="0" smtClean="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3024" y="4223395"/>
            <a:ext cx="3046433" cy="2351429"/>
          </a:xfrm>
          <a:prstGeom prst="rect">
            <a:avLst/>
          </a:prstGeom>
          <a:ln>
            <a:solidFill>
              <a:schemeClr val="accent1"/>
            </a:solidFill>
          </a:ln>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3868" y="1554334"/>
            <a:ext cx="3045589" cy="1698953"/>
          </a:xfrm>
          <a:prstGeom prst="rect">
            <a:avLst/>
          </a:prstGeom>
          <a:ln>
            <a:solidFill>
              <a:schemeClr val="accent1"/>
            </a:solidFill>
          </a:ln>
        </p:spPr>
      </p:pic>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44</a:t>
            </a:fld>
            <a:endParaRPr kumimoji="1" lang="ja-JP" altLang="en-US"/>
          </a:p>
        </p:txBody>
      </p:sp>
    </p:spTree>
    <p:extLst>
      <p:ext uri="{BB962C8B-B14F-4D97-AF65-F5344CB8AC3E}">
        <p14:creationId xmlns:p14="http://schemas.microsoft.com/office/powerpoint/2010/main" val="359744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演習問題</a:t>
            </a:r>
            <a:r>
              <a:rPr kumimoji="1" lang="en-US" altLang="ja-JP" dirty="0" smtClean="0"/>
              <a:t> (1/2)</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３−１</a:t>
            </a:r>
            <a:r>
              <a:rPr lang="en-US" altLang="ja-JP" dirty="0" smtClean="0"/>
              <a:t>. </a:t>
            </a:r>
            <a:r>
              <a:rPr lang="ja-JP" altLang="en-US" dirty="0" smtClean="0"/>
              <a:t>テーブル「生徒成績データ」より、外国語</a:t>
            </a:r>
            <a:r>
              <a:rPr kumimoji="1" lang="ja-JP" altLang="en-US" dirty="0" smtClean="0"/>
              <a:t>の成績が</a:t>
            </a:r>
            <a:r>
              <a:rPr lang="ja-JP" altLang="en-US" dirty="0" smtClean="0"/>
              <a:t>７０</a:t>
            </a:r>
            <a:r>
              <a:rPr kumimoji="1" lang="ja-JP" altLang="en-US" dirty="0" smtClean="0"/>
              <a:t>点以上のレコードを表示する</a:t>
            </a:r>
            <a:endParaRPr kumimoji="1" lang="en-US" altLang="ja-JP" dirty="0" smtClean="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r>
              <a:rPr lang="ja-JP" altLang="en-US" dirty="0" smtClean="0"/>
              <a:t>３−２</a:t>
            </a:r>
            <a:r>
              <a:rPr lang="en-US" altLang="ja-JP" dirty="0" smtClean="0"/>
              <a:t>. </a:t>
            </a:r>
            <a:r>
              <a:rPr lang="ja-JP" altLang="en-US" dirty="0" smtClean="0"/>
              <a:t>テーブル</a:t>
            </a:r>
            <a:r>
              <a:rPr lang="ja-JP" altLang="en-US" dirty="0"/>
              <a:t>「生徒成績データ」より、</a:t>
            </a:r>
            <a:r>
              <a:rPr lang="en-US" altLang="ja-JP" dirty="0" smtClean="0"/>
              <a:t> </a:t>
            </a:r>
            <a:r>
              <a:rPr lang="ja-JP" altLang="en-US" dirty="0" smtClean="0"/>
              <a:t>数学の成績が７０点以上かつ国語の成績が７０点以上のレコードを表示する</a:t>
            </a:r>
            <a:endParaRPr lang="en-US" altLang="ja-JP" dirty="0" smtClean="0"/>
          </a:p>
          <a:p>
            <a:pPr marL="0" indent="0">
              <a:buNone/>
            </a:pPr>
            <a:r>
              <a:rPr lang="en-US" altLang="ja-JP" dirty="0" smtClean="0"/>
              <a:t>(</a:t>
            </a:r>
            <a:r>
              <a:rPr lang="ja-JP" altLang="en-US" dirty="0" smtClean="0"/>
              <a:t>ヒント</a:t>
            </a:r>
            <a:r>
              <a:rPr lang="en-US" altLang="ja-JP" dirty="0" smtClean="0"/>
              <a:t>: AND)</a:t>
            </a:r>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34988" y="1436789"/>
            <a:ext cx="2125678" cy="1780973"/>
          </a:xfrm>
          <a:prstGeom prst="rect">
            <a:avLst/>
          </a:prstGeom>
          <a:ln>
            <a:solidFill>
              <a:schemeClr val="accent1"/>
            </a:solidFill>
          </a:ln>
        </p:spPr>
      </p:pic>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3161" y="4410718"/>
            <a:ext cx="2125678" cy="1709017"/>
          </a:xfrm>
          <a:prstGeom prst="rect">
            <a:avLst/>
          </a:prstGeom>
          <a:ln>
            <a:solidFill>
              <a:schemeClr val="accent1"/>
            </a:solidFill>
          </a:ln>
        </p:spPr>
      </p:pic>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45</a:t>
            </a:fld>
            <a:endParaRPr kumimoji="1" lang="ja-JP" altLang="en-US"/>
          </a:p>
        </p:txBody>
      </p:sp>
    </p:spTree>
    <p:extLst>
      <p:ext uri="{BB962C8B-B14F-4D97-AF65-F5344CB8AC3E}">
        <p14:creationId xmlns:p14="http://schemas.microsoft.com/office/powerpoint/2010/main" val="15803505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演習問題</a:t>
            </a:r>
            <a:r>
              <a:rPr kumimoji="1" lang="en-US" altLang="ja-JP" dirty="0" smtClean="0"/>
              <a:t> (1/2)</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３−３</a:t>
            </a:r>
            <a:r>
              <a:rPr kumimoji="1" lang="en-US" altLang="ja-JP" dirty="0" smtClean="0"/>
              <a:t>. </a:t>
            </a:r>
            <a:r>
              <a:rPr lang="ja-JP" altLang="en-US" dirty="0" smtClean="0"/>
              <a:t>テーブル</a:t>
            </a:r>
            <a:r>
              <a:rPr lang="ja-JP" altLang="en-US" dirty="0"/>
              <a:t>「生徒成績データ」より、</a:t>
            </a:r>
            <a:r>
              <a:rPr kumimoji="1" lang="ja-JP" altLang="en-US" dirty="0" smtClean="0"/>
              <a:t>理科の成績が</a:t>
            </a:r>
            <a:r>
              <a:rPr lang="ja-JP" altLang="en-US" dirty="0" smtClean="0"/>
              <a:t>６０</a:t>
            </a:r>
            <a:r>
              <a:rPr lang="en-US" altLang="ja-JP" dirty="0" smtClean="0"/>
              <a:t>~</a:t>
            </a:r>
            <a:r>
              <a:rPr lang="ja-JP" altLang="en-US" dirty="0" smtClean="0"/>
              <a:t>８</a:t>
            </a:r>
            <a:r>
              <a:rPr lang="en-US" altLang="ja-JP" dirty="0" smtClean="0"/>
              <a:t>0</a:t>
            </a:r>
            <a:r>
              <a:rPr lang="ja-JP" altLang="en-US" dirty="0" smtClean="0"/>
              <a:t>点のレコードを表示する</a:t>
            </a:r>
            <a:endParaRPr lang="en-US" altLang="ja-JP" dirty="0" smtClean="0"/>
          </a:p>
          <a:p>
            <a:pPr marL="0" indent="0">
              <a:buNone/>
            </a:pPr>
            <a:r>
              <a:rPr lang="en-US" altLang="ja-JP" dirty="0" smtClean="0"/>
              <a:t>(</a:t>
            </a:r>
            <a:r>
              <a:rPr lang="ja-JP" altLang="en-US" dirty="0" smtClean="0"/>
              <a:t>ヒント</a:t>
            </a:r>
            <a:r>
              <a:rPr lang="en-US" altLang="ja-JP" dirty="0" smtClean="0"/>
              <a:t>: </a:t>
            </a:r>
            <a:r>
              <a:rPr lang="ja-JP" altLang="en-US" dirty="0" smtClean="0"/>
              <a:t>書き方に注意</a:t>
            </a:r>
            <a:r>
              <a:rPr lang="en-US" altLang="ja-JP" dirty="0" smtClean="0"/>
              <a:t>)</a:t>
            </a:r>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r>
              <a:rPr lang="ja-JP" altLang="en-US" dirty="0" smtClean="0"/>
              <a:t>３−４</a:t>
            </a:r>
            <a:r>
              <a:rPr lang="en-US" altLang="ja-JP" dirty="0" smtClean="0"/>
              <a:t>. </a:t>
            </a:r>
            <a:r>
              <a:rPr lang="ja-JP" altLang="en-US" dirty="0" smtClean="0"/>
              <a:t>テーブル</a:t>
            </a:r>
            <a:r>
              <a:rPr lang="ja-JP" altLang="en-US" dirty="0"/>
              <a:t>「生徒成績データ」より、理科</a:t>
            </a:r>
            <a:r>
              <a:rPr lang="ja-JP" altLang="en-US" dirty="0" smtClean="0"/>
              <a:t>の</a:t>
            </a:r>
            <a:r>
              <a:rPr lang="ja-JP" altLang="en-US" dirty="0"/>
              <a:t>成績</a:t>
            </a:r>
            <a:r>
              <a:rPr lang="ja-JP" altLang="en-US" dirty="0" smtClean="0"/>
              <a:t>が９０点以上または社会の</a:t>
            </a:r>
            <a:r>
              <a:rPr lang="ja-JP" altLang="en-US" dirty="0"/>
              <a:t>成績</a:t>
            </a:r>
            <a:r>
              <a:rPr lang="ja-JP" altLang="en-US" dirty="0" smtClean="0"/>
              <a:t>が９０点</a:t>
            </a:r>
            <a:r>
              <a:rPr lang="ja-JP" altLang="en-US" dirty="0"/>
              <a:t>以上</a:t>
            </a:r>
            <a:r>
              <a:rPr lang="ja-JP" altLang="en-US" dirty="0" smtClean="0"/>
              <a:t>のレコード</a:t>
            </a:r>
            <a:r>
              <a:rPr lang="ja-JP" altLang="en-US" dirty="0"/>
              <a:t>を表示</a:t>
            </a:r>
            <a:r>
              <a:rPr lang="ja-JP" altLang="en-US" dirty="0" smtClean="0"/>
              <a:t>する</a:t>
            </a:r>
            <a:endParaRPr lang="en-US" altLang="ja-JP" dirty="0" smtClean="0"/>
          </a:p>
          <a:p>
            <a:pPr marL="0" indent="0">
              <a:buNone/>
            </a:pPr>
            <a:r>
              <a:rPr lang="en-US" altLang="ja-JP" dirty="0" smtClean="0"/>
              <a:t>(</a:t>
            </a:r>
            <a:r>
              <a:rPr lang="ja-JP" altLang="en-US" dirty="0"/>
              <a:t>ヒント</a:t>
            </a:r>
            <a:r>
              <a:rPr lang="en-US" altLang="ja-JP" dirty="0"/>
              <a:t>: </a:t>
            </a:r>
            <a:r>
              <a:rPr lang="en-US" altLang="ja-JP" dirty="0" smtClean="0"/>
              <a:t>OR)</a:t>
            </a:r>
            <a:endParaRPr lang="en-US" altLang="ja-JP" dirty="0"/>
          </a:p>
          <a:p>
            <a:pPr marL="0" indent="0">
              <a:buNone/>
            </a:pPr>
            <a:endParaRPr lang="en-US" altLang="ja-JP" dirty="0" smtClean="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0610" y="4409001"/>
            <a:ext cx="2196327" cy="2165823"/>
          </a:xfrm>
          <a:prstGeom prst="rect">
            <a:avLst/>
          </a:prstGeom>
          <a:ln>
            <a:solidFill>
              <a:schemeClr val="accent1"/>
            </a:solidFill>
          </a:ln>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0610" y="1397802"/>
            <a:ext cx="2196327" cy="2382455"/>
          </a:xfrm>
          <a:prstGeom prst="rect">
            <a:avLst/>
          </a:prstGeom>
          <a:ln>
            <a:solidFill>
              <a:schemeClr val="accent1"/>
            </a:solidFill>
          </a:ln>
        </p:spPr>
      </p:pic>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46</a:t>
            </a:fld>
            <a:endParaRPr kumimoji="1" lang="ja-JP" altLang="en-US"/>
          </a:p>
        </p:txBody>
      </p:sp>
    </p:spTree>
    <p:extLst>
      <p:ext uri="{BB962C8B-B14F-4D97-AF65-F5344CB8AC3E}">
        <p14:creationId xmlns:p14="http://schemas.microsoft.com/office/powerpoint/2010/main" val="185638574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演習</a:t>
            </a:r>
            <a:r>
              <a:rPr kumimoji="1" lang="ja-JP" altLang="en-US" dirty="0" smtClean="0"/>
              <a:t>問題</a:t>
            </a:r>
            <a:r>
              <a:rPr kumimoji="1" lang="en-US" altLang="ja-JP" smtClean="0"/>
              <a:t> (</a:t>
            </a:r>
            <a:r>
              <a:rPr kumimoji="1" lang="en-US" altLang="ja-JP" dirty="0" smtClean="0"/>
              <a:t>2/2)</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４</a:t>
            </a:r>
            <a:r>
              <a:rPr lang="en-US" altLang="ja-JP" dirty="0" smtClean="0"/>
              <a:t>. </a:t>
            </a:r>
            <a:r>
              <a:rPr lang="ja-JP" altLang="en-US" dirty="0" smtClean="0"/>
              <a:t>テーブル「クラブデータ」より、クラブの属性がサッカー部であるレコードを表示する</a:t>
            </a: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smtClean="0"/>
          </a:p>
          <a:p>
            <a:pPr marL="0" indent="0">
              <a:buNone/>
            </a:pPr>
            <a:endParaRPr lang="en-US" altLang="ja-JP" dirty="0" smtClean="0"/>
          </a:p>
          <a:p>
            <a:pPr marL="0" indent="0">
              <a:buNone/>
            </a:pPr>
            <a:r>
              <a:rPr lang="ja-JP" altLang="en-US" dirty="0" smtClean="0"/>
              <a:t>５</a:t>
            </a:r>
            <a:r>
              <a:rPr lang="en-US" altLang="ja-JP" dirty="0" smtClean="0"/>
              <a:t>. </a:t>
            </a:r>
            <a:r>
              <a:rPr lang="ja-JP" altLang="en-US" dirty="0" smtClean="0"/>
              <a:t>テーブル「選択科目データ」より、理系かつ物理を履修しているレコードを表示する</a:t>
            </a:r>
          </a:p>
          <a:p>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9370" y="4092456"/>
            <a:ext cx="2533259" cy="2268798"/>
          </a:xfrm>
          <a:prstGeom prst="rect">
            <a:avLst/>
          </a:prstGeom>
          <a:ln>
            <a:solidFill>
              <a:schemeClr val="accent1"/>
            </a:solidFill>
          </a:ln>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4617" y="1527255"/>
            <a:ext cx="1322766" cy="1754690"/>
          </a:xfrm>
          <a:prstGeom prst="rect">
            <a:avLst/>
          </a:prstGeom>
          <a:ln>
            <a:solidFill>
              <a:schemeClr val="accent1"/>
            </a:solidFill>
          </a:ln>
        </p:spPr>
      </p:pic>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47</a:t>
            </a:fld>
            <a:endParaRPr kumimoji="1" lang="ja-JP" altLang="en-US"/>
          </a:p>
        </p:txBody>
      </p:sp>
    </p:spTree>
    <p:extLst>
      <p:ext uri="{BB962C8B-B14F-4D97-AF65-F5344CB8AC3E}">
        <p14:creationId xmlns:p14="http://schemas.microsoft.com/office/powerpoint/2010/main" val="1362277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円/楕円 13"/>
          <p:cNvSpPr/>
          <p:nvPr/>
        </p:nvSpPr>
        <p:spPr>
          <a:xfrm>
            <a:off x="3149639" y="1405064"/>
            <a:ext cx="5487388" cy="2540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dirty="0" smtClean="0"/>
              <a:t>データベースのイメージ図</a:t>
            </a:r>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6488" y="1763518"/>
            <a:ext cx="963728" cy="1585731"/>
          </a:xfrm>
          <a:prstGeom prst="rect">
            <a:avLst/>
          </a:prstGeom>
        </p:spPr>
      </p:pic>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4127" y="1763515"/>
            <a:ext cx="963728" cy="1585731"/>
          </a:xfrm>
          <a:prstGeom prst="rect">
            <a:avLst/>
          </a:prstGeom>
        </p:spPr>
      </p:pic>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8849" y="1763516"/>
            <a:ext cx="963728" cy="1585731"/>
          </a:xfrm>
          <a:prstGeom prst="rect">
            <a:avLst/>
          </a:prstGeom>
        </p:spPr>
      </p:pic>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2225" y="4160146"/>
            <a:ext cx="1616545" cy="1454890"/>
          </a:xfrm>
          <a:prstGeom prst="rect">
            <a:avLst/>
          </a:prstGeom>
        </p:spPr>
      </p:pic>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35467" y="4571493"/>
            <a:ext cx="1616545" cy="1454890"/>
          </a:xfrm>
          <a:prstGeom prst="rect">
            <a:avLst/>
          </a:prstGeom>
        </p:spPr>
      </p:pic>
      <p:pic>
        <p:nvPicPr>
          <p:cNvPr id="12" name="図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60224" y="4942269"/>
            <a:ext cx="1616545" cy="1454890"/>
          </a:xfrm>
          <a:prstGeom prst="rect">
            <a:avLst/>
          </a:prstGeom>
        </p:spPr>
      </p:pic>
      <p:pic>
        <p:nvPicPr>
          <p:cNvPr id="13" name="図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4127" y="5135133"/>
            <a:ext cx="1616545" cy="1454890"/>
          </a:xfrm>
          <a:prstGeom prst="rect">
            <a:avLst/>
          </a:prstGeom>
        </p:spPr>
      </p:pic>
      <p:sp>
        <p:nvSpPr>
          <p:cNvPr id="15" name="右矢印 14"/>
          <p:cNvSpPr/>
          <p:nvPr/>
        </p:nvSpPr>
        <p:spPr>
          <a:xfrm rot="19291440">
            <a:off x="2596933" y="4190112"/>
            <a:ext cx="1425011" cy="346458"/>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右矢印 15"/>
          <p:cNvSpPr/>
          <p:nvPr/>
        </p:nvSpPr>
        <p:spPr>
          <a:xfrm rot="13487944">
            <a:off x="8214610" y="3875436"/>
            <a:ext cx="1758100" cy="346458"/>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右矢印 16"/>
          <p:cNvSpPr/>
          <p:nvPr/>
        </p:nvSpPr>
        <p:spPr>
          <a:xfrm rot="16200000">
            <a:off x="4842901" y="4398263"/>
            <a:ext cx="981045" cy="346458"/>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右矢印 17"/>
          <p:cNvSpPr/>
          <p:nvPr/>
        </p:nvSpPr>
        <p:spPr>
          <a:xfrm rot="14853575">
            <a:off x="7326548" y="4236808"/>
            <a:ext cx="568969" cy="346458"/>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p:cNvSpPr/>
          <p:nvPr/>
        </p:nvSpPr>
        <p:spPr>
          <a:xfrm>
            <a:off x="716244" y="3789756"/>
            <a:ext cx="1474984" cy="3703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家庭</a:t>
            </a:r>
            <a:r>
              <a:rPr kumimoji="1" lang="en-US" altLang="ja-JP" dirty="0" smtClean="0"/>
              <a:t>A</a:t>
            </a:r>
            <a:endParaRPr kumimoji="1" lang="ja-JP" altLang="en-US" dirty="0"/>
          </a:p>
        </p:txBody>
      </p:sp>
      <p:sp>
        <p:nvSpPr>
          <p:cNvPr id="21" name="角丸四角形 20"/>
          <p:cNvSpPr/>
          <p:nvPr/>
        </p:nvSpPr>
        <p:spPr>
          <a:xfrm>
            <a:off x="3520833" y="4764743"/>
            <a:ext cx="1474984" cy="3703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家庭</a:t>
            </a:r>
            <a:r>
              <a:rPr lang="en-US" altLang="ja-JP" dirty="0"/>
              <a:t>B</a:t>
            </a:r>
            <a:endParaRPr kumimoji="1" lang="ja-JP" altLang="en-US" dirty="0"/>
          </a:p>
        </p:txBody>
      </p:sp>
      <p:sp>
        <p:nvSpPr>
          <p:cNvPr id="22" name="角丸四角形 21"/>
          <p:cNvSpPr/>
          <p:nvPr/>
        </p:nvSpPr>
        <p:spPr>
          <a:xfrm>
            <a:off x="6040953" y="4553910"/>
            <a:ext cx="1474984" cy="3703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家庭</a:t>
            </a:r>
            <a:r>
              <a:rPr lang="en-US" altLang="ja-JP" dirty="0" smtClean="0"/>
              <a:t>C</a:t>
            </a:r>
            <a:endParaRPr kumimoji="1" lang="ja-JP" altLang="en-US" dirty="0"/>
          </a:p>
        </p:txBody>
      </p:sp>
      <p:sp>
        <p:nvSpPr>
          <p:cNvPr id="24" name="角丸四角形 23"/>
          <p:cNvSpPr/>
          <p:nvPr/>
        </p:nvSpPr>
        <p:spPr>
          <a:xfrm>
            <a:off x="10304678" y="3895774"/>
            <a:ext cx="1474984" cy="3703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家庭</a:t>
            </a:r>
            <a:r>
              <a:rPr lang="en-US" altLang="ja-JP" dirty="0" smtClean="0"/>
              <a:t>D</a:t>
            </a:r>
            <a:endParaRPr kumimoji="1" lang="ja-JP" altLang="en-US" dirty="0"/>
          </a:p>
        </p:txBody>
      </p:sp>
      <p:sp>
        <p:nvSpPr>
          <p:cNvPr id="25" name="角丸四角形 24"/>
          <p:cNvSpPr/>
          <p:nvPr/>
        </p:nvSpPr>
        <p:spPr>
          <a:xfrm>
            <a:off x="105868" y="2963129"/>
            <a:ext cx="3122996" cy="672767"/>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同じ通販サイトを</a:t>
            </a:r>
            <a:r>
              <a:rPr lang="ja-JP" altLang="en-US" smtClean="0"/>
              <a:t>利用しているそれぞれの家庭</a:t>
            </a:r>
            <a:endParaRPr kumimoji="1" lang="ja-JP" altLang="en-US" dirty="0"/>
          </a:p>
        </p:txBody>
      </p:sp>
      <p:sp>
        <p:nvSpPr>
          <p:cNvPr id="27" name="角丸四角形 26"/>
          <p:cNvSpPr/>
          <p:nvPr/>
        </p:nvSpPr>
        <p:spPr>
          <a:xfrm>
            <a:off x="7816712" y="1463884"/>
            <a:ext cx="3131753" cy="672767"/>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t>通販サイトのデータベース</a:t>
            </a:r>
            <a:endParaRPr kumimoji="1" lang="ja-JP" altLang="en-US" dirty="0"/>
          </a:p>
        </p:txBody>
      </p:sp>
      <p:sp>
        <p:nvSpPr>
          <p:cNvPr id="3" name="スライド番号プレースホルダー 2"/>
          <p:cNvSpPr>
            <a:spLocks noGrp="1"/>
          </p:cNvSpPr>
          <p:nvPr>
            <p:ph type="sldNum" sz="quarter" idx="12"/>
          </p:nvPr>
        </p:nvSpPr>
        <p:spPr/>
        <p:txBody>
          <a:bodyPr/>
          <a:lstStyle/>
          <a:p>
            <a:fld id="{DD358CFE-3644-414F-BE1F-5D62D7651AD8}" type="slidenum">
              <a:rPr kumimoji="1" lang="ja-JP" altLang="en-US" smtClean="0"/>
              <a:t>5</a:t>
            </a:fld>
            <a:endParaRPr kumimoji="1" lang="ja-JP" altLang="en-US"/>
          </a:p>
        </p:txBody>
      </p:sp>
    </p:spTree>
    <p:extLst>
      <p:ext uri="{BB962C8B-B14F-4D97-AF65-F5344CB8AC3E}">
        <p14:creationId xmlns:p14="http://schemas.microsoft.com/office/powerpoint/2010/main" val="11977288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データベースとは</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構造化された電子データの</a:t>
            </a:r>
            <a:r>
              <a:rPr lang="ja-JP" altLang="en-US" dirty="0" smtClean="0"/>
              <a:t>集合。単なるデータの集まりではなく、相互に関連するデータを整理・統合し、検索性を考慮して構造化している。</a:t>
            </a:r>
            <a:endParaRPr lang="en-US" altLang="ja-JP" dirty="0" smtClean="0"/>
          </a:p>
          <a:p>
            <a:endParaRPr lang="en-US" altLang="ja-JP" dirty="0" smtClean="0"/>
          </a:p>
          <a:p>
            <a:r>
              <a:rPr kumimoji="1" lang="ja-JP" altLang="en-US" dirty="0" smtClean="0"/>
              <a:t>データベースの利用のメリットには以下のようなものがある</a:t>
            </a:r>
            <a:r>
              <a:rPr lang="ja-JP" altLang="en-US" dirty="0" smtClean="0"/>
              <a:t>。</a:t>
            </a:r>
            <a:endParaRPr lang="en-US" altLang="ja-JP" dirty="0" smtClean="0"/>
          </a:p>
          <a:p>
            <a:pPr lvl="1">
              <a:buFont typeface="Wingdings" charset="2"/>
              <a:buChar char="Ø"/>
            </a:pPr>
            <a:r>
              <a:rPr kumimoji="1" lang="ja-JP" altLang="en-US" dirty="0" smtClean="0"/>
              <a:t>データの一元管理</a:t>
            </a:r>
            <a:endParaRPr kumimoji="1" lang="en-US" altLang="ja-JP" dirty="0" smtClean="0"/>
          </a:p>
          <a:p>
            <a:pPr lvl="1">
              <a:buFont typeface="Wingdings" charset="2"/>
              <a:buChar char="Ø"/>
            </a:pPr>
            <a:r>
              <a:rPr lang="ja-JP" altLang="en-US" dirty="0" smtClean="0"/>
              <a:t>データの共有</a:t>
            </a:r>
            <a:endParaRPr lang="en-US" altLang="ja-JP" dirty="0" smtClean="0"/>
          </a:p>
          <a:p>
            <a:pPr lvl="1">
              <a:buFont typeface="Wingdings" charset="2"/>
              <a:buChar char="Ø"/>
            </a:pPr>
            <a:r>
              <a:rPr kumimoji="1" lang="ja-JP" altLang="en-US" dirty="0" smtClean="0"/>
              <a:t>処理とデータの分離</a:t>
            </a:r>
            <a:endParaRPr kumimoji="1" lang="en-US" altLang="ja-JP" dirty="0" smtClean="0"/>
          </a:p>
          <a:p>
            <a:pPr lvl="1">
              <a:buFont typeface="Wingdings" charset="2"/>
              <a:buChar char="Ø"/>
            </a:pPr>
            <a:r>
              <a:rPr lang="ja-JP" altLang="en-US" dirty="0" smtClean="0"/>
              <a:t>データを関連づけて格納</a:t>
            </a:r>
            <a:endParaRPr lang="en-US" altLang="ja-JP" dirty="0" smtClean="0"/>
          </a:p>
          <a:p>
            <a:pPr lvl="1">
              <a:buFont typeface="Wingdings" charset="2"/>
              <a:buChar char="Ø"/>
            </a:pPr>
            <a:r>
              <a:rPr kumimoji="1" lang="ja-JP" altLang="en-US" dirty="0" smtClean="0"/>
              <a:t>登録するデータへの制約付与</a:t>
            </a:r>
            <a:endParaRPr kumimoji="1" lang="en-US" altLang="ja-JP" dirty="0" smtClean="0"/>
          </a:p>
          <a:p>
            <a:pPr lvl="1">
              <a:buFont typeface="Wingdings" charset="2"/>
              <a:buChar char="Ø"/>
            </a:pPr>
            <a:r>
              <a:rPr lang="ja-JP" altLang="en-US" dirty="0" smtClean="0"/>
              <a:t>データの整合性確保</a:t>
            </a:r>
            <a:endParaRPr lang="en-US" altLang="ja-JP" dirty="0" smtClean="0"/>
          </a:p>
          <a:p>
            <a:pPr lvl="1">
              <a:buFont typeface="Wingdings" charset="2"/>
              <a:buChar char="Ø"/>
            </a:pPr>
            <a:r>
              <a:rPr kumimoji="1" lang="ja-JP" altLang="en-US" dirty="0" smtClean="0"/>
              <a:t>複数のデータアクセス同時処理</a:t>
            </a:r>
            <a:endParaRPr kumimoji="1" lang="en-US" altLang="ja-JP" dirty="0" smtClean="0"/>
          </a:p>
          <a:p>
            <a:pPr lvl="1">
              <a:buFont typeface="Wingdings" charset="2"/>
              <a:buChar char="Ø"/>
            </a:pPr>
            <a:r>
              <a:rPr lang="ja-JP" altLang="en-US" dirty="0" smtClean="0"/>
              <a:t>データの安全な格納</a:t>
            </a:r>
            <a:endParaRPr lang="en-US" altLang="ja-JP" dirty="0" smtClean="0"/>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3894467"/>
            <a:ext cx="4990832" cy="2282496"/>
          </a:xfrm>
          <a:prstGeom prst="rect">
            <a:avLst/>
          </a:prstGeom>
        </p:spPr>
      </p:pic>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4"/>
              </a:rPr>
              <a:t>株式会社 リナックスアカデミー </a:t>
            </a:r>
            <a:r>
              <a:rPr lang="en-US" altLang="ja-JP" sz="1400" dirty="0">
                <a:hlinkClick r:id="rId4"/>
              </a:rPr>
              <a:t>- MySQL</a:t>
            </a:r>
            <a:r>
              <a:rPr lang="ja-JP" altLang="en-US" sz="1400" dirty="0">
                <a:hlinkClick r:id="rId4"/>
              </a:rPr>
              <a:t>入門 </a:t>
            </a:r>
            <a:r>
              <a:rPr lang="en-US" altLang="ja-JP" sz="1400" dirty="0">
                <a:hlinkClick r:id="rId4"/>
              </a:rPr>
              <a:t>Ver </a:t>
            </a:r>
            <a:r>
              <a:rPr lang="en-US" altLang="ja-JP" sz="1400" dirty="0" smtClean="0">
                <a:hlinkClick r:id="rId4"/>
              </a:rPr>
              <a:t>1.0.0</a:t>
            </a:r>
            <a:endParaRPr lang="en-US" altLang="ja-JP" sz="1400" dirty="0"/>
          </a:p>
        </p:txBody>
      </p:sp>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6</a:t>
            </a:fld>
            <a:endParaRPr kumimoji="1" lang="ja-JP" altLang="en-US"/>
          </a:p>
        </p:txBody>
      </p:sp>
    </p:spTree>
    <p:extLst>
      <p:ext uri="{BB962C8B-B14F-4D97-AF65-F5344CB8AC3E}">
        <p14:creationId xmlns:p14="http://schemas.microsoft.com/office/powerpoint/2010/main" val="6873048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データベースの種類</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データベースの論理的なデータ構造を</a:t>
            </a:r>
            <a:r>
              <a:rPr kumimoji="1" lang="ja-JP" altLang="en-US" b="1" dirty="0" smtClean="0">
                <a:solidFill>
                  <a:schemeClr val="accent2"/>
                </a:solidFill>
              </a:rPr>
              <a:t>論理データモデル</a:t>
            </a:r>
            <a:r>
              <a:rPr kumimoji="1" lang="ja-JP" altLang="en-US" dirty="0" smtClean="0"/>
              <a:t>という</a:t>
            </a:r>
            <a:r>
              <a:rPr lang="ja-JP" altLang="en-US" dirty="0" smtClean="0"/>
              <a:t>。</a:t>
            </a:r>
            <a:endParaRPr lang="en-US" altLang="ja-JP" dirty="0" smtClean="0"/>
          </a:p>
          <a:p>
            <a:endParaRPr lang="en-US" altLang="ja-JP" dirty="0" smtClean="0"/>
          </a:p>
          <a:p>
            <a:r>
              <a:rPr kumimoji="1" lang="ja-JP" altLang="en-US" dirty="0" smtClean="0"/>
              <a:t>論理データモデルには以下のようなものが挙げられる。</a:t>
            </a:r>
            <a:endParaRPr kumimoji="1" lang="en-US" altLang="ja-JP" dirty="0" smtClean="0"/>
          </a:p>
          <a:p>
            <a:r>
              <a:rPr lang="ja-JP" altLang="en-US" dirty="0" smtClean="0"/>
              <a:t>階層型データベース</a:t>
            </a:r>
            <a:endParaRPr lang="en-US" altLang="ja-JP" dirty="0" smtClean="0"/>
          </a:p>
          <a:p>
            <a:pPr lvl="1"/>
            <a:r>
              <a:rPr lang="ja-JP" altLang="en-US" dirty="0" smtClean="0"/>
              <a:t>データをツリー構造として格納するモデル。親となるデータが複数の子データを持つことができ、子データには必ず親データが存在する。</a:t>
            </a:r>
            <a:endParaRPr lang="en-US" altLang="ja-JP" dirty="0" smtClean="0"/>
          </a:p>
          <a:p>
            <a:r>
              <a:rPr kumimoji="1" lang="ja-JP" altLang="en-US" dirty="0" smtClean="0"/>
              <a:t>ネットワーク型データベース</a:t>
            </a:r>
            <a:endParaRPr kumimoji="1" lang="en-US" altLang="ja-JP" dirty="0" smtClean="0"/>
          </a:p>
          <a:p>
            <a:pPr lvl="1"/>
            <a:r>
              <a:rPr lang="ja-JP" altLang="en-US" dirty="0" smtClean="0"/>
              <a:t>データをネットワーク構造として格納するモデル。</a:t>
            </a:r>
            <a:endParaRPr kumimoji="1" lang="en-US" altLang="ja-JP" dirty="0" smtClean="0"/>
          </a:p>
          <a:p>
            <a:r>
              <a:rPr lang="ja-JP" altLang="en-US" b="1" dirty="0" smtClean="0">
                <a:solidFill>
                  <a:schemeClr val="accent2"/>
                </a:solidFill>
              </a:rPr>
              <a:t>リレーショナル・データベース</a:t>
            </a:r>
            <a:r>
              <a:rPr lang="en-US" altLang="ja-JP" b="1" dirty="0" smtClean="0">
                <a:solidFill>
                  <a:schemeClr val="accent2"/>
                </a:solidFill>
              </a:rPr>
              <a:t>(RDB)</a:t>
            </a:r>
          </a:p>
          <a:p>
            <a:pPr lvl="1"/>
            <a:r>
              <a:rPr lang="ja-JP" altLang="en-US" dirty="0" smtClean="0"/>
              <a:t>データ構造を二次元の表を使って表す。表と表の間に関連づけ</a:t>
            </a:r>
            <a:r>
              <a:rPr lang="en-US" altLang="ja-JP" dirty="0" smtClean="0"/>
              <a:t>(</a:t>
            </a:r>
            <a:r>
              <a:rPr lang="ja-JP" altLang="en-US" dirty="0" smtClean="0"/>
              <a:t>リレーション・シップ</a:t>
            </a:r>
            <a:r>
              <a:rPr lang="en-US" altLang="ja-JP" dirty="0" smtClean="0"/>
              <a:t>)</a:t>
            </a:r>
            <a:r>
              <a:rPr lang="ja-JP" altLang="en-US" dirty="0" smtClean="0"/>
              <a:t>を行うことで、複雑なデータ構造も表現できる。現在主流となっている形式のデータベース。</a:t>
            </a:r>
            <a:endParaRPr lang="en-US" altLang="ja-JP" dirty="0" smtClean="0"/>
          </a:p>
          <a:p>
            <a:r>
              <a:rPr kumimoji="1" lang="ja-JP" altLang="en-US" dirty="0" smtClean="0"/>
              <a:t>オブジェクト指向データベース</a:t>
            </a:r>
            <a:endParaRPr kumimoji="1" lang="en-US" altLang="ja-JP" dirty="0" smtClean="0"/>
          </a:p>
          <a:p>
            <a:pPr lvl="1"/>
            <a:r>
              <a:rPr lang="ja-JP" altLang="en-US" dirty="0" smtClean="0"/>
              <a:t>オブジェクト指向の概念</a:t>
            </a:r>
            <a:r>
              <a:rPr lang="en-US" altLang="ja-JP" dirty="0" smtClean="0"/>
              <a:t>(</a:t>
            </a:r>
            <a:r>
              <a:rPr lang="ja-JP" altLang="en-US" dirty="0" smtClean="0"/>
              <a:t>カプセル化、クラス、継承など</a:t>
            </a:r>
            <a:r>
              <a:rPr lang="en-US" altLang="ja-JP" dirty="0" smtClean="0"/>
              <a:t>)</a:t>
            </a:r>
            <a:r>
              <a:rPr lang="ja-JP" altLang="en-US" dirty="0" smtClean="0"/>
              <a:t>を取り入れており、データをオブジェクトとして格納できます。そのため、オブジェクト指向プログラミングでの開発がスムーズになる。</a:t>
            </a:r>
            <a:endParaRPr kumimoji="1" lang="en-US" altLang="ja-JP" dirty="0" smtClean="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7</a:t>
            </a:fld>
            <a:endParaRPr kumimoji="1" lang="ja-JP" altLang="en-US"/>
          </a:p>
        </p:txBody>
      </p:sp>
    </p:spTree>
    <p:extLst>
      <p:ext uri="{BB962C8B-B14F-4D97-AF65-F5344CB8AC3E}">
        <p14:creationId xmlns:p14="http://schemas.microsoft.com/office/powerpoint/2010/main" val="14163459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データベース管理システム</a:t>
            </a:r>
            <a:r>
              <a:rPr kumimoji="1" lang="en-US" altLang="ja-JP" dirty="0" smtClean="0"/>
              <a:t>(DBMS)</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データベースを運用・管理し、データへのアクセス要求に応答するソフトウェアを</a:t>
            </a:r>
            <a:r>
              <a:rPr kumimoji="1" lang="ja-JP" altLang="en-US" b="1" dirty="0" smtClean="0">
                <a:solidFill>
                  <a:schemeClr val="accent2"/>
                </a:solidFill>
              </a:rPr>
              <a:t>データベース管理システム</a:t>
            </a:r>
            <a:r>
              <a:rPr kumimoji="1" lang="en-US" altLang="ja-JP" b="1" dirty="0" smtClean="0">
                <a:solidFill>
                  <a:schemeClr val="accent2"/>
                </a:solidFill>
              </a:rPr>
              <a:t>(DBMS)</a:t>
            </a:r>
            <a:r>
              <a:rPr kumimoji="1" lang="ja-JP" altLang="en-US" dirty="0" smtClean="0"/>
              <a:t>という</a:t>
            </a:r>
            <a:r>
              <a:rPr lang="ja-JP" altLang="en-US" dirty="0" smtClean="0"/>
              <a:t>。</a:t>
            </a:r>
            <a:endParaRPr lang="en-US" altLang="ja-JP" dirty="0" smtClean="0"/>
          </a:p>
          <a:p>
            <a:r>
              <a:rPr kumimoji="1" lang="ja-JP" altLang="en-US" dirty="0" smtClean="0"/>
              <a:t>データベースへデータを格納したり、データを検索する機能は、</a:t>
            </a:r>
            <a:r>
              <a:rPr kumimoji="1" lang="en-US" altLang="ja-JP" dirty="0" smtClean="0"/>
              <a:t>DBMS</a:t>
            </a:r>
            <a:r>
              <a:rPr kumimoji="1" lang="ja-JP" altLang="en-US" dirty="0" smtClean="0"/>
              <a:t>によって提供される。</a:t>
            </a:r>
            <a:endParaRPr kumimoji="1" lang="en-US" altLang="ja-JP" dirty="0" smtClean="0"/>
          </a:p>
          <a:p>
            <a:endParaRPr kumimoji="1" lang="en-US" altLang="ja-JP" dirty="0" smtClean="0"/>
          </a:p>
          <a:p>
            <a:r>
              <a:rPr kumimoji="1" lang="en-US" altLang="ja-JP" dirty="0" smtClean="0"/>
              <a:t>DBMS</a:t>
            </a:r>
            <a:r>
              <a:rPr lang="ja-JP" altLang="en-US" dirty="0" smtClean="0"/>
              <a:t>には以下のような機能がある。</a:t>
            </a:r>
            <a:endParaRPr lang="en-US" altLang="ja-JP" dirty="0" smtClean="0"/>
          </a:p>
          <a:p>
            <a:r>
              <a:rPr kumimoji="1" lang="ja-JP" altLang="en-US" dirty="0" smtClean="0"/>
              <a:t>トランザクション管理</a:t>
            </a:r>
            <a:endParaRPr kumimoji="1" lang="en-US" altLang="ja-JP" dirty="0" smtClean="0"/>
          </a:p>
          <a:p>
            <a:pPr lvl="1">
              <a:buFont typeface="Wingdings" charset="2"/>
              <a:buChar char="Ø"/>
            </a:pPr>
            <a:r>
              <a:rPr kumimoji="1" lang="ja-JP" altLang="en-US" dirty="0" smtClean="0"/>
              <a:t>データの整合性を保持するために導入されている仕組みであるトランザクション処理を管理している。</a:t>
            </a:r>
            <a:endParaRPr kumimoji="1" lang="en-US" altLang="ja-JP" dirty="0" smtClean="0"/>
          </a:p>
          <a:p>
            <a:r>
              <a:rPr lang="ja-JP" altLang="en-US" dirty="0" smtClean="0"/>
              <a:t>排他制御</a:t>
            </a:r>
            <a:endParaRPr lang="en-US" altLang="ja-JP" dirty="0" smtClean="0"/>
          </a:p>
          <a:p>
            <a:pPr lvl="1">
              <a:buFont typeface="Wingdings" charset="2"/>
              <a:buChar char="Ø"/>
            </a:pPr>
            <a:r>
              <a:rPr lang="ja-JP" altLang="en-US" dirty="0" smtClean="0"/>
              <a:t>複数のユーザーが同時に１つのデータにアクセスし、別々の更新処理をすることを「占有ロック」や「共有ロック」により防ぐ。</a:t>
            </a:r>
            <a:endParaRPr lang="en-US" altLang="ja-JP" dirty="0" smtClean="0"/>
          </a:p>
          <a:p>
            <a:r>
              <a:rPr kumimoji="1" lang="ja-JP" altLang="en-US" dirty="0" smtClean="0"/>
              <a:t>障害回復</a:t>
            </a:r>
            <a:endParaRPr kumimoji="1" lang="en-US" altLang="ja-JP" dirty="0" smtClean="0"/>
          </a:p>
          <a:p>
            <a:pPr lvl="1">
              <a:buFont typeface="Wingdings" charset="2"/>
              <a:buChar char="Ø"/>
            </a:pPr>
            <a:r>
              <a:rPr lang="ja-JP" altLang="en-US" dirty="0" smtClean="0"/>
              <a:t>ハードウェアやソフトウェアに障害が発生しても、データベースの内容を復旧する機能。障害回復機能には、「ロールフォワード」や「ロールバック」がある。</a:t>
            </a:r>
            <a:endParaRPr kumimoji="1" lang="en-US" altLang="ja-JP" dirty="0" smtClean="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8</a:t>
            </a:fld>
            <a:endParaRPr kumimoji="1" lang="ja-JP" altLang="en-US"/>
          </a:p>
        </p:txBody>
      </p:sp>
    </p:spTree>
    <p:extLst>
      <p:ext uri="{BB962C8B-B14F-4D97-AF65-F5344CB8AC3E}">
        <p14:creationId xmlns:p14="http://schemas.microsoft.com/office/powerpoint/2010/main" val="19977367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sz="4000" dirty="0" smtClean="0"/>
              <a:t>アプリケーションからのデータベース利用</a:t>
            </a:r>
            <a:endParaRPr kumimoji="1" lang="ja-JP" altLang="en-US" sz="4000" dirty="0"/>
          </a:p>
        </p:txBody>
      </p:sp>
      <p:sp>
        <p:nvSpPr>
          <p:cNvPr id="3" name="コンテンツ プレースホルダー 2"/>
          <p:cNvSpPr>
            <a:spLocks noGrp="1"/>
          </p:cNvSpPr>
          <p:nvPr>
            <p:ph idx="1"/>
          </p:nvPr>
        </p:nvSpPr>
        <p:spPr/>
        <p:txBody>
          <a:bodyPr>
            <a:normAutofit/>
          </a:bodyPr>
          <a:lstStyle/>
          <a:p>
            <a:r>
              <a:rPr kumimoji="1" lang="ja-JP" altLang="en-US" sz="2400" dirty="0" smtClean="0"/>
              <a:t>アプリケーションでデータベースを利用する際の処理の流れを図に示す。</a:t>
            </a:r>
            <a:endParaRPr lang="en-US" altLang="ja-JP" dirty="0" smtClean="0"/>
          </a:p>
          <a:p>
            <a:endParaRPr kumimoji="1" lang="en-US" altLang="ja-JP" sz="2400" dirty="0"/>
          </a:p>
          <a:p>
            <a:endParaRPr lang="en-US" altLang="ja-JP" sz="2400" dirty="0" smtClean="0"/>
          </a:p>
          <a:p>
            <a:endParaRPr kumimoji="1" lang="en-US" altLang="ja-JP" sz="2400" dirty="0"/>
          </a:p>
          <a:p>
            <a:endParaRPr lang="en-US" altLang="ja-JP" sz="2400" dirty="0" smtClean="0"/>
          </a:p>
          <a:p>
            <a:endParaRPr kumimoji="1" lang="en-US" altLang="ja-JP" sz="2400" dirty="0"/>
          </a:p>
          <a:p>
            <a:endParaRPr lang="en-US" altLang="ja-JP" sz="2400" dirty="0" smtClean="0"/>
          </a:p>
          <a:p>
            <a:endParaRPr lang="en-US" altLang="ja-JP" sz="2400" dirty="0" smtClean="0"/>
          </a:p>
          <a:p>
            <a:endParaRPr lang="en-US" altLang="ja-JP" sz="2400" dirty="0" smtClean="0"/>
          </a:p>
          <a:p>
            <a:r>
              <a:rPr lang="ja-JP" altLang="en-US" sz="2400" dirty="0" smtClean="0"/>
              <a:t>アプリケーションから</a:t>
            </a:r>
            <a:r>
              <a:rPr lang="en-US" altLang="ja-JP" sz="2400" dirty="0" smtClean="0"/>
              <a:t>DBMS</a:t>
            </a:r>
            <a:r>
              <a:rPr lang="ja-JP" altLang="en-US" sz="2400" dirty="0" smtClean="0"/>
              <a:t>に指示を与え、</a:t>
            </a:r>
            <a:r>
              <a:rPr lang="en-US" altLang="ja-JP" sz="2400" dirty="0" smtClean="0"/>
              <a:t>DBMS</a:t>
            </a:r>
            <a:r>
              <a:rPr lang="ja-JP" altLang="en-US" sz="2400" dirty="0" smtClean="0"/>
              <a:t>は指示を解釈する。その後</a:t>
            </a:r>
            <a:r>
              <a:rPr lang="en-US" altLang="ja-JP" sz="2400" dirty="0" smtClean="0"/>
              <a:t>OS</a:t>
            </a:r>
            <a:r>
              <a:rPr lang="ja-JP" altLang="en-US" sz="2400" dirty="0" smtClean="0"/>
              <a:t>上にあるデータベースのファイルにアクセスし、結果をアプリケーションに返す。</a:t>
            </a:r>
            <a:r>
              <a:rPr lang="en-US" altLang="ja-JP" sz="2400" dirty="0" smtClean="0"/>
              <a:t>DBMS</a:t>
            </a:r>
            <a:r>
              <a:rPr lang="ja-JP" altLang="en-US" sz="2400" dirty="0" smtClean="0"/>
              <a:t>はアプリケーションとデータベースとの仲介役を果たしている。</a:t>
            </a:r>
            <a:endParaRPr lang="en-US" altLang="ja-JP" sz="2400"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748489"/>
            <a:ext cx="5892800" cy="2695000"/>
          </a:xfrm>
          <a:prstGeom prst="rect">
            <a:avLst/>
          </a:prstGeom>
        </p:spPr>
      </p:pic>
      <p:sp>
        <p:nvSpPr>
          <p:cNvPr id="5" name="テキスト ボックス 4"/>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3"/>
              </a:rPr>
              <a:t>株式会社 リナックスアカデミー </a:t>
            </a:r>
            <a:r>
              <a:rPr lang="en-US" altLang="ja-JP" sz="1400" dirty="0">
                <a:hlinkClick r:id="rId3"/>
              </a:rPr>
              <a:t>- MySQL</a:t>
            </a:r>
            <a:r>
              <a:rPr lang="ja-JP" altLang="en-US" sz="1400" dirty="0">
                <a:hlinkClick r:id="rId3"/>
              </a:rPr>
              <a:t>入門 </a:t>
            </a:r>
            <a:r>
              <a:rPr lang="en-US" altLang="ja-JP" sz="1400" dirty="0">
                <a:hlinkClick r:id="rId3"/>
              </a:rPr>
              <a:t>Ver </a:t>
            </a:r>
            <a:r>
              <a:rPr lang="en-US" altLang="ja-JP" sz="1400" dirty="0" smtClean="0">
                <a:hlinkClick r:id="rId3"/>
              </a:rPr>
              <a:t>1.0.0</a:t>
            </a:r>
            <a:endParaRPr lang="en-US" altLang="ja-JP" sz="1400" dirty="0"/>
          </a:p>
        </p:txBody>
      </p:sp>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9</a:t>
            </a:fld>
            <a:endParaRPr kumimoji="1" lang="ja-JP" altLang="en-US"/>
          </a:p>
        </p:txBody>
      </p:sp>
    </p:spTree>
    <p:extLst>
      <p:ext uri="{BB962C8B-B14F-4D97-AF65-F5344CB8AC3E}">
        <p14:creationId xmlns:p14="http://schemas.microsoft.com/office/powerpoint/2010/main" val="16708380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情報科学実習2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クラシック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クラリティ">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extLst>
    <a:ext uri="{05A4C25C-085E-4340-85A3-A5531E510DB2}">
      <thm15:themeFamily xmlns:thm15="http://schemas.microsoft.com/office/thememl/2012/main" name="情報科学実習2テーマ" id="{5D24C12E-73FC-874D-B787-02E62ECFE3D0}" vid="{586F9C04-8E17-0E41-81A1-14B794C4323E}"/>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情報科学実習2テーマ</Template>
  <TotalTime>5000</TotalTime>
  <Words>3413</Words>
  <Application>Microsoft Macintosh PowerPoint</Application>
  <PresentationFormat>ワイド画面</PresentationFormat>
  <Paragraphs>948</Paragraphs>
  <Slides>47</Slides>
  <Notes>3</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47</vt:i4>
      </vt:variant>
    </vt:vector>
  </HeadingPairs>
  <TitlesOfParts>
    <vt:vector size="55" baseType="lpstr">
      <vt:lpstr>Hiragino Kaku Gothic ProN W3</vt:lpstr>
      <vt:lpstr>Hiragino Maru Gothic ProN</vt:lpstr>
      <vt:lpstr>Mangal</vt:lpstr>
      <vt:lpstr>ＭＳ Ｐゴシック</vt:lpstr>
      <vt:lpstr>Wingdings</vt:lpstr>
      <vt:lpstr>Yu Gothic</vt:lpstr>
      <vt:lpstr>Arial</vt:lpstr>
      <vt:lpstr>情報科学実習2テーマ</vt:lpstr>
      <vt:lpstr>第１回授業</vt:lpstr>
      <vt:lpstr>クリエイティブ・コモンズ・ライセンス</vt:lpstr>
      <vt:lpstr>CCライセンスでの配布</vt:lpstr>
      <vt:lpstr>情報処理技術者試験の過去問の扱い方</vt:lpstr>
      <vt:lpstr>データベースのイメージ図</vt:lpstr>
      <vt:lpstr>データベースとは</vt:lpstr>
      <vt:lpstr>データベースの種類</vt:lpstr>
      <vt:lpstr>データベース管理システム(DBMS)</vt:lpstr>
      <vt:lpstr>アプリケーションからのデータベース利用</vt:lpstr>
      <vt:lpstr>リレーショナル・データベース管理システム(RDBMS)</vt:lpstr>
      <vt:lpstr>用語解説(1/3)</vt:lpstr>
      <vt:lpstr>用語解説(2/3)</vt:lpstr>
      <vt:lpstr>用語解説(3/3)</vt:lpstr>
      <vt:lpstr>主キー</vt:lpstr>
      <vt:lpstr>複合キー</vt:lpstr>
      <vt:lpstr>SQL(Structured Query Language)</vt:lpstr>
      <vt:lpstr>SQLの分類</vt:lpstr>
      <vt:lpstr>データ定義言語 (DDL : Data Definition Language)</vt:lpstr>
      <vt:lpstr>データ操作言語 (DML : Data Manipuration Language)</vt:lpstr>
      <vt:lpstr>データ制御言語 (DCL : Data Control Language)</vt:lpstr>
      <vt:lpstr>sAccess(サクセス)とは</vt:lpstr>
      <vt:lpstr>SQLエディタを立ち上げよう！</vt:lpstr>
      <vt:lpstr>よく使うSQL文</vt:lpstr>
      <vt:lpstr>RDBの３つの関係演算</vt:lpstr>
      <vt:lpstr>データベース名「コンビニ」</vt:lpstr>
      <vt:lpstr>射影</vt:lpstr>
      <vt:lpstr>選択</vt:lpstr>
      <vt:lpstr>結合</vt:lpstr>
      <vt:lpstr>SELECT文について</vt:lpstr>
      <vt:lpstr>SELECT文を使ってみよう</vt:lpstr>
      <vt:lpstr>射影のSQL(1/3)</vt:lpstr>
      <vt:lpstr>射影のSQL(2/3)</vt:lpstr>
      <vt:lpstr>射影のSQL(3/3)</vt:lpstr>
      <vt:lpstr>選択のSQL(1/2)</vt:lpstr>
      <vt:lpstr>WHEREの使い方 (1/3)</vt:lpstr>
      <vt:lpstr>WHEREの使い方 (2/3)</vt:lpstr>
      <vt:lpstr>WHEREの使い方 (3/3)</vt:lpstr>
      <vt:lpstr>選択のSQL(2/2)</vt:lpstr>
      <vt:lpstr>結合のSQL(1/3)</vt:lpstr>
      <vt:lpstr>結合のSQL(2/3)</vt:lpstr>
      <vt:lpstr>結合のSQL(3/3)</vt:lpstr>
      <vt:lpstr>データベース名「コンビニ」</vt:lpstr>
      <vt:lpstr>演習問題 (準備)</vt:lpstr>
      <vt:lpstr>演習問題 (1/2)</vt:lpstr>
      <vt:lpstr>演習問題 (1/2)</vt:lpstr>
      <vt:lpstr>演習問題 (1/2)</vt:lpstr>
      <vt:lpstr>演習問題 (2/2)</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イチカワリョウスケ</dc:creator>
  <cp:lastModifiedBy>イチカワリョウスケ</cp:lastModifiedBy>
  <cp:revision>159</cp:revision>
  <cp:lastPrinted>2017-11-13T04:43:13Z</cp:lastPrinted>
  <dcterms:created xsi:type="dcterms:W3CDTF">2017-11-12T02:13:59Z</dcterms:created>
  <dcterms:modified xsi:type="dcterms:W3CDTF">2018-01-15T05:28:18Z</dcterms:modified>
</cp:coreProperties>
</file>