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7"/>
  </p:notesMasterIdLst>
  <p:sldIdLst>
    <p:sldId id="256" r:id="rId2"/>
    <p:sldId id="257" r:id="rId3"/>
    <p:sldId id="269" r:id="rId4"/>
    <p:sldId id="293" r:id="rId5"/>
    <p:sldId id="258" r:id="rId6"/>
    <p:sldId id="259" r:id="rId7"/>
    <p:sldId id="261" r:id="rId8"/>
    <p:sldId id="262" r:id="rId9"/>
    <p:sldId id="263" r:id="rId10"/>
    <p:sldId id="265" r:id="rId11"/>
    <p:sldId id="266" r:id="rId12"/>
    <p:sldId id="267" r:id="rId13"/>
    <p:sldId id="268" r:id="rId14"/>
    <p:sldId id="270" r:id="rId15"/>
    <p:sldId id="294" r:id="rId16"/>
    <p:sldId id="271" r:id="rId17"/>
    <p:sldId id="272" r:id="rId18"/>
    <p:sldId id="274" r:id="rId19"/>
    <p:sldId id="276" r:id="rId20"/>
    <p:sldId id="277" r:id="rId21"/>
    <p:sldId id="279" r:id="rId22"/>
    <p:sldId id="280" r:id="rId23"/>
    <p:sldId id="281" r:id="rId24"/>
    <p:sldId id="282" r:id="rId25"/>
    <p:sldId id="283" r:id="rId26"/>
    <p:sldId id="295" r:id="rId27"/>
    <p:sldId id="284" r:id="rId28"/>
    <p:sldId id="285" r:id="rId29"/>
    <p:sldId id="286" r:id="rId30"/>
    <p:sldId id="287" r:id="rId31"/>
    <p:sldId id="288" r:id="rId32"/>
    <p:sldId id="289" r:id="rId33"/>
    <p:sldId id="290" r:id="rId34"/>
    <p:sldId id="291" r:id="rId35"/>
    <p:sldId id="292" r:id="rId3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8"/>
    <p:restoredTop sz="94669"/>
  </p:normalViewPr>
  <p:slideViewPr>
    <p:cSldViewPr snapToGrid="0" snapToObjects="1">
      <p:cViewPr>
        <p:scale>
          <a:sx n="113" d="100"/>
          <a:sy n="113" d="100"/>
        </p:scale>
        <p:origin x="440" y="14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EDE496-F256-194B-8B20-821D91AF26D3}" type="datetimeFigureOut">
              <a:rPr kumimoji="1" lang="ja-JP" altLang="en-US" smtClean="0"/>
              <a:t>2018/1/30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76F12A-0F1B-304E-80F0-D578C7BD7F2D}" type="slidenum">
              <a:rPr kumimoji="1" lang="ja-JP" altLang="en-US" smtClean="0"/>
              <a:t>‹#›</a:t>
            </a:fld>
            <a:endParaRPr kumimoji="1" lang="ja-JP" altLang="en-US"/>
          </a:p>
        </p:txBody>
      </p:sp>
    </p:spTree>
    <p:extLst>
      <p:ext uri="{BB962C8B-B14F-4D97-AF65-F5344CB8AC3E}">
        <p14:creationId xmlns:p14="http://schemas.microsoft.com/office/powerpoint/2010/main" val="133936797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b="0" i="0" cap="none" baseline="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4ACBE81-407B-764F-B05E-11155567F3F4}"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D4ACBE81-407B-764F-B05E-11155567F3F4}"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4ACBE81-407B-764F-B05E-11155567F3F4}"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D4ACBE81-407B-764F-B05E-11155567F3F4}"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4ACBE81-407B-764F-B05E-11155567F3F4}"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4ACBE81-407B-764F-B05E-11155567F3F4}" type="datetimeFigureOut">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i="0" kern="1200" dirty="0" smtClean="0">
                <a:solidFill>
                  <a:schemeClr val="tx2"/>
                </a:solidFill>
                <a:latin typeface="+mn-lt"/>
                <a:ea typeface="Hiragino Kaku Gothic ProN W3"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4ACBE81-407B-764F-B05E-11155567F3F4}" type="datetimeFigureOut">
              <a:rPr kumimoji="1" lang="ja-JP" altLang="en-US" smtClean="0"/>
              <a:t>2018/1/30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D4ACBE81-407B-764F-B05E-11155567F3F4}" type="datetimeFigureOut">
              <a:rPr kumimoji="1" lang="ja-JP" altLang="en-US" smtClean="0"/>
              <a:t>2018/1/30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ACBE81-407B-764F-B05E-11155567F3F4}" type="datetimeFigureOut">
              <a:rPr kumimoji="1" lang="ja-JP" altLang="en-US" smtClean="0"/>
              <a:t>2018/1/30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4ACBE81-407B-764F-B05E-11155567F3F4}" type="datetimeFigureOut">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4ACBE81-407B-764F-B05E-11155567F3F4}" type="datetimeFigureOut">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8C9B8-C10C-604F-8465-2AE04FAED381}" type="slidenum">
              <a:rPr kumimoji="1" lang="ja-JP" altLang="en-US" smtClean="0"/>
              <a:t>‹#›</a:t>
            </a:fld>
            <a:endParaRPr kumimoji="1" lang="ja-JP" alt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609600" y="363568"/>
            <a:ext cx="10972800" cy="447328"/>
          </a:xfrm>
          <a:prstGeom prst="rect">
            <a:avLst/>
          </a:prstGeom>
        </p:spPr>
        <p:txBody>
          <a:bodyPr vert="horz" lIns="91440" tIns="45720" rIns="91440" bIns="45720" rtlCol="0" anchor="ctr">
            <a:no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09600" y="908720"/>
            <a:ext cx="10972800" cy="5568280"/>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b="0" i="0">
                <a:solidFill>
                  <a:srgbClr val="FFFFFF"/>
                </a:solidFill>
                <a:ea typeface="Hiragino Kaku Gothic ProN W3" charset="-128"/>
              </a:defRPr>
            </a:lvl1pPr>
          </a:lstStyle>
          <a:p>
            <a:fld id="{D4ACBE81-407B-764F-B05E-11155567F3F4}" type="datetimeFigureOut">
              <a:rPr kumimoji="1" lang="ja-JP" altLang="en-US" smtClean="0"/>
              <a:t>2018/1/30</a:t>
            </a:fld>
            <a:endParaRPr kumimoji="1" lang="ja-JP" altLang="en-US"/>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b="0" i="0">
                <a:solidFill>
                  <a:srgbClr val="FFFFFF"/>
                </a:solidFill>
                <a:ea typeface="Hiragino Kaku Gothic ProN W3" charset="-128"/>
              </a:defRPr>
            </a:lvl1pPr>
          </a:lstStyle>
          <a:p>
            <a:endParaRPr kumimoji="1" lang="ja-JP" altLang="en-US"/>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0" i="0">
                <a:solidFill>
                  <a:srgbClr val="FFFFFF"/>
                </a:solidFill>
                <a:ea typeface="Hiragino Kaku Gothic ProN W3" charset="-128"/>
              </a:defRPr>
            </a:lvl1pPr>
          </a:lstStyle>
          <a:p>
            <a:fld id="{0E18C9B8-C10C-604F-8465-2AE04FAED381}" type="slidenum">
              <a:rPr kumimoji="1" lang="ja-JP" altLang="en-US" smtClean="0"/>
              <a:t>‹#›</a:t>
            </a:fld>
            <a:endParaRPr kumimoji="1" lang="ja-JP" altLang="en-US"/>
          </a:p>
        </p:txBody>
      </p:sp>
    </p:spTree>
    <p:extLst>
      <p:ext uri="{BB962C8B-B14F-4D97-AF65-F5344CB8AC3E}">
        <p14:creationId xmlns:p14="http://schemas.microsoft.com/office/powerpoint/2010/main" val="14770665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kumimoji="1" sz="2800" b="0" i="0" kern="1200" spc="-100" baseline="0">
          <a:solidFill>
            <a:schemeClr val="tx2"/>
          </a:solidFill>
          <a:latin typeface="Hiragino Maru Gothic ProN" charset="-128"/>
          <a:ea typeface="Hiragino Maru Gothic ProN" charset="-128"/>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kumimoji="1" sz="2000" b="0" i="0" kern="1200">
          <a:solidFill>
            <a:schemeClr val="tx1"/>
          </a:solidFill>
          <a:latin typeface="Hiragino Maru Gothic ProN" charset="-128"/>
          <a:ea typeface="Hiragino Maru Gothic ProN" charset="-128"/>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kumimoji="1" sz="1800" b="0" i="0" kern="1200">
          <a:solidFill>
            <a:schemeClr val="tx1"/>
          </a:solidFill>
          <a:latin typeface="Hiragino Maru Gothic ProN" charset="-128"/>
          <a:ea typeface="Hiragino Maru Gothic ProN" charset="-128"/>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kumimoji="1" sz="1800" b="0" i="0" kern="1200">
          <a:solidFill>
            <a:schemeClr val="tx1"/>
          </a:solidFill>
          <a:latin typeface="Hiragino Maru Gothic ProN" charset="-128"/>
          <a:ea typeface="Hiragino Maru Gothic ProN" charset="-128"/>
          <a:cs typeface="+mn-cs"/>
        </a:defRPr>
      </a:lvl3pPr>
      <a:lvl4pPr marL="1005840" indent="-182880" algn="l" defTabSz="914400" rtl="0" eaLnBrk="1" latinLnBrk="0" hangingPunct="1">
        <a:spcBef>
          <a:spcPct val="20000"/>
        </a:spcBef>
        <a:buClr>
          <a:schemeClr val="accent1"/>
        </a:buClr>
        <a:buFont typeface="Arial" pitchFamily="34" charset="0"/>
        <a:buChar char="•"/>
        <a:defRPr kumimoji="1" sz="1600" b="0" i="0" kern="1200">
          <a:solidFill>
            <a:schemeClr val="tx1"/>
          </a:solidFill>
          <a:latin typeface="Hiragino Maru Gothic ProN" charset="-128"/>
          <a:ea typeface="Hiragino Maru Gothic ProN" charset="-128"/>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kumimoji="1" sz="1600" b="0" i="0" kern="1200" baseline="0">
          <a:solidFill>
            <a:schemeClr val="tx1"/>
          </a:solidFill>
          <a:latin typeface="Hiragino Maru Gothic ProN" charset="-128"/>
          <a:ea typeface="Hiragino Maru Gothic ProN" charset="-128"/>
          <a:cs typeface="+mn-cs"/>
        </a:defRPr>
      </a:lvl5pPr>
      <a:lvl6pPr marL="137160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e-siken.com/kakomon/28_aki/pm03.html" TargetMode="External"/><Relationship Id="rId3" Type="http://schemas.openxmlformats.org/officeDocument/2006/relationships/hyperlink" Target="http://www.fe-siken.com/kakomon/28_haru/pm03.htm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gif"/><Relationship Id="rId3" Type="http://schemas.openxmlformats.org/officeDocument/2006/relationships/image" Target="../media/image17.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pursue.ne.jp/jouhousyo/sysadSeikika/sysadSeikika_Q.htm#&#21839;01" TargetMode="External"/><Relationship Id="rId4" Type="http://schemas.openxmlformats.org/officeDocument/2006/relationships/hyperlink" Target="http://www.fe-siken.com/kakomon/15_aki/q67.html" TargetMode="External"/><Relationship Id="rId5" Type="http://schemas.openxmlformats.org/officeDocument/2006/relationships/hyperlink" Target="http://www.pursue.ne.jp/jouhousyo/sysadSeikika/sysadSeikika_Q.htm#&#21839;04" TargetMode="External"/><Relationship Id="rId6" Type="http://schemas.openxmlformats.org/officeDocument/2006/relationships/hyperlink" Target="http://kanauka.com/kakomon/ap/h22h/032.html" TargetMode="External"/><Relationship Id="rId7" Type="http://schemas.openxmlformats.org/officeDocument/2006/relationships/hyperlink" Target="http://itnavi.style-mods.net/question/db16/db16_23.htm" TargetMode="External"/><Relationship Id="rId8" Type="http://schemas.openxmlformats.org/officeDocument/2006/relationships/hyperlink" Target="http://www.fe-siken.com/kakomon/22_haru/q30.html" TargetMode="External"/><Relationship Id="rId9" Type="http://schemas.openxmlformats.org/officeDocument/2006/relationships/hyperlink" Target="http://www.fe-siken.com/kakomon/21_haru/q32.html" TargetMode="External"/><Relationship Id="rId10" Type="http://schemas.openxmlformats.org/officeDocument/2006/relationships/hyperlink" Target="http://xn--n9q36mh1hnxuksz7wt.jp/FE22b-am/k29.html" TargetMode="External"/><Relationship Id="rId1" Type="http://schemas.openxmlformats.org/officeDocument/2006/relationships/slideLayout" Target="../slideLayouts/slideLayout2.xml"/><Relationship Id="rId2" Type="http://schemas.openxmlformats.org/officeDocument/2006/relationships/hyperlink" Target="http://www.pursue.ne.jp/jouhousyo/sysadSeikika/sysadSeikika_Q.htm#&#21839;08"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gif"/></Relationships>
</file>

<file path=ppt/slides/_rels/slide29.xml.rels><?xml version="1.0" encoding="UTF-8" standalone="yes"?>
<Relationships xmlns="http://schemas.openxmlformats.org/package/2006/relationships"><Relationship Id="rId3" Type="http://schemas.openxmlformats.org/officeDocument/2006/relationships/image" Target="../media/image21.gif"/><Relationship Id="rId4" Type="http://schemas.openxmlformats.org/officeDocument/2006/relationships/image" Target="../media/image22.gif"/><Relationship Id="rId5" Type="http://schemas.openxmlformats.org/officeDocument/2006/relationships/image" Target="../media/image23.gif"/><Relationship Id="rId6" Type="http://schemas.openxmlformats.org/officeDocument/2006/relationships/image" Target="../media/image24.gif"/><Relationship Id="rId1" Type="http://schemas.openxmlformats.org/officeDocument/2006/relationships/slideLayout" Target="../slideLayouts/slideLayout2.xml"/><Relationship Id="rId2" Type="http://schemas.openxmlformats.org/officeDocument/2006/relationships/image" Target="../media/image20.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gif"/><Relationship Id="rId4" Type="http://schemas.openxmlformats.org/officeDocument/2006/relationships/image" Target="../media/image30.gif"/><Relationship Id="rId5" Type="http://schemas.openxmlformats.org/officeDocument/2006/relationships/image" Target="../media/image31.gif"/><Relationship Id="rId1" Type="http://schemas.openxmlformats.org/officeDocument/2006/relationships/slideLayout" Target="../slideLayouts/slideLayout2.xml"/><Relationship Id="rId2" Type="http://schemas.openxmlformats.org/officeDocument/2006/relationships/image" Target="../media/image28.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pursue.ne.jp/jouhousyo/sysadcategory/Database/SQL/Q10.html#Q04" TargetMode="External"/><Relationship Id="rId4" Type="http://schemas.openxmlformats.org/officeDocument/2006/relationships/hyperlink" Target="http://www.pursue.ne.jp/jouhousyo/sysadcategory/Database/SQL/Q10.html#Q05" TargetMode="External"/><Relationship Id="rId5" Type="http://schemas.openxmlformats.org/officeDocument/2006/relationships/hyperlink" Target="http://www.pursue.ne.jp/jouhousyo/sysadcategory/Database/SQL/Q10.html#Q09" TargetMode="External"/><Relationship Id="rId6" Type="http://schemas.openxmlformats.org/officeDocument/2006/relationships/hyperlink" Target="http://www.pursue.ne.jp/jouhousyo/sysadcategory/Database/SQL/Q10.html#Q10" TargetMode="External"/><Relationship Id="rId7" Type="http://schemas.openxmlformats.org/officeDocument/2006/relationships/hyperlink" Target="http://www.pursue.ne.jp/jouhousyo/sysadcategory/Database/SQL/Q20.html#Q14" TargetMode="External"/><Relationship Id="rId8" Type="http://schemas.openxmlformats.org/officeDocument/2006/relationships/hyperlink" Target="http://www.pursue.ne.jp/jouhousyo/sysadcategory/Database/SQL/Q20.html#Q16" TargetMode="External"/><Relationship Id="rId9" Type="http://schemas.openxmlformats.org/officeDocument/2006/relationships/hyperlink" Target="http://www.pursue.ne.jp/jouhousyo/sysadcategory/Database/SQL/Q20.html#Q20" TargetMode="External"/><Relationship Id="rId10" Type="http://schemas.openxmlformats.org/officeDocument/2006/relationships/hyperlink" Target="http://xn--n9q36mh1hnxuksz7wt.jp/FE14a-am/k68.html" TargetMode="External"/><Relationship Id="rId1" Type="http://schemas.openxmlformats.org/officeDocument/2006/relationships/slideLayout" Target="../slideLayouts/slideLayout2.xml"/><Relationship Id="rId2" Type="http://schemas.openxmlformats.org/officeDocument/2006/relationships/hyperlink" Target="http://www.pursue.ne.jp/jouhousyo/sysadcategory/Database/SQL/Q10.html#Q01"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自宅学習課題</a:t>
            </a:r>
            <a:r>
              <a:rPr kumimoji="1" lang="en-US" altLang="ja-JP" dirty="0" smtClean="0"/>
              <a:t>_</a:t>
            </a:r>
            <a:r>
              <a:rPr lang="ja-JP" altLang="en-US" dirty="0" smtClean="0"/>
              <a:t>解答</a:t>
            </a:r>
            <a:endParaRPr kumimoji="1" lang="ja-JP" altLang="en-US" dirty="0"/>
          </a:p>
        </p:txBody>
      </p:sp>
      <p:sp>
        <p:nvSpPr>
          <p:cNvPr id="3" name="サブタイトル 2"/>
          <p:cNvSpPr>
            <a:spLocks noGrp="1"/>
          </p:cNvSpPr>
          <p:nvPr>
            <p:ph type="subTitle" idx="1"/>
          </p:nvPr>
        </p:nvSpPr>
        <p:spPr/>
        <p:txBody>
          <a:bodyPr/>
          <a:lstStyle/>
          <a:p>
            <a:r>
              <a:rPr lang="ja-JP" altLang="en-US" dirty="0"/>
              <a:t>日本大学文理学部情報科</a:t>
            </a:r>
            <a:r>
              <a:rPr lang="ja-JP" altLang="en-US" dirty="0" smtClean="0"/>
              <a:t>学科４年　市川</a:t>
            </a:r>
            <a:r>
              <a:rPr lang="ja-JP" altLang="en-US" dirty="0"/>
              <a:t>亮</a:t>
            </a:r>
            <a:r>
              <a:rPr lang="ja-JP" altLang="en-US" dirty="0" smtClean="0"/>
              <a:t>佑</a:t>
            </a:r>
            <a:endParaRPr lang="ja-JP" altLang="en-US" dirty="0"/>
          </a:p>
        </p:txBody>
      </p:sp>
    </p:spTree>
    <p:extLst>
      <p:ext uri="{BB962C8B-B14F-4D97-AF65-F5344CB8AC3E}">
        <p14:creationId xmlns:p14="http://schemas.microsoft.com/office/powerpoint/2010/main" val="1182474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(6/9)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問題６</a:t>
            </a:r>
            <a:endParaRPr kumimoji="1" lang="en-US" altLang="ja-JP" dirty="0" smtClean="0"/>
          </a:p>
          <a:p>
            <a:r>
              <a:rPr lang="en-US" altLang="ja-JP" sz="1800" dirty="0"/>
              <a:t>SQL</a:t>
            </a:r>
            <a:r>
              <a:rPr lang="ja-JP" altLang="en-US" sz="1800" dirty="0"/>
              <a:t>では，</a:t>
            </a:r>
            <a:r>
              <a:rPr lang="en-US" altLang="ja-JP" sz="1800" dirty="0"/>
              <a:t>LIKE</a:t>
            </a:r>
            <a:r>
              <a:rPr lang="ja-JP" altLang="en-US" sz="1800" dirty="0"/>
              <a:t>述語と任意の文字列を表す特殊文字“</a:t>
            </a:r>
            <a:r>
              <a:rPr lang="en-US" altLang="ja-JP" sz="1800" dirty="0"/>
              <a:t>%”</a:t>
            </a:r>
            <a:r>
              <a:rPr lang="ja-JP" altLang="en-US" sz="1800" dirty="0"/>
              <a:t>を使うことで文字列のパターンマッチを行うことができる。蔵書テーブル</a:t>
            </a:r>
            <a:r>
              <a:rPr lang="en-US" altLang="ja-JP" sz="1800" dirty="0"/>
              <a:t>BOOKS</a:t>
            </a:r>
            <a:r>
              <a:rPr lang="ja-JP" altLang="en-US" sz="1800" dirty="0"/>
              <a:t>から“</a:t>
            </a:r>
            <a:r>
              <a:rPr lang="en-US" altLang="ja-JP" sz="1800" dirty="0"/>
              <a:t>UNIX”</a:t>
            </a:r>
            <a:r>
              <a:rPr lang="ja-JP" altLang="en-US" sz="1800" dirty="0"/>
              <a:t>を書名に含むものを探すために，次の</a:t>
            </a:r>
            <a:r>
              <a:rPr lang="en-US" altLang="ja-JP" sz="1800" dirty="0"/>
              <a:t>SQL</a:t>
            </a:r>
            <a:r>
              <a:rPr lang="ja-JP" altLang="en-US" sz="1800" dirty="0"/>
              <a:t>文を用いるとき，</a:t>
            </a:r>
            <a:r>
              <a:rPr lang="en-US" altLang="ja-JP" sz="1800" dirty="0"/>
              <a:t>a</a:t>
            </a:r>
            <a:r>
              <a:rPr lang="ja-JP" altLang="en-US" sz="1800" dirty="0"/>
              <a:t>に指定する文字列として，適切なものはどれか</a:t>
            </a:r>
            <a:r>
              <a:rPr lang="ja-JP" altLang="en-US" sz="1800" dirty="0" smtClean="0"/>
              <a:t>。</a:t>
            </a:r>
            <a:endParaRPr lang="en-US" altLang="ja-JP" sz="1800" dirty="0" smtClean="0"/>
          </a:p>
          <a:p>
            <a:endParaRPr lang="en-US" altLang="ja-JP" sz="1800" dirty="0"/>
          </a:p>
          <a:p>
            <a:pPr marL="0" indent="0">
              <a:buNone/>
            </a:pPr>
            <a:r>
              <a:rPr lang="en-US" altLang="ja-JP" sz="1800" dirty="0"/>
              <a:t>SELECT</a:t>
            </a:r>
            <a:r>
              <a:rPr lang="ja-JP" altLang="en-US" sz="1800" dirty="0"/>
              <a:t>　*　 </a:t>
            </a:r>
            <a:r>
              <a:rPr lang="en-US" altLang="ja-JP" sz="1800" dirty="0"/>
              <a:t>FROM</a:t>
            </a:r>
            <a:r>
              <a:rPr lang="ja-JP" altLang="en-US" sz="1800" dirty="0"/>
              <a:t>　</a:t>
            </a:r>
            <a:r>
              <a:rPr lang="en-US" altLang="ja-JP" sz="1800" dirty="0"/>
              <a:t>BOOKS</a:t>
            </a:r>
            <a:r>
              <a:rPr lang="ja-JP" altLang="en-US" sz="1800" dirty="0"/>
              <a:t>　</a:t>
            </a:r>
            <a:r>
              <a:rPr lang="en-US" altLang="ja-JP" sz="1800" dirty="0"/>
              <a:t>WHERE</a:t>
            </a:r>
            <a:r>
              <a:rPr lang="ja-JP" altLang="en-US" sz="1800" dirty="0"/>
              <a:t>　書名　</a:t>
            </a:r>
            <a:r>
              <a:rPr lang="en-US" altLang="ja-JP" sz="1800" dirty="0"/>
              <a:t>LIKE</a:t>
            </a:r>
            <a:r>
              <a:rPr lang="ja-JP" altLang="en-US" sz="1800" dirty="0"/>
              <a:t>　</a:t>
            </a:r>
            <a:r>
              <a:rPr lang="en-US" altLang="ja-JP" sz="1800" dirty="0"/>
              <a:t>'</a:t>
            </a:r>
            <a:r>
              <a:rPr lang="ja-JP" altLang="en-US" sz="1800" dirty="0"/>
              <a:t>［　　</a:t>
            </a:r>
            <a:r>
              <a:rPr lang="en-US" altLang="ja-JP" sz="1800" dirty="0"/>
              <a:t>a</a:t>
            </a:r>
            <a:r>
              <a:rPr lang="ja-JP" altLang="en-US" sz="1800" dirty="0"/>
              <a:t>　　］</a:t>
            </a:r>
            <a:r>
              <a:rPr lang="en-US" altLang="ja-JP" sz="1800" dirty="0"/>
              <a:t>'</a:t>
            </a:r>
          </a:p>
          <a:p>
            <a:endParaRPr lang="en-US" altLang="ja-JP" sz="1800" dirty="0" smtClean="0"/>
          </a:p>
          <a:p>
            <a:r>
              <a:rPr lang="ja-JP" altLang="en-US" sz="1800" dirty="0"/>
              <a:t>ア　</a:t>
            </a:r>
            <a:r>
              <a:rPr lang="en-US" altLang="ja-JP" sz="1800" dirty="0"/>
              <a:t>%UNIX</a:t>
            </a:r>
          </a:p>
          <a:p>
            <a:r>
              <a:rPr lang="ja-JP" altLang="en-US" sz="1800" dirty="0">
                <a:solidFill>
                  <a:schemeClr val="accent2"/>
                </a:solidFill>
              </a:rPr>
              <a:t>イ　</a:t>
            </a:r>
            <a:r>
              <a:rPr lang="en-US" altLang="ja-JP" sz="1800" dirty="0">
                <a:solidFill>
                  <a:schemeClr val="accent2"/>
                </a:solidFill>
              </a:rPr>
              <a:t>%UNIX%</a:t>
            </a:r>
          </a:p>
          <a:p>
            <a:r>
              <a:rPr lang="ja-JP" altLang="en-US" sz="1800" dirty="0"/>
              <a:t>ウ　</a:t>
            </a:r>
            <a:r>
              <a:rPr lang="en-US" altLang="ja-JP" sz="1800" dirty="0"/>
              <a:t>UNIX</a:t>
            </a:r>
          </a:p>
          <a:p>
            <a:r>
              <a:rPr lang="ja-JP" altLang="en-US" sz="1800" dirty="0"/>
              <a:t>エ　</a:t>
            </a:r>
            <a:r>
              <a:rPr lang="en-US" altLang="ja-JP" sz="1800" dirty="0"/>
              <a:t>UNIX</a:t>
            </a:r>
            <a:r>
              <a:rPr lang="en-US" altLang="ja-JP" sz="1800" dirty="0" smtClean="0"/>
              <a:t>%</a:t>
            </a:r>
            <a:endParaRPr lang="en-US" altLang="ja-JP" sz="1800" dirty="0"/>
          </a:p>
          <a:p>
            <a:endParaRPr lang="en-US" altLang="ja-JP" sz="1800" dirty="0" smtClean="0"/>
          </a:p>
          <a:p>
            <a:endParaRPr lang="en-US" altLang="ja-JP" sz="1800" dirty="0"/>
          </a:p>
          <a:p>
            <a:endParaRPr lang="en-US" altLang="ja-JP" sz="1800" dirty="0" smtClean="0"/>
          </a:p>
          <a:p>
            <a:endParaRPr lang="en-US" altLang="ja-JP" sz="1800" dirty="0"/>
          </a:p>
          <a:p>
            <a:endParaRPr lang="en-US" altLang="ja-JP" sz="1800" dirty="0" smtClean="0"/>
          </a:p>
          <a:p>
            <a:pPr marL="0" indent="0" algn="r">
              <a:buNone/>
            </a:pPr>
            <a:r>
              <a:rPr lang="ja-JP" altLang="en-US" sz="1800" dirty="0"/>
              <a:t>初級シスアド 平成</a:t>
            </a:r>
            <a:r>
              <a:rPr lang="en-US" altLang="ja-JP" sz="1800" dirty="0"/>
              <a:t>12</a:t>
            </a:r>
            <a:r>
              <a:rPr lang="ja-JP" altLang="en-US" sz="1800" dirty="0"/>
              <a:t>年 春期 午前 問</a:t>
            </a:r>
            <a:r>
              <a:rPr lang="en-US" altLang="ja-JP" sz="1800" dirty="0"/>
              <a:t>52</a:t>
            </a:r>
          </a:p>
        </p:txBody>
      </p:sp>
    </p:spTree>
    <p:extLst>
      <p:ext uri="{BB962C8B-B14F-4D97-AF65-F5344CB8AC3E}">
        <p14:creationId xmlns:p14="http://schemas.microsoft.com/office/powerpoint/2010/main" val="760971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(7/9)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問題７</a:t>
            </a:r>
            <a:endParaRPr kumimoji="1" lang="en-US" altLang="ja-JP" dirty="0" smtClean="0"/>
          </a:p>
          <a:p>
            <a:r>
              <a:rPr lang="ja-JP" altLang="en-US" dirty="0"/>
              <a:t>“注文”表から“結果”表を得るための適切な</a:t>
            </a:r>
            <a:r>
              <a:rPr lang="en-US" altLang="ja-JP" dirty="0"/>
              <a:t>SQL</a:t>
            </a:r>
            <a:r>
              <a:rPr lang="ja-JP" altLang="en-US" dirty="0"/>
              <a:t>文はどれか。</a:t>
            </a:r>
            <a:endParaRPr kumimoji="1"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r>
              <a:rPr lang="ja-JP" altLang="en-US" dirty="0"/>
              <a:t>ア　</a:t>
            </a:r>
            <a:r>
              <a:rPr lang="en-US" altLang="ja-JP" dirty="0"/>
              <a:t>SELECT </a:t>
            </a:r>
            <a:r>
              <a:rPr lang="ja-JP" altLang="en-US" dirty="0"/>
              <a:t>顧客番号</a:t>
            </a:r>
            <a:r>
              <a:rPr lang="en-US" altLang="ja-JP" dirty="0"/>
              <a:t>,SUM(</a:t>
            </a:r>
            <a:r>
              <a:rPr lang="ja-JP" altLang="en-US" dirty="0"/>
              <a:t>注文数量</a:t>
            </a:r>
            <a:r>
              <a:rPr lang="en-US" altLang="ja-JP" dirty="0" smtClean="0"/>
              <a:t>) FROM </a:t>
            </a:r>
            <a:r>
              <a:rPr lang="ja-JP" altLang="en-US" dirty="0" smtClean="0"/>
              <a:t>注文</a:t>
            </a:r>
            <a:r>
              <a:rPr lang="en-US" altLang="ja-JP" dirty="0" smtClean="0"/>
              <a:t> ORDER </a:t>
            </a:r>
            <a:r>
              <a:rPr lang="en-US" altLang="ja-JP" dirty="0"/>
              <a:t>BY </a:t>
            </a:r>
            <a:r>
              <a:rPr lang="ja-JP" altLang="en-US" dirty="0"/>
              <a:t>商品番号</a:t>
            </a:r>
          </a:p>
          <a:p>
            <a:r>
              <a:rPr lang="ja-JP" altLang="en-US" dirty="0"/>
              <a:t>イ　</a:t>
            </a:r>
            <a:r>
              <a:rPr lang="en-US" altLang="ja-JP" dirty="0"/>
              <a:t>SELECT </a:t>
            </a:r>
            <a:r>
              <a:rPr lang="ja-JP" altLang="en-US" dirty="0"/>
              <a:t>顧客番号</a:t>
            </a:r>
            <a:r>
              <a:rPr lang="en-US" altLang="ja-JP" dirty="0"/>
              <a:t>,</a:t>
            </a:r>
            <a:r>
              <a:rPr lang="ja-JP" altLang="en-US" dirty="0"/>
              <a:t>注文</a:t>
            </a:r>
            <a:r>
              <a:rPr lang="ja-JP" altLang="en-US" dirty="0" smtClean="0"/>
              <a:t>数量</a:t>
            </a:r>
            <a:r>
              <a:rPr lang="en-US" altLang="ja-JP" dirty="0"/>
              <a:t> </a:t>
            </a:r>
            <a:r>
              <a:rPr lang="en-US" altLang="ja-JP" dirty="0" smtClean="0"/>
              <a:t>FROM </a:t>
            </a:r>
            <a:r>
              <a:rPr lang="ja-JP" altLang="en-US" dirty="0" smtClean="0"/>
              <a:t>注文</a:t>
            </a:r>
            <a:r>
              <a:rPr lang="en-US" altLang="ja-JP" dirty="0" smtClean="0"/>
              <a:t> GROUP </a:t>
            </a:r>
            <a:r>
              <a:rPr lang="en-US" altLang="ja-JP" dirty="0"/>
              <a:t>BY </a:t>
            </a:r>
            <a:r>
              <a:rPr lang="ja-JP" altLang="en-US" dirty="0"/>
              <a:t>商品番号</a:t>
            </a:r>
          </a:p>
          <a:p>
            <a:r>
              <a:rPr lang="ja-JP" altLang="en-US" dirty="0">
                <a:solidFill>
                  <a:schemeClr val="accent2"/>
                </a:solidFill>
              </a:rPr>
              <a:t>ウ　</a:t>
            </a:r>
            <a:r>
              <a:rPr lang="en-US" altLang="ja-JP" dirty="0">
                <a:solidFill>
                  <a:schemeClr val="accent2"/>
                </a:solidFill>
              </a:rPr>
              <a:t>SELECT </a:t>
            </a:r>
            <a:r>
              <a:rPr lang="ja-JP" altLang="en-US" dirty="0">
                <a:solidFill>
                  <a:schemeClr val="accent2"/>
                </a:solidFill>
              </a:rPr>
              <a:t>商品番号</a:t>
            </a:r>
            <a:r>
              <a:rPr lang="en-US" altLang="ja-JP" dirty="0">
                <a:solidFill>
                  <a:schemeClr val="accent2"/>
                </a:solidFill>
              </a:rPr>
              <a:t>,SUM(</a:t>
            </a:r>
            <a:r>
              <a:rPr lang="ja-JP" altLang="en-US" dirty="0">
                <a:solidFill>
                  <a:schemeClr val="accent2"/>
                </a:solidFill>
              </a:rPr>
              <a:t>注文数量</a:t>
            </a:r>
            <a:r>
              <a:rPr lang="en-US" altLang="ja-JP" dirty="0" smtClean="0">
                <a:solidFill>
                  <a:schemeClr val="accent2"/>
                </a:solidFill>
              </a:rPr>
              <a:t>) FROM </a:t>
            </a:r>
            <a:r>
              <a:rPr lang="ja-JP" altLang="en-US" dirty="0" smtClean="0">
                <a:solidFill>
                  <a:schemeClr val="accent2"/>
                </a:solidFill>
              </a:rPr>
              <a:t>注文</a:t>
            </a:r>
            <a:r>
              <a:rPr lang="en-US" altLang="ja-JP" dirty="0" smtClean="0">
                <a:solidFill>
                  <a:schemeClr val="accent2"/>
                </a:solidFill>
              </a:rPr>
              <a:t> GROUP </a:t>
            </a:r>
            <a:r>
              <a:rPr lang="en-US" altLang="ja-JP" dirty="0">
                <a:solidFill>
                  <a:schemeClr val="accent2"/>
                </a:solidFill>
              </a:rPr>
              <a:t>BY </a:t>
            </a:r>
            <a:r>
              <a:rPr lang="ja-JP" altLang="en-US" dirty="0">
                <a:solidFill>
                  <a:schemeClr val="accent2"/>
                </a:solidFill>
              </a:rPr>
              <a:t>商品番号</a:t>
            </a:r>
          </a:p>
          <a:p>
            <a:r>
              <a:rPr lang="ja-JP" altLang="en-US" dirty="0"/>
              <a:t>エ　</a:t>
            </a:r>
            <a:r>
              <a:rPr lang="en-US" altLang="ja-JP" dirty="0"/>
              <a:t>SELECT </a:t>
            </a:r>
            <a:r>
              <a:rPr lang="ja-JP" altLang="en-US" dirty="0"/>
              <a:t>商品番号</a:t>
            </a:r>
            <a:r>
              <a:rPr lang="en-US" altLang="ja-JP" dirty="0"/>
              <a:t>,</a:t>
            </a:r>
            <a:r>
              <a:rPr lang="ja-JP" altLang="en-US" dirty="0"/>
              <a:t>注文</a:t>
            </a:r>
            <a:r>
              <a:rPr lang="ja-JP" altLang="en-US" dirty="0" smtClean="0"/>
              <a:t>数量</a:t>
            </a:r>
            <a:r>
              <a:rPr lang="en-US" altLang="ja-JP" dirty="0" smtClean="0"/>
              <a:t> FROM </a:t>
            </a:r>
            <a:r>
              <a:rPr lang="ja-JP" altLang="en-US" dirty="0" smtClean="0"/>
              <a:t>注文</a:t>
            </a:r>
            <a:r>
              <a:rPr lang="en-US" altLang="ja-JP" dirty="0" smtClean="0"/>
              <a:t> GROUP </a:t>
            </a:r>
            <a:r>
              <a:rPr lang="en-US" altLang="ja-JP" dirty="0"/>
              <a:t>BY </a:t>
            </a:r>
            <a:r>
              <a:rPr lang="ja-JP" altLang="en-US" dirty="0"/>
              <a:t>商品番号</a:t>
            </a:r>
          </a:p>
          <a:p>
            <a:pPr marL="0" indent="0">
              <a:buNone/>
            </a:pPr>
            <a:endParaRPr kumimoji="1" lang="en-US" altLang="ja-JP" dirty="0" smtClean="0"/>
          </a:p>
          <a:p>
            <a:pPr marL="0" indent="0" algn="r">
              <a:buNone/>
            </a:pPr>
            <a:endParaRPr lang="en-US" altLang="ja-JP" dirty="0" smtClean="0"/>
          </a:p>
          <a:p>
            <a:pPr marL="0" indent="0" algn="r">
              <a:buNone/>
            </a:pPr>
            <a:r>
              <a:rPr lang="ja-JP" altLang="en-US" dirty="0" smtClean="0"/>
              <a:t>初級</a:t>
            </a:r>
            <a:r>
              <a:rPr lang="ja-JP" altLang="en-US" dirty="0"/>
              <a:t>シスアド 平成</a:t>
            </a:r>
            <a:r>
              <a:rPr lang="en-US" altLang="ja-JP" dirty="0"/>
              <a:t>13</a:t>
            </a:r>
            <a:r>
              <a:rPr lang="ja-JP" altLang="en-US" dirty="0"/>
              <a:t>年 秋期 午前 問</a:t>
            </a:r>
            <a:r>
              <a:rPr lang="en-US" altLang="ja-JP" dirty="0"/>
              <a:t>27</a:t>
            </a:r>
            <a:endParaRPr lang="en-US" altLang="ja-JP" dirty="0" smtClean="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2242" y="1811792"/>
            <a:ext cx="3227516" cy="1881068"/>
          </a:xfrm>
          <a:prstGeom prst="rect">
            <a:avLst/>
          </a:prstGeom>
          <a:ln>
            <a:solidFill>
              <a:schemeClr val="accent1"/>
            </a:solidFill>
          </a:ln>
        </p:spPr>
      </p:pic>
    </p:spTree>
    <p:extLst>
      <p:ext uri="{BB962C8B-B14F-4D97-AF65-F5344CB8AC3E}">
        <p14:creationId xmlns:p14="http://schemas.microsoft.com/office/powerpoint/2010/main" val="578442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(8/9)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問題８</a:t>
            </a:r>
            <a:endParaRPr kumimoji="1" lang="en-US" altLang="ja-JP" dirty="0" smtClean="0"/>
          </a:p>
          <a:p>
            <a:r>
              <a:rPr lang="ja-JP" altLang="en-US" dirty="0"/>
              <a:t>“商品”表に対して，次の</a:t>
            </a:r>
            <a:r>
              <a:rPr lang="en-US" altLang="ja-JP" dirty="0"/>
              <a:t>SQL</a:t>
            </a:r>
            <a:r>
              <a:rPr lang="ja-JP" altLang="en-US" dirty="0"/>
              <a:t>文によって得られる結果はどれか</a:t>
            </a:r>
            <a:r>
              <a:rPr lang="ja-JP" altLang="en-US" dirty="0" smtClean="0"/>
              <a:t>。</a:t>
            </a:r>
            <a:endParaRPr lang="en-US" altLang="ja-JP" dirty="0" smtClean="0"/>
          </a:p>
          <a:p>
            <a:pPr marL="0" indent="0">
              <a:buNone/>
            </a:pPr>
            <a:endParaRPr lang="en-US" altLang="ja-JP" dirty="0" smtClean="0"/>
          </a:p>
          <a:p>
            <a:pPr marL="0" indent="0">
              <a:buNone/>
            </a:pPr>
            <a:r>
              <a:rPr lang="en-US" altLang="ja-JP" dirty="0"/>
              <a:t>SELECT</a:t>
            </a:r>
            <a:r>
              <a:rPr lang="ja-JP" altLang="en-US" dirty="0"/>
              <a:t>　商品番号　</a:t>
            </a:r>
            <a:r>
              <a:rPr lang="en-US" altLang="ja-JP" dirty="0"/>
              <a:t>FROM</a:t>
            </a:r>
            <a:r>
              <a:rPr lang="ja-JP" altLang="en-US" dirty="0"/>
              <a:t>　</a:t>
            </a:r>
            <a:r>
              <a:rPr lang="ja-JP" altLang="en-US" dirty="0" smtClean="0"/>
              <a:t>商品</a:t>
            </a:r>
            <a:r>
              <a:rPr lang="ja-JP" altLang="en-US" dirty="0"/>
              <a:t>　</a:t>
            </a:r>
            <a:r>
              <a:rPr lang="en-US" altLang="ja-JP" dirty="0" smtClean="0"/>
              <a:t>WHERE</a:t>
            </a:r>
            <a:r>
              <a:rPr lang="ja-JP" altLang="en-US" dirty="0"/>
              <a:t>　商品名　</a:t>
            </a:r>
            <a:r>
              <a:rPr lang="en-US" altLang="ja-JP" dirty="0"/>
              <a:t>LIKE</a:t>
            </a:r>
            <a:r>
              <a:rPr lang="ja-JP" altLang="en-US" dirty="0"/>
              <a:t>　</a:t>
            </a:r>
            <a:r>
              <a:rPr lang="en-US" altLang="ja-JP" dirty="0"/>
              <a:t>'%</a:t>
            </a:r>
            <a:r>
              <a:rPr lang="ja-JP" altLang="en-US" dirty="0"/>
              <a:t>めん</a:t>
            </a:r>
            <a:r>
              <a:rPr lang="en-US" altLang="ja-JP" dirty="0"/>
              <a:t>'</a:t>
            </a:r>
            <a:r>
              <a:rPr lang="ja-JP" altLang="en-US" dirty="0"/>
              <a:t>　</a:t>
            </a:r>
            <a:r>
              <a:rPr lang="en-US" altLang="ja-JP" dirty="0"/>
              <a:t>AND</a:t>
            </a:r>
            <a:r>
              <a:rPr lang="ja-JP" altLang="en-US" dirty="0"/>
              <a:t>　単価 </a:t>
            </a:r>
            <a:r>
              <a:rPr lang="en-US" altLang="ja-JP" dirty="0"/>
              <a:t>&lt; </a:t>
            </a:r>
            <a:r>
              <a:rPr lang="en-US" altLang="ja-JP" dirty="0" smtClean="0"/>
              <a:t>330</a:t>
            </a:r>
          </a:p>
          <a:p>
            <a:pPr marL="0" indent="0">
              <a:buNone/>
            </a:pPr>
            <a:endParaRPr lang="en-US" altLang="ja-JP" dirty="0" smtClean="0"/>
          </a:p>
          <a:p>
            <a:pPr marL="0" indent="0" algn="r">
              <a:buNone/>
            </a:pPr>
            <a:r>
              <a:rPr lang="ja-JP" altLang="en-US" dirty="0" smtClean="0">
                <a:solidFill>
                  <a:schemeClr val="accent2"/>
                </a:solidFill>
              </a:rPr>
              <a:t>答え：　ウ</a:t>
            </a:r>
            <a:endParaRPr lang="en-US" altLang="ja-JP" dirty="0" smtClean="0">
              <a:solidFill>
                <a:schemeClr val="accent2"/>
              </a:solidFill>
            </a:endParaRPr>
          </a:p>
          <a:p>
            <a:pPr marL="0" indent="0">
              <a:buNone/>
            </a:pPr>
            <a:endParaRPr lang="en-US" altLang="ja-JP" dirty="0" smtClean="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kumimoji="1" lang="en-US" altLang="ja-JP" dirty="0" smtClean="0"/>
          </a:p>
          <a:p>
            <a:pPr marL="0" indent="0" algn="r">
              <a:buNone/>
            </a:pPr>
            <a:endParaRPr lang="en-US" altLang="ja-JP" dirty="0" smtClean="0"/>
          </a:p>
          <a:p>
            <a:pPr marL="0" indent="0" algn="r">
              <a:buNone/>
            </a:pPr>
            <a:r>
              <a:rPr lang="ja-JP" altLang="en-US" dirty="0"/>
              <a:t>初級シスアド 平成</a:t>
            </a:r>
            <a:r>
              <a:rPr lang="en-US" altLang="ja-JP" dirty="0"/>
              <a:t>14</a:t>
            </a:r>
            <a:r>
              <a:rPr lang="ja-JP" altLang="en-US" dirty="0"/>
              <a:t>年 春期 午前 問</a:t>
            </a:r>
            <a:r>
              <a:rPr lang="en-US" altLang="ja-JP" dirty="0"/>
              <a:t>29</a:t>
            </a:r>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5650" y="3429000"/>
            <a:ext cx="4000500" cy="2108200"/>
          </a:xfrm>
          <a:prstGeom prst="rect">
            <a:avLst/>
          </a:prstGeom>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000" y="2800350"/>
            <a:ext cx="3073400" cy="3365500"/>
          </a:xfrm>
          <a:prstGeom prst="rect">
            <a:avLst/>
          </a:prstGeom>
          <a:ln>
            <a:solidFill>
              <a:schemeClr val="accent1"/>
            </a:solidFill>
          </a:ln>
        </p:spPr>
      </p:pic>
    </p:spTree>
    <p:extLst>
      <p:ext uri="{BB962C8B-B14F-4D97-AF65-F5344CB8AC3E}">
        <p14:creationId xmlns:p14="http://schemas.microsoft.com/office/powerpoint/2010/main" val="2140585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(9/9)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問題９</a:t>
            </a:r>
            <a:endParaRPr kumimoji="1" lang="en-US" altLang="ja-JP" dirty="0" smtClean="0"/>
          </a:p>
          <a:p>
            <a:r>
              <a:rPr lang="ja-JP" altLang="en-US" dirty="0"/>
              <a:t>氏名に“三”の文字をもつ社員を“社員”表から検索して， 次のような“社員リスト”表を作成する </a:t>
            </a:r>
            <a:r>
              <a:rPr lang="en-US" altLang="ja-JP" dirty="0"/>
              <a:t>SQL </a:t>
            </a:r>
            <a:r>
              <a:rPr lang="ja-JP" altLang="en-US" dirty="0"/>
              <a:t>文中の </a:t>
            </a:r>
            <a:r>
              <a:rPr lang="en-US" altLang="ja-JP" dirty="0"/>
              <a:t>a </a:t>
            </a:r>
            <a:r>
              <a:rPr lang="ja-JP" altLang="en-US" dirty="0"/>
              <a:t>に入れるべき適切な字句はどれか。</a:t>
            </a:r>
            <a:endParaRPr lang="en-US" altLang="ja-JP" dirty="0" smtClean="0"/>
          </a:p>
          <a:p>
            <a:pPr marL="0" indent="0">
              <a:buNone/>
            </a:pPr>
            <a:endParaRPr lang="en-US" altLang="ja-JP" dirty="0"/>
          </a:p>
          <a:p>
            <a:pPr marL="0" indent="0">
              <a:buNone/>
            </a:pPr>
            <a:r>
              <a:rPr lang="en-US" altLang="ja-JP" dirty="0"/>
              <a:t>SELECT </a:t>
            </a:r>
            <a:r>
              <a:rPr lang="ja-JP" altLang="en-US" dirty="0"/>
              <a:t>社員番号</a:t>
            </a:r>
            <a:r>
              <a:rPr lang="en-US" altLang="ja-JP" dirty="0"/>
              <a:t>, </a:t>
            </a:r>
            <a:r>
              <a:rPr lang="ja-JP" altLang="en-US" dirty="0"/>
              <a:t>氏名</a:t>
            </a:r>
            <a:r>
              <a:rPr lang="en-US" altLang="ja-JP" dirty="0"/>
              <a:t>, </a:t>
            </a:r>
            <a:r>
              <a:rPr lang="ja-JP" altLang="en-US" dirty="0"/>
              <a:t>課コード</a:t>
            </a:r>
            <a:r>
              <a:rPr lang="en-US" altLang="ja-JP" dirty="0"/>
              <a:t>, </a:t>
            </a:r>
            <a:r>
              <a:rPr lang="ja-JP" altLang="en-US" dirty="0"/>
              <a:t>内線電話 </a:t>
            </a:r>
            <a:r>
              <a:rPr lang="en-US" altLang="ja-JP" dirty="0"/>
              <a:t>FROM </a:t>
            </a:r>
            <a:r>
              <a:rPr lang="ja-JP" altLang="en-US" dirty="0"/>
              <a:t>社員 </a:t>
            </a:r>
            <a:r>
              <a:rPr lang="en-US" altLang="ja-JP" dirty="0" smtClean="0"/>
              <a:t>WHERE [        a        ]</a:t>
            </a:r>
          </a:p>
          <a:p>
            <a:pPr marL="0" indent="0">
              <a:buNone/>
            </a:pPr>
            <a:endParaRPr lang="en-US" altLang="ja-JP" dirty="0"/>
          </a:p>
          <a:p>
            <a:pPr marL="0" indent="0">
              <a:buNone/>
            </a:pPr>
            <a:endParaRPr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a:p>
          <a:p>
            <a:r>
              <a:rPr lang="ja-JP" altLang="en-US" dirty="0"/>
              <a:t>ア　氏名 </a:t>
            </a:r>
            <a:r>
              <a:rPr lang="en-US" altLang="ja-JP" dirty="0"/>
              <a:t>='</a:t>
            </a:r>
            <a:r>
              <a:rPr lang="ja-JP" altLang="en-US" dirty="0" smtClean="0"/>
              <a:t>三</a:t>
            </a:r>
            <a:r>
              <a:rPr lang="en-US" altLang="ja-JP" dirty="0" smtClean="0"/>
              <a:t>’</a:t>
            </a:r>
          </a:p>
          <a:p>
            <a:r>
              <a:rPr lang="ja-JP" altLang="en-US" dirty="0" smtClean="0"/>
              <a:t>イ</a:t>
            </a:r>
            <a:r>
              <a:rPr lang="ja-JP" altLang="en-US" dirty="0"/>
              <a:t>　氏名 </a:t>
            </a:r>
            <a:r>
              <a:rPr lang="en-US" altLang="ja-JP" dirty="0"/>
              <a:t>='%</a:t>
            </a:r>
            <a:r>
              <a:rPr lang="ja-JP" altLang="en-US" dirty="0"/>
              <a:t>三</a:t>
            </a:r>
            <a:r>
              <a:rPr lang="en-US" altLang="ja-JP" dirty="0" smtClean="0"/>
              <a:t>%’</a:t>
            </a:r>
          </a:p>
          <a:p>
            <a:r>
              <a:rPr lang="ja-JP" altLang="en-US" dirty="0" smtClean="0">
                <a:solidFill>
                  <a:schemeClr val="accent2"/>
                </a:solidFill>
              </a:rPr>
              <a:t>ウ</a:t>
            </a:r>
            <a:r>
              <a:rPr lang="ja-JP" altLang="en-US" dirty="0">
                <a:solidFill>
                  <a:schemeClr val="accent2"/>
                </a:solidFill>
              </a:rPr>
              <a:t>　氏名 </a:t>
            </a:r>
            <a:r>
              <a:rPr lang="en-US" altLang="ja-JP" dirty="0">
                <a:solidFill>
                  <a:schemeClr val="accent2"/>
                </a:solidFill>
              </a:rPr>
              <a:t>LIKE '%</a:t>
            </a:r>
            <a:r>
              <a:rPr lang="ja-JP" altLang="en-US" dirty="0">
                <a:solidFill>
                  <a:schemeClr val="accent2"/>
                </a:solidFill>
              </a:rPr>
              <a:t>三</a:t>
            </a:r>
            <a:r>
              <a:rPr lang="en-US" altLang="ja-JP" dirty="0" smtClean="0">
                <a:solidFill>
                  <a:schemeClr val="accent2"/>
                </a:solidFill>
              </a:rPr>
              <a:t>%’</a:t>
            </a:r>
          </a:p>
          <a:p>
            <a:r>
              <a:rPr lang="ja-JP" altLang="en-US" dirty="0" smtClean="0"/>
              <a:t>エ</a:t>
            </a:r>
            <a:r>
              <a:rPr lang="ja-JP" altLang="en-US" dirty="0"/>
              <a:t>　氏名 </a:t>
            </a:r>
            <a:r>
              <a:rPr lang="en-US" altLang="ja-JP" dirty="0"/>
              <a:t>NOT LIKE '%</a:t>
            </a:r>
            <a:r>
              <a:rPr lang="ja-JP" altLang="en-US" dirty="0"/>
              <a:t>三</a:t>
            </a:r>
            <a:r>
              <a:rPr lang="en-US" altLang="ja-JP" dirty="0" smtClean="0"/>
              <a:t>%’</a:t>
            </a:r>
          </a:p>
          <a:p>
            <a:pPr marL="0" indent="0" algn="r">
              <a:buNone/>
            </a:pPr>
            <a:r>
              <a:rPr lang="ja-JP" altLang="en-US" dirty="0"/>
              <a:t>平成</a:t>
            </a:r>
            <a:r>
              <a:rPr lang="en-US" altLang="ja-JP" dirty="0"/>
              <a:t>14</a:t>
            </a:r>
            <a:r>
              <a:rPr lang="ja-JP" altLang="en-US" dirty="0"/>
              <a:t>年 春期 基本情報技術者 午前 問</a:t>
            </a:r>
            <a:r>
              <a:rPr lang="en-US" altLang="ja-JP" dirty="0"/>
              <a:t>68</a:t>
            </a:r>
            <a:endParaRPr lang="en-US" altLang="ja-JP" dirty="0" smtClean="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8181" y="2933700"/>
            <a:ext cx="5760823" cy="2552700"/>
          </a:xfrm>
          <a:prstGeom prst="rect">
            <a:avLst/>
          </a:prstGeom>
          <a:ln>
            <a:solidFill>
              <a:schemeClr val="accent1"/>
            </a:solidFill>
          </a:ln>
        </p:spPr>
      </p:pic>
    </p:spTree>
    <p:extLst>
      <p:ext uri="{BB962C8B-B14F-4D97-AF65-F5344CB8AC3E}">
        <p14:creationId xmlns:p14="http://schemas.microsoft.com/office/powerpoint/2010/main" val="672519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SQL</a:t>
            </a:r>
            <a:r>
              <a:rPr kumimoji="1" lang="ja-JP" altLang="en-US" dirty="0" smtClean="0"/>
              <a:t>文に関する問題</a:t>
            </a:r>
            <a:r>
              <a:rPr lang="en-US" altLang="ja-JP" dirty="0"/>
              <a:t> </a:t>
            </a:r>
            <a:r>
              <a:rPr lang="en-US" altLang="ja-JP" dirty="0" smtClean="0"/>
              <a:t>: </a:t>
            </a:r>
            <a:r>
              <a:rPr lang="ja-JP" altLang="en-US" dirty="0" smtClean="0"/>
              <a:t>基礎編</a:t>
            </a:r>
            <a:r>
              <a:rPr lang="en-US" altLang="ja-JP" dirty="0" smtClean="0"/>
              <a:t> (</a:t>
            </a:r>
            <a:r>
              <a:rPr lang="ja-JP" altLang="en-US" dirty="0" smtClean="0"/>
              <a:t>全９問</a:t>
            </a:r>
            <a:r>
              <a:rPr lang="en-US" altLang="ja-JP" dirty="0" smtClean="0"/>
              <a:t>)</a:t>
            </a:r>
          </a:p>
          <a:p>
            <a:r>
              <a:rPr lang="en-US" altLang="ja-JP" dirty="0">
                <a:solidFill>
                  <a:schemeClr val="accent2"/>
                </a:solidFill>
              </a:rPr>
              <a:t>SQL</a:t>
            </a:r>
            <a:r>
              <a:rPr lang="ja-JP" altLang="en-US" dirty="0">
                <a:solidFill>
                  <a:schemeClr val="accent2"/>
                </a:solidFill>
              </a:rPr>
              <a:t>文に関する問題</a:t>
            </a:r>
            <a:r>
              <a:rPr lang="en-US" altLang="ja-JP" dirty="0">
                <a:solidFill>
                  <a:schemeClr val="accent2"/>
                </a:solidFill>
              </a:rPr>
              <a:t> </a:t>
            </a:r>
            <a:r>
              <a:rPr lang="en-US" altLang="ja-JP" dirty="0" smtClean="0">
                <a:solidFill>
                  <a:schemeClr val="accent2"/>
                </a:solidFill>
              </a:rPr>
              <a:t>: </a:t>
            </a:r>
            <a:r>
              <a:rPr lang="ja-JP" altLang="en-US" dirty="0" smtClean="0">
                <a:solidFill>
                  <a:schemeClr val="accent2"/>
                </a:solidFill>
              </a:rPr>
              <a:t>応用編</a:t>
            </a:r>
            <a:r>
              <a:rPr lang="en-US" altLang="ja-JP" dirty="0" smtClean="0">
                <a:solidFill>
                  <a:schemeClr val="accent2"/>
                </a:solidFill>
              </a:rPr>
              <a:t> (</a:t>
            </a:r>
            <a:r>
              <a:rPr lang="ja-JP" altLang="en-US" dirty="0" smtClean="0">
                <a:solidFill>
                  <a:schemeClr val="accent2"/>
                </a:solidFill>
              </a:rPr>
              <a:t>大問２問</a:t>
            </a:r>
            <a:r>
              <a:rPr lang="en-US" altLang="ja-JP" dirty="0" smtClean="0">
                <a:solidFill>
                  <a:schemeClr val="accent2"/>
                </a:solidFill>
              </a:rPr>
              <a:t>)</a:t>
            </a:r>
          </a:p>
          <a:p>
            <a:r>
              <a:rPr lang="ja-JP" altLang="en-US" dirty="0" smtClean="0"/>
              <a:t>正規化に関する問題</a:t>
            </a:r>
            <a:r>
              <a:rPr lang="en-US" altLang="ja-JP" dirty="0" smtClean="0"/>
              <a:t> (</a:t>
            </a:r>
            <a:r>
              <a:rPr lang="ja-JP" altLang="en-US" dirty="0" smtClean="0"/>
              <a:t>全９問</a:t>
            </a:r>
            <a:r>
              <a:rPr lang="en-US" altLang="ja-JP" dirty="0" smtClean="0"/>
              <a:t>)</a:t>
            </a:r>
          </a:p>
        </p:txBody>
      </p:sp>
    </p:spTree>
    <p:extLst>
      <p:ext uri="{BB962C8B-B14F-4D97-AF65-F5344CB8AC3E}">
        <p14:creationId xmlns:p14="http://schemas.microsoft.com/office/powerpoint/2010/main" val="1130317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応用編</a:t>
            </a:r>
            <a:r>
              <a:rPr lang="en-US" altLang="ja-JP" dirty="0"/>
              <a:t> (</a:t>
            </a:r>
            <a:r>
              <a:rPr lang="ja-JP" altLang="en-US" dirty="0"/>
              <a:t>大問２問</a:t>
            </a:r>
            <a:r>
              <a:rPr lang="en-US" altLang="ja-JP" dirty="0" smtClean="0"/>
              <a:t>)</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大問１</a:t>
            </a:r>
            <a:endParaRPr lang="en-US" altLang="ja-JP" dirty="0">
              <a:hlinkClick r:id="rId2"/>
            </a:endParaRPr>
          </a:p>
          <a:p>
            <a:pPr marL="0" indent="0">
              <a:buNone/>
            </a:pPr>
            <a:r>
              <a:rPr lang="en-US" altLang="ja-JP" dirty="0" smtClean="0">
                <a:hlinkClick r:id="rId2"/>
              </a:rPr>
              <a:t>http</a:t>
            </a:r>
            <a:r>
              <a:rPr lang="en-US" altLang="ja-JP" dirty="0">
                <a:hlinkClick r:id="rId2"/>
              </a:rPr>
              <a:t>://www.fe-siken.com/kakomon/28_aki/pm03.html</a:t>
            </a:r>
            <a:endParaRPr lang="en-US" altLang="ja-JP" dirty="0"/>
          </a:p>
          <a:p>
            <a:pPr marL="0" indent="0">
              <a:buNone/>
            </a:pPr>
            <a:r>
              <a:rPr kumimoji="1" lang="ja-JP" altLang="en-US" dirty="0" smtClean="0"/>
              <a:t>→</a:t>
            </a:r>
            <a:r>
              <a:rPr kumimoji="1" lang="en-US" altLang="ja-JP" dirty="0" smtClean="0"/>
              <a:t> </a:t>
            </a:r>
            <a:r>
              <a:rPr kumimoji="1" lang="ja-JP" altLang="en-US" dirty="0" smtClean="0"/>
              <a:t>設問１と設問２</a:t>
            </a:r>
            <a:endParaRPr kumimoji="1" lang="en-US" altLang="ja-JP" dirty="0" smtClean="0"/>
          </a:p>
          <a:p>
            <a:pPr marL="0" indent="0">
              <a:buNone/>
            </a:pPr>
            <a:endParaRPr lang="en-US" altLang="ja-JP" dirty="0"/>
          </a:p>
          <a:p>
            <a:pPr marL="0" indent="0">
              <a:buNone/>
            </a:pPr>
            <a:r>
              <a:rPr kumimoji="1" lang="ja-JP" altLang="en-US" dirty="0" smtClean="0"/>
              <a:t>大問２</a:t>
            </a:r>
            <a:endParaRPr kumimoji="1" lang="en-US" altLang="ja-JP" dirty="0" smtClean="0"/>
          </a:p>
          <a:p>
            <a:pPr marL="0" indent="0">
              <a:buNone/>
            </a:pPr>
            <a:r>
              <a:rPr lang="en-US" altLang="ja-JP" dirty="0">
                <a:hlinkClick r:id="rId3"/>
              </a:rPr>
              <a:t>http://www.fe-siken.com/kakomon/28_haru/pm03.html</a:t>
            </a:r>
            <a:endParaRPr lang="en-US" altLang="ja-JP" dirty="0"/>
          </a:p>
          <a:p>
            <a:pPr marL="0" indent="0">
              <a:buNone/>
            </a:pPr>
            <a:r>
              <a:rPr kumimoji="1" lang="ja-JP" altLang="en-US" dirty="0" smtClean="0"/>
              <a:t>→</a:t>
            </a:r>
            <a:r>
              <a:rPr kumimoji="1" lang="en-US" altLang="ja-JP" dirty="0" smtClean="0"/>
              <a:t> </a:t>
            </a:r>
            <a:r>
              <a:rPr kumimoji="1" lang="ja-JP" altLang="en-US" dirty="0" smtClean="0"/>
              <a:t>設問すべて</a:t>
            </a:r>
            <a:endParaRPr kumimoji="1" lang="ja-JP" altLang="en-US" dirty="0"/>
          </a:p>
        </p:txBody>
      </p:sp>
    </p:spTree>
    <p:extLst>
      <p:ext uri="{BB962C8B-B14F-4D97-AF65-F5344CB8AC3E}">
        <p14:creationId xmlns:p14="http://schemas.microsoft.com/office/powerpoint/2010/main" val="105050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a:t>
            </a:r>
            <a:r>
              <a:rPr lang="en-US" altLang="ja-JP" dirty="0" smtClean="0">
                <a:solidFill>
                  <a:schemeClr val="tx1"/>
                </a:solidFill>
              </a:rPr>
              <a:t>(1/</a:t>
            </a:r>
            <a:r>
              <a:rPr lang="ja-JP" altLang="en-US" dirty="0" smtClean="0">
                <a:solidFill>
                  <a:schemeClr val="tx1"/>
                </a:solidFill>
              </a:rPr>
              <a:t>２</a:t>
            </a:r>
            <a:r>
              <a:rPr lang="en-US" altLang="ja-JP" dirty="0" smtClean="0">
                <a:solidFill>
                  <a:schemeClr val="tx1"/>
                </a:solidFill>
              </a:rPr>
              <a:t>)</a:t>
            </a:r>
            <a:endParaRPr kumimoji="1" lang="ja-JP" altLang="en-US" dirty="0">
              <a:solidFill>
                <a:schemeClr val="tx1"/>
              </a:solidFill>
            </a:endParaRPr>
          </a:p>
        </p:txBody>
      </p:sp>
      <p:sp>
        <p:nvSpPr>
          <p:cNvPr id="3" name="コンテンツ プレースホルダー 2"/>
          <p:cNvSpPr>
            <a:spLocks noGrp="1"/>
          </p:cNvSpPr>
          <p:nvPr>
            <p:ph idx="1"/>
          </p:nvPr>
        </p:nvSpPr>
        <p:spPr/>
        <p:txBody>
          <a:bodyPr>
            <a:normAutofit lnSpcReduction="10000"/>
          </a:bodyPr>
          <a:lstStyle/>
          <a:p>
            <a:pPr marL="0" indent="0">
              <a:buNone/>
            </a:pPr>
            <a:r>
              <a:rPr lang="ja-JP" altLang="en-US" dirty="0" smtClean="0"/>
              <a:t>大問１</a:t>
            </a:r>
            <a:r>
              <a:rPr lang="en-US" altLang="ja-JP" dirty="0" smtClean="0"/>
              <a:t>(</a:t>
            </a:r>
            <a:r>
              <a:rPr lang="ja-JP" altLang="en-US" dirty="0" smtClean="0"/>
              <a:t>設問は２つ</a:t>
            </a:r>
            <a:r>
              <a:rPr lang="en-US" altLang="ja-JP" dirty="0" smtClean="0"/>
              <a:t>)</a:t>
            </a:r>
          </a:p>
          <a:p>
            <a:r>
              <a:rPr lang="ja-JP" altLang="en-US" dirty="0" smtClean="0"/>
              <a:t>従業員</a:t>
            </a:r>
            <a:r>
              <a:rPr lang="ja-JP" altLang="en-US" dirty="0"/>
              <a:t>の通勤情報を管理する関係データベースに関する次の記述を読んで，設問</a:t>
            </a:r>
            <a:r>
              <a:rPr lang="en-US" altLang="ja-JP" dirty="0" smtClean="0"/>
              <a:t>1, 2</a:t>
            </a:r>
            <a:r>
              <a:rPr lang="ja-JP" altLang="en-US" dirty="0" smtClean="0"/>
              <a:t>に</a:t>
            </a:r>
            <a:r>
              <a:rPr lang="ja-JP" altLang="en-US" dirty="0"/>
              <a:t>答えよ。</a:t>
            </a:r>
            <a:br>
              <a:rPr lang="ja-JP" altLang="en-US" dirty="0"/>
            </a:br>
            <a:r>
              <a:rPr lang="ja-JP" altLang="en-US" dirty="0"/>
              <a:t/>
            </a:r>
            <a:br>
              <a:rPr lang="ja-JP" altLang="en-US" dirty="0"/>
            </a:br>
            <a:r>
              <a:rPr lang="ja-JP" altLang="en-US" dirty="0"/>
              <a:t>　</a:t>
            </a:r>
            <a:r>
              <a:rPr lang="en-US" altLang="ja-JP" dirty="0"/>
              <a:t>Y</a:t>
            </a:r>
            <a:r>
              <a:rPr lang="ja-JP" altLang="en-US" dirty="0"/>
              <a:t>社では，従業員の</a:t>
            </a:r>
            <a:r>
              <a:rPr lang="en-US" altLang="ja-JP" dirty="0"/>
              <a:t>1</a:t>
            </a:r>
            <a:r>
              <a:rPr lang="ja-JP" altLang="en-US" dirty="0"/>
              <a:t>か月分の交通費の合計を通勤手当として支給している。交通費は，通勤に公共の交通機関を利用している場合は通勤経路の各区間運賃であり，自家用車を利用している場合は燃料費などの諸経費である。</a:t>
            </a:r>
            <a:br>
              <a:rPr lang="ja-JP" altLang="en-US" dirty="0"/>
            </a:br>
            <a:r>
              <a:rPr lang="ja-JP" altLang="en-US" dirty="0"/>
              <a:t>　通勤手当は図</a:t>
            </a:r>
            <a:r>
              <a:rPr lang="en-US" altLang="ja-JP" dirty="0"/>
              <a:t>1</a:t>
            </a:r>
            <a:r>
              <a:rPr lang="ja-JP" altLang="en-US" dirty="0"/>
              <a:t>に示す表で管理していたが，より詳細に情報を管理するために，図</a:t>
            </a:r>
            <a:r>
              <a:rPr lang="en-US" altLang="ja-JP" dirty="0"/>
              <a:t>2</a:t>
            </a:r>
            <a:r>
              <a:rPr lang="ja-JP" altLang="en-US" dirty="0"/>
              <a:t>のとおり変更した。下線付きの項目は，主キーを表す</a:t>
            </a:r>
            <a:r>
              <a:rPr lang="ja-JP" altLang="en-US" dirty="0" smtClean="0"/>
              <a:t>。</a:t>
            </a:r>
            <a:endParaRPr lang="en-US" altLang="ja-JP" dirty="0" smtClean="0"/>
          </a:p>
          <a:p>
            <a:endParaRPr kumimoji="1" lang="en-US" altLang="ja-JP" dirty="0"/>
          </a:p>
          <a:p>
            <a:r>
              <a:rPr lang="ja-JP" altLang="en-US" dirty="0" smtClean="0"/>
              <a:t>図</a:t>
            </a:r>
            <a:r>
              <a:rPr lang="en-US" altLang="ja-JP" dirty="0" smtClean="0"/>
              <a:t>1, </a:t>
            </a:r>
            <a:r>
              <a:rPr lang="ja-JP" altLang="en-US" dirty="0" smtClean="0"/>
              <a:t>図</a:t>
            </a:r>
            <a:r>
              <a:rPr lang="en-US" altLang="ja-JP" dirty="0" smtClean="0"/>
              <a:t>2</a:t>
            </a:r>
            <a:r>
              <a:rPr lang="ja-JP" altLang="en-US" dirty="0" smtClean="0"/>
              <a:t>は次スライド</a:t>
            </a:r>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endParaRPr kumimoji="1" lang="en-US" altLang="ja-JP" dirty="0"/>
          </a:p>
          <a:p>
            <a:pPr marL="0" indent="0" algn="r">
              <a:buNone/>
            </a:pPr>
            <a:r>
              <a:rPr lang="ja-JP" altLang="en-US" dirty="0"/>
              <a:t>基本情報技術者過去問題 平成</a:t>
            </a:r>
            <a:r>
              <a:rPr lang="en-US" altLang="ja-JP" dirty="0"/>
              <a:t>28</a:t>
            </a:r>
            <a:r>
              <a:rPr lang="ja-JP" altLang="en-US" dirty="0"/>
              <a:t>年秋期 午後問</a:t>
            </a:r>
            <a:r>
              <a:rPr lang="en-US" altLang="ja-JP" dirty="0" smtClean="0"/>
              <a:t>3 </a:t>
            </a:r>
            <a:r>
              <a:rPr lang="ja-JP" altLang="en-US" dirty="0" smtClean="0"/>
              <a:t>改変</a:t>
            </a:r>
            <a:endParaRPr lang="en-US" altLang="ja-JP" dirty="0"/>
          </a:p>
        </p:txBody>
      </p:sp>
    </p:spTree>
    <p:extLst>
      <p:ext uri="{BB962C8B-B14F-4D97-AF65-F5344CB8AC3E}">
        <p14:creationId xmlns:p14="http://schemas.microsoft.com/office/powerpoint/2010/main" val="664055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nchor="b"/>
          <a:lstStyle/>
          <a:p>
            <a:pPr algn="r"/>
            <a:r>
              <a:rPr kumimoji="1" lang="ja-JP" altLang="en-US" dirty="0" smtClean="0"/>
              <a:t>設問１は次スライド</a:t>
            </a:r>
            <a:endParaRPr kumimoji="1" lang="ja-JP" altLang="en-US"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599" y="1124464"/>
            <a:ext cx="4431957" cy="5524767"/>
          </a:xfrm>
          <a:prstGeom prst="rect">
            <a:avLst/>
          </a:prstGeom>
          <a:ln>
            <a:solidFill>
              <a:schemeClr val="accent1"/>
            </a:solidFill>
          </a:ln>
        </p:spPr>
      </p:pic>
    </p:spTree>
    <p:extLst>
      <p:ext uri="{BB962C8B-B14F-4D97-AF65-F5344CB8AC3E}">
        <p14:creationId xmlns:p14="http://schemas.microsoft.com/office/powerpoint/2010/main" val="1723605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sz="half" idx="1"/>
          </p:nvPr>
        </p:nvSpPr>
        <p:spPr>
          <a:xfrm>
            <a:off x="609600" y="982134"/>
            <a:ext cx="10972800" cy="2428332"/>
          </a:xfrm>
        </p:spPr>
        <p:txBody>
          <a:bodyPr>
            <a:normAutofit fontScale="77500" lnSpcReduction="20000"/>
          </a:bodyPr>
          <a:lstStyle/>
          <a:p>
            <a:pPr marL="0" indent="0">
              <a:buNone/>
            </a:pPr>
            <a:r>
              <a:rPr lang="ja-JP" altLang="en-US" dirty="0"/>
              <a:t>設問１</a:t>
            </a:r>
            <a:endParaRPr lang="en-US" altLang="ja-JP" dirty="0"/>
          </a:p>
          <a:p>
            <a:r>
              <a:rPr lang="ja-JP" altLang="en-US" dirty="0"/>
              <a:t>変更後の表を用いて通勤手当に関するデータを集計する。次の記述中の</a:t>
            </a:r>
            <a:r>
              <a:rPr lang="en-US" altLang="ja-JP" dirty="0"/>
              <a:t> [      ] </a:t>
            </a:r>
            <a:r>
              <a:rPr lang="ja-JP" altLang="en-US" dirty="0"/>
              <a:t>に入れる正しい答えを，解答群の中から選べ。</a:t>
            </a:r>
            <a:br>
              <a:rPr lang="ja-JP" altLang="en-US" dirty="0"/>
            </a:br>
            <a:r>
              <a:rPr lang="ja-JP" altLang="en-US" dirty="0"/>
              <a:t/>
            </a:r>
            <a:br>
              <a:rPr lang="ja-JP" altLang="en-US" dirty="0"/>
            </a:br>
            <a:r>
              <a:rPr lang="ja-JP" altLang="en-US" dirty="0"/>
              <a:t>　従業員ごとの通勤手当を求めるには，</a:t>
            </a:r>
            <a:r>
              <a:rPr lang="en-US" altLang="ja-JP" dirty="0"/>
              <a:t>[   a   ]</a:t>
            </a:r>
            <a:r>
              <a:rPr lang="ja-JP" altLang="en-US" dirty="0"/>
              <a:t>グループ化して，集合関数</a:t>
            </a:r>
            <a:r>
              <a:rPr lang="en-US" altLang="ja-JP" dirty="0"/>
              <a:t>[   b   ]</a:t>
            </a:r>
            <a:r>
              <a:rPr lang="ja-JP" altLang="en-US" dirty="0"/>
              <a:t>を用いればよい。また，交通機関ごとの利用者数を求めるには，</a:t>
            </a:r>
            <a:r>
              <a:rPr lang="en-US" altLang="ja-JP" dirty="0"/>
              <a:t>[   c   ]</a:t>
            </a:r>
            <a:r>
              <a:rPr lang="ja-JP" altLang="en-US" dirty="0"/>
              <a:t>グループ化して，集合関数</a:t>
            </a:r>
            <a:r>
              <a:rPr lang="en-US" altLang="ja-JP" dirty="0"/>
              <a:t>[   d   ]</a:t>
            </a:r>
            <a:r>
              <a:rPr lang="ja-JP" altLang="en-US" dirty="0"/>
              <a:t>を用いればよい</a:t>
            </a:r>
            <a:r>
              <a:rPr lang="ja-JP" altLang="en-US" dirty="0" smtClean="0"/>
              <a:t>。</a:t>
            </a:r>
            <a:endParaRPr lang="en-US" altLang="ja-JP" dirty="0"/>
          </a:p>
          <a:p>
            <a:r>
              <a:rPr lang="ja-JP" altLang="en-US" dirty="0" smtClean="0">
                <a:solidFill>
                  <a:schemeClr val="accent2"/>
                </a:solidFill>
              </a:rPr>
              <a:t>答え：　</a:t>
            </a:r>
            <a:r>
              <a:rPr lang="en-US" altLang="ja-JP" dirty="0" smtClean="0">
                <a:solidFill>
                  <a:schemeClr val="accent2"/>
                </a:solidFill>
              </a:rPr>
              <a:t>a = </a:t>
            </a:r>
            <a:r>
              <a:rPr lang="ja-JP" altLang="en-US" dirty="0" smtClean="0">
                <a:solidFill>
                  <a:schemeClr val="accent2"/>
                </a:solidFill>
              </a:rPr>
              <a:t>エ</a:t>
            </a:r>
            <a:r>
              <a:rPr lang="en-US" altLang="ja-JP" dirty="0" smtClean="0">
                <a:solidFill>
                  <a:schemeClr val="accent2"/>
                </a:solidFill>
              </a:rPr>
              <a:t>, b = </a:t>
            </a:r>
            <a:r>
              <a:rPr lang="ja-JP" altLang="en-US" dirty="0" smtClean="0">
                <a:solidFill>
                  <a:schemeClr val="accent2"/>
                </a:solidFill>
              </a:rPr>
              <a:t>エ</a:t>
            </a:r>
            <a:r>
              <a:rPr lang="en-US" altLang="ja-JP" dirty="0" smtClean="0">
                <a:solidFill>
                  <a:schemeClr val="accent2"/>
                </a:solidFill>
              </a:rPr>
              <a:t>, c = </a:t>
            </a:r>
            <a:r>
              <a:rPr lang="ja-JP" altLang="en-US" dirty="0" smtClean="0">
                <a:solidFill>
                  <a:schemeClr val="accent2"/>
                </a:solidFill>
              </a:rPr>
              <a:t>ウ</a:t>
            </a:r>
            <a:r>
              <a:rPr lang="en-US" altLang="ja-JP" dirty="0" smtClean="0">
                <a:solidFill>
                  <a:schemeClr val="accent2"/>
                </a:solidFill>
              </a:rPr>
              <a:t>, d = </a:t>
            </a:r>
            <a:r>
              <a:rPr lang="ja-JP" altLang="en-US" dirty="0" smtClean="0">
                <a:solidFill>
                  <a:schemeClr val="accent2"/>
                </a:solidFill>
              </a:rPr>
              <a:t>イ</a:t>
            </a:r>
            <a:endParaRPr lang="en-US" altLang="ja-JP" dirty="0" smtClean="0">
              <a:solidFill>
                <a:schemeClr val="accent2"/>
              </a:solidFill>
            </a:endParaRPr>
          </a:p>
        </p:txBody>
      </p:sp>
      <p:sp>
        <p:nvSpPr>
          <p:cNvPr id="4" name="コンテンツ プレースホルダー 3"/>
          <p:cNvSpPr>
            <a:spLocks noGrp="1"/>
          </p:cNvSpPr>
          <p:nvPr>
            <p:ph sz="half" idx="2"/>
          </p:nvPr>
        </p:nvSpPr>
        <p:spPr>
          <a:xfrm>
            <a:off x="609600" y="3581704"/>
            <a:ext cx="10972800" cy="2809952"/>
          </a:xfrm>
        </p:spPr>
        <p:txBody>
          <a:bodyPr numCol="2">
            <a:normAutofit fontScale="77500" lnSpcReduction="20000"/>
          </a:bodyPr>
          <a:lstStyle/>
          <a:p>
            <a:pPr marL="0" indent="0">
              <a:buNone/>
            </a:pPr>
            <a:r>
              <a:rPr lang="en-US" altLang="ja-JP" u="sng" dirty="0"/>
              <a:t>a, c </a:t>
            </a:r>
            <a:r>
              <a:rPr lang="ja-JP" altLang="en-US" u="sng" dirty="0"/>
              <a:t>に関する解答群</a:t>
            </a:r>
            <a:endParaRPr lang="en-US" altLang="ja-JP" u="sng" dirty="0"/>
          </a:p>
          <a:p>
            <a:r>
              <a:rPr lang="ja-JP" altLang="en-US" dirty="0"/>
              <a:t>ア</a:t>
            </a:r>
            <a:r>
              <a:rPr lang="en-US" altLang="ja-JP" dirty="0"/>
              <a:t>. </a:t>
            </a:r>
            <a:r>
              <a:rPr lang="ja-JP" altLang="en-US" dirty="0"/>
              <a:t>交通機関表を交通機関コードで</a:t>
            </a:r>
            <a:endParaRPr lang="en-US" altLang="ja-JP" dirty="0"/>
          </a:p>
          <a:p>
            <a:r>
              <a:rPr lang="ja-JP" altLang="en-US" dirty="0"/>
              <a:t>イ</a:t>
            </a:r>
            <a:r>
              <a:rPr lang="en-US" altLang="ja-JP" dirty="0"/>
              <a:t>. </a:t>
            </a:r>
            <a:r>
              <a:rPr lang="ja-JP" altLang="en-US" dirty="0" smtClean="0"/>
              <a:t>従業員表</a:t>
            </a:r>
            <a:r>
              <a:rPr lang="ja-JP" altLang="en-US" dirty="0"/>
              <a:t>を従業員番号で</a:t>
            </a:r>
            <a:endParaRPr lang="en-US" altLang="ja-JP" dirty="0"/>
          </a:p>
          <a:p>
            <a:r>
              <a:rPr lang="ja-JP" altLang="en-US" dirty="0"/>
              <a:t>ウ</a:t>
            </a:r>
            <a:r>
              <a:rPr lang="en-US" altLang="ja-JP" dirty="0"/>
              <a:t>. </a:t>
            </a:r>
            <a:r>
              <a:rPr lang="ja-JP" altLang="en-US" dirty="0"/>
              <a:t>通勤費表を交通機関コードで</a:t>
            </a:r>
            <a:endParaRPr lang="en-US" altLang="ja-JP" dirty="0"/>
          </a:p>
          <a:p>
            <a:r>
              <a:rPr lang="ja-JP" altLang="en-US" dirty="0"/>
              <a:t>エ</a:t>
            </a:r>
            <a:r>
              <a:rPr lang="en-US" altLang="ja-JP" dirty="0"/>
              <a:t>. </a:t>
            </a:r>
            <a:r>
              <a:rPr lang="ja-JP" altLang="en-US" dirty="0"/>
              <a:t>通勤費表を従業員番号</a:t>
            </a:r>
            <a:r>
              <a:rPr lang="ja-JP" altLang="en-US" dirty="0" smtClean="0"/>
              <a:t>で</a:t>
            </a:r>
            <a:endParaRPr lang="en-US" altLang="ja-JP" dirty="0" smtClean="0"/>
          </a:p>
          <a:p>
            <a:endParaRPr lang="en-US" altLang="ja-JP" dirty="0" smtClean="0"/>
          </a:p>
          <a:p>
            <a:endParaRPr lang="en-US" altLang="ja-JP" dirty="0"/>
          </a:p>
          <a:p>
            <a:endParaRPr lang="en-US" altLang="ja-JP" dirty="0" smtClean="0"/>
          </a:p>
          <a:p>
            <a:pPr marL="0" indent="0">
              <a:buNone/>
            </a:pPr>
            <a:r>
              <a:rPr lang="en-US" altLang="ja-JP" u="sng" dirty="0"/>
              <a:t>b</a:t>
            </a:r>
            <a:r>
              <a:rPr lang="en-US" altLang="ja-JP" u="sng" dirty="0" smtClean="0"/>
              <a:t>,  d</a:t>
            </a:r>
            <a:r>
              <a:rPr lang="ja-JP" altLang="en-US" u="sng" dirty="0" smtClean="0"/>
              <a:t>に関する解答群</a:t>
            </a:r>
            <a:endParaRPr lang="en-US" altLang="ja-JP" u="sng" dirty="0" smtClean="0"/>
          </a:p>
          <a:p>
            <a:r>
              <a:rPr lang="ja-JP" altLang="en-US" dirty="0"/>
              <a:t>ア</a:t>
            </a:r>
            <a:r>
              <a:rPr lang="en-US" altLang="ja-JP" dirty="0"/>
              <a:t>. </a:t>
            </a:r>
            <a:r>
              <a:rPr lang="en-US" altLang="ja-JP" dirty="0" smtClean="0"/>
              <a:t>AVG</a:t>
            </a:r>
            <a:endParaRPr lang="en-US" altLang="ja-JP" dirty="0"/>
          </a:p>
          <a:p>
            <a:r>
              <a:rPr lang="ja-JP" altLang="en-US" dirty="0"/>
              <a:t>イ</a:t>
            </a:r>
            <a:r>
              <a:rPr lang="en-US" altLang="ja-JP" dirty="0"/>
              <a:t>. </a:t>
            </a:r>
            <a:r>
              <a:rPr lang="en-US" altLang="ja-JP" dirty="0" smtClean="0"/>
              <a:t>COUNT</a:t>
            </a:r>
            <a:endParaRPr lang="en-US" altLang="ja-JP" dirty="0"/>
          </a:p>
          <a:p>
            <a:r>
              <a:rPr lang="ja-JP" altLang="en-US" dirty="0"/>
              <a:t>ウ</a:t>
            </a:r>
            <a:r>
              <a:rPr lang="en-US" altLang="ja-JP" dirty="0" smtClean="0"/>
              <a:t>. MAX</a:t>
            </a:r>
            <a:endParaRPr lang="en-US" altLang="ja-JP" dirty="0"/>
          </a:p>
          <a:p>
            <a:r>
              <a:rPr lang="ja-JP" altLang="en-US" dirty="0"/>
              <a:t>エ</a:t>
            </a:r>
            <a:r>
              <a:rPr lang="en-US" altLang="ja-JP" dirty="0"/>
              <a:t>. </a:t>
            </a:r>
            <a:r>
              <a:rPr lang="en-US" altLang="ja-JP" dirty="0" smtClean="0"/>
              <a:t>SUM</a:t>
            </a:r>
            <a:endParaRPr lang="en-US" altLang="ja-JP" dirty="0"/>
          </a:p>
        </p:txBody>
      </p:sp>
    </p:spTree>
    <p:extLst>
      <p:ext uri="{BB962C8B-B14F-4D97-AF65-F5344CB8AC3E}">
        <p14:creationId xmlns:p14="http://schemas.microsoft.com/office/powerpoint/2010/main" val="2004617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設問２</a:t>
            </a:r>
            <a:endParaRPr lang="en-US" altLang="ja-JP" dirty="0" smtClean="0"/>
          </a:p>
          <a:p>
            <a:r>
              <a:rPr lang="ja-JP" altLang="en-US" dirty="0" smtClean="0"/>
              <a:t>通勤</a:t>
            </a:r>
            <a:r>
              <a:rPr lang="ja-JP" altLang="en-US" dirty="0"/>
              <a:t>にバスを利用している従業員の従業員番号と交通機関名を表示する。ここで，交通機関コードは</a:t>
            </a:r>
            <a:r>
              <a:rPr lang="en-US" altLang="ja-JP" dirty="0"/>
              <a:t>3</a:t>
            </a:r>
            <a:r>
              <a:rPr lang="ja-JP" altLang="en-US" dirty="0"/>
              <a:t>文字の固定長文字列であり，バスの交通機関コードだけが文字</a:t>
            </a:r>
            <a:r>
              <a:rPr lang="en-US" altLang="ja-JP" dirty="0"/>
              <a:t>"B"</a:t>
            </a:r>
            <a:r>
              <a:rPr lang="ja-JP" altLang="en-US" dirty="0"/>
              <a:t>で始まる。次の</a:t>
            </a:r>
            <a:r>
              <a:rPr lang="en-US" altLang="ja-JP" dirty="0"/>
              <a:t>SQL</a:t>
            </a:r>
            <a:r>
              <a:rPr lang="ja-JP" altLang="en-US" dirty="0"/>
              <a:t>文</a:t>
            </a:r>
            <a:r>
              <a:rPr lang="ja-JP" altLang="en-US" dirty="0" smtClean="0"/>
              <a:t>の</a:t>
            </a:r>
            <a:r>
              <a:rPr lang="en-US" altLang="ja-JP" dirty="0" smtClean="0"/>
              <a:t>[   e   ]</a:t>
            </a:r>
            <a:r>
              <a:rPr lang="ja-JP" altLang="en-US" dirty="0" smtClean="0"/>
              <a:t>に</a:t>
            </a:r>
            <a:r>
              <a:rPr lang="ja-JP" altLang="en-US" dirty="0"/>
              <a:t>入れる正しい答えを，</a:t>
            </a:r>
            <a:r>
              <a:rPr lang="ja-JP" altLang="en-US" dirty="0" smtClean="0"/>
              <a:t>解答群の</a:t>
            </a:r>
            <a:r>
              <a:rPr lang="ja-JP" altLang="en-US" dirty="0"/>
              <a:t>中から選べ</a:t>
            </a:r>
            <a:r>
              <a:rPr lang="ja-JP" altLang="en-US" dirty="0" smtClean="0"/>
              <a:t>。</a:t>
            </a:r>
            <a:endParaRPr lang="en-US" altLang="ja-JP" dirty="0" smtClean="0"/>
          </a:p>
          <a:p>
            <a:endParaRPr kumimoji="1" lang="en-US" altLang="ja-JP" dirty="0"/>
          </a:p>
          <a:p>
            <a:endParaRPr lang="en-US" altLang="ja-JP" dirty="0" smtClean="0"/>
          </a:p>
          <a:p>
            <a:endParaRPr lang="en-US" altLang="ja-JP" dirty="0"/>
          </a:p>
          <a:p>
            <a:endParaRPr lang="en-US" altLang="ja-JP" dirty="0"/>
          </a:p>
          <a:p>
            <a:endParaRPr lang="en-US" altLang="ja-JP" dirty="0" smtClean="0"/>
          </a:p>
          <a:p>
            <a:pPr marL="0" indent="0">
              <a:buNone/>
            </a:pPr>
            <a:r>
              <a:rPr lang="en-US" altLang="ja-JP" u="sng" dirty="0"/>
              <a:t>e</a:t>
            </a:r>
            <a:r>
              <a:rPr kumimoji="1" lang="ja-JP" altLang="en-US" u="sng" dirty="0" smtClean="0"/>
              <a:t>に関する解答群</a:t>
            </a:r>
            <a:endParaRPr kumimoji="1" lang="en-US" altLang="ja-JP" u="sng" dirty="0" smtClean="0"/>
          </a:p>
          <a:p>
            <a:endParaRPr lang="en-US" altLang="ja-JP" dirty="0"/>
          </a:p>
          <a:p>
            <a:r>
              <a:rPr lang="ja-JP" altLang="en-US" dirty="0"/>
              <a:t>ア</a:t>
            </a:r>
            <a:r>
              <a:rPr lang="en-US" altLang="ja-JP" dirty="0" smtClean="0"/>
              <a:t>. </a:t>
            </a:r>
            <a:r>
              <a:rPr lang="ja-JP" altLang="en-US" dirty="0" smtClean="0"/>
              <a:t>通勤費表</a:t>
            </a:r>
            <a:r>
              <a:rPr lang="en-US" altLang="ja-JP" dirty="0"/>
              <a:t>.</a:t>
            </a:r>
            <a:r>
              <a:rPr lang="ja-JP" altLang="en-US" dirty="0"/>
              <a:t>交通機関コード </a:t>
            </a:r>
            <a:r>
              <a:rPr lang="en-US" altLang="ja-JP" dirty="0"/>
              <a:t>IN ('B00'</a:t>
            </a:r>
            <a:r>
              <a:rPr lang="ja-JP" altLang="en-US" dirty="0"/>
              <a:t>，</a:t>
            </a:r>
            <a:r>
              <a:rPr lang="en-US" altLang="ja-JP" dirty="0"/>
              <a:t>'B99</a:t>
            </a:r>
            <a:r>
              <a:rPr lang="en-US" altLang="ja-JP" dirty="0" smtClean="0"/>
              <a:t>')</a:t>
            </a:r>
            <a:endParaRPr lang="en-US" altLang="ja-JP" dirty="0"/>
          </a:p>
          <a:p>
            <a:r>
              <a:rPr lang="ja-JP" altLang="en-US" dirty="0">
                <a:solidFill>
                  <a:schemeClr val="accent2"/>
                </a:solidFill>
              </a:rPr>
              <a:t>イ</a:t>
            </a:r>
            <a:r>
              <a:rPr lang="en-US" altLang="ja-JP" dirty="0" smtClean="0">
                <a:solidFill>
                  <a:schemeClr val="accent2"/>
                </a:solidFill>
              </a:rPr>
              <a:t>. </a:t>
            </a:r>
            <a:r>
              <a:rPr lang="ja-JP" altLang="en-US" dirty="0" smtClean="0">
                <a:solidFill>
                  <a:schemeClr val="accent2"/>
                </a:solidFill>
              </a:rPr>
              <a:t>通勤費表</a:t>
            </a:r>
            <a:r>
              <a:rPr lang="en-US" altLang="ja-JP" dirty="0">
                <a:solidFill>
                  <a:schemeClr val="accent2"/>
                </a:solidFill>
              </a:rPr>
              <a:t>.</a:t>
            </a:r>
            <a:r>
              <a:rPr lang="ja-JP" altLang="en-US" dirty="0">
                <a:solidFill>
                  <a:schemeClr val="accent2"/>
                </a:solidFill>
              </a:rPr>
              <a:t>交通機関コード </a:t>
            </a:r>
            <a:r>
              <a:rPr lang="en-US" altLang="ja-JP" dirty="0">
                <a:solidFill>
                  <a:schemeClr val="accent2"/>
                </a:solidFill>
              </a:rPr>
              <a:t>LIKE 'B</a:t>
            </a:r>
            <a:r>
              <a:rPr lang="en-US" altLang="ja-JP" dirty="0" smtClean="0">
                <a:solidFill>
                  <a:schemeClr val="accent2"/>
                </a:solidFill>
              </a:rPr>
              <a:t>%'</a:t>
            </a:r>
            <a:endParaRPr lang="en-US" altLang="ja-JP" dirty="0">
              <a:solidFill>
                <a:schemeClr val="accent2"/>
              </a:solidFill>
            </a:endParaRPr>
          </a:p>
          <a:p>
            <a:r>
              <a:rPr lang="ja-JP" altLang="en-US" dirty="0"/>
              <a:t>ウ</a:t>
            </a:r>
            <a:r>
              <a:rPr lang="en-US" altLang="ja-JP" dirty="0" smtClean="0"/>
              <a:t>. </a:t>
            </a:r>
            <a:r>
              <a:rPr lang="ja-JP" altLang="en-US" dirty="0" smtClean="0"/>
              <a:t>通勤費表</a:t>
            </a:r>
            <a:r>
              <a:rPr lang="en-US" altLang="ja-JP" dirty="0"/>
              <a:t>.</a:t>
            </a:r>
            <a:r>
              <a:rPr lang="ja-JP" altLang="en-US" dirty="0"/>
              <a:t>交通機関コード </a:t>
            </a:r>
            <a:r>
              <a:rPr lang="en-US" altLang="ja-JP" dirty="0"/>
              <a:t>LIKE </a:t>
            </a:r>
            <a:r>
              <a:rPr lang="en-US" altLang="ja-JP" dirty="0" smtClean="0"/>
              <a:t>'B_'</a:t>
            </a:r>
            <a:endParaRPr lang="en-US" altLang="ja-JP" dirty="0"/>
          </a:p>
          <a:p>
            <a:r>
              <a:rPr lang="ja-JP" altLang="en-US" dirty="0"/>
              <a:t>エ</a:t>
            </a:r>
            <a:r>
              <a:rPr lang="en-US" altLang="ja-JP" dirty="0" smtClean="0"/>
              <a:t>. </a:t>
            </a:r>
            <a:r>
              <a:rPr lang="ja-JP" altLang="en-US" dirty="0" smtClean="0"/>
              <a:t>通勤費表</a:t>
            </a:r>
            <a:r>
              <a:rPr lang="en-US" altLang="ja-JP" dirty="0"/>
              <a:t>.</a:t>
            </a:r>
            <a:r>
              <a:rPr lang="ja-JP" altLang="en-US" dirty="0"/>
              <a:t>交通機関コード </a:t>
            </a:r>
            <a:r>
              <a:rPr lang="en-US" altLang="ja-JP" dirty="0"/>
              <a:t>LIKE </a:t>
            </a:r>
            <a:r>
              <a:rPr lang="en-US" altLang="ja-JP" dirty="0" smtClean="0"/>
              <a:t>’_B</a:t>
            </a:r>
            <a:r>
              <a:rPr lang="en-US" altLang="ja-JP" dirty="0"/>
              <a:t>%'</a:t>
            </a:r>
            <a:endParaRPr kumimoji="1" lang="en-US" altLang="ja-JP" dirty="0" smtClean="0"/>
          </a:p>
          <a:p>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3335" y="2528711"/>
            <a:ext cx="7145329" cy="1350433"/>
          </a:xfrm>
          <a:prstGeom prst="rect">
            <a:avLst/>
          </a:prstGeom>
        </p:spPr>
      </p:pic>
    </p:spTree>
    <p:extLst>
      <p:ext uri="{BB962C8B-B14F-4D97-AF65-F5344CB8AC3E}">
        <p14:creationId xmlns:p14="http://schemas.microsoft.com/office/powerpoint/2010/main" val="1810779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SQL</a:t>
            </a:r>
            <a:r>
              <a:rPr kumimoji="1" lang="ja-JP" altLang="en-US" dirty="0" smtClean="0"/>
              <a:t>文に関する問題</a:t>
            </a:r>
            <a:r>
              <a:rPr lang="en-US" altLang="ja-JP" dirty="0"/>
              <a:t> </a:t>
            </a:r>
            <a:r>
              <a:rPr lang="en-US" altLang="ja-JP" dirty="0" smtClean="0"/>
              <a:t>: </a:t>
            </a:r>
            <a:r>
              <a:rPr lang="ja-JP" altLang="en-US" dirty="0" smtClean="0"/>
              <a:t>基礎編</a:t>
            </a:r>
            <a:r>
              <a:rPr lang="en-US" altLang="ja-JP" dirty="0" smtClean="0"/>
              <a:t> (</a:t>
            </a:r>
            <a:r>
              <a:rPr lang="ja-JP" altLang="en-US" dirty="0" smtClean="0"/>
              <a:t>全９問</a:t>
            </a:r>
            <a:r>
              <a:rPr lang="en-US" altLang="ja-JP" dirty="0" smtClean="0"/>
              <a:t>)</a:t>
            </a:r>
          </a:p>
          <a:p>
            <a:r>
              <a:rPr lang="en-US" altLang="ja-JP" dirty="0"/>
              <a:t>SQL</a:t>
            </a:r>
            <a:r>
              <a:rPr lang="ja-JP" altLang="en-US" dirty="0"/>
              <a:t>文に関する問題</a:t>
            </a:r>
            <a:r>
              <a:rPr lang="en-US" altLang="ja-JP" dirty="0"/>
              <a:t> </a:t>
            </a:r>
            <a:r>
              <a:rPr lang="en-US" altLang="ja-JP" dirty="0" smtClean="0"/>
              <a:t>: </a:t>
            </a:r>
            <a:r>
              <a:rPr lang="ja-JP" altLang="en-US" dirty="0" smtClean="0"/>
              <a:t>応用編</a:t>
            </a:r>
            <a:r>
              <a:rPr lang="en-US" altLang="ja-JP" dirty="0" smtClean="0"/>
              <a:t> (</a:t>
            </a:r>
            <a:r>
              <a:rPr lang="ja-JP" altLang="en-US" dirty="0" smtClean="0"/>
              <a:t>大問２問</a:t>
            </a:r>
            <a:r>
              <a:rPr lang="en-US" altLang="ja-JP" dirty="0" smtClean="0"/>
              <a:t>)</a:t>
            </a:r>
          </a:p>
          <a:p>
            <a:r>
              <a:rPr lang="ja-JP" altLang="en-US" dirty="0" smtClean="0"/>
              <a:t>正規化に関する問題</a:t>
            </a:r>
            <a:r>
              <a:rPr lang="en-US" altLang="ja-JP" dirty="0" smtClean="0"/>
              <a:t> (</a:t>
            </a:r>
            <a:r>
              <a:rPr lang="ja-JP" altLang="en-US" dirty="0" smtClean="0"/>
              <a:t>全９問</a:t>
            </a:r>
            <a:r>
              <a:rPr lang="en-US" altLang="ja-JP" dirty="0" smtClean="0"/>
              <a:t>)</a:t>
            </a:r>
          </a:p>
        </p:txBody>
      </p:sp>
    </p:spTree>
    <p:extLst>
      <p:ext uri="{BB962C8B-B14F-4D97-AF65-F5344CB8AC3E}">
        <p14:creationId xmlns:p14="http://schemas.microsoft.com/office/powerpoint/2010/main" val="859341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a:t>
            </a:r>
            <a:r>
              <a:rPr lang="en-US" altLang="ja-JP" dirty="0" smtClean="0">
                <a:solidFill>
                  <a:schemeClr val="tx1"/>
                </a:solidFill>
              </a:rPr>
              <a:t>(2/</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pPr marL="0" indent="0">
              <a:buNone/>
            </a:pPr>
            <a:r>
              <a:rPr lang="ja-JP" altLang="en-US" dirty="0" smtClean="0"/>
              <a:t>大問</a:t>
            </a:r>
            <a:r>
              <a:rPr lang="en-US" altLang="ja-JP" dirty="0" smtClean="0"/>
              <a:t>2(</a:t>
            </a:r>
            <a:r>
              <a:rPr lang="ja-JP" altLang="en-US" dirty="0" smtClean="0"/>
              <a:t>設問は４つ</a:t>
            </a:r>
            <a:r>
              <a:rPr lang="en-US" altLang="ja-JP" dirty="0" smtClean="0"/>
              <a:t>)</a:t>
            </a:r>
          </a:p>
          <a:p>
            <a:r>
              <a:rPr lang="ja-JP" altLang="en-US" dirty="0"/>
              <a:t>遊園地の入園者情報を管理する関係データベースに関する次の記述を読んで，設問</a:t>
            </a:r>
            <a:r>
              <a:rPr lang="en-US" altLang="ja-JP" dirty="0"/>
              <a:t>1</a:t>
            </a:r>
            <a:r>
              <a:rPr lang="ja-JP" altLang="en-US" dirty="0"/>
              <a:t>～</a:t>
            </a:r>
            <a:r>
              <a:rPr lang="en-US" altLang="ja-JP" dirty="0"/>
              <a:t>4</a:t>
            </a:r>
            <a:r>
              <a:rPr lang="ja-JP" altLang="en-US" dirty="0"/>
              <a:t>に答えよ。</a:t>
            </a:r>
            <a:br>
              <a:rPr lang="ja-JP" altLang="en-US" dirty="0"/>
            </a:br>
            <a:r>
              <a:rPr lang="ja-JP" altLang="en-US" dirty="0"/>
              <a:t/>
            </a:r>
            <a:br>
              <a:rPr lang="ja-JP" altLang="en-US" dirty="0"/>
            </a:br>
            <a:r>
              <a:rPr lang="ja-JP" altLang="en-US" dirty="0"/>
              <a:t>　遊園地</a:t>
            </a:r>
            <a:r>
              <a:rPr lang="en-US" altLang="ja-JP" dirty="0"/>
              <a:t>Y</a:t>
            </a:r>
            <a:r>
              <a:rPr lang="ja-JP" altLang="en-US" dirty="0"/>
              <a:t>では，各アトラクションの入り口に</a:t>
            </a:r>
            <a:r>
              <a:rPr lang="en-US" altLang="ja-JP" dirty="0"/>
              <a:t>IC</a:t>
            </a:r>
            <a:r>
              <a:rPr lang="ja-JP" altLang="en-US" dirty="0"/>
              <a:t>カードの読取り機を設置して，入園者の利用状況を収集するシステムを導入した。入園者は，全てのアトラクションを追加料金なしで利用できるパスポートか，アトラクション利用の都度，料金が課金される入園券のいずれかを購入し，対応する</a:t>
            </a:r>
            <a:r>
              <a:rPr lang="en-US" altLang="ja-JP" dirty="0"/>
              <a:t>IC</a:t>
            </a:r>
            <a:r>
              <a:rPr lang="ja-JP" altLang="en-US" dirty="0"/>
              <a:t>カードを受け取る。</a:t>
            </a:r>
            <a:r>
              <a:rPr lang="en-US" altLang="ja-JP" dirty="0"/>
              <a:t>IC</a:t>
            </a:r>
            <a:r>
              <a:rPr lang="ja-JP" altLang="en-US" dirty="0"/>
              <a:t>カードは退園時に料金を精算してから返却する。ここで，入園者は退園まで遊園地を出ることはないものとする。</a:t>
            </a:r>
            <a:br>
              <a:rPr lang="ja-JP" altLang="en-US" dirty="0"/>
            </a:br>
            <a:r>
              <a:rPr lang="ja-JP" altLang="en-US" dirty="0"/>
              <a:t>　遊園地</a:t>
            </a:r>
            <a:r>
              <a:rPr lang="en-US" altLang="ja-JP" dirty="0"/>
              <a:t>Y</a:t>
            </a:r>
            <a:r>
              <a:rPr lang="ja-JP" altLang="en-US" dirty="0"/>
              <a:t>では，システム導入前は入園者の情報を図</a:t>
            </a:r>
            <a:r>
              <a:rPr lang="en-US" altLang="ja-JP" dirty="0"/>
              <a:t>1</a:t>
            </a:r>
            <a:r>
              <a:rPr lang="ja-JP" altLang="en-US" dirty="0"/>
              <a:t>に示す表で構成されるデータベースで管理していた。下線付きの項目は主キーを表す</a:t>
            </a:r>
            <a:r>
              <a:rPr lang="ja-JP" altLang="en-US" dirty="0" smtClean="0"/>
              <a:t>。</a:t>
            </a:r>
            <a:endParaRPr kumimoji="1" lang="en-US" altLang="ja-JP" dirty="0"/>
          </a:p>
          <a:p>
            <a:endParaRPr lang="en-US" altLang="ja-JP" dirty="0" smtClean="0"/>
          </a:p>
          <a:p>
            <a:endParaRPr kumimoji="1" lang="en-US" altLang="ja-JP" dirty="0"/>
          </a:p>
          <a:p>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dirty="0" smtClean="0"/>
          </a:p>
          <a:p>
            <a:pPr marL="0" indent="0">
              <a:buNone/>
            </a:pPr>
            <a:endParaRPr kumimoji="1" lang="en-US" altLang="ja-JP" dirty="0"/>
          </a:p>
          <a:p>
            <a:pPr marL="0" indent="0" algn="r">
              <a:buNone/>
            </a:pPr>
            <a:r>
              <a:rPr lang="ja-JP" altLang="en-US" dirty="0"/>
              <a:t>基本情報技術者過去問題 平成</a:t>
            </a:r>
            <a:r>
              <a:rPr lang="en-US" altLang="ja-JP" dirty="0"/>
              <a:t>28</a:t>
            </a:r>
            <a:r>
              <a:rPr lang="ja-JP" altLang="en-US" dirty="0"/>
              <a:t>年春期 午後問</a:t>
            </a:r>
            <a:r>
              <a:rPr lang="en-US" altLang="ja-JP" dirty="0" smtClean="0"/>
              <a:t>3</a:t>
            </a:r>
            <a:endParaRPr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700" y="3469922"/>
            <a:ext cx="3733800" cy="3187700"/>
          </a:xfrm>
          <a:prstGeom prst="rect">
            <a:avLst/>
          </a:prstGeom>
          <a:ln>
            <a:solidFill>
              <a:schemeClr val="accent1"/>
            </a:solidFill>
          </a:ln>
        </p:spPr>
      </p:pic>
    </p:spTree>
    <p:extLst>
      <p:ext uri="{BB962C8B-B14F-4D97-AF65-F5344CB8AC3E}">
        <p14:creationId xmlns:p14="http://schemas.microsoft.com/office/powerpoint/2010/main" val="3364098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sz="half" idx="1"/>
          </p:nvPr>
        </p:nvSpPr>
        <p:spPr>
          <a:xfrm>
            <a:off x="609600" y="982134"/>
            <a:ext cx="10972800" cy="1422399"/>
          </a:xfrm>
        </p:spPr>
        <p:txBody>
          <a:bodyPr>
            <a:normAutofit fontScale="55000" lnSpcReduction="20000"/>
          </a:bodyPr>
          <a:lstStyle/>
          <a:p>
            <a:pPr marL="0" indent="0">
              <a:buNone/>
            </a:pPr>
            <a:r>
              <a:rPr lang="ja-JP" altLang="en-US" dirty="0" smtClean="0"/>
              <a:t>設問１</a:t>
            </a:r>
            <a:endParaRPr lang="en-US" altLang="ja-JP" dirty="0" smtClean="0"/>
          </a:p>
          <a:p>
            <a:r>
              <a:rPr lang="ja-JP" altLang="en-US" dirty="0" smtClean="0"/>
              <a:t>システム</a:t>
            </a:r>
            <a:r>
              <a:rPr lang="ja-JP" altLang="en-US" dirty="0"/>
              <a:t>の導入に当たり，データベースの表を図</a:t>
            </a:r>
            <a:r>
              <a:rPr lang="en-US" altLang="ja-JP" dirty="0"/>
              <a:t>2</a:t>
            </a:r>
            <a:r>
              <a:rPr lang="ja-JP" altLang="en-US" dirty="0"/>
              <a:t>に示すとおり再設計した。次の記述中の　に入れる適切な答えを，解答群の中から選べ。</a:t>
            </a:r>
            <a:br>
              <a:rPr lang="ja-JP" altLang="en-US" dirty="0"/>
            </a:br>
            <a:r>
              <a:rPr lang="ja-JP" altLang="en-US" dirty="0"/>
              <a:t/>
            </a:r>
            <a:br>
              <a:rPr lang="ja-JP" altLang="en-US" dirty="0"/>
            </a:br>
            <a:r>
              <a:rPr lang="ja-JP" altLang="en-US" dirty="0"/>
              <a:t>　入園者表に退園時刻の項目を追加することによって</a:t>
            </a:r>
            <a:r>
              <a:rPr lang="ja-JP" altLang="en-US" dirty="0" smtClean="0"/>
              <a:t>，</a:t>
            </a:r>
            <a:r>
              <a:rPr lang="en-US" altLang="ja-JP" dirty="0" smtClean="0"/>
              <a:t>[   a   ]</a:t>
            </a:r>
            <a:r>
              <a:rPr lang="ja-JP" altLang="en-US" dirty="0" smtClean="0"/>
              <a:t>が</a:t>
            </a:r>
            <a:r>
              <a:rPr lang="ja-JP" altLang="en-US" dirty="0"/>
              <a:t>分かるようになった。また，利用表を追加することによって</a:t>
            </a:r>
            <a:r>
              <a:rPr lang="ja-JP" altLang="en-US" dirty="0" smtClean="0"/>
              <a:t>，</a:t>
            </a:r>
            <a:r>
              <a:rPr lang="en-US" altLang="ja-JP" dirty="0" smtClean="0"/>
              <a:t>[   b   ]</a:t>
            </a:r>
            <a:r>
              <a:rPr lang="ja-JP" altLang="en-US" dirty="0" smtClean="0"/>
              <a:t>が</a:t>
            </a:r>
            <a:r>
              <a:rPr lang="ja-JP" altLang="en-US" dirty="0"/>
              <a:t>分かるようになった。各アトラクションには一意のアトラクション番号を割り振って，利用表から分離したアトラクション表を作成した。</a:t>
            </a:r>
          </a:p>
        </p:txBody>
      </p:sp>
      <p:sp>
        <p:nvSpPr>
          <p:cNvPr id="4" name="コンテンツ プレースホルダー 3"/>
          <p:cNvSpPr>
            <a:spLocks noGrp="1"/>
          </p:cNvSpPr>
          <p:nvPr>
            <p:ph sz="half" idx="2"/>
          </p:nvPr>
        </p:nvSpPr>
        <p:spPr>
          <a:xfrm>
            <a:off x="4154311" y="2575771"/>
            <a:ext cx="7428089" cy="4195681"/>
          </a:xfrm>
        </p:spPr>
        <p:txBody>
          <a:bodyPr numCol="2">
            <a:normAutofit fontScale="55000" lnSpcReduction="20000"/>
          </a:bodyPr>
          <a:lstStyle/>
          <a:p>
            <a:pPr marL="0" indent="0">
              <a:buNone/>
            </a:pPr>
            <a:r>
              <a:rPr lang="en-US" altLang="ja-JP" u="sng" dirty="0"/>
              <a:t>a</a:t>
            </a:r>
            <a:r>
              <a:rPr lang="en-US" altLang="ja-JP" u="sng" dirty="0" smtClean="0"/>
              <a:t>, b</a:t>
            </a:r>
            <a:r>
              <a:rPr lang="ja-JP" altLang="en-US" u="sng" dirty="0" smtClean="0"/>
              <a:t>に関する解答群</a:t>
            </a:r>
            <a:endParaRPr lang="en-US" altLang="ja-JP" u="sng" dirty="0" smtClean="0"/>
          </a:p>
          <a:p>
            <a:pPr marL="0" indent="0">
              <a:buNone/>
            </a:pPr>
            <a:endParaRPr lang="en-US" altLang="ja-JP" u="sng" dirty="0" smtClean="0"/>
          </a:p>
          <a:p>
            <a:r>
              <a:rPr lang="ja-JP" altLang="en-US" dirty="0"/>
              <a:t>ア</a:t>
            </a:r>
            <a:r>
              <a:rPr lang="en-US" altLang="ja-JP" dirty="0" smtClean="0"/>
              <a:t>. </a:t>
            </a:r>
            <a:r>
              <a:rPr lang="ja-JP" altLang="en-US" dirty="0" smtClean="0"/>
              <a:t>アトラクション</a:t>
            </a:r>
            <a:r>
              <a:rPr lang="ja-JP" altLang="en-US" dirty="0"/>
              <a:t>の待ち時間</a:t>
            </a:r>
          </a:p>
          <a:p>
            <a:r>
              <a:rPr lang="ja-JP" altLang="en-US" dirty="0" smtClean="0"/>
              <a:t>イ</a:t>
            </a:r>
            <a:r>
              <a:rPr lang="en-US" altLang="ja-JP" dirty="0" smtClean="0"/>
              <a:t>. </a:t>
            </a:r>
            <a:r>
              <a:rPr lang="ja-JP" altLang="en-US" dirty="0" smtClean="0"/>
              <a:t>休園</a:t>
            </a:r>
            <a:r>
              <a:rPr lang="ja-JP" altLang="en-US" dirty="0"/>
              <a:t>日</a:t>
            </a:r>
          </a:p>
          <a:p>
            <a:r>
              <a:rPr lang="ja-JP" altLang="en-US" dirty="0" smtClean="0"/>
              <a:t>ウ</a:t>
            </a:r>
            <a:r>
              <a:rPr lang="en-US" altLang="ja-JP" dirty="0" smtClean="0"/>
              <a:t>. </a:t>
            </a:r>
            <a:r>
              <a:rPr lang="ja-JP" altLang="en-US" dirty="0" smtClean="0"/>
              <a:t>入園者数</a:t>
            </a:r>
            <a:endParaRPr lang="ja-JP" altLang="en-US" dirty="0"/>
          </a:p>
          <a:p>
            <a:r>
              <a:rPr lang="ja-JP" altLang="en-US" dirty="0" smtClean="0"/>
              <a:t>エ</a:t>
            </a:r>
            <a:r>
              <a:rPr lang="en-US" altLang="ja-JP" dirty="0" smtClean="0"/>
              <a:t>. </a:t>
            </a:r>
            <a:r>
              <a:rPr lang="ja-JP" altLang="en-US" dirty="0" smtClean="0"/>
              <a:t>入園者</a:t>
            </a:r>
            <a:r>
              <a:rPr lang="ja-JP" altLang="en-US" dirty="0"/>
              <a:t>のアトラクション利用状況</a:t>
            </a:r>
          </a:p>
          <a:p>
            <a:r>
              <a:rPr lang="ja-JP" altLang="en-US" dirty="0" smtClean="0"/>
              <a:t>オ</a:t>
            </a:r>
            <a:r>
              <a:rPr lang="en-US" altLang="ja-JP" dirty="0" smtClean="0"/>
              <a:t>. </a:t>
            </a:r>
            <a:r>
              <a:rPr lang="ja-JP" altLang="en-US" dirty="0" smtClean="0"/>
              <a:t>入園者</a:t>
            </a:r>
            <a:r>
              <a:rPr lang="ja-JP" altLang="en-US" dirty="0"/>
              <a:t>の滞在時間</a:t>
            </a:r>
          </a:p>
          <a:p>
            <a:endParaRPr lang="en-US" altLang="ja-JP" u="sng" dirty="0" smtClean="0"/>
          </a:p>
          <a:p>
            <a:r>
              <a:rPr lang="ja-JP" altLang="en-US" dirty="0" smtClean="0">
                <a:solidFill>
                  <a:schemeClr val="accent2"/>
                </a:solidFill>
              </a:rPr>
              <a:t>答え：　</a:t>
            </a:r>
            <a:r>
              <a:rPr lang="en-US" altLang="ja-JP" dirty="0" smtClean="0">
                <a:solidFill>
                  <a:schemeClr val="accent2"/>
                </a:solidFill>
              </a:rPr>
              <a:t>a = </a:t>
            </a:r>
            <a:r>
              <a:rPr lang="ja-JP" altLang="en-US" dirty="0" smtClean="0">
                <a:solidFill>
                  <a:schemeClr val="accent2"/>
                </a:solidFill>
              </a:rPr>
              <a:t>オ</a:t>
            </a:r>
            <a:r>
              <a:rPr lang="en-US" altLang="ja-JP" dirty="0" smtClean="0">
                <a:solidFill>
                  <a:schemeClr val="accent2"/>
                </a:solidFill>
              </a:rPr>
              <a:t>, b = </a:t>
            </a:r>
            <a:r>
              <a:rPr lang="ja-JP" altLang="en-US" dirty="0" smtClean="0">
                <a:solidFill>
                  <a:schemeClr val="accent2"/>
                </a:solidFill>
              </a:rPr>
              <a:t>エ</a:t>
            </a:r>
            <a:endParaRPr lang="en-US" altLang="ja-JP" dirty="0">
              <a:solidFill>
                <a:schemeClr val="accent2"/>
              </a:solidFill>
            </a:endParaRPr>
          </a:p>
          <a:p>
            <a:pPr marL="0" indent="0">
              <a:buNone/>
            </a:pPr>
            <a:endParaRPr lang="en-US" altLang="ja-JP" dirty="0" smtClean="0"/>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575771"/>
            <a:ext cx="2968978" cy="4195681"/>
          </a:xfrm>
          <a:prstGeom prst="rect">
            <a:avLst/>
          </a:prstGeom>
          <a:ln>
            <a:solidFill>
              <a:schemeClr val="accent1"/>
            </a:solidFill>
          </a:ln>
        </p:spPr>
      </p:pic>
    </p:spTree>
    <p:extLst>
      <p:ext uri="{BB962C8B-B14F-4D97-AF65-F5344CB8AC3E}">
        <p14:creationId xmlns:p14="http://schemas.microsoft.com/office/powerpoint/2010/main" val="17826849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lstStyle/>
          <a:p>
            <a:pPr marL="0" indent="0">
              <a:buNone/>
            </a:pPr>
            <a:r>
              <a:rPr kumimoji="1" lang="ja-JP" altLang="en-US" dirty="0" smtClean="0"/>
              <a:t>設問２</a:t>
            </a:r>
            <a:endParaRPr kumimoji="1" lang="en-US" altLang="ja-JP" dirty="0" smtClean="0"/>
          </a:p>
          <a:p>
            <a:r>
              <a:rPr lang="ja-JP" altLang="en-US" dirty="0"/>
              <a:t>アトラクションごとの延べ利用者数を表示する。次の</a:t>
            </a:r>
            <a:r>
              <a:rPr lang="en-US" altLang="ja-JP" dirty="0"/>
              <a:t>SQL</a:t>
            </a:r>
            <a:r>
              <a:rPr lang="ja-JP" altLang="en-US" dirty="0"/>
              <a:t>文</a:t>
            </a:r>
            <a:r>
              <a:rPr lang="ja-JP" altLang="en-US" dirty="0" smtClean="0"/>
              <a:t>の</a:t>
            </a:r>
            <a:r>
              <a:rPr lang="en-US" altLang="ja-JP" dirty="0" smtClean="0"/>
              <a:t>[   c   ]</a:t>
            </a:r>
            <a:r>
              <a:rPr lang="ja-JP" altLang="en-US" dirty="0" smtClean="0"/>
              <a:t>に</a:t>
            </a:r>
            <a:r>
              <a:rPr lang="ja-JP" altLang="en-US" dirty="0"/>
              <a:t>入れる正しい答えを，解答群の中から選べ</a:t>
            </a:r>
            <a:r>
              <a:rPr lang="ja-JP" altLang="en-US" dirty="0" smtClean="0"/>
              <a:t>。</a:t>
            </a:r>
            <a:endParaRPr lang="en-US" altLang="ja-JP" dirty="0" smtClean="0"/>
          </a:p>
          <a:p>
            <a:endParaRPr kumimoji="1" lang="en-US" altLang="ja-JP" dirty="0"/>
          </a:p>
          <a:p>
            <a:endParaRPr kumimoji="1" lang="en-US" altLang="ja-JP" dirty="0" smtClean="0"/>
          </a:p>
          <a:p>
            <a:endParaRPr lang="en-US" altLang="ja-JP" dirty="0"/>
          </a:p>
          <a:p>
            <a:endParaRPr kumimoji="1" lang="en-US" altLang="ja-JP" dirty="0" smtClean="0"/>
          </a:p>
          <a:p>
            <a:endParaRPr kumimoji="1" lang="en-US" altLang="ja-JP" dirty="0" smtClean="0"/>
          </a:p>
          <a:p>
            <a:pPr marL="0" indent="0">
              <a:buNone/>
            </a:pPr>
            <a:r>
              <a:rPr lang="en-US" altLang="ja-JP" u="sng" dirty="0"/>
              <a:t>c</a:t>
            </a:r>
            <a:r>
              <a:rPr lang="ja-JP" altLang="en-US" u="sng" dirty="0" smtClean="0"/>
              <a:t>に関する解答群</a:t>
            </a:r>
            <a:endParaRPr lang="en-US" altLang="ja-JP" u="sng" dirty="0" smtClean="0"/>
          </a:p>
          <a:p>
            <a:r>
              <a:rPr lang="ja-JP" altLang="en-US" dirty="0" smtClean="0"/>
              <a:t>ア</a:t>
            </a:r>
            <a:r>
              <a:rPr lang="en-US" altLang="ja-JP" dirty="0" smtClean="0"/>
              <a:t>. AVG</a:t>
            </a:r>
            <a:r>
              <a:rPr lang="en-US" altLang="ja-JP" dirty="0"/>
              <a:t>(</a:t>
            </a:r>
            <a:r>
              <a:rPr lang="ja-JP" altLang="en-US" dirty="0"/>
              <a:t>利用表</a:t>
            </a:r>
            <a:r>
              <a:rPr lang="en-US" altLang="ja-JP" dirty="0"/>
              <a:t>.</a:t>
            </a:r>
            <a:r>
              <a:rPr lang="ja-JP" altLang="en-US" dirty="0"/>
              <a:t>アトラクション番号</a:t>
            </a:r>
            <a:r>
              <a:rPr lang="en-US" altLang="ja-JP" dirty="0"/>
              <a:t>)</a:t>
            </a:r>
          </a:p>
          <a:p>
            <a:r>
              <a:rPr lang="ja-JP" altLang="en-US" dirty="0" smtClean="0">
                <a:solidFill>
                  <a:schemeClr val="accent2"/>
                </a:solidFill>
              </a:rPr>
              <a:t>イ</a:t>
            </a:r>
            <a:r>
              <a:rPr lang="en-US" altLang="ja-JP" dirty="0" smtClean="0">
                <a:solidFill>
                  <a:schemeClr val="accent2"/>
                </a:solidFill>
              </a:rPr>
              <a:t>. COUNT</a:t>
            </a:r>
            <a:r>
              <a:rPr lang="en-US" altLang="ja-JP" dirty="0">
                <a:solidFill>
                  <a:schemeClr val="accent2"/>
                </a:solidFill>
              </a:rPr>
              <a:t>(*)</a:t>
            </a:r>
          </a:p>
          <a:p>
            <a:r>
              <a:rPr lang="ja-JP" altLang="en-US" dirty="0" smtClean="0"/>
              <a:t>ウ</a:t>
            </a:r>
            <a:r>
              <a:rPr lang="en-US" altLang="ja-JP" dirty="0" smtClean="0"/>
              <a:t>. MAX</a:t>
            </a:r>
            <a:r>
              <a:rPr lang="en-US" altLang="ja-JP" dirty="0"/>
              <a:t>(</a:t>
            </a:r>
            <a:r>
              <a:rPr lang="ja-JP" altLang="en-US" dirty="0"/>
              <a:t>利用表</a:t>
            </a:r>
            <a:r>
              <a:rPr lang="en-US" altLang="ja-JP" dirty="0"/>
              <a:t>.</a:t>
            </a:r>
            <a:r>
              <a:rPr lang="ja-JP" altLang="en-US" dirty="0"/>
              <a:t>アトラクション番号</a:t>
            </a:r>
            <a:r>
              <a:rPr lang="en-US" altLang="ja-JP" dirty="0"/>
              <a:t>)</a:t>
            </a:r>
          </a:p>
          <a:p>
            <a:r>
              <a:rPr lang="ja-JP" altLang="en-US" dirty="0" smtClean="0"/>
              <a:t>エ</a:t>
            </a:r>
            <a:r>
              <a:rPr lang="en-US" altLang="ja-JP" dirty="0" smtClean="0"/>
              <a:t>. SUM</a:t>
            </a:r>
            <a:r>
              <a:rPr lang="en-US" altLang="ja-JP" dirty="0"/>
              <a:t>(</a:t>
            </a:r>
            <a:r>
              <a:rPr lang="ja-JP" altLang="en-US" dirty="0"/>
              <a:t>利用表</a:t>
            </a:r>
            <a:r>
              <a:rPr lang="en-US" altLang="ja-JP" dirty="0"/>
              <a:t>.</a:t>
            </a:r>
            <a:r>
              <a:rPr lang="ja-JP" altLang="en-US" dirty="0"/>
              <a:t>アトラクション番号</a:t>
            </a:r>
            <a:r>
              <a:rPr lang="en-US" altLang="ja-JP" dirty="0"/>
              <a:t>)</a:t>
            </a:r>
          </a:p>
          <a:p>
            <a:endParaRPr kumimoji="1" lang="ja-JP" altLang="en-US" dirty="0"/>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208389"/>
            <a:ext cx="6019800" cy="1244600"/>
          </a:xfrm>
          <a:prstGeom prst="rect">
            <a:avLst/>
          </a:prstGeom>
        </p:spPr>
      </p:pic>
    </p:spTree>
    <p:extLst>
      <p:ext uri="{BB962C8B-B14F-4D97-AF65-F5344CB8AC3E}">
        <p14:creationId xmlns:p14="http://schemas.microsoft.com/office/powerpoint/2010/main" val="8717003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normAutofit/>
          </a:bodyPr>
          <a:lstStyle/>
          <a:p>
            <a:pPr marL="0" indent="0">
              <a:buNone/>
            </a:pPr>
            <a:r>
              <a:rPr kumimoji="1" lang="ja-JP" altLang="en-US" dirty="0" smtClean="0"/>
              <a:t>設問</a:t>
            </a:r>
            <a:r>
              <a:rPr lang="ja-JP" altLang="en-US" dirty="0" smtClean="0"/>
              <a:t>３</a:t>
            </a:r>
            <a:endParaRPr kumimoji="1" lang="en-US" altLang="ja-JP" dirty="0" smtClean="0"/>
          </a:p>
          <a:p>
            <a:r>
              <a:rPr lang="ja-JP" altLang="en-US" dirty="0"/>
              <a:t>入園券でアトラクションを利用した入園者のうち，退園時の精算において</a:t>
            </a:r>
            <a:r>
              <a:rPr lang="en-US" altLang="ja-JP" dirty="0"/>
              <a:t>2,000</a:t>
            </a:r>
            <a:r>
              <a:rPr lang="ja-JP" altLang="en-US" dirty="0"/>
              <a:t>円以上を支払った入園者について，精算額が多い入園者から降順に，入園者番号と精算額を表示する。入園券の購入者は入園者表の券種に</a:t>
            </a:r>
            <a:r>
              <a:rPr lang="en-US" altLang="ja-JP" dirty="0"/>
              <a:t>"01"</a:t>
            </a:r>
            <a:r>
              <a:rPr lang="ja-JP" altLang="en-US" dirty="0"/>
              <a:t>が設定されている。次の</a:t>
            </a:r>
            <a:r>
              <a:rPr lang="en-US" altLang="ja-JP" dirty="0"/>
              <a:t>SQL</a:t>
            </a:r>
            <a:r>
              <a:rPr lang="ja-JP" altLang="en-US" dirty="0"/>
              <a:t>文</a:t>
            </a:r>
            <a:r>
              <a:rPr lang="ja-JP" altLang="en-US" dirty="0" smtClean="0"/>
              <a:t>の</a:t>
            </a:r>
            <a:r>
              <a:rPr lang="en-US" altLang="ja-JP" dirty="0" smtClean="0"/>
              <a:t>[   d   ]</a:t>
            </a:r>
            <a:r>
              <a:rPr lang="ja-JP" altLang="en-US" dirty="0" smtClean="0"/>
              <a:t>に</a:t>
            </a:r>
            <a:r>
              <a:rPr lang="ja-JP" altLang="en-US" dirty="0"/>
              <a:t>入れる正しい答えを，解答群の中から選べ。</a:t>
            </a:r>
            <a:endParaRPr kumimoji="1" lang="en-US" altLang="ja-JP" dirty="0"/>
          </a:p>
          <a:p>
            <a:endParaRPr kumimoji="1" lang="en-US" altLang="ja-JP" dirty="0" smtClean="0"/>
          </a:p>
          <a:p>
            <a:endParaRPr lang="en-US" altLang="ja-JP" dirty="0"/>
          </a:p>
          <a:p>
            <a:endParaRPr kumimoji="1" lang="en-US" altLang="ja-JP" dirty="0" smtClean="0"/>
          </a:p>
          <a:p>
            <a:endParaRPr kumimoji="1" lang="en-US" altLang="ja-JP" dirty="0" smtClean="0"/>
          </a:p>
          <a:p>
            <a:endParaRPr lang="en-US" altLang="ja-JP" dirty="0" smtClean="0"/>
          </a:p>
          <a:p>
            <a:endParaRPr lang="en-US" altLang="ja-JP" sz="1600" dirty="0" smtClean="0"/>
          </a:p>
          <a:p>
            <a:pPr marL="0" indent="0">
              <a:buNone/>
            </a:pPr>
            <a:r>
              <a:rPr lang="en-US" altLang="ja-JP" sz="1400" u="sng" dirty="0"/>
              <a:t>d</a:t>
            </a:r>
            <a:r>
              <a:rPr lang="en-US" altLang="ja-JP" sz="1400" u="sng" dirty="0" smtClean="0"/>
              <a:t> </a:t>
            </a:r>
            <a:r>
              <a:rPr lang="ja-JP" altLang="en-US" sz="1400" u="sng" dirty="0" smtClean="0"/>
              <a:t>に関する解答群</a:t>
            </a:r>
            <a:endParaRPr lang="en-US" altLang="ja-JP" sz="1400" u="sng" dirty="0" smtClean="0"/>
          </a:p>
          <a:p>
            <a:r>
              <a:rPr lang="ja-JP" altLang="en-US" sz="1400" dirty="0" smtClean="0"/>
              <a:t>ア</a:t>
            </a:r>
            <a:r>
              <a:rPr lang="en-US" altLang="ja-JP" sz="1400" dirty="0" smtClean="0"/>
              <a:t>. </a:t>
            </a:r>
            <a:r>
              <a:rPr lang="ja-JP" altLang="en-US" sz="1400" dirty="0" smtClean="0"/>
              <a:t>入園者表</a:t>
            </a:r>
            <a:r>
              <a:rPr lang="en-US" altLang="ja-JP" sz="1400" dirty="0" smtClean="0"/>
              <a:t>.</a:t>
            </a:r>
            <a:r>
              <a:rPr lang="ja-JP" altLang="en-US" sz="1400" dirty="0" smtClean="0"/>
              <a:t>券種</a:t>
            </a:r>
            <a:r>
              <a:rPr lang="en-US" altLang="ja-JP" sz="1400" dirty="0" smtClean="0"/>
              <a:t> = ‘01’ AND </a:t>
            </a:r>
            <a:r>
              <a:rPr lang="ja-JP" altLang="en-US" sz="1400" dirty="0" smtClean="0"/>
              <a:t>アトラクション表</a:t>
            </a:r>
            <a:r>
              <a:rPr lang="en-US" altLang="ja-JP" sz="1400" dirty="0" smtClean="0"/>
              <a:t>.</a:t>
            </a:r>
            <a:r>
              <a:rPr lang="ja-JP" altLang="en-US" sz="1400" dirty="0" smtClean="0"/>
              <a:t>料金</a:t>
            </a:r>
            <a:r>
              <a:rPr lang="en-US" altLang="ja-JP" sz="1400" dirty="0" smtClean="0"/>
              <a:t> &gt;= 2000 GROUP BY </a:t>
            </a:r>
            <a:r>
              <a:rPr lang="ja-JP" altLang="en-US" sz="1400" dirty="0" smtClean="0"/>
              <a:t>利用表</a:t>
            </a:r>
            <a:r>
              <a:rPr lang="en-US" altLang="ja-JP" sz="1400" dirty="0" smtClean="0"/>
              <a:t>.</a:t>
            </a:r>
            <a:r>
              <a:rPr lang="ja-JP" altLang="en-US" sz="1400" dirty="0" smtClean="0"/>
              <a:t>アトラクション番号</a:t>
            </a:r>
            <a:endParaRPr lang="en-US" altLang="ja-JP" sz="1400" dirty="0"/>
          </a:p>
          <a:p>
            <a:r>
              <a:rPr lang="ja-JP" altLang="en-US" sz="1400" dirty="0" smtClean="0"/>
              <a:t>イ</a:t>
            </a:r>
            <a:r>
              <a:rPr lang="en-US" altLang="ja-JP" sz="1400" dirty="0" smtClean="0"/>
              <a:t>. </a:t>
            </a:r>
            <a:r>
              <a:rPr lang="ja-JP" altLang="en-US" sz="1400" dirty="0" smtClean="0"/>
              <a:t>入園者表</a:t>
            </a:r>
            <a:r>
              <a:rPr lang="en-US" altLang="ja-JP" sz="1400" dirty="0"/>
              <a:t>.</a:t>
            </a:r>
            <a:r>
              <a:rPr lang="ja-JP" altLang="en-US" sz="1400" dirty="0"/>
              <a:t>券種</a:t>
            </a:r>
            <a:r>
              <a:rPr lang="en-US" altLang="ja-JP" sz="1400" dirty="0"/>
              <a:t> = ‘01</a:t>
            </a:r>
            <a:r>
              <a:rPr lang="en-US" altLang="ja-JP" sz="1400" dirty="0" smtClean="0"/>
              <a:t>’</a:t>
            </a:r>
            <a:r>
              <a:rPr lang="en-US" altLang="ja-JP" sz="1400" dirty="0"/>
              <a:t> </a:t>
            </a:r>
            <a:r>
              <a:rPr lang="en-US" altLang="ja-JP" sz="1400" dirty="0" smtClean="0"/>
              <a:t>GROUP BY </a:t>
            </a:r>
            <a:r>
              <a:rPr lang="ja-JP" altLang="en-US" sz="1400" dirty="0" smtClean="0"/>
              <a:t>入園者表</a:t>
            </a:r>
            <a:r>
              <a:rPr lang="en-US" altLang="ja-JP" sz="1400" dirty="0" smtClean="0"/>
              <a:t>.</a:t>
            </a:r>
            <a:r>
              <a:rPr lang="ja-JP" altLang="en-US" sz="1400" dirty="0" smtClean="0"/>
              <a:t>入園者番号</a:t>
            </a:r>
            <a:r>
              <a:rPr lang="en-US" altLang="ja-JP" sz="1400" dirty="0" smtClean="0"/>
              <a:t> HAVING MAX(</a:t>
            </a:r>
            <a:r>
              <a:rPr lang="ja-JP" altLang="en-US" sz="1400" dirty="0" smtClean="0"/>
              <a:t>アトラクション表</a:t>
            </a:r>
            <a:r>
              <a:rPr lang="en-US" altLang="ja-JP" sz="1400" dirty="0" smtClean="0"/>
              <a:t>.</a:t>
            </a:r>
            <a:r>
              <a:rPr lang="ja-JP" altLang="en-US" sz="1400" dirty="0" smtClean="0"/>
              <a:t>料金</a:t>
            </a:r>
            <a:r>
              <a:rPr lang="en-US" altLang="ja-JP" sz="1400" dirty="0" smtClean="0"/>
              <a:t>) &gt;= 2000</a:t>
            </a:r>
            <a:endParaRPr lang="en-US" altLang="ja-JP" sz="1400" dirty="0"/>
          </a:p>
          <a:p>
            <a:r>
              <a:rPr lang="ja-JP" altLang="en-US" sz="1400" dirty="0" smtClean="0">
                <a:solidFill>
                  <a:schemeClr val="accent2"/>
                </a:solidFill>
              </a:rPr>
              <a:t>ウ</a:t>
            </a:r>
            <a:r>
              <a:rPr lang="en-US" altLang="ja-JP" sz="1400" dirty="0" smtClean="0">
                <a:solidFill>
                  <a:schemeClr val="accent2"/>
                </a:solidFill>
              </a:rPr>
              <a:t>. </a:t>
            </a:r>
            <a:r>
              <a:rPr lang="ja-JP" altLang="en-US" sz="1400" dirty="0" smtClean="0">
                <a:solidFill>
                  <a:schemeClr val="accent2"/>
                </a:solidFill>
              </a:rPr>
              <a:t>入園者表</a:t>
            </a:r>
            <a:r>
              <a:rPr lang="en-US" altLang="ja-JP" sz="1400" dirty="0">
                <a:solidFill>
                  <a:schemeClr val="accent2"/>
                </a:solidFill>
              </a:rPr>
              <a:t>.</a:t>
            </a:r>
            <a:r>
              <a:rPr lang="ja-JP" altLang="en-US" sz="1400" dirty="0">
                <a:solidFill>
                  <a:schemeClr val="accent2"/>
                </a:solidFill>
              </a:rPr>
              <a:t>券種</a:t>
            </a:r>
            <a:r>
              <a:rPr lang="en-US" altLang="ja-JP" sz="1400" dirty="0">
                <a:solidFill>
                  <a:schemeClr val="accent2"/>
                </a:solidFill>
              </a:rPr>
              <a:t> = ‘01’ GROUP BY </a:t>
            </a:r>
            <a:r>
              <a:rPr lang="ja-JP" altLang="en-US" sz="1400" dirty="0">
                <a:solidFill>
                  <a:schemeClr val="accent2"/>
                </a:solidFill>
              </a:rPr>
              <a:t>入園者表</a:t>
            </a:r>
            <a:r>
              <a:rPr lang="en-US" altLang="ja-JP" sz="1400" dirty="0">
                <a:solidFill>
                  <a:schemeClr val="accent2"/>
                </a:solidFill>
              </a:rPr>
              <a:t>.</a:t>
            </a:r>
            <a:r>
              <a:rPr lang="ja-JP" altLang="en-US" sz="1400" dirty="0">
                <a:solidFill>
                  <a:schemeClr val="accent2"/>
                </a:solidFill>
              </a:rPr>
              <a:t>入園者番号</a:t>
            </a:r>
            <a:r>
              <a:rPr lang="en-US" altLang="ja-JP" sz="1400" dirty="0">
                <a:solidFill>
                  <a:schemeClr val="accent2"/>
                </a:solidFill>
              </a:rPr>
              <a:t> HAVING </a:t>
            </a:r>
            <a:r>
              <a:rPr lang="en-US" altLang="ja-JP" sz="1400" dirty="0" smtClean="0">
                <a:solidFill>
                  <a:schemeClr val="accent2"/>
                </a:solidFill>
              </a:rPr>
              <a:t>SUM(</a:t>
            </a:r>
            <a:r>
              <a:rPr lang="ja-JP" altLang="en-US" sz="1400" dirty="0">
                <a:solidFill>
                  <a:schemeClr val="accent2"/>
                </a:solidFill>
              </a:rPr>
              <a:t>アトラクション表</a:t>
            </a:r>
            <a:r>
              <a:rPr lang="en-US" altLang="ja-JP" sz="1400" dirty="0">
                <a:solidFill>
                  <a:schemeClr val="accent2"/>
                </a:solidFill>
              </a:rPr>
              <a:t>.</a:t>
            </a:r>
            <a:r>
              <a:rPr lang="ja-JP" altLang="en-US" sz="1400" dirty="0">
                <a:solidFill>
                  <a:schemeClr val="accent2"/>
                </a:solidFill>
              </a:rPr>
              <a:t>料金</a:t>
            </a:r>
            <a:r>
              <a:rPr lang="en-US" altLang="ja-JP" sz="1400" dirty="0">
                <a:solidFill>
                  <a:schemeClr val="accent2"/>
                </a:solidFill>
              </a:rPr>
              <a:t>) &gt;= 2000</a:t>
            </a:r>
          </a:p>
          <a:p>
            <a:r>
              <a:rPr lang="ja-JP" altLang="en-US" sz="1400" dirty="0" smtClean="0"/>
              <a:t>エ</a:t>
            </a:r>
            <a:r>
              <a:rPr lang="en-US" altLang="ja-JP" sz="1400" dirty="0" smtClean="0"/>
              <a:t>. </a:t>
            </a:r>
            <a:r>
              <a:rPr lang="ja-JP" altLang="en-US" sz="1400" dirty="0" smtClean="0"/>
              <a:t>入園者表</a:t>
            </a:r>
            <a:r>
              <a:rPr lang="en-US" altLang="ja-JP" sz="1400" dirty="0"/>
              <a:t>.</a:t>
            </a:r>
            <a:r>
              <a:rPr lang="ja-JP" altLang="en-US" sz="1400" dirty="0"/>
              <a:t>券種</a:t>
            </a:r>
            <a:r>
              <a:rPr lang="en-US" altLang="ja-JP" sz="1400" dirty="0"/>
              <a:t> = ‘01’ GROUP BY </a:t>
            </a:r>
            <a:r>
              <a:rPr lang="ja-JP" altLang="en-US" sz="1400" dirty="0" smtClean="0"/>
              <a:t>利用表</a:t>
            </a:r>
            <a:r>
              <a:rPr lang="en-US" altLang="ja-JP" sz="1400" dirty="0" smtClean="0"/>
              <a:t>.</a:t>
            </a:r>
            <a:r>
              <a:rPr lang="ja-JP" altLang="en-US" sz="1400" dirty="0" smtClean="0"/>
              <a:t>アトラクション番号</a:t>
            </a:r>
            <a:r>
              <a:rPr lang="en-US" altLang="ja-JP" sz="1400" dirty="0" smtClean="0"/>
              <a:t> </a:t>
            </a:r>
            <a:r>
              <a:rPr lang="en-US" altLang="ja-JP" sz="1400" dirty="0"/>
              <a:t>HAVING </a:t>
            </a:r>
            <a:r>
              <a:rPr lang="en-US" altLang="ja-JP" sz="1400" dirty="0" smtClean="0"/>
              <a:t>SUM(</a:t>
            </a:r>
            <a:r>
              <a:rPr lang="ja-JP" altLang="en-US" sz="1400" dirty="0"/>
              <a:t>アトラクション表</a:t>
            </a:r>
            <a:r>
              <a:rPr lang="en-US" altLang="ja-JP" sz="1400" dirty="0"/>
              <a:t>.</a:t>
            </a:r>
            <a:r>
              <a:rPr lang="ja-JP" altLang="en-US" sz="1400" dirty="0"/>
              <a:t>料金</a:t>
            </a:r>
            <a:r>
              <a:rPr lang="en-US" altLang="ja-JP" sz="1400" dirty="0"/>
              <a:t>) &gt;= 2000</a:t>
            </a:r>
            <a:endParaRPr kumimoji="1" lang="ja-JP" altLang="en-US" sz="1400" dirty="0"/>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658534"/>
            <a:ext cx="6261100" cy="1473200"/>
          </a:xfrm>
          <a:prstGeom prst="rect">
            <a:avLst/>
          </a:prstGeom>
        </p:spPr>
      </p:pic>
    </p:spTree>
    <p:extLst>
      <p:ext uri="{BB962C8B-B14F-4D97-AF65-F5344CB8AC3E}">
        <p14:creationId xmlns:p14="http://schemas.microsoft.com/office/powerpoint/2010/main" val="1214452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normAutofit/>
          </a:bodyPr>
          <a:lstStyle/>
          <a:p>
            <a:pPr marL="0" indent="0">
              <a:buNone/>
            </a:pPr>
            <a:r>
              <a:rPr kumimoji="1" lang="ja-JP" altLang="en-US" dirty="0" smtClean="0"/>
              <a:t>設問４</a:t>
            </a:r>
            <a:endParaRPr kumimoji="1" lang="en-US" altLang="ja-JP" dirty="0" smtClean="0"/>
          </a:p>
          <a:p>
            <a:r>
              <a:rPr lang="ja-JP" altLang="en-US" dirty="0"/>
              <a:t>パスポートを購入する際に提示することで料金が割引になる会員証を発行することになった。そこで，図</a:t>
            </a:r>
            <a:r>
              <a:rPr lang="en-US" altLang="ja-JP" dirty="0"/>
              <a:t>3</a:t>
            </a:r>
            <a:r>
              <a:rPr lang="ja-JP" altLang="en-US" dirty="0"/>
              <a:t>に示すとおり，会員情報を格納する会員表を作成し，入園者表に会員番号を格納する項目を追加する。次の</a:t>
            </a:r>
            <a:r>
              <a:rPr lang="en-US" altLang="ja-JP" dirty="0"/>
              <a:t>SQL</a:t>
            </a:r>
            <a:r>
              <a:rPr lang="ja-JP" altLang="en-US" dirty="0"/>
              <a:t>文で抽出できるようになる会員についての正しい答えを，解答群の中から選べ。ここで，</a:t>
            </a:r>
            <a:r>
              <a:rPr lang="en-US" altLang="ja-JP" dirty="0"/>
              <a:t>1</a:t>
            </a:r>
            <a:r>
              <a:rPr lang="ja-JP" altLang="en-US" dirty="0"/>
              <a:t>回も入園していない会員はいないものとする。また，会員登録をしていない入園者の場合，入園者表の会員番号には</a:t>
            </a:r>
            <a:r>
              <a:rPr lang="en-US" altLang="ja-JP" dirty="0"/>
              <a:t>NULL</a:t>
            </a:r>
            <a:r>
              <a:rPr lang="ja-JP" altLang="en-US" dirty="0"/>
              <a:t>を設定する。</a:t>
            </a:r>
            <a:endParaRPr kumimoji="1" lang="en-US" altLang="ja-JP" dirty="0" smtClean="0"/>
          </a:p>
          <a:p>
            <a:endParaRPr lang="en-US" altLang="ja-JP" dirty="0"/>
          </a:p>
          <a:p>
            <a:endParaRPr kumimoji="1" lang="en-US" altLang="ja-JP" dirty="0" smtClean="0"/>
          </a:p>
          <a:p>
            <a:endParaRPr kumimoji="1" lang="en-US" altLang="ja-JP" dirty="0" smtClean="0"/>
          </a:p>
          <a:p>
            <a:endParaRPr lang="en-US" altLang="ja-JP" dirty="0"/>
          </a:p>
          <a:p>
            <a:endParaRPr kumimoji="1" lang="en-US" altLang="ja-JP" dirty="0" smtClean="0"/>
          </a:p>
          <a:p>
            <a:r>
              <a:rPr lang="ja-JP" altLang="en-US" dirty="0" smtClean="0"/>
              <a:t>ア</a:t>
            </a:r>
            <a:r>
              <a:rPr lang="en-US" altLang="ja-JP" dirty="0" smtClean="0"/>
              <a:t>. 2015</a:t>
            </a:r>
            <a:r>
              <a:rPr lang="ja-JP" altLang="en-US" dirty="0"/>
              <a:t>年以前に</a:t>
            </a:r>
            <a:r>
              <a:rPr lang="en-US" altLang="ja-JP" dirty="0"/>
              <a:t>1</a:t>
            </a:r>
            <a:r>
              <a:rPr lang="ja-JP" altLang="en-US" dirty="0"/>
              <a:t>回も入園していない会員</a:t>
            </a:r>
          </a:p>
          <a:p>
            <a:r>
              <a:rPr lang="ja-JP" altLang="en-US" dirty="0" smtClean="0"/>
              <a:t>イ</a:t>
            </a:r>
            <a:r>
              <a:rPr lang="en-US" altLang="ja-JP" dirty="0" smtClean="0"/>
              <a:t>. 2016</a:t>
            </a:r>
            <a:r>
              <a:rPr lang="ja-JP" altLang="en-US" dirty="0"/>
              <a:t>年以降に</a:t>
            </a:r>
            <a:r>
              <a:rPr lang="en-US" altLang="ja-JP" dirty="0"/>
              <a:t>1</a:t>
            </a:r>
            <a:r>
              <a:rPr lang="ja-JP" altLang="en-US" dirty="0"/>
              <a:t>回以上，入園した会員</a:t>
            </a:r>
          </a:p>
          <a:p>
            <a:r>
              <a:rPr lang="ja-JP" altLang="en-US" dirty="0" smtClean="0"/>
              <a:t>ウ</a:t>
            </a:r>
            <a:r>
              <a:rPr lang="en-US" altLang="ja-JP" dirty="0" smtClean="0"/>
              <a:t>. 2016</a:t>
            </a:r>
            <a:r>
              <a:rPr lang="ja-JP" altLang="en-US" dirty="0"/>
              <a:t>年以降に</a:t>
            </a:r>
            <a:r>
              <a:rPr lang="en-US" altLang="ja-JP" dirty="0"/>
              <a:t>1</a:t>
            </a:r>
            <a:r>
              <a:rPr lang="ja-JP" altLang="en-US" dirty="0"/>
              <a:t>回だけ，入園した会員</a:t>
            </a:r>
          </a:p>
          <a:p>
            <a:r>
              <a:rPr lang="ja-JP" altLang="en-US" dirty="0" smtClean="0">
                <a:solidFill>
                  <a:schemeClr val="accent2"/>
                </a:solidFill>
              </a:rPr>
              <a:t>エ</a:t>
            </a:r>
            <a:r>
              <a:rPr lang="en-US" altLang="ja-JP" dirty="0" smtClean="0">
                <a:solidFill>
                  <a:schemeClr val="accent2"/>
                </a:solidFill>
              </a:rPr>
              <a:t>. 2016</a:t>
            </a:r>
            <a:r>
              <a:rPr lang="ja-JP" altLang="en-US" dirty="0">
                <a:solidFill>
                  <a:schemeClr val="accent2"/>
                </a:solidFill>
              </a:rPr>
              <a:t>年以降に</a:t>
            </a:r>
            <a:r>
              <a:rPr lang="en-US" altLang="ja-JP" dirty="0">
                <a:solidFill>
                  <a:schemeClr val="accent2"/>
                </a:solidFill>
              </a:rPr>
              <a:t>1</a:t>
            </a:r>
            <a:r>
              <a:rPr lang="ja-JP" altLang="en-US" dirty="0">
                <a:solidFill>
                  <a:schemeClr val="accent2"/>
                </a:solidFill>
              </a:rPr>
              <a:t>回も入園していない</a:t>
            </a:r>
            <a:r>
              <a:rPr lang="ja-JP" altLang="en-US" dirty="0" smtClean="0">
                <a:solidFill>
                  <a:schemeClr val="accent2"/>
                </a:solidFill>
              </a:rPr>
              <a:t>会員</a:t>
            </a:r>
            <a:endParaRPr lang="en-US" altLang="ja-JP" dirty="0">
              <a:solidFill>
                <a:schemeClr val="accent2"/>
              </a:solidFill>
            </a:endParaRPr>
          </a:p>
          <a:p>
            <a:endParaRPr kumimoji="1" lang="ja-JP" altLang="en-US" dirty="0"/>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072549"/>
            <a:ext cx="3951111" cy="1240622"/>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5368" y="4013200"/>
            <a:ext cx="4707466" cy="2353733"/>
          </a:xfrm>
          <a:prstGeom prst="rect">
            <a:avLst/>
          </a:prstGeom>
          <a:ln>
            <a:solidFill>
              <a:schemeClr val="accent1"/>
            </a:solidFill>
          </a:ln>
        </p:spPr>
      </p:pic>
    </p:spTree>
    <p:extLst>
      <p:ext uri="{BB962C8B-B14F-4D97-AF65-F5344CB8AC3E}">
        <p14:creationId xmlns:p14="http://schemas.microsoft.com/office/powerpoint/2010/main" val="18048714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SQL</a:t>
            </a:r>
            <a:r>
              <a:rPr kumimoji="1" lang="ja-JP" altLang="en-US" dirty="0" smtClean="0"/>
              <a:t>文に関する問題</a:t>
            </a:r>
            <a:r>
              <a:rPr lang="en-US" altLang="ja-JP" dirty="0"/>
              <a:t> </a:t>
            </a:r>
            <a:r>
              <a:rPr lang="en-US" altLang="ja-JP" dirty="0" smtClean="0"/>
              <a:t>: </a:t>
            </a:r>
            <a:r>
              <a:rPr lang="ja-JP" altLang="en-US" dirty="0" smtClean="0"/>
              <a:t>基礎編</a:t>
            </a:r>
            <a:r>
              <a:rPr lang="en-US" altLang="ja-JP" dirty="0" smtClean="0"/>
              <a:t> (</a:t>
            </a:r>
            <a:r>
              <a:rPr lang="ja-JP" altLang="en-US" dirty="0" smtClean="0"/>
              <a:t>全９問</a:t>
            </a:r>
            <a:r>
              <a:rPr lang="en-US" altLang="ja-JP" dirty="0" smtClean="0"/>
              <a:t>)</a:t>
            </a:r>
          </a:p>
          <a:p>
            <a:r>
              <a:rPr lang="en-US" altLang="ja-JP" dirty="0"/>
              <a:t>SQL</a:t>
            </a:r>
            <a:r>
              <a:rPr lang="ja-JP" altLang="en-US" dirty="0"/>
              <a:t>文に関する問題</a:t>
            </a:r>
            <a:r>
              <a:rPr lang="en-US" altLang="ja-JP" dirty="0"/>
              <a:t> </a:t>
            </a:r>
            <a:r>
              <a:rPr lang="en-US" altLang="ja-JP" dirty="0" smtClean="0"/>
              <a:t>: </a:t>
            </a:r>
            <a:r>
              <a:rPr lang="ja-JP" altLang="en-US" dirty="0" smtClean="0"/>
              <a:t>応用編</a:t>
            </a:r>
            <a:r>
              <a:rPr lang="en-US" altLang="ja-JP" dirty="0" smtClean="0"/>
              <a:t> (</a:t>
            </a:r>
            <a:r>
              <a:rPr lang="ja-JP" altLang="en-US" dirty="0" smtClean="0"/>
              <a:t>大問２問</a:t>
            </a:r>
            <a:r>
              <a:rPr lang="en-US" altLang="ja-JP" dirty="0" smtClean="0"/>
              <a:t>)</a:t>
            </a:r>
          </a:p>
          <a:p>
            <a:r>
              <a:rPr lang="ja-JP" altLang="en-US" dirty="0" smtClean="0">
                <a:solidFill>
                  <a:schemeClr val="accent2"/>
                </a:solidFill>
              </a:rPr>
              <a:t>正規化に関する問題</a:t>
            </a:r>
            <a:r>
              <a:rPr lang="en-US" altLang="ja-JP" dirty="0" smtClean="0">
                <a:solidFill>
                  <a:schemeClr val="accent2"/>
                </a:solidFill>
              </a:rPr>
              <a:t> (</a:t>
            </a:r>
            <a:r>
              <a:rPr lang="ja-JP" altLang="en-US" dirty="0" smtClean="0">
                <a:solidFill>
                  <a:schemeClr val="accent2"/>
                </a:solidFill>
              </a:rPr>
              <a:t>全９問</a:t>
            </a:r>
            <a:r>
              <a:rPr lang="en-US" altLang="ja-JP" dirty="0" smtClean="0">
                <a:solidFill>
                  <a:schemeClr val="accent2"/>
                </a:solidFill>
              </a:rPr>
              <a:t>)</a:t>
            </a:r>
          </a:p>
        </p:txBody>
      </p:sp>
    </p:spTree>
    <p:extLst>
      <p:ext uri="{BB962C8B-B14F-4D97-AF65-F5344CB8AC3E}">
        <p14:creationId xmlns:p14="http://schemas.microsoft.com/office/powerpoint/2010/main" val="19258630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solidFill>
                  <a:schemeClr val="tx1"/>
                </a:solidFill>
              </a:rPr>
              <a:t>正規化に関する問題</a:t>
            </a:r>
            <a:r>
              <a:rPr lang="en-US" altLang="ja-JP" dirty="0">
                <a:solidFill>
                  <a:schemeClr val="tx1"/>
                </a:solidFill>
              </a:rPr>
              <a:t> (</a:t>
            </a:r>
            <a:r>
              <a:rPr lang="ja-JP" altLang="en-US" dirty="0">
                <a:solidFill>
                  <a:schemeClr val="tx1"/>
                </a:solidFill>
              </a:rPr>
              <a:t>全９問</a:t>
            </a:r>
            <a:r>
              <a:rPr lang="en-US" altLang="ja-JP" dirty="0" smtClean="0">
                <a:solidFill>
                  <a:schemeClr val="tx1"/>
                </a:solidFill>
              </a:rPr>
              <a:t>)</a:t>
            </a:r>
            <a:endParaRPr kumimoji="1" lang="ja-JP" altLang="en-US" dirty="0">
              <a:solidFill>
                <a:schemeClr val="tx1"/>
              </a:solidFill>
            </a:endParaRPr>
          </a:p>
        </p:txBody>
      </p:sp>
      <p:sp>
        <p:nvSpPr>
          <p:cNvPr id="3" name="コンテンツ プレースホルダー 2"/>
          <p:cNvSpPr>
            <a:spLocks noGrp="1"/>
          </p:cNvSpPr>
          <p:nvPr>
            <p:ph idx="1"/>
          </p:nvPr>
        </p:nvSpPr>
        <p:spPr/>
        <p:txBody>
          <a:bodyPr/>
          <a:lstStyle/>
          <a:p>
            <a:pPr marL="0" indent="0">
              <a:buNone/>
            </a:pPr>
            <a:r>
              <a:rPr lang="ja-JP" altLang="en-US" dirty="0"/>
              <a:t>それぞれの問題へのリンクは以下のように</a:t>
            </a:r>
            <a:r>
              <a:rPr lang="ja-JP" altLang="en-US" dirty="0" smtClean="0"/>
              <a:t>なる</a:t>
            </a:r>
            <a:endParaRPr lang="en-US" altLang="ja-JP" dirty="0" smtClean="0">
              <a:hlinkClick r:id="rId2"/>
            </a:endParaRPr>
          </a:p>
          <a:p>
            <a:pPr marL="514350" indent="-514350">
              <a:buFont typeface="+mj-lt"/>
              <a:buAutoNum type="arabicPeriod"/>
            </a:pPr>
            <a:r>
              <a:rPr lang="en-US" altLang="ja-JP" dirty="0" smtClean="0">
                <a:hlinkClick r:id="rId2"/>
              </a:rPr>
              <a:t>http</a:t>
            </a:r>
            <a:r>
              <a:rPr lang="en-US" altLang="ja-JP" dirty="0">
                <a:hlinkClick r:id="rId2"/>
              </a:rPr>
              <a:t>://www.pursue.ne.jp/jouhousyo/sysadSeikika/sysadSeikika_Q.htm#</a:t>
            </a:r>
            <a:r>
              <a:rPr lang="ja-JP" altLang="en-US" dirty="0">
                <a:hlinkClick r:id="rId2"/>
              </a:rPr>
              <a:t>問</a:t>
            </a:r>
            <a:r>
              <a:rPr lang="en-US" altLang="ja-JP" dirty="0">
                <a:hlinkClick r:id="rId2"/>
              </a:rPr>
              <a:t>08</a:t>
            </a:r>
            <a:endParaRPr lang="en-US" altLang="ja-JP" dirty="0"/>
          </a:p>
          <a:p>
            <a:pPr marL="514350" indent="-514350">
              <a:buFont typeface="+mj-lt"/>
              <a:buAutoNum type="arabicPeriod"/>
            </a:pPr>
            <a:r>
              <a:rPr lang="en-US" altLang="ja-JP" dirty="0">
                <a:hlinkClick r:id="rId3"/>
              </a:rPr>
              <a:t>http://www.pursue.ne.jp/jouhousyo/sysadSeikika/sysadSeikika_Q.htm#</a:t>
            </a:r>
            <a:r>
              <a:rPr lang="ja-JP" altLang="en-US" dirty="0">
                <a:hlinkClick r:id="rId3"/>
              </a:rPr>
              <a:t>問</a:t>
            </a:r>
            <a:r>
              <a:rPr lang="en-US" altLang="ja-JP" dirty="0">
                <a:hlinkClick r:id="rId3"/>
              </a:rPr>
              <a:t>01</a:t>
            </a:r>
            <a:endParaRPr lang="en-US" altLang="ja-JP" dirty="0"/>
          </a:p>
          <a:p>
            <a:pPr marL="514350" indent="-514350">
              <a:buFont typeface="+mj-lt"/>
              <a:buAutoNum type="arabicPeriod"/>
            </a:pPr>
            <a:r>
              <a:rPr lang="en-US" altLang="ja-JP" dirty="0">
                <a:hlinkClick r:id="rId4"/>
              </a:rPr>
              <a:t>http://www.fe-siken.com/kakomon/15_aki/q67.html</a:t>
            </a:r>
            <a:endParaRPr lang="en-US" altLang="ja-JP" dirty="0"/>
          </a:p>
          <a:p>
            <a:pPr marL="514350" indent="-514350">
              <a:buFont typeface="+mj-lt"/>
              <a:buAutoNum type="arabicPeriod"/>
            </a:pPr>
            <a:r>
              <a:rPr lang="en-US" altLang="ja-JP" dirty="0">
                <a:hlinkClick r:id="rId5"/>
              </a:rPr>
              <a:t>http://www.pursue.ne.jp/jouhousyo/sysadSeikika/sysadSeikika_Q.htm#</a:t>
            </a:r>
            <a:r>
              <a:rPr lang="ja-JP" altLang="en-US" dirty="0">
                <a:hlinkClick r:id="rId5"/>
              </a:rPr>
              <a:t>問</a:t>
            </a:r>
            <a:r>
              <a:rPr lang="en-US" altLang="ja-JP" dirty="0">
                <a:hlinkClick r:id="rId5"/>
              </a:rPr>
              <a:t>04</a:t>
            </a:r>
            <a:endParaRPr lang="en-US" altLang="ja-JP" dirty="0"/>
          </a:p>
          <a:p>
            <a:pPr marL="514350" indent="-514350">
              <a:buFont typeface="+mj-lt"/>
              <a:buAutoNum type="arabicPeriod"/>
            </a:pPr>
            <a:r>
              <a:rPr lang="en-US" altLang="ja-JP" dirty="0">
                <a:hlinkClick r:id="rId6"/>
              </a:rPr>
              <a:t>http://kanauka.com/kakomon/ap/h22h/032.html</a:t>
            </a:r>
            <a:endParaRPr lang="en-US" altLang="ja-JP" dirty="0"/>
          </a:p>
          <a:p>
            <a:pPr marL="514350" indent="-514350">
              <a:buFont typeface="+mj-lt"/>
              <a:buAutoNum type="arabicPeriod"/>
            </a:pPr>
            <a:r>
              <a:rPr lang="en-US" altLang="ja-JP" dirty="0">
                <a:hlinkClick r:id="rId7"/>
              </a:rPr>
              <a:t>http://itnavi.style-mods.net/question/db16/db16_23.htm</a:t>
            </a:r>
            <a:endParaRPr lang="en-US" altLang="ja-JP" dirty="0"/>
          </a:p>
          <a:p>
            <a:pPr marL="514350" indent="-514350">
              <a:buFont typeface="+mj-lt"/>
              <a:buAutoNum type="arabicPeriod"/>
            </a:pPr>
            <a:r>
              <a:rPr lang="en-US" altLang="ja-JP" dirty="0">
                <a:hlinkClick r:id="rId8"/>
              </a:rPr>
              <a:t>http://www.fe-siken.com/kakomon/22_haru/q30.html</a:t>
            </a:r>
            <a:endParaRPr lang="en-US" altLang="ja-JP" dirty="0"/>
          </a:p>
          <a:p>
            <a:pPr marL="514350" indent="-514350">
              <a:buFont typeface="+mj-lt"/>
              <a:buAutoNum type="arabicPeriod"/>
            </a:pPr>
            <a:r>
              <a:rPr lang="en-US" altLang="ja-JP" dirty="0">
                <a:hlinkClick r:id="rId9"/>
              </a:rPr>
              <a:t>http://www.fe-siken.com/kakomon/21_haru/q32.html</a:t>
            </a:r>
            <a:endParaRPr lang="en-US" altLang="ja-JP" dirty="0"/>
          </a:p>
          <a:p>
            <a:pPr marL="514350" indent="-514350">
              <a:buFont typeface="+mj-lt"/>
              <a:buAutoNum type="arabicPeriod"/>
            </a:pPr>
            <a:r>
              <a:rPr lang="en-US" altLang="ja-JP" dirty="0">
                <a:hlinkClick r:id="rId10"/>
              </a:rPr>
              <a:t>http://xn--</a:t>
            </a:r>
            <a:r>
              <a:rPr lang="en-US" altLang="ja-JP" dirty="0" smtClean="0">
                <a:hlinkClick r:id="rId10"/>
              </a:rPr>
              <a:t>n9q36mh1hnxuksz7wt.jp/FE22b-am/k29.html</a:t>
            </a:r>
            <a:endParaRPr lang="en-US" altLang="ja-JP" dirty="0"/>
          </a:p>
        </p:txBody>
      </p:sp>
    </p:spTree>
    <p:extLst>
      <p:ext uri="{BB962C8B-B14F-4D97-AF65-F5344CB8AC3E}">
        <p14:creationId xmlns:p14="http://schemas.microsoft.com/office/powerpoint/2010/main" val="6317652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正規化に関する問題</a:t>
            </a:r>
            <a:r>
              <a:rPr kumimoji="1" lang="en-US" altLang="ja-JP" dirty="0" smtClean="0"/>
              <a:t>(1/9)</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r>
              <a:rPr lang="ja-JP" altLang="en-US" dirty="0" smtClean="0"/>
              <a:t>問題１</a:t>
            </a:r>
            <a:endParaRPr lang="en-US" altLang="ja-JP" dirty="0" smtClean="0"/>
          </a:p>
          <a:p>
            <a:r>
              <a:rPr lang="ja-JP" altLang="en-US" dirty="0"/>
              <a:t>ある学校では，学生の授業履修に関する情報を，次のようなレコード形式で記録してきた。これをデータベース化するに当たり，データの重複などの問題を避けるために，レコードを分割することにした。学生は複数の授業を履修し，授業は複数の学生が履修する。さらに，どの学生も一つの授業を</a:t>
            </a:r>
            <a:r>
              <a:rPr lang="en-US" altLang="ja-JP" dirty="0"/>
              <a:t>1</a:t>
            </a:r>
            <a:r>
              <a:rPr lang="ja-JP" altLang="en-US" dirty="0"/>
              <a:t>回だけ履修する。このときの，最も適切な分割はどれか</a:t>
            </a:r>
            <a:r>
              <a:rPr lang="ja-JP" altLang="en-US" dirty="0" smtClean="0"/>
              <a:t>。</a:t>
            </a:r>
            <a:endParaRPr lang="en-US" altLang="ja-JP" dirty="0" smtClean="0"/>
          </a:p>
          <a:p>
            <a:r>
              <a:rPr lang="ja-JP" altLang="en-US" dirty="0" smtClean="0">
                <a:solidFill>
                  <a:schemeClr val="accent2"/>
                </a:solidFill>
              </a:rPr>
              <a:t>答え：　ア</a:t>
            </a:r>
            <a:endParaRPr lang="en-US" altLang="ja-JP" dirty="0" smtClean="0">
              <a:solidFill>
                <a:schemeClr val="accent2"/>
              </a:solidFill>
            </a:endParaRPr>
          </a:p>
          <a:p>
            <a:endParaRPr kumimoji="1" lang="en-US" altLang="ja-JP" dirty="0" smtClean="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pPr marL="0" indent="0" algn="r">
              <a:buNone/>
            </a:pPr>
            <a:r>
              <a:rPr kumimoji="1" lang="ja-JP" altLang="en-US" dirty="0" smtClean="0"/>
              <a:t>初級シスアド</a:t>
            </a:r>
            <a:r>
              <a:rPr kumimoji="1" lang="en-US" altLang="ja-JP" dirty="0" smtClean="0"/>
              <a:t> </a:t>
            </a:r>
            <a:r>
              <a:rPr lang="ja-JP" altLang="en-US" dirty="0" smtClean="0"/>
              <a:t>平成</a:t>
            </a:r>
            <a:r>
              <a:rPr lang="en-US" altLang="ja-JP" dirty="0"/>
              <a:t>12</a:t>
            </a:r>
            <a:r>
              <a:rPr lang="ja-JP" altLang="en-US" dirty="0"/>
              <a:t>年 春期 午前 問</a:t>
            </a:r>
            <a:r>
              <a:rPr lang="en-US" altLang="ja-JP" dirty="0"/>
              <a:t>50</a:t>
            </a:r>
            <a:endParaRPr kumimoji="1"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267" y="2781300"/>
            <a:ext cx="5740400" cy="3695700"/>
          </a:xfrm>
          <a:prstGeom prst="rect">
            <a:avLst/>
          </a:prstGeom>
        </p:spPr>
      </p:pic>
    </p:spTree>
    <p:extLst>
      <p:ext uri="{BB962C8B-B14F-4D97-AF65-F5344CB8AC3E}">
        <p14:creationId xmlns:p14="http://schemas.microsoft.com/office/powerpoint/2010/main" val="12848163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(2/9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pPr marL="0" indent="0">
              <a:buNone/>
            </a:pPr>
            <a:r>
              <a:rPr lang="ja-JP" altLang="en-US" dirty="0" smtClean="0"/>
              <a:t>問題２</a:t>
            </a:r>
            <a:endParaRPr lang="en-US" altLang="ja-JP" dirty="0" smtClean="0"/>
          </a:p>
          <a:p>
            <a:r>
              <a:rPr lang="ja-JP" altLang="en-US" dirty="0" smtClean="0"/>
              <a:t>従来</a:t>
            </a:r>
            <a:r>
              <a:rPr lang="ja-JP" altLang="en-US" dirty="0"/>
              <a:t>，仕入台帳は次のようなレコード形式になっていた。これをデータベース化するために，商品に関する項目と，仕入先に関する項目を分けて記録することにした。正規化されたデータベースのレコードとして，最も適切な分け方はどれか。商品コードと仕入先コードが，レコードを検索するためのキーとなる。商品コードから仕入先が参照できなければならない。なお，一つの仕入先から複数の商品を仕入れている</a:t>
            </a:r>
            <a:r>
              <a:rPr lang="ja-JP" altLang="en-US" dirty="0" smtClean="0"/>
              <a:t>。</a:t>
            </a:r>
            <a:endParaRPr lang="en-US" altLang="ja-JP" dirty="0" smtClean="0"/>
          </a:p>
          <a:p>
            <a:r>
              <a:rPr kumimoji="1" lang="ja-JP" altLang="en-US" dirty="0" smtClean="0">
                <a:solidFill>
                  <a:schemeClr val="accent2"/>
                </a:solidFill>
              </a:rPr>
              <a:t>答え：　エ</a:t>
            </a:r>
            <a:endParaRPr kumimoji="1" lang="en-US" altLang="ja-JP" dirty="0" smtClean="0">
              <a:solidFill>
                <a:schemeClr val="accent2"/>
              </a:solidFill>
            </a:endParaRPr>
          </a:p>
          <a:p>
            <a:endParaRPr kumimoji="1" lang="en-US" altLang="ja-JP" dirty="0" smtClean="0">
              <a:solidFill>
                <a:schemeClr val="accent2"/>
              </a:solidFill>
            </a:endParaRPr>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pPr marL="0" indent="0" algn="r">
              <a:buNone/>
            </a:pPr>
            <a:endParaRPr lang="en-US" altLang="ja-JP" dirty="0" smtClean="0"/>
          </a:p>
          <a:p>
            <a:pPr marL="0" indent="0" algn="r">
              <a:buNone/>
            </a:pPr>
            <a:endParaRPr lang="en-US" altLang="ja-JP" dirty="0"/>
          </a:p>
          <a:p>
            <a:pPr marL="0" indent="0" algn="r">
              <a:buNone/>
            </a:pPr>
            <a:r>
              <a:rPr lang="ja-JP" altLang="en-US" dirty="0" smtClean="0"/>
              <a:t>初級シスアド</a:t>
            </a:r>
            <a:r>
              <a:rPr lang="en-US" altLang="ja-JP" dirty="0" smtClean="0"/>
              <a:t> </a:t>
            </a:r>
            <a:r>
              <a:rPr lang="ja-JP" altLang="en-US" dirty="0" smtClean="0"/>
              <a:t>平成</a:t>
            </a:r>
            <a:r>
              <a:rPr lang="en-US" altLang="ja-JP" dirty="0"/>
              <a:t>6</a:t>
            </a:r>
            <a:r>
              <a:rPr lang="ja-JP" altLang="en-US" dirty="0"/>
              <a:t>年度 午前 問</a:t>
            </a:r>
            <a:r>
              <a:rPr lang="en-US" altLang="ja-JP" dirty="0"/>
              <a:t>39</a:t>
            </a:r>
            <a:endParaRPr kumimoji="1" lang="en-US" altLang="ja-JP"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245" y="2865013"/>
            <a:ext cx="5617717" cy="3833989"/>
          </a:xfrm>
          <a:prstGeom prst="rect">
            <a:avLst/>
          </a:prstGeom>
        </p:spPr>
      </p:pic>
    </p:spTree>
    <p:extLst>
      <p:ext uri="{BB962C8B-B14F-4D97-AF65-F5344CB8AC3E}">
        <p14:creationId xmlns:p14="http://schemas.microsoft.com/office/powerpoint/2010/main" val="17295276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(3/9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問題３</a:t>
            </a:r>
            <a:endParaRPr lang="en-US" altLang="ja-JP" dirty="0" smtClean="0"/>
          </a:p>
          <a:p>
            <a:r>
              <a:rPr lang="ja-JP" altLang="en-US" dirty="0" smtClean="0"/>
              <a:t>項目 </a:t>
            </a:r>
            <a:r>
              <a:rPr lang="en-US" altLang="ja-JP" dirty="0"/>
              <a:t>a</a:t>
            </a:r>
            <a:r>
              <a:rPr lang="ja-JP" altLang="en-US" dirty="0"/>
              <a:t>～</a:t>
            </a:r>
            <a:r>
              <a:rPr lang="en-US" altLang="ja-JP" dirty="0"/>
              <a:t>f </a:t>
            </a:r>
            <a:r>
              <a:rPr lang="ja-JP" altLang="en-US" dirty="0"/>
              <a:t>からなるレコードがある。このレコードの主キーは，項目</a:t>
            </a:r>
            <a:r>
              <a:rPr lang="en-US" altLang="ja-JP" dirty="0"/>
              <a:t>a</a:t>
            </a:r>
            <a:r>
              <a:rPr lang="ja-JP" altLang="en-US" dirty="0"/>
              <a:t>と</a:t>
            </a:r>
            <a:r>
              <a:rPr lang="en-US" altLang="ja-JP" dirty="0"/>
              <a:t>b</a:t>
            </a:r>
            <a:r>
              <a:rPr lang="ja-JP" altLang="en-US" dirty="0"/>
              <a:t>を組み合わせたものである。また，項目</a:t>
            </a:r>
            <a:r>
              <a:rPr lang="en-US" altLang="ja-JP" dirty="0"/>
              <a:t>f</a:t>
            </a:r>
            <a:r>
              <a:rPr lang="ja-JP" altLang="en-US" dirty="0"/>
              <a:t>は項目</a:t>
            </a:r>
            <a:r>
              <a:rPr lang="en-US" altLang="ja-JP" dirty="0"/>
              <a:t>b</a:t>
            </a:r>
            <a:r>
              <a:rPr lang="ja-JP" altLang="en-US" dirty="0"/>
              <a:t>によって特定できる。このレコードを第</a:t>
            </a:r>
            <a:r>
              <a:rPr lang="en-US" altLang="ja-JP" dirty="0"/>
              <a:t>3</a:t>
            </a:r>
            <a:r>
              <a:rPr lang="ja-JP" altLang="en-US" dirty="0"/>
              <a:t>正規形にしたものはどれか</a:t>
            </a:r>
            <a:r>
              <a:rPr lang="ja-JP" altLang="en-US" dirty="0" smtClean="0"/>
              <a:t>。</a:t>
            </a:r>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r>
              <a:rPr kumimoji="1" lang="ja-JP" altLang="en-US" dirty="0" smtClean="0"/>
              <a:t>ア</a:t>
            </a:r>
            <a:r>
              <a:rPr kumimoji="1" lang="en-US" altLang="ja-JP" dirty="0" smtClean="0"/>
              <a:t>. </a:t>
            </a:r>
            <a:endParaRPr kumimoji="1" lang="en-US" altLang="ja-JP" dirty="0"/>
          </a:p>
          <a:p>
            <a:r>
              <a:rPr lang="ja-JP" altLang="en-US" dirty="0" smtClean="0">
                <a:solidFill>
                  <a:schemeClr val="accent2"/>
                </a:solidFill>
              </a:rPr>
              <a:t>イ</a:t>
            </a:r>
            <a:r>
              <a:rPr lang="en-US" altLang="ja-JP" dirty="0" smtClean="0">
                <a:solidFill>
                  <a:schemeClr val="accent2"/>
                </a:solidFill>
              </a:rPr>
              <a:t>.</a:t>
            </a:r>
            <a:r>
              <a:rPr lang="en-US" altLang="ja-JP" dirty="0" smtClean="0"/>
              <a:t> </a:t>
            </a:r>
          </a:p>
          <a:p>
            <a:r>
              <a:rPr kumimoji="1" lang="ja-JP" altLang="en-US" dirty="0" smtClean="0"/>
              <a:t>ウ</a:t>
            </a:r>
            <a:r>
              <a:rPr kumimoji="1" lang="en-US" altLang="ja-JP" dirty="0" smtClean="0"/>
              <a:t>. </a:t>
            </a:r>
            <a:endParaRPr kumimoji="1" lang="en-US" altLang="ja-JP" dirty="0"/>
          </a:p>
          <a:p>
            <a:r>
              <a:rPr lang="ja-JP" altLang="en-US" dirty="0" smtClean="0"/>
              <a:t>エ</a:t>
            </a:r>
            <a:r>
              <a:rPr lang="en-US" altLang="ja-JP" dirty="0" smtClean="0"/>
              <a:t>. </a:t>
            </a:r>
          </a:p>
          <a:p>
            <a:pPr marL="0" indent="0" algn="r">
              <a:buNone/>
            </a:pPr>
            <a:r>
              <a:rPr lang="ja-JP" altLang="en-US" dirty="0" smtClean="0"/>
              <a:t>基本情報技術者 平成</a:t>
            </a:r>
            <a:r>
              <a:rPr lang="en-US" altLang="ja-JP" dirty="0" smtClean="0"/>
              <a:t>15</a:t>
            </a:r>
            <a:r>
              <a:rPr lang="ja-JP" altLang="en-US" dirty="0" smtClean="0"/>
              <a:t>年秋期 午前問</a:t>
            </a:r>
            <a:r>
              <a:rPr lang="en-US" altLang="ja-JP" dirty="0" smtClean="0"/>
              <a:t>67 </a:t>
            </a:r>
            <a:r>
              <a:rPr lang="ja-JP" altLang="en-US" dirty="0" smtClean="0"/>
              <a:t>改変</a:t>
            </a:r>
            <a:endParaRPr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5260305"/>
            <a:ext cx="5080000" cy="292100"/>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00" y="4889500"/>
            <a:ext cx="5080000" cy="279400"/>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0200" y="5644480"/>
            <a:ext cx="5080000" cy="292100"/>
          </a:xfrm>
          <a:prstGeom prst="rect">
            <a:avLst/>
          </a:prstGeom>
        </p:spPr>
      </p:pic>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0200" y="4506383"/>
            <a:ext cx="5080000" cy="292100"/>
          </a:xfrm>
          <a:prstGeom prst="rect">
            <a:avLst/>
          </a:prstGeom>
        </p:spPr>
      </p:pic>
      <p:pic>
        <p:nvPicPr>
          <p:cNvPr id="8" name="図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9300" y="2711450"/>
            <a:ext cx="3390900" cy="863600"/>
          </a:xfrm>
          <a:prstGeom prst="rect">
            <a:avLst/>
          </a:prstGeom>
        </p:spPr>
      </p:pic>
    </p:spTree>
    <p:extLst>
      <p:ext uri="{BB962C8B-B14F-4D97-AF65-F5344CB8AC3E}">
        <p14:creationId xmlns:p14="http://schemas.microsoft.com/office/powerpoint/2010/main" val="560482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solidFill>
                  <a:schemeClr val="accent2"/>
                </a:solidFill>
              </a:rPr>
              <a:t>SQL</a:t>
            </a:r>
            <a:r>
              <a:rPr kumimoji="1" lang="ja-JP" altLang="en-US" dirty="0" smtClean="0">
                <a:solidFill>
                  <a:schemeClr val="accent2"/>
                </a:solidFill>
              </a:rPr>
              <a:t>文に関する問題</a:t>
            </a:r>
            <a:r>
              <a:rPr lang="en-US" altLang="ja-JP" dirty="0">
                <a:solidFill>
                  <a:schemeClr val="accent2"/>
                </a:solidFill>
              </a:rPr>
              <a:t> </a:t>
            </a:r>
            <a:r>
              <a:rPr lang="en-US" altLang="ja-JP" dirty="0" smtClean="0">
                <a:solidFill>
                  <a:schemeClr val="accent2"/>
                </a:solidFill>
              </a:rPr>
              <a:t>: </a:t>
            </a:r>
            <a:r>
              <a:rPr lang="ja-JP" altLang="en-US" dirty="0" smtClean="0">
                <a:solidFill>
                  <a:schemeClr val="accent2"/>
                </a:solidFill>
              </a:rPr>
              <a:t>基礎編</a:t>
            </a:r>
            <a:r>
              <a:rPr lang="en-US" altLang="ja-JP" dirty="0" smtClean="0">
                <a:solidFill>
                  <a:schemeClr val="accent2"/>
                </a:solidFill>
              </a:rPr>
              <a:t> (</a:t>
            </a:r>
            <a:r>
              <a:rPr lang="ja-JP" altLang="en-US" dirty="0" smtClean="0">
                <a:solidFill>
                  <a:schemeClr val="accent2"/>
                </a:solidFill>
              </a:rPr>
              <a:t>全９問</a:t>
            </a:r>
            <a:r>
              <a:rPr lang="en-US" altLang="ja-JP" dirty="0" smtClean="0">
                <a:solidFill>
                  <a:schemeClr val="accent2"/>
                </a:solidFill>
              </a:rPr>
              <a:t>)</a:t>
            </a:r>
          </a:p>
          <a:p>
            <a:r>
              <a:rPr lang="en-US" altLang="ja-JP" dirty="0"/>
              <a:t>SQL</a:t>
            </a:r>
            <a:r>
              <a:rPr lang="ja-JP" altLang="en-US" dirty="0"/>
              <a:t>文に関する問題</a:t>
            </a:r>
            <a:r>
              <a:rPr lang="en-US" altLang="ja-JP" dirty="0"/>
              <a:t> </a:t>
            </a:r>
            <a:r>
              <a:rPr lang="en-US" altLang="ja-JP" dirty="0" smtClean="0"/>
              <a:t>: </a:t>
            </a:r>
            <a:r>
              <a:rPr lang="ja-JP" altLang="en-US" dirty="0" smtClean="0"/>
              <a:t>応用編</a:t>
            </a:r>
            <a:r>
              <a:rPr lang="en-US" altLang="ja-JP" dirty="0" smtClean="0"/>
              <a:t> (</a:t>
            </a:r>
            <a:r>
              <a:rPr lang="ja-JP" altLang="en-US" dirty="0" smtClean="0"/>
              <a:t>大問２問</a:t>
            </a:r>
            <a:r>
              <a:rPr lang="en-US" altLang="ja-JP" dirty="0" smtClean="0"/>
              <a:t>)</a:t>
            </a:r>
          </a:p>
          <a:p>
            <a:r>
              <a:rPr lang="ja-JP" altLang="en-US" dirty="0" smtClean="0"/>
              <a:t>正規化に関する問題</a:t>
            </a:r>
            <a:r>
              <a:rPr lang="en-US" altLang="ja-JP" dirty="0" smtClean="0"/>
              <a:t> (</a:t>
            </a:r>
            <a:r>
              <a:rPr lang="ja-JP" altLang="en-US" dirty="0" smtClean="0"/>
              <a:t>全９問</a:t>
            </a:r>
            <a:r>
              <a:rPr lang="en-US" altLang="ja-JP" dirty="0" smtClean="0"/>
              <a:t>)</a:t>
            </a:r>
          </a:p>
        </p:txBody>
      </p:sp>
    </p:spTree>
    <p:extLst>
      <p:ext uri="{BB962C8B-B14F-4D97-AF65-F5344CB8AC3E}">
        <p14:creationId xmlns:p14="http://schemas.microsoft.com/office/powerpoint/2010/main" val="11053795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(4/9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問題４</a:t>
            </a:r>
            <a:endParaRPr lang="en-US" altLang="ja-JP" dirty="0" smtClean="0"/>
          </a:p>
          <a:p>
            <a:r>
              <a:rPr lang="ja-JP" altLang="en-US" dirty="0" smtClean="0"/>
              <a:t>項目 </a:t>
            </a:r>
            <a:r>
              <a:rPr lang="en-US" altLang="ja-JP" dirty="0"/>
              <a:t>a</a:t>
            </a:r>
            <a:r>
              <a:rPr lang="ja-JP" altLang="en-US" dirty="0" smtClean="0"/>
              <a:t>～</a:t>
            </a:r>
            <a:r>
              <a:rPr lang="en-US" altLang="ja-JP" dirty="0"/>
              <a:t>e</a:t>
            </a:r>
            <a:r>
              <a:rPr lang="en-US" altLang="ja-JP" dirty="0" smtClean="0"/>
              <a:t> </a:t>
            </a:r>
            <a:r>
              <a:rPr lang="ja-JP" altLang="en-US" dirty="0"/>
              <a:t>からなるレコードがある。このレコードの主キーは，項目</a:t>
            </a:r>
            <a:r>
              <a:rPr lang="en-US" altLang="ja-JP" dirty="0" smtClean="0"/>
              <a:t>a</a:t>
            </a:r>
            <a:r>
              <a:rPr lang="ja-JP" altLang="en-US" dirty="0" smtClean="0"/>
              <a:t>で</a:t>
            </a:r>
            <a:r>
              <a:rPr lang="ja-JP" altLang="en-US" dirty="0"/>
              <a:t>ある</a:t>
            </a:r>
            <a:r>
              <a:rPr lang="ja-JP" altLang="en-US" dirty="0" smtClean="0"/>
              <a:t>。この</a:t>
            </a:r>
            <a:r>
              <a:rPr lang="ja-JP" altLang="en-US" dirty="0"/>
              <a:t>レコードを第</a:t>
            </a:r>
            <a:r>
              <a:rPr lang="en-US" altLang="ja-JP" dirty="0"/>
              <a:t>3</a:t>
            </a:r>
            <a:r>
              <a:rPr lang="ja-JP" altLang="en-US" dirty="0"/>
              <a:t>正規形にしたものはどれか</a:t>
            </a:r>
            <a:r>
              <a:rPr lang="ja-JP" altLang="en-US" dirty="0" smtClean="0"/>
              <a:t>。</a:t>
            </a:r>
            <a:endParaRPr lang="en-US" altLang="ja-JP" dirty="0" smtClean="0"/>
          </a:p>
          <a:p>
            <a:r>
              <a:rPr kumimoji="1" lang="ja-JP" altLang="en-US" dirty="0" smtClean="0">
                <a:solidFill>
                  <a:schemeClr val="accent2"/>
                </a:solidFill>
              </a:rPr>
              <a:t>答え：　エ</a:t>
            </a:r>
            <a:endParaRPr kumimoji="1" lang="en-US" altLang="ja-JP" dirty="0">
              <a:solidFill>
                <a:schemeClr val="accent2"/>
              </a:solidFill>
            </a:endParaRPr>
          </a:p>
          <a:p>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pPr marL="0" indent="0" algn="r">
              <a:buNone/>
            </a:pPr>
            <a:endParaRPr lang="en-US" altLang="ja-JP" dirty="0" smtClean="0"/>
          </a:p>
          <a:p>
            <a:pPr marL="0" indent="0" algn="r">
              <a:buNone/>
            </a:pPr>
            <a:endParaRPr lang="en-US" altLang="ja-JP" dirty="0"/>
          </a:p>
          <a:p>
            <a:pPr marL="0" indent="0" algn="r">
              <a:buNone/>
            </a:pPr>
            <a:endParaRPr lang="en-US" altLang="ja-JP" dirty="0" smtClean="0"/>
          </a:p>
          <a:p>
            <a:pPr marL="0" indent="0" algn="r">
              <a:buNone/>
            </a:pPr>
            <a:endParaRPr lang="en-US" altLang="ja-JP" dirty="0"/>
          </a:p>
          <a:p>
            <a:pPr marL="0" indent="0" algn="r">
              <a:buNone/>
            </a:pPr>
            <a:endParaRPr lang="en-US" altLang="ja-JP" dirty="0" smtClean="0"/>
          </a:p>
          <a:p>
            <a:pPr marL="0" indent="0" algn="r">
              <a:buNone/>
            </a:pPr>
            <a:r>
              <a:rPr lang="ja-JP" altLang="en-US" dirty="0" smtClean="0"/>
              <a:t>初級</a:t>
            </a:r>
            <a:r>
              <a:rPr lang="ja-JP" altLang="en-US" dirty="0"/>
              <a:t>シスアド平成</a:t>
            </a:r>
            <a:r>
              <a:rPr lang="en-US" altLang="ja-JP" dirty="0"/>
              <a:t>10</a:t>
            </a:r>
            <a:r>
              <a:rPr lang="ja-JP" altLang="en-US" dirty="0"/>
              <a:t>年 午前 問</a:t>
            </a:r>
            <a:r>
              <a:rPr lang="en-US" altLang="ja-JP" dirty="0" smtClean="0"/>
              <a:t>37 </a:t>
            </a:r>
            <a:r>
              <a:rPr lang="ja-JP" altLang="en-US" dirty="0" smtClean="0"/>
              <a:t>改変</a:t>
            </a:r>
            <a:endParaRPr lang="en-US" altLang="ja-JP" dirty="0"/>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468034"/>
            <a:ext cx="4453016" cy="3311877"/>
          </a:xfrm>
          <a:prstGeom prst="rect">
            <a:avLst/>
          </a:prstGeom>
        </p:spPr>
      </p:pic>
    </p:spTree>
    <p:extLst>
      <p:ext uri="{BB962C8B-B14F-4D97-AF65-F5344CB8AC3E}">
        <p14:creationId xmlns:p14="http://schemas.microsoft.com/office/powerpoint/2010/main" val="107196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(5/9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問題５</a:t>
            </a:r>
            <a:endParaRPr lang="en-US" altLang="ja-JP" dirty="0" smtClean="0"/>
          </a:p>
          <a:p>
            <a:r>
              <a:rPr lang="en-US" altLang="ja-JP" dirty="0"/>
              <a:t>"</a:t>
            </a:r>
            <a:r>
              <a:rPr lang="ja-JP" altLang="en-US" dirty="0"/>
              <a:t>受注明細</a:t>
            </a:r>
            <a:r>
              <a:rPr lang="en-US" altLang="ja-JP" dirty="0"/>
              <a:t>"</a:t>
            </a:r>
            <a:r>
              <a:rPr lang="ja-JP" altLang="en-US" dirty="0"/>
              <a:t>表は、どのレベルまでの正規形の条件を満足しているか。ここで、受注番号と明細番号の組は主キーである</a:t>
            </a:r>
            <a:r>
              <a:rPr lang="ja-JP" altLang="en-US" dirty="0" smtClean="0"/>
              <a:t>。</a:t>
            </a:r>
            <a:endParaRPr lang="en-US" altLang="ja-JP" dirty="0" smtClean="0"/>
          </a:p>
          <a:p>
            <a:endParaRPr kumimoji="1" lang="en-US" altLang="ja-JP" dirty="0"/>
          </a:p>
          <a:p>
            <a:endParaRPr kumimoji="1" lang="en-US" altLang="ja-JP" dirty="0"/>
          </a:p>
          <a:p>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r>
              <a:rPr kumimoji="1" lang="ja-JP" altLang="en-US" dirty="0" smtClean="0"/>
              <a:t>ア</a:t>
            </a:r>
            <a:r>
              <a:rPr kumimoji="1" lang="en-US" altLang="ja-JP" dirty="0" smtClean="0"/>
              <a:t>. </a:t>
            </a:r>
            <a:r>
              <a:rPr kumimoji="1" lang="ja-JP" altLang="en-US" dirty="0" smtClean="0"/>
              <a:t>第１正規形</a:t>
            </a:r>
            <a:endParaRPr kumimoji="1" lang="en-US" altLang="ja-JP" dirty="0"/>
          </a:p>
          <a:p>
            <a:r>
              <a:rPr lang="ja-JP" altLang="en-US" dirty="0" smtClean="0">
                <a:solidFill>
                  <a:schemeClr val="accent2"/>
                </a:solidFill>
              </a:rPr>
              <a:t>イ</a:t>
            </a:r>
            <a:r>
              <a:rPr lang="en-US" altLang="ja-JP" dirty="0" smtClean="0">
                <a:solidFill>
                  <a:schemeClr val="accent2"/>
                </a:solidFill>
              </a:rPr>
              <a:t>. </a:t>
            </a:r>
            <a:r>
              <a:rPr lang="ja-JP" altLang="en-US" dirty="0" smtClean="0">
                <a:solidFill>
                  <a:schemeClr val="accent2"/>
                </a:solidFill>
              </a:rPr>
              <a:t>第２正規形</a:t>
            </a:r>
            <a:endParaRPr lang="en-US" altLang="ja-JP" dirty="0" smtClean="0">
              <a:solidFill>
                <a:schemeClr val="accent2"/>
              </a:solidFill>
            </a:endParaRPr>
          </a:p>
          <a:p>
            <a:r>
              <a:rPr kumimoji="1" lang="ja-JP" altLang="en-US" dirty="0" smtClean="0"/>
              <a:t>ウ</a:t>
            </a:r>
            <a:r>
              <a:rPr kumimoji="1" lang="en-US" altLang="ja-JP" dirty="0" smtClean="0"/>
              <a:t>. </a:t>
            </a:r>
            <a:r>
              <a:rPr lang="ja-JP" altLang="en-US" dirty="0" smtClean="0"/>
              <a:t>第３正規形</a:t>
            </a:r>
            <a:endParaRPr kumimoji="1" lang="en-US" altLang="ja-JP" dirty="0"/>
          </a:p>
          <a:p>
            <a:r>
              <a:rPr lang="ja-JP" altLang="en-US" dirty="0" smtClean="0"/>
              <a:t>エ</a:t>
            </a:r>
            <a:r>
              <a:rPr lang="en-US" altLang="ja-JP" dirty="0" smtClean="0"/>
              <a:t>. </a:t>
            </a:r>
            <a:r>
              <a:rPr lang="ja-JP" altLang="en-US" dirty="0" smtClean="0"/>
              <a:t>第４正規形</a:t>
            </a:r>
            <a:endParaRPr lang="en-US" altLang="ja-JP" dirty="0" smtClean="0"/>
          </a:p>
          <a:p>
            <a:pPr marL="0" indent="0" algn="r">
              <a:buNone/>
            </a:pPr>
            <a:r>
              <a:rPr lang="ja-JP" altLang="en-US" dirty="0" smtClean="0"/>
              <a:t>応用情報技術者 平成</a:t>
            </a:r>
            <a:r>
              <a:rPr lang="en-US" altLang="ja-JP" dirty="0" smtClean="0"/>
              <a:t>22</a:t>
            </a:r>
            <a:r>
              <a:rPr lang="ja-JP" altLang="en-US" dirty="0" smtClean="0"/>
              <a:t>年春期 午前問</a:t>
            </a:r>
            <a:r>
              <a:rPr lang="en-US" altLang="ja-JP" dirty="0" smtClean="0"/>
              <a:t>32</a:t>
            </a:r>
            <a:endParaRPr lang="en-US" altLang="ja-JP" dirty="0"/>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270460"/>
            <a:ext cx="4745625" cy="1770962"/>
          </a:xfrm>
          <a:prstGeom prst="rect">
            <a:avLst/>
          </a:prstGeom>
          <a:ln>
            <a:solidFill>
              <a:schemeClr val="accent1"/>
            </a:solidFill>
          </a:ln>
        </p:spPr>
      </p:pic>
    </p:spTree>
    <p:extLst>
      <p:ext uri="{BB962C8B-B14F-4D97-AF65-F5344CB8AC3E}">
        <p14:creationId xmlns:p14="http://schemas.microsoft.com/office/powerpoint/2010/main" val="5759740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(6/9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r>
              <a:rPr lang="ja-JP" altLang="en-US" dirty="0" smtClean="0"/>
              <a:t>問題６</a:t>
            </a:r>
            <a:endParaRPr lang="en-US" altLang="ja-JP" dirty="0" smtClean="0"/>
          </a:p>
          <a:p>
            <a:r>
              <a:rPr lang="ja-JP" altLang="en-US" dirty="0"/>
              <a:t>第</a:t>
            </a:r>
            <a:r>
              <a:rPr lang="en-US" altLang="ja-JP" dirty="0"/>
              <a:t>2</a:t>
            </a:r>
            <a:r>
              <a:rPr lang="ja-JP" altLang="en-US" dirty="0"/>
              <a:t>正規形であるが第</a:t>
            </a:r>
            <a:r>
              <a:rPr lang="en-US" altLang="ja-JP" dirty="0"/>
              <a:t>3</a:t>
            </a:r>
            <a:r>
              <a:rPr lang="ja-JP" altLang="en-US" dirty="0"/>
              <a:t>正規形でない表はどれか。</a:t>
            </a:r>
            <a:br>
              <a:rPr lang="ja-JP" altLang="en-US" dirty="0"/>
            </a:br>
            <a:r>
              <a:rPr lang="ja-JP" altLang="en-US" dirty="0"/>
              <a:t>ここで、講義名に対して担当教員は一意に決まり、所属コードに対して勤務地は一意に決まるものとする。また、</a:t>
            </a:r>
            <a:r>
              <a:rPr lang="en-US" altLang="ja-JP" dirty="0"/>
              <a:t>{ }</a:t>
            </a:r>
            <a:r>
              <a:rPr lang="ja-JP" altLang="en-US" dirty="0"/>
              <a:t>は繰返し項目を表し、下線部のデータ項目は主キーを表す</a:t>
            </a:r>
            <a:r>
              <a:rPr lang="ja-JP" altLang="en-US" dirty="0" smtClean="0"/>
              <a:t>。</a:t>
            </a:r>
            <a:endParaRPr lang="en-US" altLang="ja-JP" dirty="0" smtClean="0"/>
          </a:p>
          <a:p>
            <a:r>
              <a:rPr kumimoji="1" lang="ja-JP" altLang="en-US" dirty="0" smtClean="0">
                <a:solidFill>
                  <a:schemeClr val="accent2"/>
                </a:solidFill>
              </a:rPr>
              <a:t>答え：　ウ</a:t>
            </a:r>
            <a:endParaRPr kumimoji="1" lang="en-US" altLang="ja-JP" dirty="0">
              <a:solidFill>
                <a:schemeClr val="accent2"/>
              </a:solidFill>
            </a:endParaRPr>
          </a:p>
          <a:p>
            <a:endParaRPr kumimoji="1" lang="en-US" altLang="ja-JP" dirty="0"/>
          </a:p>
          <a:p>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pPr marL="0" indent="0" algn="r">
              <a:buNone/>
            </a:pPr>
            <a:endParaRPr lang="en-US" altLang="ja-JP" dirty="0" smtClean="0"/>
          </a:p>
          <a:p>
            <a:pPr marL="0" indent="0" algn="r">
              <a:buNone/>
            </a:pPr>
            <a:endParaRPr lang="en-US" altLang="ja-JP" dirty="0"/>
          </a:p>
          <a:p>
            <a:pPr marL="0" indent="0" algn="r">
              <a:buNone/>
            </a:pPr>
            <a:endParaRPr lang="en-US" altLang="ja-JP" dirty="0" smtClean="0"/>
          </a:p>
          <a:p>
            <a:pPr marL="0" indent="0" algn="r">
              <a:buNone/>
            </a:pPr>
            <a:endParaRPr lang="en-US" altLang="ja-JP" dirty="0"/>
          </a:p>
          <a:p>
            <a:pPr marL="0" indent="0" algn="r">
              <a:buNone/>
            </a:pPr>
            <a:r>
              <a:rPr lang="ja-JP" altLang="en-US" dirty="0" smtClean="0"/>
              <a:t>テクニカルエンジニア </a:t>
            </a:r>
            <a:r>
              <a:rPr lang="en-US" altLang="ja-JP" dirty="0"/>
              <a:t>(</a:t>
            </a:r>
            <a:r>
              <a:rPr lang="ja-JP" altLang="en-US" dirty="0"/>
              <a:t>データベース</a:t>
            </a:r>
            <a:r>
              <a:rPr lang="en-US" altLang="ja-JP" dirty="0"/>
              <a:t>) H16</a:t>
            </a:r>
            <a:r>
              <a:rPr lang="ja-JP" altLang="en-US" dirty="0"/>
              <a:t>年春 午前 </a:t>
            </a:r>
            <a:r>
              <a:rPr lang="en-US" altLang="ja-JP" dirty="0"/>
              <a:t>【</a:t>
            </a:r>
            <a:r>
              <a:rPr lang="ja-JP" altLang="en-US" dirty="0"/>
              <a:t>問</a:t>
            </a:r>
            <a:r>
              <a:rPr lang="en-US" altLang="ja-JP" dirty="0"/>
              <a:t>23】</a:t>
            </a: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458155"/>
            <a:ext cx="3648315" cy="3547533"/>
          </a:xfrm>
          <a:prstGeom prst="rect">
            <a:avLst/>
          </a:prstGeom>
        </p:spPr>
      </p:pic>
    </p:spTree>
    <p:extLst>
      <p:ext uri="{BB962C8B-B14F-4D97-AF65-F5344CB8AC3E}">
        <p14:creationId xmlns:p14="http://schemas.microsoft.com/office/powerpoint/2010/main" val="11985576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(7/9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pPr marL="0" indent="0">
              <a:buNone/>
            </a:pPr>
            <a:r>
              <a:rPr lang="ja-JP" altLang="en-US" dirty="0" smtClean="0"/>
              <a:t>問題７</a:t>
            </a:r>
            <a:endParaRPr lang="en-US" altLang="ja-JP" dirty="0" smtClean="0"/>
          </a:p>
          <a:p>
            <a:r>
              <a:rPr lang="ja-JP" altLang="en-US" dirty="0" smtClean="0"/>
              <a:t>“</a:t>
            </a:r>
            <a:r>
              <a:rPr lang="ja-JP" altLang="en-US" dirty="0"/>
              <a:t>発注伝票”表を第</a:t>
            </a:r>
            <a:r>
              <a:rPr lang="en-US" altLang="ja-JP" dirty="0"/>
              <a:t>3</a:t>
            </a:r>
            <a:r>
              <a:rPr lang="ja-JP" altLang="en-US" dirty="0"/>
              <a:t>正規形に書き換えたものはどれか。ここで，下線部は主キーを表す</a:t>
            </a:r>
            <a:r>
              <a:rPr lang="ja-JP" altLang="en-US" dirty="0" smtClean="0"/>
              <a:t>。</a:t>
            </a:r>
            <a:endParaRPr lang="en-US" altLang="ja-JP" dirty="0" smtClean="0"/>
          </a:p>
          <a:p>
            <a:endParaRPr lang="en-US" altLang="ja-JP" dirty="0" smtClean="0"/>
          </a:p>
          <a:p>
            <a:pPr marL="0" indent="0" algn="ctr">
              <a:buNone/>
            </a:pPr>
            <a:r>
              <a:rPr lang="ja-JP" altLang="en-US" dirty="0" smtClean="0"/>
              <a:t>発注伝票</a:t>
            </a:r>
            <a:r>
              <a:rPr lang="en-US" altLang="ja-JP" dirty="0"/>
              <a:t>(</a:t>
            </a:r>
            <a:r>
              <a:rPr lang="ja-JP" altLang="en-US" u="sng" dirty="0"/>
              <a:t>注文番号</a:t>
            </a:r>
            <a:r>
              <a:rPr lang="ja-JP" altLang="en-US" dirty="0"/>
              <a:t>，</a:t>
            </a:r>
            <a:r>
              <a:rPr lang="ja-JP" altLang="en-US" u="sng" dirty="0"/>
              <a:t>商品番号</a:t>
            </a:r>
            <a:r>
              <a:rPr lang="ja-JP" altLang="en-US" dirty="0"/>
              <a:t>，商品名，注文数量</a:t>
            </a:r>
            <a:r>
              <a:rPr lang="en-US" altLang="ja-JP" dirty="0" smtClean="0"/>
              <a:t>)</a:t>
            </a:r>
          </a:p>
          <a:p>
            <a:pPr algn="ctr"/>
            <a:endParaRPr lang="en-US" altLang="ja-JP" dirty="0" smtClean="0"/>
          </a:p>
          <a:p>
            <a:pPr algn="ctr"/>
            <a:endParaRPr lang="en-US" altLang="ja-JP" dirty="0"/>
          </a:p>
          <a:p>
            <a:pPr algn="ctr"/>
            <a:endParaRPr lang="en-US" altLang="ja-JP" dirty="0" smtClean="0"/>
          </a:p>
          <a:p>
            <a:r>
              <a:rPr lang="ja-JP" altLang="en-US" dirty="0" smtClean="0"/>
              <a:t>ア</a:t>
            </a:r>
            <a:r>
              <a:rPr lang="en-US" altLang="ja-JP" dirty="0" smtClean="0"/>
              <a:t>. </a:t>
            </a:r>
          </a:p>
          <a:p>
            <a:pPr marL="274320" lvl="1" indent="0">
              <a:buNone/>
            </a:pPr>
            <a:r>
              <a:rPr lang="ja-JP" altLang="en-US" dirty="0" smtClean="0"/>
              <a:t>発注</a:t>
            </a:r>
            <a:r>
              <a:rPr lang="en-US" altLang="ja-JP" dirty="0"/>
              <a:t>(</a:t>
            </a:r>
            <a:r>
              <a:rPr lang="ja-JP" altLang="en-US" u="sng" dirty="0"/>
              <a:t>注文番号</a:t>
            </a:r>
            <a:r>
              <a:rPr lang="ja-JP" altLang="en-US" dirty="0"/>
              <a:t>，注文数量</a:t>
            </a:r>
            <a:r>
              <a:rPr lang="en-US" altLang="ja-JP" dirty="0"/>
              <a:t>)</a:t>
            </a:r>
            <a:br>
              <a:rPr lang="en-US" altLang="ja-JP" dirty="0"/>
            </a:br>
            <a:r>
              <a:rPr lang="ja-JP" altLang="en-US" dirty="0"/>
              <a:t>商品</a:t>
            </a:r>
            <a:r>
              <a:rPr lang="en-US" altLang="ja-JP" dirty="0"/>
              <a:t>(</a:t>
            </a:r>
            <a:r>
              <a:rPr lang="ja-JP" altLang="en-US" u="sng" dirty="0"/>
              <a:t>商品番号</a:t>
            </a:r>
            <a:r>
              <a:rPr lang="ja-JP" altLang="en-US" dirty="0"/>
              <a:t>，商品名</a:t>
            </a:r>
            <a:r>
              <a:rPr lang="en-US" altLang="ja-JP" dirty="0" smtClean="0"/>
              <a:t>)</a:t>
            </a:r>
          </a:p>
          <a:p>
            <a:r>
              <a:rPr lang="ja-JP" altLang="en-US" dirty="0" smtClean="0"/>
              <a:t>イ</a:t>
            </a:r>
            <a:r>
              <a:rPr lang="en-US" altLang="ja-JP" dirty="0" smtClean="0"/>
              <a:t>. </a:t>
            </a:r>
            <a:endParaRPr lang="ja-JP" altLang="en-US" dirty="0" smtClean="0"/>
          </a:p>
          <a:p>
            <a:pPr marL="274320" lvl="1" indent="0">
              <a:buNone/>
            </a:pPr>
            <a:r>
              <a:rPr lang="ja-JP" altLang="en-US" dirty="0" smtClean="0"/>
              <a:t>発注</a:t>
            </a:r>
            <a:r>
              <a:rPr lang="en-US" altLang="ja-JP" dirty="0"/>
              <a:t>(</a:t>
            </a:r>
            <a:r>
              <a:rPr lang="ja-JP" altLang="en-US" u="sng" dirty="0"/>
              <a:t>注文番号</a:t>
            </a:r>
            <a:r>
              <a:rPr lang="ja-JP" altLang="en-US" dirty="0"/>
              <a:t>，注文数量</a:t>
            </a:r>
            <a:r>
              <a:rPr lang="en-US" altLang="ja-JP" dirty="0"/>
              <a:t>)</a:t>
            </a:r>
            <a:br>
              <a:rPr lang="en-US" altLang="ja-JP" dirty="0"/>
            </a:br>
            <a:r>
              <a:rPr lang="ja-JP" altLang="en-US" dirty="0"/>
              <a:t>商品</a:t>
            </a:r>
            <a:r>
              <a:rPr lang="en-US" altLang="ja-JP" dirty="0"/>
              <a:t>(</a:t>
            </a:r>
            <a:r>
              <a:rPr lang="ja-JP" altLang="en-US" u="sng" dirty="0"/>
              <a:t>注文番号</a:t>
            </a:r>
            <a:r>
              <a:rPr lang="ja-JP" altLang="en-US" dirty="0"/>
              <a:t>，</a:t>
            </a:r>
            <a:r>
              <a:rPr lang="ja-JP" altLang="en-US" u="sng" dirty="0"/>
              <a:t>商品番号</a:t>
            </a:r>
            <a:r>
              <a:rPr lang="ja-JP" altLang="en-US" dirty="0"/>
              <a:t>，商品名</a:t>
            </a:r>
            <a:r>
              <a:rPr lang="en-US" altLang="ja-JP" dirty="0" smtClean="0"/>
              <a:t>)</a:t>
            </a:r>
          </a:p>
          <a:p>
            <a:r>
              <a:rPr lang="ja-JP" altLang="en-US" dirty="0" smtClean="0">
                <a:solidFill>
                  <a:schemeClr val="accent2"/>
                </a:solidFill>
              </a:rPr>
              <a:t>ウ</a:t>
            </a:r>
            <a:r>
              <a:rPr lang="en-US" altLang="ja-JP" dirty="0" smtClean="0">
                <a:solidFill>
                  <a:schemeClr val="accent2"/>
                </a:solidFill>
              </a:rPr>
              <a:t>.</a:t>
            </a:r>
            <a:endParaRPr lang="ja-JP" altLang="en-US" dirty="0">
              <a:solidFill>
                <a:schemeClr val="accent2"/>
              </a:solidFill>
            </a:endParaRPr>
          </a:p>
          <a:p>
            <a:pPr marL="274320" lvl="1" indent="0">
              <a:buNone/>
            </a:pPr>
            <a:r>
              <a:rPr lang="ja-JP" altLang="en-US" dirty="0"/>
              <a:t>発注</a:t>
            </a:r>
            <a:r>
              <a:rPr lang="en-US" altLang="ja-JP" dirty="0"/>
              <a:t>(</a:t>
            </a:r>
            <a:r>
              <a:rPr lang="ja-JP" altLang="en-US" u="sng" dirty="0"/>
              <a:t>注文番号</a:t>
            </a:r>
            <a:r>
              <a:rPr lang="ja-JP" altLang="en-US" dirty="0"/>
              <a:t>，</a:t>
            </a:r>
            <a:r>
              <a:rPr lang="ja-JP" altLang="en-US" u="sng" dirty="0"/>
              <a:t>商品番号</a:t>
            </a:r>
            <a:r>
              <a:rPr lang="ja-JP" altLang="en-US" dirty="0"/>
              <a:t>，注文数量</a:t>
            </a:r>
            <a:r>
              <a:rPr lang="en-US" altLang="ja-JP" dirty="0"/>
              <a:t>)</a:t>
            </a:r>
            <a:br>
              <a:rPr lang="en-US" altLang="ja-JP" dirty="0"/>
            </a:br>
            <a:r>
              <a:rPr lang="ja-JP" altLang="en-US" dirty="0"/>
              <a:t>商品</a:t>
            </a:r>
            <a:r>
              <a:rPr lang="en-US" altLang="ja-JP" dirty="0"/>
              <a:t>(</a:t>
            </a:r>
            <a:r>
              <a:rPr lang="ja-JP" altLang="en-US" u="sng" dirty="0"/>
              <a:t>商品番号</a:t>
            </a:r>
            <a:r>
              <a:rPr lang="ja-JP" altLang="en-US" dirty="0"/>
              <a:t>，商品名</a:t>
            </a:r>
            <a:r>
              <a:rPr lang="en-US" altLang="ja-JP" dirty="0" smtClean="0"/>
              <a:t>)</a:t>
            </a:r>
          </a:p>
          <a:p>
            <a:r>
              <a:rPr lang="ja-JP" altLang="en-US" dirty="0" smtClean="0"/>
              <a:t>エ</a:t>
            </a:r>
            <a:r>
              <a:rPr lang="en-US" altLang="ja-JP" dirty="0" smtClean="0"/>
              <a:t>.</a:t>
            </a:r>
            <a:endParaRPr lang="ja-JP" altLang="en-US" dirty="0"/>
          </a:p>
          <a:p>
            <a:pPr marL="274320" lvl="1" indent="0">
              <a:buNone/>
            </a:pPr>
            <a:r>
              <a:rPr lang="ja-JP" altLang="en-US" dirty="0" smtClean="0"/>
              <a:t>発注</a:t>
            </a:r>
            <a:r>
              <a:rPr lang="en-US" altLang="ja-JP" dirty="0"/>
              <a:t>(</a:t>
            </a:r>
            <a:r>
              <a:rPr lang="ja-JP" altLang="en-US" u="sng" dirty="0"/>
              <a:t>注文番号</a:t>
            </a:r>
            <a:r>
              <a:rPr lang="ja-JP" altLang="en-US" dirty="0"/>
              <a:t>，</a:t>
            </a:r>
            <a:r>
              <a:rPr lang="ja-JP" altLang="en-US" u="sng" dirty="0"/>
              <a:t>商品番号</a:t>
            </a:r>
            <a:r>
              <a:rPr lang="ja-JP" altLang="en-US" dirty="0"/>
              <a:t>，注文数量</a:t>
            </a:r>
            <a:r>
              <a:rPr lang="en-US" altLang="ja-JP" dirty="0"/>
              <a:t>)</a:t>
            </a:r>
            <a:br>
              <a:rPr lang="en-US" altLang="ja-JP" dirty="0"/>
            </a:br>
            <a:r>
              <a:rPr lang="ja-JP" altLang="en-US" dirty="0"/>
              <a:t>商品</a:t>
            </a:r>
            <a:r>
              <a:rPr lang="en-US" altLang="ja-JP" dirty="0"/>
              <a:t>(</a:t>
            </a:r>
            <a:r>
              <a:rPr lang="ja-JP" altLang="en-US" u="sng" dirty="0"/>
              <a:t>商品番号</a:t>
            </a:r>
            <a:r>
              <a:rPr lang="ja-JP" altLang="en-US" dirty="0"/>
              <a:t>，商品名，注文番号</a:t>
            </a:r>
            <a:r>
              <a:rPr lang="en-US" altLang="ja-JP" dirty="0"/>
              <a:t>)</a:t>
            </a:r>
          </a:p>
          <a:p>
            <a:pPr marL="0" indent="0" algn="r">
              <a:buNone/>
            </a:pPr>
            <a:r>
              <a:rPr lang="ja-JP" altLang="en-US" dirty="0"/>
              <a:t>基本情報技術者 平成</a:t>
            </a:r>
            <a:r>
              <a:rPr lang="en-US" altLang="ja-JP" dirty="0"/>
              <a:t>22</a:t>
            </a:r>
            <a:r>
              <a:rPr lang="ja-JP" altLang="en-US" dirty="0"/>
              <a:t>年春期 午前問</a:t>
            </a:r>
            <a:r>
              <a:rPr lang="en-US" altLang="ja-JP" dirty="0" smtClean="0"/>
              <a:t>30</a:t>
            </a:r>
            <a:endParaRPr lang="en-US" altLang="ja-JP" dirty="0"/>
          </a:p>
        </p:txBody>
      </p:sp>
    </p:spTree>
    <p:extLst>
      <p:ext uri="{BB962C8B-B14F-4D97-AF65-F5344CB8AC3E}">
        <p14:creationId xmlns:p14="http://schemas.microsoft.com/office/powerpoint/2010/main" val="234637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ja-JP" altLang="en-US" dirty="0"/>
              <a:t>正規化に関する問題</a:t>
            </a:r>
            <a:r>
              <a:rPr lang="en-US" altLang="ja-JP" dirty="0" smtClean="0"/>
              <a:t>(8/9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問題８</a:t>
            </a:r>
            <a:endParaRPr lang="en-US" altLang="ja-JP" dirty="0" smtClean="0"/>
          </a:p>
          <a:p>
            <a:r>
              <a:rPr lang="en-US" altLang="ja-JP" dirty="0"/>
              <a:t>"</a:t>
            </a:r>
            <a:r>
              <a:rPr lang="ja-JP" altLang="en-US" dirty="0"/>
              <a:t>従業員</a:t>
            </a:r>
            <a:r>
              <a:rPr lang="en-US" altLang="ja-JP" dirty="0"/>
              <a:t>"</a:t>
            </a:r>
            <a:r>
              <a:rPr lang="ja-JP" altLang="en-US" dirty="0"/>
              <a:t>表を第</a:t>
            </a:r>
            <a:r>
              <a:rPr lang="en-US" altLang="ja-JP" dirty="0"/>
              <a:t>3</a:t>
            </a:r>
            <a:r>
              <a:rPr lang="ja-JP" altLang="en-US" dirty="0"/>
              <a:t>正規形にしたものはどれか。ここで，下線部は主キーを表す。</a:t>
            </a:r>
            <a:br>
              <a:rPr lang="ja-JP" altLang="en-US" dirty="0"/>
            </a:br>
            <a:r>
              <a:rPr lang="ja-JP" altLang="en-US" dirty="0"/>
              <a:t/>
            </a:r>
            <a:br>
              <a:rPr lang="ja-JP" altLang="en-US" dirty="0"/>
            </a:br>
            <a:r>
              <a:rPr lang="ja-JP" altLang="en-US" dirty="0"/>
              <a:t>従業員 </a:t>
            </a:r>
            <a:r>
              <a:rPr lang="en-US" altLang="ja-JP" dirty="0"/>
              <a:t>(</a:t>
            </a:r>
            <a:r>
              <a:rPr lang="ja-JP" altLang="en-US" dirty="0"/>
              <a:t>従業員番号，従業員氏名，</a:t>
            </a:r>
            <a:r>
              <a:rPr lang="en-US" altLang="ja-JP" dirty="0"/>
              <a:t>{</a:t>
            </a:r>
            <a:r>
              <a:rPr lang="ja-JP" altLang="en-US" dirty="0"/>
              <a:t>技能コード，技能名，技能経験年数</a:t>
            </a:r>
            <a:r>
              <a:rPr lang="en-US" altLang="ja-JP" dirty="0"/>
              <a:t>})</a:t>
            </a:r>
            <a:br>
              <a:rPr lang="en-US" altLang="ja-JP" dirty="0"/>
            </a:br>
            <a:r>
              <a:rPr lang="en-US" altLang="ja-JP" dirty="0"/>
              <a:t>({ }</a:t>
            </a:r>
            <a:r>
              <a:rPr lang="ja-JP" altLang="en-US" dirty="0"/>
              <a:t>は繰返しを表す</a:t>
            </a:r>
            <a:r>
              <a:rPr lang="en-US" altLang="ja-JP" dirty="0" smtClean="0"/>
              <a:t>)</a:t>
            </a:r>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a:p>
          <a:p>
            <a:pPr marL="0" indent="0" algn="r">
              <a:buNone/>
            </a:pPr>
            <a:r>
              <a:rPr lang="ja-JP" altLang="en-US" dirty="0"/>
              <a:t>基本情報技術者 平成</a:t>
            </a:r>
            <a:r>
              <a:rPr lang="en-US" altLang="ja-JP" dirty="0"/>
              <a:t>21</a:t>
            </a:r>
            <a:r>
              <a:rPr lang="ja-JP" altLang="en-US" dirty="0"/>
              <a:t>年春期 午前問</a:t>
            </a:r>
            <a:r>
              <a:rPr lang="en-US" altLang="ja-JP" dirty="0"/>
              <a:t>32</a:t>
            </a:r>
          </a:p>
          <a:p>
            <a:endParaRPr kumimoji="1"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0500" y="4337470"/>
            <a:ext cx="2971800" cy="1028700"/>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0189" y="2980407"/>
            <a:ext cx="3911600" cy="673100"/>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0189" y="4337470"/>
            <a:ext cx="2971800" cy="1028700"/>
          </a:xfrm>
          <a:prstGeom prst="rect">
            <a:avLst/>
          </a:prstGeom>
        </p:spPr>
      </p:pic>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7800" y="2980407"/>
            <a:ext cx="2984500" cy="673100"/>
          </a:xfrm>
          <a:prstGeom prst="rect">
            <a:avLst/>
          </a:prstGeom>
        </p:spPr>
      </p:pic>
      <p:sp>
        <p:nvSpPr>
          <p:cNvPr id="13" name="正方形/長方形 12"/>
          <p:cNvSpPr/>
          <p:nvPr/>
        </p:nvSpPr>
        <p:spPr>
          <a:xfrm>
            <a:off x="831145" y="2980407"/>
            <a:ext cx="395111" cy="383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mtClean="0"/>
              <a:t>ア</a:t>
            </a:r>
            <a:endParaRPr kumimoji="1" lang="ja-JP" altLang="en-US" dirty="0"/>
          </a:p>
        </p:txBody>
      </p:sp>
      <p:sp>
        <p:nvSpPr>
          <p:cNvPr id="14" name="正方形/長方形 13"/>
          <p:cNvSpPr/>
          <p:nvPr/>
        </p:nvSpPr>
        <p:spPr>
          <a:xfrm>
            <a:off x="474134" y="4030133"/>
            <a:ext cx="752122" cy="69115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ウ</a:t>
            </a:r>
            <a:endParaRPr kumimoji="1" lang="ja-JP" altLang="en-US" dirty="0"/>
          </a:p>
        </p:txBody>
      </p:sp>
      <p:sp>
        <p:nvSpPr>
          <p:cNvPr id="15" name="正方形/長方形 14"/>
          <p:cNvSpPr/>
          <p:nvPr/>
        </p:nvSpPr>
        <p:spPr>
          <a:xfrm>
            <a:off x="5898444" y="2980407"/>
            <a:ext cx="395111" cy="383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イ</a:t>
            </a:r>
            <a:endParaRPr kumimoji="1" lang="ja-JP" altLang="en-US" dirty="0"/>
          </a:p>
        </p:txBody>
      </p:sp>
      <p:sp>
        <p:nvSpPr>
          <p:cNvPr id="16" name="正方形/長方形 15"/>
          <p:cNvSpPr/>
          <p:nvPr/>
        </p:nvSpPr>
        <p:spPr>
          <a:xfrm>
            <a:off x="5836355" y="4337470"/>
            <a:ext cx="395111" cy="383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エ</a:t>
            </a:r>
            <a:endParaRPr kumimoji="1" lang="ja-JP" altLang="en-US" dirty="0"/>
          </a:p>
        </p:txBody>
      </p:sp>
    </p:spTree>
    <p:extLst>
      <p:ext uri="{BB962C8B-B14F-4D97-AF65-F5344CB8AC3E}">
        <p14:creationId xmlns:p14="http://schemas.microsoft.com/office/powerpoint/2010/main" val="1154515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正規化に関する問題</a:t>
            </a:r>
            <a:r>
              <a:rPr lang="en-US" altLang="ja-JP" dirty="0" smtClean="0"/>
              <a:t>(9/9</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問題９</a:t>
            </a:r>
            <a:endParaRPr lang="en-US" altLang="ja-JP" dirty="0" smtClean="0"/>
          </a:p>
          <a:p>
            <a:r>
              <a:rPr lang="ja-JP" altLang="en-US" dirty="0"/>
              <a:t>次の“受注台帳”表を“注文”表と“顧客”表に分解し，第３正規形にしたとき， 両方に必要な属性はどれか。ここで，送付先と支払方法は注文ごとに決めるものとする。 また，表の下線は主キーを表す</a:t>
            </a:r>
            <a:r>
              <a:rPr lang="ja-JP" altLang="en-US" dirty="0" smtClean="0"/>
              <a:t>。</a:t>
            </a:r>
            <a:endParaRPr lang="en-US" altLang="ja-JP" dirty="0" smtClean="0"/>
          </a:p>
          <a:p>
            <a:endParaRPr lang="en-US" altLang="ja-JP" dirty="0" smtClean="0"/>
          </a:p>
          <a:p>
            <a:pPr marL="0" indent="0" algn="ctr">
              <a:buNone/>
            </a:pPr>
            <a:r>
              <a:rPr lang="ja-JP" altLang="en-US" dirty="0" smtClean="0"/>
              <a:t>受注</a:t>
            </a:r>
            <a:r>
              <a:rPr lang="ja-JP" altLang="en-US" dirty="0"/>
              <a:t>台帳（</a:t>
            </a:r>
            <a:r>
              <a:rPr lang="ja-JP" altLang="en-US" u="sng" dirty="0"/>
              <a:t>注文番号</a:t>
            </a:r>
            <a:r>
              <a:rPr lang="ja-JP" altLang="en-US" dirty="0"/>
              <a:t>，注文年月日，顧客 </a:t>
            </a:r>
            <a:r>
              <a:rPr lang="en-US" altLang="ja-JP" dirty="0"/>
              <a:t>ID</a:t>
            </a:r>
            <a:r>
              <a:rPr lang="ja-JP" altLang="en-US" dirty="0"/>
              <a:t>，顧客名，顧客住所，品目，数量，</a:t>
            </a:r>
            <a:br>
              <a:rPr lang="ja-JP" altLang="en-US" dirty="0"/>
            </a:br>
            <a:r>
              <a:rPr lang="ja-JP" altLang="en-US" dirty="0"/>
              <a:t>　　　　　　送付先，支払方法，受注金額）</a:t>
            </a:r>
          </a:p>
          <a:p>
            <a:endParaRPr kumimoji="1" lang="en-US" altLang="ja-JP" dirty="0"/>
          </a:p>
          <a:p>
            <a:endParaRPr lang="en-US" altLang="ja-JP" dirty="0" smtClean="0"/>
          </a:p>
          <a:p>
            <a:endParaRPr lang="en-US" altLang="ja-JP" dirty="0" smtClean="0"/>
          </a:p>
          <a:p>
            <a:r>
              <a:rPr kumimoji="1" lang="ja-JP" altLang="en-US" dirty="0" smtClean="0">
                <a:solidFill>
                  <a:schemeClr val="accent2"/>
                </a:solidFill>
              </a:rPr>
              <a:t>ア</a:t>
            </a:r>
            <a:r>
              <a:rPr kumimoji="1" lang="en-US" altLang="ja-JP" dirty="0" smtClean="0">
                <a:solidFill>
                  <a:schemeClr val="accent2"/>
                </a:solidFill>
              </a:rPr>
              <a:t>. </a:t>
            </a:r>
            <a:r>
              <a:rPr kumimoji="1" lang="ja-JP" altLang="en-US" dirty="0" smtClean="0">
                <a:solidFill>
                  <a:schemeClr val="accent2"/>
                </a:solidFill>
              </a:rPr>
              <a:t>顧客</a:t>
            </a:r>
            <a:r>
              <a:rPr kumimoji="1" lang="en-US" altLang="ja-JP" dirty="0" smtClean="0">
                <a:solidFill>
                  <a:schemeClr val="accent2"/>
                </a:solidFill>
              </a:rPr>
              <a:t>ID</a:t>
            </a:r>
            <a:endParaRPr kumimoji="1" lang="en-US" altLang="ja-JP" dirty="0">
              <a:solidFill>
                <a:schemeClr val="accent2"/>
              </a:solidFill>
            </a:endParaRPr>
          </a:p>
          <a:p>
            <a:r>
              <a:rPr lang="ja-JP" altLang="en-US" dirty="0" smtClean="0"/>
              <a:t>イ</a:t>
            </a:r>
            <a:r>
              <a:rPr lang="en-US" altLang="ja-JP" dirty="0" smtClean="0"/>
              <a:t>. </a:t>
            </a:r>
            <a:r>
              <a:rPr lang="ja-JP" altLang="en-US" dirty="0" smtClean="0"/>
              <a:t>顧客名</a:t>
            </a:r>
            <a:endParaRPr lang="en-US" altLang="ja-JP" dirty="0" smtClean="0"/>
          </a:p>
          <a:p>
            <a:r>
              <a:rPr kumimoji="1" lang="ja-JP" altLang="en-US" dirty="0" smtClean="0"/>
              <a:t>ウ</a:t>
            </a:r>
            <a:r>
              <a:rPr kumimoji="1" lang="en-US" altLang="ja-JP" dirty="0" smtClean="0"/>
              <a:t>. </a:t>
            </a:r>
            <a:r>
              <a:rPr lang="ja-JP" altLang="en-US" dirty="0" smtClean="0"/>
              <a:t>支払方法</a:t>
            </a:r>
            <a:endParaRPr kumimoji="1" lang="en-US" altLang="ja-JP" dirty="0"/>
          </a:p>
          <a:p>
            <a:r>
              <a:rPr lang="ja-JP" altLang="en-US" dirty="0" smtClean="0"/>
              <a:t>エ</a:t>
            </a:r>
            <a:r>
              <a:rPr lang="en-US" altLang="ja-JP" dirty="0" smtClean="0"/>
              <a:t>. </a:t>
            </a:r>
            <a:r>
              <a:rPr lang="ja-JP" altLang="en-US" dirty="0" smtClean="0"/>
              <a:t>注文番号</a:t>
            </a:r>
            <a:endParaRPr lang="en-US" altLang="ja-JP" dirty="0" smtClean="0"/>
          </a:p>
          <a:p>
            <a:pPr marL="0" indent="0" algn="r">
              <a:buNone/>
            </a:pPr>
            <a:r>
              <a:rPr lang="ja-JP" altLang="en-US" dirty="0"/>
              <a:t>平成</a:t>
            </a:r>
            <a:r>
              <a:rPr lang="en-US" altLang="ja-JP" dirty="0"/>
              <a:t>22</a:t>
            </a:r>
            <a:r>
              <a:rPr lang="ja-JP" altLang="en-US" dirty="0"/>
              <a:t>年 秋期 基本情報技術者 午前 問</a:t>
            </a:r>
            <a:r>
              <a:rPr lang="en-US" altLang="ja-JP" dirty="0"/>
              <a:t>29</a:t>
            </a:r>
          </a:p>
        </p:txBody>
      </p:sp>
    </p:spTree>
    <p:extLst>
      <p:ext uri="{BB962C8B-B14F-4D97-AF65-F5344CB8AC3E}">
        <p14:creationId xmlns:p14="http://schemas.microsoft.com/office/powerpoint/2010/main" val="926487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ja-JP" altLang="en-US" dirty="0"/>
              <a:t>全９問</a:t>
            </a:r>
            <a:r>
              <a:rPr lang="en-US" altLang="ja-JP" dirty="0" smtClean="0"/>
              <a:t>)</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それぞれの問題へのリンクは以下のようになる</a:t>
            </a:r>
            <a:endParaRPr lang="en-US" altLang="ja-JP" dirty="0" smtClean="0">
              <a:hlinkClick r:id="rId2"/>
            </a:endParaRPr>
          </a:p>
          <a:p>
            <a:pPr marL="457200" indent="-457200">
              <a:buFont typeface="+mj-lt"/>
              <a:buAutoNum type="arabicPeriod"/>
            </a:pPr>
            <a:r>
              <a:rPr lang="en-US" altLang="ja-JP" dirty="0" smtClean="0">
                <a:hlinkClick r:id="rId2"/>
              </a:rPr>
              <a:t>http</a:t>
            </a:r>
            <a:r>
              <a:rPr lang="en-US" altLang="ja-JP" dirty="0">
                <a:hlinkClick r:id="rId2"/>
              </a:rPr>
              <a:t>://</a:t>
            </a:r>
            <a:r>
              <a:rPr lang="en-US" altLang="ja-JP" dirty="0" smtClean="0">
                <a:hlinkClick r:id="rId2"/>
              </a:rPr>
              <a:t>www.pursue.ne.jp/jouhousyo/sysadcategory/Database/SQL/Q10.html#Q01</a:t>
            </a:r>
            <a:endParaRPr lang="en-US" altLang="ja-JP" dirty="0" smtClean="0"/>
          </a:p>
          <a:p>
            <a:pPr marL="457200" indent="-457200">
              <a:buFont typeface="+mj-lt"/>
              <a:buAutoNum type="arabicPeriod"/>
            </a:pPr>
            <a:r>
              <a:rPr lang="en-US" altLang="ja-JP" dirty="0">
                <a:hlinkClick r:id="rId3"/>
              </a:rPr>
              <a:t>http://</a:t>
            </a:r>
            <a:r>
              <a:rPr lang="en-US" altLang="ja-JP" dirty="0" smtClean="0">
                <a:hlinkClick r:id="rId3"/>
              </a:rPr>
              <a:t>www.pursue.ne.jp/jouhousyo/sysadcategory/Database/SQL/Q10.html#Q04</a:t>
            </a:r>
            <a:endParaRPr lang="en-US" altLang="ja-JP" dirty="0" smtClean="0"/>
          </a:p>
          <a:p>
            <a:pPr marL="457200" indent="-457200">
              <a:buFont typeface="+mj-lt"/>
              <a:buAutoNum type="arabicPeriod"/>
            </a:pPr>
            <a:r>
              <a:rPr lang="en-US" altLang="ja-JP" dirty="0">
                <a:hlinkClick r:id="rId4"/>
              </a:rPr>
              <a:t>http://</a:t>
            </a:r>
            <a:r>
              <a:rPr lang="en-US" altLang="ja-JP" dirty="0" smtClean="0">
                <a:hlinkClick r:id="rId4"/>
              </a:rPr>
              <a:t>www.pursue.ne.jp/jouhousyo/sysadcategory/Database/SQL/Q10.html#Q05</a:t>
            </a:r>
            <a:endParaRPr lang="en-US" altLang="ja-JP" dirty="0" smtClean="0"/>
          </a:p>
          <a:p>
            <a:pPr marL="457200" indent="-457200">
              <a:buFont typeface="+mj-lt"/>
              <a:buAutoNum type="arabicPeriod"/>
            </a:pPr>
            <a:r>
              <a:rPr lang="en-US" altLang="ja-JP" dirty="0">
                <a:hlinkClick r:id="rId5"/>
              </a:rPr>
              <a:t>http://</a:t>
            </a:r>
            <a:r>
              <a:rPr lang="en-US" altLang="ja-JP" dirty="0" smtClean="0">
                <a:hlinkClick r:id="rId5"/>
              </a:rPr>
              <a:t>www.pursue.ne.jp/jouhousyo/sysadcategory/Database/SQL/Q10.html#Q09</a:t>
            </a:r>
            <a:endParaRPr lang="en-US" altLang="ja-JP" dirty="0" smtClean="0"/>
          </a:p>
          <a:p>
            <a:pPr marL="457200" indent="-457200">
              <a:buFont typeface="+mj-lt"/>
              <a:buAutoNum type="arabicPeriod"/>
            </a:pPr>
            <a:r>
              <a:rPr lang="en-US" altLang="ja-JP" dirty="0">
                <a:hlinkClick r:id="rId6"/>
              </a:rPr>
              <a:t>http://</a:t>
            </a:r>
            <a:r>
              <a:rPr lang="en-US" altLang="ja-JP" dirty="0" smtClean="0">
                <a:hlinkClick r:id="rId6"/>
              </a:rPr>
              <a:t>www.pursue.ne.jp/jouhousyo/sysadcategory/Database/SQL/Q10.html#Q10</a:t>
            </a:r>
            <a:endParaRPr lang="en-US" altLang="ja-JP" dirty="0" smtClean="0"/>
          </a:p>
          <a:p>
            <a:pPr marL="457200" indent="-457200">
              <a:buFont typeface="+mj-lt"/>
              <a:buAutoNum type="arabicPeriod"/>
            </a:pPr>
            <a:r>
              <a:rPr lang="en-US" altLang="ja-JP" dirty="0">
                <a:hlinkClick r:id="rId7"/>
              </a:rPr>
              <a:t>http://</a:t>
            </a:r>
            <a:r>
              <a:rPr lang="en-US" altLang="ja-JP" dirty="0" smtClean="0">
                <a:hlinkClick r:id="rId7"/>
              </a:rPr>
              <a:t>www.pursue.ne.jp/jouhousyo/sysadcategory/Database/SQL/Q20.html#Q14</a:t>
            </a:r>
            <a:endParaRPr lang="en-US" altLang="ja-JP" dirty="0" smtClean="0"/>
          </a:p>
          <a:p>
            <a:pPr marL="457200" indent="-457200">
              <a:buFont typeface="+mj-lt"/>
              <a:buAutoNum type="arabicPeriod"/>
            </a:pPr>
            <a:r>
              <a:rPr lang="en-US" altLang="ja-JP" dirty="0">
                <a:hlinkClick r:id="rId8"/>
              </a:rPr>
              <a:t>http://</a:t>
            </a:r>
            <a:r>
              <a:rPr lang="en-US" altLang="ja-JP" dirty="0" smtClean="0">
                <a:hlinkClick r:id="rId8"/>
              </a:rPr>
              <a:t>www.pursue.ne.jp/jouhousyo/sysadcategory/Database/SQL/Q20.html#Q16</a:t>
            </a:r>
            <a:endParaRPr lang="en-US" altLang="ja-JP" dirty="0" smtClean="0"/>
          </a:p>
          <a:p>
            <a:pPr marL="457200" indent="-457200">
              <a:buFont typeface="+mj-lt"/>
              <a:buAutoNum type="arabicPeriod"/>
            </a:pPr>
            <a:r>
              <a:rPr lang="en-US" altLang="ja-JP" dirty="0">
                <a:hlinkClick r:id="rId9"/>
              </a:rPr>
              <a:t>http://</a:t>
            </a:r>
            <a:r>
              <a:rPr lang="en-US" altLang="ja-JP" dirty="0" smtClean="0">
                <a:hlinkClick r:id="rId9"/>
              </a:rPr>
              <a:t>www.pursue.ne.jp/jouhousyo/sysadcategory/Database/SQL/Q20.html#Q20</a:t>
            </a:r>
            <a:endParaRPr lang="en-US" altLang="ja-JP" dirty="0" smtClean="0"/>
          </a:p>
          <a:p>
            <a:pPr marL="457200" indent="-457200">
              <a:buFont typeface="+mj-lt"/>
              <a:buAutoNum type="arabicPeriod"/>
            </a:pPr>
            <a:r>
              <a:rPr lang="en-US" altLang="ja-JP" dirty="0">
                <a:hlinkClick r:id="rId10"/>
              </a:rPr>
              <a:t>http://xn--</a:t>
            </a:r>
            <a:r>
              <a:rPr lang="en-US" altLang="ja-JP" dirty="0" smtClean="0">
                <a:hlinkClick r:id="rId10"/>
              </a:rPr>
              <a:t>n9q36mh1hnxuksz7wt.jp/FE14a-am/k68.html</a:t>
            </a:r>
            <a:endParaRPr lang="en-US" altLang="ja-JP" dirty="0"/>
          </a:p>
        </p:txBody>
      </p:sp>
    </p:spTree>
    <p:extLst>
      <p:ext uri="{BB962C8B-B14F-4D97-AF65-F5344CB8AC3E}">
        <p14:creationId xmlns:p14="http://schemas.microsoft.com/office/powerpoint/2010/main" val="489118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(1/9)</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pPr marL="0" indent="0">
              <a:buNone/>
            </a:pPr>
            <a:r>
              <a:rPr kumimoji="1" lang="ja-JP" altLang="en-US" dirty="0" smtClean="0"/>
              <a:t>問題１</a:t>
            </a:r>
            <a:endParaRPr kumimoji="1" lang="en-US" altLang="ja-JP" dirty="0" smtClean="0"/>
          </a:p>
          <a:p>
            <a:r>
              <a:rPr lang="ja-JP" altLang="en-US" dirty="0"/>
              <a:t>次の</a:t>
            </a:r>
            <a:r>
              <a:rPr lang="en-US" altLang="ja-JP" dirty="0"/>
              <a:t>SQL</a:t>
            </a:r>
            <a:r>
              <a:rPr lang="ja-JP" altLang="en-US" dirty="0"/>
              <a:t>文によって表（学生一覧）から抽出されるデータはどれか</a:t>
            </a:r>
            <a:r>
              <a:rPr lang="ja-JP" altLang="en-US" dirty="0" smtClean="0"/>
              <a:t>。</a:t>
            </a:r>
            <a:endParaRPr lang="en-US" altLang="ja-JP" dirty="0" smtClean="0"/>
          </a:p>
          <a:p>
            <a:endParaRPr lang="en-US" altLang="ja-JP" dirty="0"/>
          </a:p>
          <a:p>
            <a:r>
              <a:rPr lang="en-US" altLang="ja-JP" dirty="0" smtClean="0"/>
              <a:t>SELECT </a:t>
            </a:r>
            <a:r>
              <a:rPr lang="ja-JP" altLang="en-US" dirty="0" smtClean="0"/>
              <a:t>氏名</a:t>
            </a:r>
            <a:r>
              <a:rPr lang="en-US" altLang="ja-JP" dirty="0" smtClean="0"/>
              <a:t> FROM </a:t>
            </a:r>
            <a:r>
              <a:rPr lang="ja-JP" altLang="en-US" dirty="0" smtClean="0"/>
              <a:t>学生一覧</a:t>
            </a:r>
            <a:r>
              <a:rPr lang="en-US" altLang="ja-JP" dirty="0" smtClean="0"/>
              <a:t> WHERE </a:t>
            </a:r>
            <a:r>
              <a:rPr lang="ja-JP" altLang="en-US" dirty="0" smtClean="0"/>
              <a:t>専攻</a:t>
            </a:r>
            <a:r>
              <a:rPr lang="en-US" altLang="ja-JP" dirty="0" smtClean="0"/>
              <a:t> </a:t>
            </a:r>
            <a:r>
              <a:rPr lang="ja-JP" altLang="en-US" dirty="0" smtClean="0"/>
              <a:t>＝</a:t>
            </a:r>
            <a:r>
              <a:rPr lang="en-US" altLang="ja-JP" dirty="0" smtClean="0"/>
              <a:t> ‘</a:t>
            </a:r>
            <a:r>
              <a:rPr lang="ja-JP" altLang="en-US" dirty="0" smtClean="0"/>
              <a:t>物理</a:t>
            </a:r>
            <a:r>
              <a:rPr lang="en-US" altLang="ja-JP" dirty="0" smtClean="0"/>
              <a:t>’ AND </a:t>
            </a:r>
            <a:r>
              <a:rPr lang="ja-JP" altLang="en-US" dirty="0" smtClean="0"/>
              <a:t>年齢</a:t>
            </a:r>
            <a:r>
              <a:rPr lang="en-US" altLang="ja-JP" dirty="0" smtClean="0"/>
              <a:t> &lt; 20</a:t>
            </a:r>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a:p>
          <a:p>
            <a:r>
              <a:rPr lang="ja-JP" altLang="en-US" dirty="0"/>
              <a:t>ア　斎藤五郎</a:t>
            </a:r>
          </a:p>
          <a:p>
            <a:r>
              <a:rPr lang="ja-JP" altLang="en-US" dirty="0"/>
              <a:t>イ　佐藤恒一</a:t>
            </a:r>
          </a:p>
          <a:p>
            <a:r>
              <a:rPr lang="ja-JP" altLang="en-US" dirty="0"/>
              <a:t>ウ　佐藤恒一，田中真司</a:t>
            </a:r>
          </a:p>
          <a:p>
            <a:r>
              <a:rPr lang="ja-JP" altLang="en-US" dirty="0"/>
              <a:t>エ　鈴木有三，田中真司，斎藤五郎</a:t>
            </a:r>
          </a:p>
          <a:p>
            <a:r>
              <a:rPr lang="ja-JP" altLang="en-US" dirty="0">
                <a:solidFill>
                  <a:schemeClr val="accent2"/>
                </a:solidFill>
              </a:rPr>
              <a:t>オ　田中</a:t>
            </a:r>
            <a:r>
              <a:rPr lang="ja-JP" altLang="en-US" dirty="0" smtClean="0">
                <a:solidFill>
                  <a:schemeClr val="accent2"/>
                </a:solidFill>
              </a:rPr>
              <a:t>真司</a:t>
            </a:r>
            <a:endParaRPr lang="en-US" altLang="ja-JP" dirty="0">
              <a:solidFill>
                <a:schemeClr val="accent2"/>
              </a:solidFill>
            </a:endParaRPr>
          </a:p>
          <a:p>
            <a:pPr marL="0" indent="0" algn="r">
              <a:buNone/>
            </a:pPr>
            <a:endParaRPr lang="en-US" altLang="ja-JP" dirty="0" smtClean="0"/>
          </a:p>
          <a:p>
            <a:pPr marL="0" indent="0" algn="r">
              <a:buNone/>
            </a:pPr>
            <a:r>
              <a:rPr lang="ja-JP" altLang="en-US" dirty="0" smtClean="0"/>
              <a:t>初級</a:t>
            </a:r>
            <a:r>
              <a:rPr lang="ja-JP" altLang="en-US" dirty="0"/>
              <a:t>シスアド 平成</a:t>
            </a:r>
            <a:r>
              <a:rPr lang="en-US" altLang="ja-JP" dirty="0"/>
              <a:t>6</a:t>
            </a:r>
            <a:r>
              <a:rPr lang="ja-JP" altLang="en-US" dirty="0"/>
              <a:t>年度 午前 問</a:t>
            </a:r>
            <a:r>
              <a:rPr lang="en-US" altLang="ja-JP" dirty="0" smtClean="0"/>
              <a:t>37</a:t>
            </a: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7300" y="2492710"/>
            <a:ext cx="2057400" cy="2400300"/>
          </a:xfrm>
          <a:prstGeom prst="rect">
            <a:avLst/>
          </a:prstGeom>
          <a:ln>
            <a:solidFill>
              <a:schemeClr val="accent1"/>
            </a:solidFill>
          </a:ln>
        </p:spPr>
      </p:pic>
    </p:spTree>
    <p:extLst>
      <p:ext uri="{BB962C8B-B14F-4D97-AF65-F5344CB8AC3E}">
        <p14:creationId xmlns:p14="http://schemas.microsoft.com/office/powerpoint/2010/main" val="141297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(2/9)</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pPr marL="0" indent="0">
              <a:buNone/>
            </a:pPr>
            <a:r>
              <a:rPr kumimoji="1" lang="ja-JP" altLang="en-US" dirty="0" smtClean="0"/>
              <a:t>問題２</a:t>
            </a:r>
            <a:endParaRPr kumimoji="1" lang="en-US" altLang="ja-JP" dirty="0" smtClean="0"/>
          </a:p>
          <a:p>
            <a:r>
              <a:rPr lang="ja-JP" altLang="en-US" dirty="0"/>
              <a:t>顧客表（</a:t>
            </a:r>
            <a:r>
              <a:rPr lang="en-US" altLang="ja-JP" dirty="0"/>
              <a:t>KOKYAKU</a:t>
            </a:r>
            <a:r>
              <a:rPr lang="ja-JP" altLang="en-US" dirty="0"/>
              <a:t>）に対する二つの操作の説明に関して，誤っている記述はどれか。</a:t>
            </a:r>
            <a:endParaRPr lang="en-US" altLang="ja-JP" dirty="0"/>
          </a:p>
          <a:p>
            <a:pPr marL="0" indent="0">
              <a:buNone/>
            </a:pPr>
            <a:endParaRPr lang="en-US" altLang="ja-JP" dirty="0" smtClean="0"/>
          </a:p>
          <a:p>
            <a:r>
              <a:rPr lang="ja-JP" altLang="en-US" dirty="0"/>
              <a:t>操作</a:t>
            </a:r>
            <a:r>
              <a:rPr lang="en-US" altLang="ja-JP" dirty="0" smtClean="0"/>
              <a:t>1</a:t>
            </a:r>
            <a:r>
              <a:rPr lang="en-US" altLang="ja-JP" dirty="0"/>
              <a:t> </a:t>
            </a:r>
            <a:r>
              <a:rPr lang="en-US" altLang="ja-JP" dirty="0" smtClean="0"/>
              <a:t>: SELECT</a:t>
            </a:r>
            <a:r>
              <a:rPr lang="en-US" altLang="ja-JP" dirty="0"/>
              <a:t> </a:t>
            </a:r>
            <a:r>
              <a:rPr lang="en-US" altLang="ja-JP" dirty="0" smtClean="0"/>
              <a:t>KOKYAKU_MEI, JUSHO</a:t>
            </a:r>
            <a:r>
              <a:rPr lang="en-US" altLang="ja-JP" dirty="0"/>
              <a:t> </a:t>
            </a:r>
            <a:r>
              <a:rPr lang="en-US" altLang="ja-JP" dirty="0" smtClean="0"/>
              <a:t>FROM</a:t>
            </a:r>
            <a:r>
              <a:rPr lang="en-US" altLang="ja-JP" dirty="0"/>
              <a:t> </a:t>
            </a:r>
            <a:r>
              <a:rPr lang="en-US" altLang="ja-JP" dirty="0" smtClean="0"/>
              <a:t>KOKYAKU</a:t>
            </a:r>
            <a:endParaRPr lang="en-US" altLang="ja-JP" dirty="0"/>
          </a:p>
          <a:p>
            <a:r>
              <a:rPr lang="ja-JP" altLang="en-US" dirty="0" smtClean="0"/>
              <a:t>操作</a:t>
            </a:r>
            <a:r>
              <a:rPr lang="en-US" altLang="ja-JP" dirty="0" smtClean="0"/>
              <a:t>2 : SELECT * FROM KOKYAKU WHERE KOKYAKU_NO = ‘D0010’</a:t>
            </a: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a:p>
          <a:p>
            <a:r>
              <a:rPr lang="ja-JP" altLang="en-US" dirty="0"/>
              <a:t>ア　操作</a:t>
            </a:r>
            <a:r>
              <a:rPr lang="en-US" altLang="ja-JP" dirty="0"/>
              <a:t>1</a:t>
            </a:r>
            <a:r>
              <a:rPr lang="ja-JP" altLang="en-US" dirty="0"/>
              <a:t>で取り出される表は，</a:t>
            </a:r>
            <a:r>
              <a:rPr lang="en-US" altLang="ja-JP" dirty="0"/>
              <a:t>4</a:t>
            </a:r>
            <a:r>
              <a:rPr lang="ja-JP" altLang="en-US" dirty="0"/>
              <a:t>行である。</a:t>
            </a:r>
          </a:p>
          <a:p>
            <a:r>
              <a:rPr lang="ja-JP" altLang="en-US" dirty="0"/>
              <a:t>イ　操作</a:t>
            </a:r>
            <a:r>
              <a:rPr lang="en-US" altLang="ja-JP" dirty="0"/>
              <a:t>1</a:t>
            </a:r>
            <a:r>
              <a:rPr lang="ja-JP" altLang="en-US" dirty="0"/>
              <a:t>で取り出される表は，</a:t>
            </a:r>
            <a:r>
              <a:rPr lang="en-US" altLang="ja-JP" dirty="0"/>
              <a:t>2</a:t>
            </a:r>
            <a:r>
              <a:rPr lang="ja-JP" altLang="en-US" dirty="0"/>
              <a:t>列である。</a:t>
            </a:r>
          </a:p>
          <a:p>
            <a:r>
              <a:rPr lang="ja-JP" altLang="en-US" dirty="0"/>
              <a:t>ウ　操作</a:t>
            </a:r>
            <a:r>
              <a:rPr lang="en-US" altLang="ja-JP" dirty="0"/>
              <a:t>1</a:t>
            </a:r>
            <a:r>
              <a:rPr lang="ja-JP" altLang="en-US" dirty="0"/>
              <a:t>は射影，操作</a:t>
            </a:r>
            <a:r>
              <a:rPr lang="en-US" altLang="ja-JP" dirty="0"/>
              <a:t>2</a:t>
            </a:r>
            <a:r>
              <a:rPr lang="ja-JP" altLang="en-US" dirty="0"/>
              <a:t>は選択操作である。</a:t>
            </a:r>
          </a:p>
          <a:p>
            <a:r>
              <a:rPr lang="ja-JP" altLang="en-US" dirty="0"/>
              <a:t>エ　操作</a:t>
            </a:r>
            <a:r>
              <a:rPr lang="en-US" altLang="ja-JP" dirty="0"/>
              <a:t>2</a:t>
            </a:r>
            <a:r>
              <a:rPr lang="ja-JP" altLang="en-US" dirty="0"/>
              <a:t>で取り出される表は，</a:t>
            </a:r>
            <a:r>
              <a:rPr lang="en-US" altLang="ja-JP" dirty="0"/>
              <a:t>1</a:t>
            </a:r>
            <a:r>
              <a:rPr lang="ja-JP" altLang="en-US" dirty="0"/>
              <a:t>行である。</a:t>
            </a:r>
          </a:p>
          <a:p>
            <a:r>
              <a:rPr lang="ja-JP" altLang="en-US" dirty="0">
                <a:solidFill>
                  <a:schemeClr val="accent2"/>
                </a:solidFill>
              </a:rPr>
              <a:t>オ　操作</a:t>
            </a:r>
            <a:r>
              <a:rPr lang="en-US" altLang="ja-JP" dirty="0">
                <a:solidFill>
                  <a:schemeClr val="accent2"/>
                </a:solidFill>
              </a:rPr>
              <a:t>2</a:t>
            </a:r>
            <a:r>
              <a:rPr lang="ja-JP" altLang="en-US" dirty="0">
                <a:solidFill>
                  <a:schemeClr val="accent2"/>
                </a:solidFill>
              </a:rPr>
              <a:t>で取り出される表は，</a:t>
            </a:r>
            <a:r>
              <a:rPr lang="en-US" altLang="ja-JP" dirty="0">
                <a:solidFill>
                  <a:schemeClr val="accent2"/>
                </a:solidFill>
              </a:rPr>
              <a:t>2</a:t>
            </a:r>
            <a:r>
              <a:rPr lang="ja-JP" altLang="en-US" dirty="0">
                <a:solidFill>
                  <a:schemeClr val="accent2"/>
                </a:solidFill>
              </a:rPr>
              <a:t>列である。</a:t>
            </a:r>
          </a:p>
          <a:p>
            <a:pPr marL="0" indent="0" algn="r">
              <a:buNone/>
            </a:pPr>
            <a:endParaRPr lang="en-US" altLang="ja-JP" dirty="0" smtClean="0"/>
          </a:p>
          <a:p>
            <a:pPr marL="0" indent="0" algn="r">
              <a:buNone/>
            </a:pPr>
            <a:r>
              <a:rPr lang="ja-JP" altLang="en-US" dirty="0" smtClean="0"/>
              <a:t>初級</a:t>
            </a:r>
            <a:r>
              <a:rPr lang="ja-JP" altLang="en-US" dirty="0"/>
              <a:t>シスアド 平成</a:t>
            </a:r>
            <a:r>
              <a:rPr lang="en-US" altLang="ja-JP" dirty="0"/>
              <a:t>7</a:t>
            </a:r>
            <a:r>
              <a:rPr lang="ja-JP" altLang="en-US" dirty="0"/>
              <a:t>年度 午前 問</a:t>
            </a:r>
            <a:r>
              <a:rPr lang="en-US" altLang="ja-JP" dirty="0" smtClean="0"/>
              <a:t>73</a:t>
            </a:r>
            <a:endParaRPr lang="en-US" altLang="ja-JP"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7970" y="2645110"/>
            <a:ext cx="4889500" cy="2095500"/>
          </a:xfrm>
          <a:prstGeom prst="rect">
            <a:avLst/>
          </a:prstGeom>
          <a:ln>
            <a:solidFill>
              <a:schemeClr val="accent1"/>
            </a:solidFill>
          </a:ln>
        </p:spPr>
      </p:pic>
    </p:spTree>
    <p:extLst>
      <p:ext uri="{BB962C8B-B14F-4D97-AF65-F5344CB8AC3E}">
        <p14:creationId xmlns:p14="http://schemas.microsoft.com/office/powerpoint/2010/main" val="833984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(3/9)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問題３</a:t>
            </a:r>
            <a:endParaRPr kumimoji="1" lang="en-US" altLang="ja-JP" dirty="0" smtClean="0"/>
          </a:p>
          <a:p>
            <a:r>
              <a:rPr lang="en-US" altLang="ja-JP" dirty="0" smtClean="0"/>
              <a:t>“</a:t>
            </a:r>
            <a:r>
              <a:rPr lang="ja-JP" altLang="en-US" dirty="0" smtClean="0"/>
              <a:t>人事</a:t>
            </a:r>
            <a:r>
              <a:rPr lang="en-US" altLang="ja-JP" dirty="0" smtClean="0"/>
              <a:t>”</a:t>
            </a:r>
            <a:r>
              <a:rPr lang="ja-JP" altLang="en-US" dirty="0" smtClean="0"/>
              <a:t>と</a:t>
            </a:r>
            <a:r>
              <a:rPr lang="ja-JP" altLang="en-US" dirty="0"/>
              <a:t>いう表から，給与が</a:t>
            </a:r>
            <a:r>
              <a:rPr lang="en-US" altLang="ja-JP" dirty="0"/>
              <a:t>30</a:t>
            </a:r>
            <a:r>
              <a:rPr lang="ja-JP" altLang="en-US" dirty="0"/>
              <a:t>万円以上の従業員名を抽出する</a:t>
            </a:r>
            <a:r>
              <a:rPr lang="en-US" altLang="ja-JP" dirty="0"/>
              <a:t>SQL</a:t>
            </a:r>
            <a:r>
              <a:rPr lang="ja-JP" altLang="en-US" dirty="0"/>
              <a:t>文はどれか。</a:t>
            </a:r>
            <a:endParaRPr kumimoji="1" lang="en-US" altLang="ja-JP" dirty="0" smtClean="0"/>
          </a:p>
          <a:p>
            <a:pPr marL="0" indent="0">
              <a:buNone/>
            </a:pPr>
            <a:endParaRPr kumimoji="1" lang="en-US" altLang="ja-JP" dirty="0"/>
          </a:p>
          <a:p>
            <a:r>
              <a:rPr lang="ja-JP" altLang="en-US" sz="1800" dirty="0"/>
              <a:t>ア　</a:t>
            </a:r>
            <a:r>
              <a:rPr lang="en-US" altLang="ja-JP" sz="1800" dirty="0"/>
              <a:t>SELECT </a:t>
            </a:r>
            <a:r>
              <a:rPr lang="ja-JP" altLang="en-US" sz="1800" dirty="0"/>
              <a:t>給与 </a:t>
            </a:r>
            <a:r>
              <a:rPr lang="en-US" altLang="ja-JP" sz="1800" dirty="0"/>
              <a:t>FROM </a:t>
            </a:r>
            <a:r>
              <a:rPr lang="ja-JP" altLang="en-US" sz="1800" dirty="0"/>
              <a:t>人事 </a:t>
            </a:r>
            <a:r>
              <a:rPr lang="en-US" altLang="ja-JP" sz="1800" dirty="0"/>
              <a:t>WHERE </a:t>
            </a:r>
            <a:r>
              <a:rPr lang="ja-JP" altLang="en-US" sz="1800" dirty="0"/>
              <a:t>従業員名 </a:t>
            </a:r>
            <a:r>
              <a:rPr lang="en-US" altLang="ja-JP" sz="1800" dirty="0"/>
              <a:t>&gt;= 300000 GROUP BY </a:t>
            </a:r>
            <a:r>
              <a:rPr lang="ja-JP" altLang="en-US" sz="1800" dirty="0"/>
              <a:t>給与</a:t>
            </a:r>
          </a:p>
          <a:p>
            <a:r>
              <a:rPr lang="ja-JP" altLang="en-US" sz="1800" dirty="0"/>
              <a:t>イ　</a:t>
            </a:r>
            <a:r>
              <a:rPr lang="en-US" altLang="ja-JP" sz="1800" dirty="0"/>
              <a:t>SELECT </a:t>
            </a:r>
            <a:r>
              <a:rPr lang="ja-JP" altLang="en-US" sz="1800" dirty="0"/>
              <a:t>従業員名 </a:t>
            </a:r>
            <a:r>
              <a:rPr lang="en-US" altLang="ja-JP" sz="1800" dirty="0"/>
              <a:t>COUNT(*) FROM </a:t>
            </a:r>
            <a:r>
              <a:rPr lang="ja-JP" altLang="en-US" sz="1800" dirty="0"/>
              <a:t>人事 </a:t>
            </a:r>
            <a:r>
              <a:rPr lang="en-US" altLang="ja-JP" sz="1800" dirty="0"/>
              <a:t>WHERE </a:t>
            </a:r>
            <a:r>
              <a:rPr lang="ja-JP" altLang="en-US" sz="1800" dirty="0"/>
              <a:t>給与 </a:t>
            </a:r>
            <a:r>
              <a:rPr lang="en-US" altLang="ja-JP" sz="1800" dirty="0"/>
              <a:t>&gt;= </a:t>
            </a:r>
            <a:r>
              <a:rPr lang="en-US" altLang="ja-JP" sz="1800" dirty="0" smtClean="0"/>
              <a:t>300000 GROUP </a:t>
            </a:r>
            <a:r>
              <a:rPr lang="en-US" altLang="ja-JP" sz="1800" dirty="0"/>
              <a:t>BY </a:t>
            </a:r>
            <a:r>
              <a:rPr lang="ja-JP" altLang="en-US" sz="1800" dirty="0"/>
              <a:t>従業員名</a:t>
            </a:r>
          </a:p>
          <a:p>
            <a:r>
              <a:rPr lang="ja-JP" altLang="en-US" sz="1800" dirty="0">
                <a:solidFill>
                  <a:schemeClr val="accent2"/>
                </a:solidFill>
              </a:rPr>
              <a:t>ウ　</a:t>
            </a:r>
            <a:r>
              <a:rPr lang="en-US" altLang="ja-JP" sz="1800" dirty="0">
                <a:solidFill>
                  <a:schemeClr val="accent2"/>
                </a:solidFill>
              </a:rPr>
              <a:t>SELECT </a:t>
            </a:r>
            <a:r>
              <a:rPr lang="ja-JP" altLang="en-US" sz="1800" dirty="0">
                <a:solidFill>
                  <a:schemeClr val="accent2"/>
                </a:solidFill>
              </a:rPr>
              <a:t>従業員名 </a:t>
            </a:r>
            <a:r>
              <a:rPr lang="en-US" altLang="ja-JP" sz="1800" dirty="0">
                <a:solidFill>
                  <a:schemeClr val="accent2"/>
                </a:solidFill>
              </a:rPr>
              <a:t>FROM </a:t>
            </a:r>
            <a:r>
              <a:rPr lang="ja-JP" altLang="en-US" sz="1800" dirty="0">
                <a:solidFill>
                  <a:schemeClr val="accent2"/>
                </a:solidFill>
              </a:rPr>
              <a:t>人事 </a:t>
            </a:r>
            <a:r>
              <a:rPr lang="en-US" altLang="ja-JP" sz="1800" dirty="0">
                <a:solidFill>
                  <a:schemeClr val="accent2"/>
                </a:solidFill>
              </a:rPr>
              <a:t>WHERE </a:t>
            </a:r>
            <a:r>
              <a:rPr lang="ja-JP" altLang="en-US" sz="1800" dirty="0">
                <a:solidFill>
                  <a:schemeClr val="accent2"/>
                </a:solidFill>
              </a:rPr>
              <a:t>給与 </a:t>
            </a:r>
            <a:r>
              <a:rPr lang="en-US" altLang="ja-JP" sz="1800" dirty="0">
                <a:solidFill>
                  <a:schemeClr val="accent2"/>
                </a:solidFill>
              </a:rPr>
              <a:t>&gt;= 300000</a:t>
            </a:r>
          </a:p>
          <a:p>
            <a:r>
              <a:rPr lang="ja-JP" altLang="en-US" sz="1800" dirty="0"/>
              <a:t>エ　</a:t>
            </a:r>
            <a:r>
              <a:rPr lang="en-US" altLang="ja-JP" sz="1800" dirty="0"/>
              <a:t>SELECT </a:t>
            </a:r>
            <a:r>
              <a:rPr lang="ja-JP" altLang="en-US" sz="1800" dirty="0"/>
              <a:t>従業員名</a:t>
            </a:r>
            <a:r>
              <a:rPr lang="en-US" altLang="ja-JP" sz="1800" dirty="0"/>
              <a:t>,</a:t>
            </a:r>
            <a:r>
              <a:rPr lang="ja-JP" altLang="en-US" sz="1800" dirty="0"/>
              <a:t>給与 </a:t>
            </a:r>
            <a:r>
              <a:rPr lang="en-US" altLang="ja-JP" sz="1800" dirty="0"/>
              <a:t>FROM </a:t>
            </a:r>
            <a:r>
              <a:rPr lang="ja-JP" altLang="en-US" sz="1800" dirty="0" smtClean="0"/>
              <a:t>人事</a:t>
            </a:r>
            <a:r>
              <a:rPr lang="en-US" altLang="ja-JP" sz="1800" dirty="0" smtClean="0"/>
              <a:t> GROUP </a:t>
            </a:r>
            <a:r>
              <a:rPr lang="en-US" altLang="ja-JP" sz="1800" dirty="0"/>
              <a:t>BY </a:t>
            </a:r>
            <a:r>
              <a:rPr lang="ja-JP" altLang="en-US" sz="1800" dirty="0"/>
              <a:t>給与 </a:t>
            </a:r>
            <a:r>
              <a:rPr lang="en-US" altLang="ja-JP" sz="1800" dirty="0"/>
              <a:t>HAVING COUNT(*) &gt;= 300000</a:t>
            </a:r>
          </a:p>
          <a:p>
            <a:r>
              <a:rPr lang="ja-JP" altLang="en-US" sz="1800" dirty="0"/>
              <a:t>オ　</a:t>
            </a:r>
            <a:r>
              <a:rPr lang="en-US" altLang="ja-JP" sz="1800" dirty="0"/>
              <a:t>SELECT </a:t>
            </a:r>
            <a:r>
              <a:rPr lang="ja-JP" altLang="en-US" sz="1800" dirty="0"/>
              <a:t>従業員名</a:t>
            </a:r>
            <a:r>
              <a:rPr lang="en-US" altLang="ja-JP" sz="1800" dirty="0"/>
              <a:t>,</a:t>
            </a:r>
            <a:r>
              <a:rPr lang="ja-JP" altLang="en-US" sz="1800" dirty="0"/>
              <a:t>給与 </a:t>
            </a:r>
            <a:r>
              <a:rPr lang="en-US" altLang="ja-JP" sz="1800" dirty="0"/>
              <a:t>FROM </a:t>
            </a:r>
            <a:r>
              <a:rPr lang="ja-JP" altLang="en-US" sz="1800" dirty="0"/>
              <a:t>人事 </a:t>
            </a:r>
            <a:r>
              <a:rPr lang="en-US" altLang="ja-JP" sz="1800" dirty="0"/>
              <a:t>WHERE </a:t>
            </a:r>
            <a:r>
              <a:rPr lang="ja-JP" altLang="en-US" sz="1800" dirty="0"/>
              <a:t>従業員名 </a:t>
            </a:r>
            <a:r>
              <a:rPr lang="en-US" altLang="ja-JP" sz="1800" dirty="0"/>
              <a:t>&gt;= </a:t>
            </a:r>
            <a:r>
              <a:rPr lang="en-US" altLang="ja-JP" sz="1800" dirty="0" smtClean="0"/>
              <a:t>300000</a:t>
            </a:r>
          </a:p>
          <a:p>
            <a:endParaRPr lang="en-US" altLang="ja-JP" sz="1800" dirty="0"/>
          </a:p>
          <a:p>
            <a:endParaRPr lang="en-US" altLang="ja-JP" sz="1800" dirty="0" smtClean="0"/>
          </a:p>
          <a:p>
            <a:endParaRPr lang="en-US" altLang="ja-JP" sz="1800" dirty="0"/>
          </a:p>
          <a:p>
            <a:endParaRPr lang="en-US" altLang="ja-JP" sz="1800" dirty="0" smtClean="0"/>
          </a:p>
          <a:p>
            <a:endParaRPr lang="en-US" altLang="ja-JP" sz="1800" dirty="0"/>
          </a:p>
          <a:p>
            <a:endParaRPr lang="en-US" altLang="ja-JP" sz="1800" dirty="0" smtClean="0"/>
          </a:p>
          <a:p>
            <a:endParaRPr lang="en-US" altLang="ja-JP" sz="1800" dirty="0"/>
          </a:p>
          <a:p>
            <a:pPr marL="0" indent="0" algn="r">
              <a:buNone/>
            </a:pPr>
            <a:r>
              <a:rPr lang="ja-JP" altLang="en-US" dirty="0"/>
              <a:t>初級シスアド 平成</a:t>
            </a:r>
            <a:r>
              <a:rPr lang="en-US" altLang="ja-JP" dirty="0"/>
              <a:t>8</a:t>
            </a:r>
            <a:r>
              <a:rPr lang="ja-JP" altLang="en-US" dirty="0"/>
              <a:t>年度 午前 問</a:t>
            </a:r>
            <a:r>
              <a:rPr lang="en-US" altLang="ja-JP" dirty="0" smtClean="0"/>
              <a:t>24</a:t>
            </a:r>
            <a:endParaRPr lang="en-US" altLang="ja-JP" dirty="0"/>
          </a:p>
        </p:txBody>
      </p:sp>
    </p:spTree>
    <p:extLst>
      <p:ext uri="{BB962C8B-B14F-4D97-AF65-F5344CB8AC3E}">
        <p14:creationId xmlns:p14="http://schemas.microsoft.com/office/powerpoint/2010/main" val="733845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(4/9)</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pPr marL="0" indent="0">
              <a:buNone/>
            </a:pPr>
            <a:r>
              <a:rPr kumimoji="1" lang="ja-JP" altLang="en-US" dirty="0" smtClean="0"/>
              <a:t>問題４</a:t>
            </a:r>
            <a:endParaRPr kumimoji="1" lang="en-US" altLang="ja-JP" dirty="0" smtClean="0"/>
          </a:p>
          <a:p>
            <a:r>
              <a:rPr lang="en-US" altLang="ja-JP" dirty="0"/>
              <a:t>SQL</a:t>
            </a:r>
            <a:r>
              <a:rPr lang="ja-JP" altLang="en-US" dirty="0"/>
              <a:t>において，</a:t>
            </a:r>
            <a:r>
              <a:rPr lang="en-US" altLang="ja-JP" dirty="0"/>
              <a:t>SELECT</a:t>
            </a:r>
            <a:r>
              <a:rPr lang="ja-JP" altLang="en-US" dirty="0"/>
              <a:t>文の</a:t>
            </a:r>
            <a:r>
              <a:rPr lang="en-US" altLang="ja-JP" dirty="0"/>
              <a:t>DISTINCT</a:t>
            </a:r>
            <a:r>
              <a:rPr lang="ja-JP" altLang="en-US" dirty="0"/>
              <a:t>は，</a:t>
            </a:r>
            <a:r>
              <a:rPr lang="en-US" altLang="ja-JP" dirty="0"/>
              <a:t>SELECT</a:t>
            </a:r>
            <a:r>
              <a:rPr lang="ja-JP" altLang="en-US" dirty="0"/>
              <a:t>文で得られる表の中から“冗長な重複行を取り除く”ための指定である。次の</a:t>
            </a:r>
            <a:r>
              <a:rPr lang="en-US" altLang="ja-JP" dirty="0"/>
              <a:t>DISTINCT</a:t>
            </a:r>
            <a:r>
              <a:rPr lang="ja-JP" altLang="en-US" dirty="0"/>
              <a:t>付きの</a:t>
            </a:r>
            <a:r>
              <a:rPr lang="en-US" altLang="ja-JP" dirty="0"/>
              <a:t>SELECT</a:t>
            </a:r>
            <a:r>
              <a:rPr lang="ja-JP" altLang="en-US" dirty="0"/>
              <a:t>文を実行した結果</a:t>
            </a:r>
            <a:r>
              <a:rPr lang="ja-JP" altLang="en-US" dirty="0" smtClean="0"/>
              <a:t>得られる表の</a:t>
            </a:r>
            <a:r>
              <a:rPr lang="ja-JP" altLang="en-US" dirty="0"/>
              <a:t>行数は幾つか。</a:t>
            </a:r>
            <a:endParaRPr kumimoji="1" lang="en-US" altLang="ja-JP" dirty="0" smtClean="0"/>
          </a:p>
          <a:p>
            <a:pPr marL="0" indent="0">
              <a:buNone/>
            </a:pPr>
            <a:endParaRPr lang="en-US" altLang="ja-JP" dirty="0" smtClean="0"/>
          </a:p>
          <a:p>
            <a:pPr marL="0" indent="0">
              <a:buNone/>
            </a:pPr>
            <a:r>
              <a:rPr lang="en-US" altLang="ja-JP" dirty="0"/>
              <a:t>〔SELECT</a:t>
            </a:r>
            <a:r>
              <a:rPr lang="ja-JP" altLang="en-US" dirty="0"/>
              <a:t>文</a:t>
            </a:r>
            <a:r>
              <a:rPr lang="en-US" altLang="ja-JP" dirty="0"/>
              <a:t>〕</a:t>
            </a:r>
          </a:p>
          <a:p>
            <a:pPr marL="0" indent="0">
              <a:buNone/>
            </a:pPr>
            <a:r>
              <a:rPr lang="en-US" altLang="ja-JP" dirty="0"/>
              <a:t>SELECT DISTINCT </a:t>
            </a:r>
            <a:r>
              <a:rPr lang="ja-JP" altLang="en-US" dirty="0"/>
              <a:t>顧客名</a:t>
            </a:r>
            <a:r>
              <a:rPr lang="en-US" altLang="ja-JP" dirty="0"/>
              <a:t>,</a:t>
            </a:r>
            <a:r>
              <a:rPr lang="ja-JP" altLang="en-US" dirty="0"/>
              <a:t>商品名</a:t>
            </a:r>
            <a:r>
              <a:rPr lang="en-US" altLang="ja-JP" dirty="0"/>
              <a:t>,</a:t>
            </a:r>
            <a:r>
              <a:rPr lang="ja-JP" altLang="en-US" dirty="0"/>
              <a:t>単価 </a:t>
            </a:r>
            <a:r>
              <a:rPr lang="en-US" altLang="ja-JP" dirty="0"/>
              <a:t>FROM </a:t>
            </a:r>
            <a:r>
              <a:rPr lang="ja-JP" altLang="en-US" dirty="0"/>
              <a:t>受注表</a:t>
            </a:r>
            <a:r>
              <a:rPr lang="en-US" altLang="ja-JP" dirty="0"/>
              <a:t>,</a:t>
            </a:r>
            <a:r>
              <a:rPr lang="ja-JP" altLang="en-US" dirty="0" smtClean="0"/>
              <a:t>商品表</a:t>
            </a:r>
            <a:endParaRPr lang="en-US" altLang="ja-JP" dirty="0"/>
          </a:p>
          <a:p>
            <a:pPr marL="0" indent="0">
              <a:buNone/>
            </a:pPr>
            <a:r>
              <a:rPr lang="en-US" altLang="ja-JP" dirty="0" smtClean="0"/>
              <a:t>				WHERE </a:t>
            </a:r>
            <a:r>
              <a:rPr lang="ja-JP" altLang="en-US" dirty="0"/>
              <a:t>受注表</a:t>
            </a:r>
            <a:r>
              <a:rPr lang="en-US" altLang="ja-JP" dirty="0"/>
              <a:t>.</a:t>
            </a:r>
            <a:r>
              <a:rPr lang="ja-JP" altLang="en-US" dirty="0"/>
              <a:t>商品番号 </a:t>
            </a:r>
            <a:r>
              <a:rPr lang="en-US" altLang="ja-JP" dirty="0"/>
              <a:t>= </a:t>
            </a:r>
            <a:r>
              <a:rPr lang="ja-JP" altLang="en-US" dirty="0"/>
              <a:t>商品表</a:t>
            </a:r>
            <a:r>
              <a:rPr lang="en-US" altLang="ja-JP" dirty="0"/>
              <a:t>.</a:t>
            </a:r>
            <a:r>
              <a:rPr lang="ja-JP" altLang="en-US" dirty="0"/>
              <a:t>商品番号</a:t>
            </a:r>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a:p>
          <a:p>
            <a:r>
              <a:rPr lang="ja-JP" altLang="en-US" dirty="0"/>
              <a:t>ア　</a:t>
            </a:r>
            <a:r>
              <a:rPr lang="en-US" altLang="ja-JP" dirty="0"/>
              <a:t>2</a:t>
            </a:r>
          </a:p>
          <a:p>
            <a:r>
              <a:rPr lang="ja-JP" altLang="en-US" dirty="0">
                <a:solidFill>
                  <a:schemeClr val="accent2"/>
                </a:solidFill>
              </a:rPr>
              <a:t>イ　</a:t>
            </a:r>
            <a:r>
              <a:rPr lang="en-US" altLang="ja-JP" dirty="0">
                <a:solidFill>
                  <a:schemeClr val="accent2"/>
                </a:solidFill>
              </a:rPr>
              <a:t>3</a:t>
            </a:r>
          </a:p>
          <a:p>
            <a:r>
              <a:rPr lang="ja-JP" altLang="en-US" dirty="0"/>
              <a:t>ウ　</a:t>
            </a:r>
            <a:r>
              <a:rPr lang="en-US" altLang="ja-JP" dirty="0"/>
              <a:t>4</a:t>
            </a:r>
          </a:p>
          <a:p>
            <a:r>
              <a:rPr lang="ja-JP" altLang="en-US" dirty="0"/>
              <a:t>エ　</a:t>
            </a:r>
            <a:r>
              <a:rPr lang="en-US" altLang="ja-JP" dirty="0"/>
              <a:t>5</a:t>
            </a:r>
          </a:p>
          <a:p>
            <a:pPr marL="0" indent="0" algn="r">
              <a:buNone/>
            </a:pPr>
            <a:endParaRPr lang="en-US" altLang="ja-JP" dirty="0" smtClean="0"/>
          </a:p>
          <a:p>
            <a:pPr marL="0" indent="0" algn="r">
              <a:buNone/>
            </a:pPr>
            <a:endParaRPr lang="en-US" altLang="ja-JP" dirty="0" smtClean="0"/>
          </a:p>
          <a:p>
            <a:pPr marL="0" indent="0" algn="r">
              <a:buNone/>
            </a:pPr>
            <a:r>
              <a:rPr lang="ja-JP" altLang="en-US" dirty="0" smtClean="0"/>
              <a:t>初級</a:t>
            </a:r>
            <a:r>
              <a:rPr lang="ja-JP" altLang="en-US" dirty="0"/>
              <a:t>シスアド 平成</a:t>
            </a:r>
            <a:r>
              <a:rPr lang="en-US" altLang="ja-JP" dirty="0"/>
              <a:t>10</a:t>
            </a:r>
            <a:r>
              <a:rPr lang="ja-JP" altLang="en-US" dirty="0"/>
              <a:t>年 午前 問</a:t>
            </a:r>
            <a:r>
              <a:rPr lang="en-US" altLang="ja-JP" dirty="0"/>
              <a:t>36</a:t>
            </a: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8400" y="3334952"/>
            <a:ext cx="4775200" cy="2374900"/>
          </a:xfrm>
          <a:prstGeom prst="rect">
            <a:avLst/>
          </a:prstGeom>
          <a:ln>
            <a:solidFill>
              <a:schemeClr val="accent1"/>
            </a:solidFill>
          </a:ln>
        </p:spPr>
      </p:pic>
    </p:spTree>
    <p:extLst>
      <p:ext uri="{BB962C8B-B14F-4D97-AF65-F5344CB8AC3E}">
        <p14:creationId xmlns:p14="http://schemas.microsoft.com/office/powerpoint/2010/main" val="1747455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基礎編</a:t>
            </a:r>
            <a:r>
              <a:rPr lang="en-US" altLang="ja-JP" dirty="0"/>
              <a:t> </a:t>
            </a:r>
            <a:r>
              <a:rPr lang="en-US" altLang="ja-JP" dirty="0" smtClean="0"/>
              <a:t>(5/9)</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問題５</a:t>
            </a:r>
            <a:endParaRPr kumimoji="1" lang="en-US" altLang="ja-JP" dirty="0" smtClean="0"/>
          </a:p>
          <a:p>
            <a:r>
              <a:rPr lang="ja-JP" altLang="en-US" dirty="0"/>
              <a:t>次の表“出庫記録”に対する</a:t>
            </a:r>
            <a:r>
              <a:rPr lang="en-US" altLang="ja-JP" dirty="0"/>
              <a:t>SQL</a:t>
            </a:r>
            <a:r>
              <a:rPr lang="ja-JP" altLang="en-US" dirty="0"/>
              <a:t>文の実行結果として，最も大きな値が得られるものはどれか。</a:t>
            </a: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a:p>
          <a:p>
            <a:r>
              <a:rPr lang="ja-JP" altLang="en-US" dirty="0"/>
              <a:t>ア　</a:t>
            </a:r>
            <a:r>
              <a:rPr lang="en-US" altLang="ja-JP" dirty="0"/>
              <a:t>SELECT AVG(</a:t>
            </a:r>
            <a:r>
              <a:rPr lang="ja-JP" altLang="en-US" dirty="0"/>
              <a:t>数量</a:t>
            </a:r>
            <a:r>
              <a:rPr lang="en-US" altLang="ja-JP" dirty="0"/>
              <a:t>) FROM </a:t>
            </a:r>
            <a:r>
              <a:rPr lang="ja-JP" altLang="en-US" dirty="0"/>
              <a:t>出庫記録</a:t>
            </a:r>
          </a:p>
          <a:p>
            <a:r>
              <a:rPr lang="ja-JP" altLang="en-US" dirty="0">
                <a:solidFill>
                  <a:schemeClr val="accent2"/>
                </a:solidFill>
              </a:rPr>
              <a:t>イ　</a:t>
            </a:r>
            <a:r>
              <a:rPr lang="en-US" altLang="ja-JP" dirty="0">
                <a:solidFill>
                  <a:schemeClr val="accent2"/>
                </a:solidFill>
              </a:rPr>
              <a:t>SELECT COUNT(*) FROM </a:t>
            </a:r>
            <a:r>
              <a:rPr lang="ja-JP" altLang="en-US" dirty="0">
                <a:solidFill>
                  <a:schemeClr val="accent2"/>
                </a:solidFill>
              </a:rPr>
              <a:t>出庫記録</a:t>
            </a:r>
          </a:p>
          <a:p>
            <a:r>
              <a:rPr lang="ja-JP" altLang="en-US" dirty="0"/>
              <a:t>ウ　</a:t>
            </a:r>
            <a:r>
              <a:rPr lang="en-US" altLang="ja-JP" dirty="0"/>
              <a:t>SELECT MAX(</a:t>
            </a:r>
            <a:r>
              <a:rPr lang="ja-JP" altLang="en-US" dirty="0"/>
              <a:t>数量</a:t>
            </a:r>
            <a:r>
              <a:rPr lang="en-US" altLang="ja-JP" dirty="0"/>
              <a:t>) FROM </a:t>
            </a:r>
            <a:r>
              <a:rPr lang="ja-JP" altLang="en-US" dirty="0"/>
              <a:t>出庫記録</a:t>
            </a:r>
          </a:p>
          <a:p>
            <a:r>
              <a:rPr lang="ja-JP" altLang="en-US" dirty="0"/>
              <a:t>エ　</a:t>
            </a:r>
            <a:r>
              <a:rPr lang="en-US" altLang="ja-JP" dirty="0"/>
              <a:t>SELECT SUM(</a:t>
            </a:r>
            <a:r>
              <a:rPr lang="ja-JP" altLang="en-US" dirty="0"/>
              <a:t>数量</a:t>
            </a:r>
            <a:r>
              <a:rPr lang="en-US" altLang="ja-JP" dirty="0"/>
              <a:t>) FROM </a:t>
            </a:r>
            <a:r>
              <a:rPr lang="ja-JP" altLang="en-US" dirty="0"/>
              <a:t>出庫記録 </a:t>
            </a:r>
            <a:r>
              <a:rPr lang="en-US" altLang="ja-JP" dirty="0"/>
              <a:t>WHERE </a:t>
            </a:r>
            <a:r>
              <a:rPr lang="ja-JP" altLang="en-US" dirty="0"/>
              <a:t>日付 </a:t>
            </a:r>
            <a:r>
              <a:rPr lang="en-US" altLang="ja-JP" dirty="0"/>
              <a:t>= '19991011</a:t>
            </a:r>
            <a:r>
              <a:rPr lang="en-US" altLang="ja-JP" dirty="0" smtClean="0"/>
              <a:t>'</a:t>
            </a:r>
            <a:endParaRPr lang="en-US" altLang="ja-JP" dirty="0"/>
          </a:p>
          <a:p>
            <a:pPr marL="0" indent="0" algn="r">
              <a:buNone/>
            </a:pPr>
            <a:endParaRPr lang="en-US" altLang="ja-JP" dirty="0" smtClean="0"/>
          </a:p>
          <a:p>
            <a:pPr marL="0" indent="0" algn="r">
              <a:buNone/>
            </a:pPr>
            <a:r>
              <a:rPr lang="ja-JP" altLang="en-US" dirty="0"/>
              <a:t>初級シスアド 平成</a:t>
            </a:r>
            <a:r>
              <a:rPr lang="en-US" altLang="ja-JP" dirty="0"/>
              <a:t>11</a:t>
            </a:r>
            <a:r>
              <a:rPr lang="ja-JP" altLang="en-US" dirty="0"/>
              <a:t>年度 春期 午前 問</a:t>
            </a:r>
            <a:r>
              <a:rPr lang="en-US" altLang="ja-JP" dirty="0"/>
              <a:t>45</a:t>
            </a:r>
            <a:endParaRPr lang="en-US" altLang="ja-JP" dirty="0" smtClean="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1400" y="1969092"/>
            <a:ext cx="2489200" cy="2057400"/>
          </a:xfrm>
          <a:prstGeom prst="rect">
            <a:avLst/>
          </a:prstGeom>
          <a:ln>
            <a:solidFill>
              <a:schemeClr val="accent1"/>
            </a:solidFill>
          </a:ln>
        </p:spPr>
      </p:pic>
    </p:spTree>
    <p:extLst>
      <p:ext uri="{BB962C8B-B14F-4D97-AF65-F5344CB8AC3E}">
        <p14:creationId xmlns:p14="http://schemas.microsoft.com/office/powerpoint/2010/main" val="9969796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情報科学実習2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クラシック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クラリティ">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extLst>
    <a:ext uri="{05A4C25C-085E-4340-85A3-A5531E510DB2}">
      <thm15:themeFamily xmlns:thm15="http://schemas.microsoft.com/office/thememl/2012/main" name="情報科学実習2テーマ" id="{5D24C12E-73FC-874D-B787-02E62ECFE3D0}" vid="{586F9C04-8E17-0E41-81A1-14B794C4323E}"/>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情報科学実習2テーマ</Template>
  <TotalTime>227</TotalTime>
  <Words>2226</Words>
  <Application>Microsoft Macintosh PowerPoint</Application>
  <PresentationFormat>ワイド画面</PresentationFormat>
  <Paragraphs>442</Paragraphs>
  <Slides>35</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35</vt:i4>
      </vt:variant>
    </vt:vector>
  </HeadingPairs>
  <TitlesOfParts>
    <vt:vector size="41" baseType="lpstr">
      <vt:lpstr>Hiragino Kaku Gothic ProN W3</vt:lpstr>
      <vt:lpstr>Hiragino Maru Gothic ProN</vt:lpstr>
      <vt:lpstr>ＭＳ Ｐゴシック</vt:lpstr>
      <vt:lpstr>Yu Gothic</vt:lpstr>
      <vt:lpstr>Arial</vt:lpstr>
      <vt:lpstr>情報科学実習2テーマ</vt:lpstr>
      <vt:lpstr>自宅学習課題_解答</vt:lpstr>
      <vt:lpstr>目次</vt:lpstr>
      <vt:lpstr>目次</vt:lpstr>
      <vt:lpstr>SQL文に関する問題 : 基礎編 (全９問)</vt:lpstr>
      <vt:lpstr>SQL文に関する問題 : 基礎編 (1/9)</vt:lpstr>
      <vt:lpstr>SQL文に関する問題 : 基礎編 (2/9)</vt:lpstr>
      <vt:lpstr>SQL文に関する問題 : 基礎編 (3/9)</vt:lpstr>
      <vt:lpstr>SQL文に関する問題 : 基礎編 (4/9)</vt:lpstr>
      <vt:lpstr>SQL文に関する問題 : 基礎編 (5/9)</vt:lpstr>
      <vt:lpstr>SQL文に関する問題 : 基礎編 (6/9)</vt:lpstr>
      <vt:lpstr>SQL文に関する問題 : 基礎編 (7/9)</vt:lpstr>
      <vt:lpstr>SQL文に関する問題 : 基礎編 (8/9)</vt:lpstr>
      <vt:lpstr>SQL文に関する問題 : 基礎編 (9/9)</vt:lpstr>
      <vt:lpstr>目次</vt:lpstr>
      <vt:lpstr>SQL文に関する問題 : 応用編 (大問２問)</vt:lpstr>
      <vt:lpstr>SQL文に関する問題 : 応用編 (1/２)</vt:lpstr>
      <vt:lpstr>SQL文に関する問題 : 応用編 (1/２)</vt:lpstr>
      <vt:lpstr>SQL文に関する問題 : 応用編 (1/２)</vt:lpstr>
      <vt:lpstr>SQL文に関する問題 : 応用編 (1/２)</vt:lpstr>
      <vt:lpstr>SQL文に関する問題 : 応用編 (2/２)</vt:lpstr>
      <vt:lpstr>SQL文に関する問題 : 応用編 (2/２)</vt:lpstr>
      <vt:lpstr>SQL文に関する問題 : 応用編 (2/２)</vt:lpstr>
      <vt:lpstr>SQL文に関する問題 : 応用編 (2/２)</vt:lpstr>
      <vt:lpstr>SQL文に関する問題 : 応用編 (2/２)</vt:lpstr>
      <vt:lpstr>目次</vt:lpstr>
      <vt:lpstr>正規化に関する問題 (全９問)</vt:lpstr>
      <vt:lpstr>正規化に関する問題(1/9)</vt:lpstr>
      <vt:lpstr>正規化に関する問題(2/9)</vt:lpstr>
      <vt:lpstr>正規化に関する問題(3/9)</vt:lpstr>
      <vt:lpstr>正規化に関する問題(4/9)</vt:lpstr>
      <vt:lpstr>正規化に関する問題(5/9)</vt:lpstr>
      <vt:lpstr>正規化に関する問題(6/9)</vt:lpstr>
      <vt:lpstr>正規化に関する問題(7/9)</vt:lpstr>
      <vt:lpstr>正規化に関する問題(8/9)</vt:lpstr>
      <vt:lpstr>正規化に関する問題(9/9)</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イチカワリョウスケ</dc:creator>
  <cp:lastModifiedBy>イチカワリョウスケ</cp:lastModifiedBy>
  <cp:revision>67</cp:revision>
  <dcterms:created xsi:type="dcterms:W3CDTF">2017-12-07T11:03:12Z</dcterms:created>
  <dcterms:modified xsi:type="dcterms:W3CDTF">2018-01-30T05:52:23Z</dcterms:modified>
</cp:coreProperties>
</file>