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43"/>
  </p:notesMasterIdLst>
  <p:sldIdLst>
    <p:sldId id="256" r:id="rId2"/>
    <p:sldId id="309" r:id="rId3"/>
    <p:sldId id="257" r:id="rId4"/>
    <p:sldId id="280" r:id="rId5"/>
    <p:sldId id="281" r:id="rId6"/>
    <p:sldId id="259" r:id="rId7"/>
    <p:sldId id="276" r:id="rId8"/>
    <p:sldId id="275" r:id="rId9"/>
    <p:sldId id="277" r:id="rId10"/>
    <p:sldId id="285" r:id="rId11"/>
    <p:sldId id="284" r:id="rId12"/>
    <p:sldId id="258" r:id="rId13"/>
    <p:sldId id="278" r:id="rId14"/>
    <p:sldId id="279" r:id="rId15"/>
    <p:sldId id="287" r:id="rId16"/>
    <p:sldId id="310" r:id="rId17"/>
    <p:sldId id="262" r:id="rId18"/>
    <p:sldId id="263" r:id="rId19"/>
    <p:sldId id="264" r:id="rId20"/>
    <p:sldId id="270" r:id="rId21"/>
    <p:sldId id="271" r:id="rId22"/>
    <p:sldId id="272" r:id="rId23"/>
    <p:sldId id="273" r:id="rId24"/>
    <p:sldId id="274" r:id="rId25"/>
    <p:sldId id="291" r:id="rId26"/>
    <p:sldId id="290" r:id="rId27"/>
    <p:sldId id="293" r:id="rId28"/>
    <p:sldId id="294" r:id="rId29"/>
    <p:sldId id="265" r:id="rId30"/>
    <p:sldId id="266" r:id="rId31"/>
    <p:sldId id="267" r:id="rId32"/>
    <p:sldId id="268" r:id="rId33"/>
    <p:sldId id="269" r:id="rId34"/>
    <p:sldId id="295" r:id="rId35"/>
    <p:sldId id="296" r:id="rId36"/>
    <p:sldId id="297" r:id="rId37"/>
    <p:sldId id="308" r:id="rId38"/>
    <p:sldId id="303" r:id="rId39"/>
    <p:sldId id="305" r:id="rId40"/>
    <p:sldId id="306" r:id="rId41"/>
    <p:sldId id="307" r:id="rId4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699"/>
    <p:restoredTop sz="94669"/>
  </p:normalViewPr>
  <p:slideViewPr>
    <p:cSldViewPr snapToGrid="0" snapToObjects="1">
      <p:cViewPr varScale="1">
        <p:scale>
          <a:sx n="104" d="100"/>
          <a:sy n="104" d="100"/>
        </p:scale>
        <p:origin x="968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heme" Target="theme/theme1.xml"/><Relationship Id="rId47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notesMaster" Target="notesMasters/notesMaster1.xml"/><Relationship Id="rId44" Type="http://schemas.openxmlformats.org/officeDocument/2006/relationships/presProps" Target="presProps.xml"/><Relationship Id="rId4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9CD2ECE-E683-2D45-A740-0500BEB354DF}" type="doc">
      <dgm:prSet loTypeId="urn:microsoft.com/office/officeart/2005/8/layout/lProcess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E8A671A3-BA37-BC46-B989-3E1A93F77C41}">
      <dgm:prSet phldrT="[テキスト]" custT="1"/>
      <dgm:spPr/>
      <dgm:t>
        <a:bodyPr/>
        <a:lstStyle/>
        <a:p>
          <a:r>
            <a:rPr kumimoji="1" lang="en-US" altLang="ja-JP" sz="2000" dirty="0" smtClean="0"/>
            <a:t>[</a:t>
          </a:r>
          <a:r>
            <a:rPr kumimoji="1" lang="ja-JP" altLang="en-US" sz="2000" dirty="0" smtClean="0"/>
            <a:t>データベース名</a:t>
          </a:r>
          <a:r>
            <a:rPr kumimoji="1" lang="en-US" altLang="ja-JP" sz="2000" dirty="0" smtClean="0"/>
            <a:t>]</a:t>
          </a:r>
          <a:endParaRPr kumimoji="1" lang="ja-JP" altLang="en-US" sz="2000" dirty="0" smtClean="0"/>
        </a:p>
        <a:p>
          <a:r>
            <a:rPr kumimoji="1" lang="ja-JP" altLang="en-US" sz="2000" dirty="0" smtClean="0"/>
            <a:t>コンビニ</a:t>
          </a:r>
          <a:endParaRPr kumimoji="1" lang="ja-JP" altLang="en-US" sz="2000" dirty="0"/>
        </a:p>
      </dgm:t>
    </dgm:pt>
    <dgm:pt modelId="{CB4613EC-B1FA-1941-9E57-18FF4FEA4FDD}" type="parTrans" cxnId="{B71D058E-8EE7-3A46-A479-C0B3BA79C2DF}">
      <dgm:prSet/>
      <dgm:spPr/>
      <dgm:t>
        <a:bodyPr/>
        <a:lstStyle/>
        <a:p>
          <a:endParaRPr kumimoji="1" lang="ja-JP" altLang="en-US"/>
        </a:p>
      </dgm:t>
    </dgm:pt>
    <dgm:pt modelId="{AE2E1D67-E518-1447-ABB8-E87108D56175}" type="sibTrans" cxnId="{B71D058E-8EE7-3A46-A479-C0B3BA79C2DF}">
      <dgm:prSet/>
      <dgm:spPr/>
      <dgm:t>
        <a:bodyPr/>
        <a:lstStyle/>
        <a:p>
          <a:endParaRPr kumimoji="1" lang="ja-JP" altLang="en-US"/>
        </a:p>
      </dgm:t>
    </dgm:pt>
    <dgm:pt modelId="{3DB148F7-41CA-074C-BCF5-440C303583FF}">
      <dgm:prSet phldrT="[テキスト]" custT="1"/>
      <dgm:spPr/>
      <dgm:t>
        <a:bodyPr/>
        <a:lstStyle/>
        <a:p>
          <a:r>
            <a:rPr kumimoji="1" lang="en-US" altLang="ja-JP" sz="1800" dirty="0" smtClean="0"/>
            <a:t>[</a:t>
          </a:r>
          <a:r>
            <a:rPr kumimoji="1" lang="ja-JP" altLang="en-US" sz="1800" dirty="0" smtClean="0"/>
            <a:t>テーブル名</a:t>
          </a:r>
          <a:r>
            <a:rPr kumimoji="1" lang="en-US" altLang="ja-JP" sz="1800" dirty="0" smtClean="0"/>
            <a:t>]</a:t>
          </a:r>
          <a:endParaRPr kumimoji="1" lang="ja-JP" altLang="en-US" sz="1800" dirty="0" smtClean="0"/>
        </a:p>
        <a:p>
          <a:r>
            <a:rPr kumimoji="1" lang="ja-JP" altLang="en-US" sz="1800" dirty="0" smtClean="0"/>
            <a:t>商品データ</a:t>
          </a:r>
          <a:endParaRPr kumimoji="1" lang="ja-JP" altLang="en-US" sz="1800" dirty="0"/>
        </a:p>
      </dgm:t>
    </dgm:pt>
    <dgm:pt modelId="{51EFA77B-1FBF-D849-8194-56AE8F5BDDE5}" type="parTrans" cxnId="{02B2851B-CA13-BF40-8C35-5DCEC3192EBC}">
      <dgm:prSet/>
      <dgm:spPr/>
      <dgm:t>
        <a:bodyPr/>
        <a:lstStyle/>
        <a:p>
          <a:endParaRPr kumimoji="1" lang="ja-JP" altLang="en-US"/>
        </a:p>
      </dgm:t>
    </dgm:pt>
    <dgm:pt modelId="{F97C4F3F-433D-A146-8336-9FCCA1D54789}" type="sibTrans" cxnId="{02B2851B-CA13-BF40-8C35-5DCEC3192EBC}">
      <dgm:prSet/>
      <dgm:spPr/>
      <dgm:t>
        <a:bodyPr/>
        <a:lstStyle/>
        <a:p>
          <a:endParaRPr kumimoji="1" lang="ja-JP" altLang="en-US"/>
        </a:p>
      </dgm:t>
    </dgm:pt>
    <dgm:pt modelId="{05551573-A982-3747-A37C-F645AFE7401C}">
      <dgm:prSet phldrT="[テキスト]" custT="1"/>
      <dgm:spPr/>
      <dgm:t>
        <a:bodyPr/>
        <a:lstStyle/>
        <a:p>
          <a:r>
            <a:rPr kumimoji="1" lang="en-US" altLang="ja-JP" sz="1800" dirty="0" smtClean="0"/>
            <a:t>[</a:t>
          </a:r>
          <a:r>
            <a:rPr kumimoji="1" lang="ja-JP" altLang="en-US" sz="1800" dirty="0" smtClean="0"/>
            <a:t>テーブル名</a:t>
          </a:r>
          <a:r>
            <a:rPr kumimoji="1" lang="en-US" altLang="ja-JP" sz="1800" dirty="0" smtClean="0"/>
            <a:t>]</a:t>
          </a:r>
          <a:endParaRPr kumimoji="1" lang="ja-JP" altLang="en-US" sz="1800" dirty="0" smtClean="0"/>
        </a:p>
        <a:p>
          <a:r>
            <a:rPr kumimoji="1" lang="ja-JP" altLang="en-US" sz="1800" dirty="0" smtClean="0"/>
            <a:t>売上データ</a:t>
          </a:r>
          <a:endParaRPr kumimoji="1" lang="ja-JP" altLang="en-US" sz="1800" dirty="0"/>
        </a:p>
      </dgm:t>
    </dgm:pt>
    <dgm:pt modelId="{7A506141-479D-764F-A551-BE29AAA7BDD7}" type="parTrans" cxnId="{916B9BF2-19A4-2044-B383-7F6D2DC07B1C}">
      <dgm:prSet/>
      <dgm:spPr/>
      <dgm:t>
        <a:bodyPr/>
        <a:lstStyle/>
        <a:p>
          <a:endParaRPr kumimoji="1" lang="ja-JP" altLang="en-US"/>
        </a:p>
      </dgm:t>
    </dgm:pt>
    <dgm:pt modelId="{877C3FC4-756F-4846-91FC-7243B241CAB5}" type="sibTrans" cxnId="{916B9BF2-19A4-2044-B383-7F6D2DC07B1C}">
      <dgm:prSet/>
      <dgm:spPr/>
      <dgm:t>
        <a:bodyPr/>
        <a:lstStyle/>
        <a:p>
          <a:endParaRPr kumimoji="1" lang="ja-JP" altLang="en-US"/>
        </a:p>
      </dgm:t>
    </dgm:pt>
    <dgm:pt modelId="{39D9E1F2-83CD-4B4F-8F78-16F950D6F9E9}" type="pres">
      <dgm:prSet presAssocID="{59CD2ECE-E683-2D45-A740-0500BEB354DF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CE6787A7-79D3-DE4C-8036-E79325205085}" type="pres">
      <dgm:prSet presAssocID="{E8A671A3-BA37-BC46-B989-3E1A93F77C41}" presName="compNode" presStyleCnt="0"/>
      <dgm:spPr/>
    </dgm:pt>
    <dgm:pt modelId="{9F1A8ABA-C595-2E40-AEAE-4DE179D5DE87}" type="pres">
      <dgm:prSet presAssocID="{E8A671A3-BA37-BC46-B989-3E1A93F77C41}" presName="aNode" presStyleLbl="bgShp" presStyleIdx="0" presStyleCnt="1" custLinFactY="26211" custLinFactNeighborX="-377" custLinFactNeighborY="100000"/>
      <dgm:spPr/>
      <dgm:t>
        <a:bodyPr/>
        <a:lstStyle/>
        <a:p>
          <a:endParaRPr kumimoji="1" lang="ja-JP" altLang="en-US"/>
        </a:p>
      </dgm:t>
    </dgm:pt>
    <dgm:pt modelId="{5DA625D8-3BAA-F548-917C-16CF6788282A}" type="pres">
      <dgm:prSet presAssocID="{E8A671A3-BA37-BC46-B989-3E1A93F77C41}" presName="textNode" presStyleLbl="bgShp" presStyleIdx="0" presStyleCnt="1"/>
      <dgm:spPr/>
      <dgm:t>
        <a:bodyPr/>
        <a:lstStyle/>
        <a:p>
          <a:endParaRPr kumimoji="1" lang="ja-JP" altLang="en-US"/>
        </a:p>
      </dgm:t>
    </dgm:pt>
    <dgm:pt modelId="{07624D96-71F1-B040-90AC-2468A1D8C0DD}" type="pres">
      <dgm:prSet presAssocID="{E8A671A3-BA37-BC46-B989-3E1A93F77C41}" presName="compChildNode" presStyleCnt="0"/>
      <dgm:spPr/>
    </dgm:pt>
    <dgm:pt modelId="{571191CB-0225-E649-B7E5-46A502C05DA1}" type="pres">
      <dgm:prSet presAssocID="{E8A671A3-BA37-BC46-B989-3E1A93F77C41}" presName="theInnerList" presStyleCnt="0"/>
      <dgm:spPr/>
    </dgm:pt>
    <dgm:pt modelId="{779C2F06-C1E3-C749-9621-415740D6AA08}" type="pres">
      <dgm:prSet presAssocID="{3DB148F7-41CA-074C-BCF5-440C303583FF}" presName="child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6B981B-7150-F247-93E0-6225D389A315}" type="pres">
      <dgm:prSet presAssocID="{3DB148F7-41CA-074C-BCF5-440C303583FF}" presName="aSpace2" presStyleCnt="0"/>
      <dgm:spPr/>
    </dgm:pt>
    <dgm:pt modelId="{B36C570F-5B0A-0447-A5E8-BA46DCD05C2E}" type="pres">
      <dgm:prSet presAssocID="{05551573-A982-3747-A37C-F645AFE7401C}" presName="child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AE028336-2044-F140-9D56-C46DB2919191}" type="presOf" srcId="{E8A671A3-BA37-BC46-B989-3E1A93F77C41}" destId="{9F1A8ABA-C595-2E40-AEAE-4DE179D5DE87}" srcOrd="0" destOrd="0" presId="urn:microsoft.com/office/officeart/2005/8/layout/lProcess2"/>
    <dgm:cxn modelId="{B71D058E-8EE7-3A46-A479-C0B3BA79C2DF}" srcId="{59CD2ECE-E683-2D45-A740-0500BEB354DF}" destId="{E8A671A3-BA37-BC46-B989-3E1A93F77C41}" srcOrd="0" destOrd="0" parTransId="{CB4613EC-B1FA-1941-9E57-18FF4FEA4FDD}" sibTransId="{AE2E1D67-E518-1447-ABB8-E87108D56175}"/>
    <dgm:cxn modelId="{1D4B6A01-E795-B84C-B552-77537F566DF2}" type="presOf" srcId="{E8A671A3-BA37-BC46-B989-3E1A93F77C41}" destId="{5DA625D8-3BAA-F548-917C-16CF6788282A}" srcOrd="1" destOrd="0" presId="urn:microsoft.com/office/officeart/2005/8/layout/lProcess2"/>
    <dgm:cxn modelId="{C87AA330-EA5E-F542-943C-F82F92CBE61C}" type="presOf" srcId="{3DB148F7-41CA-074C-BCF5-440C303583FF}" destId="{779C2F06-C1E3-C749-9621-415740D6AA08}" srcOrd="0" destOrd="0" presId="urn:microsoft.com/office/officeart/2005/8/layout/lProcess2"/>
    <dgm:cxn modelId="{3F3E47CD-F41C-CA46-8566-956394D54B62}" type="presOf" srcId="{59CD2ECE-E683-2D45-A740-0500BEB354DF}" destId="{39D9E1F2-83CD-4B4F-8F78-16F950D6F9E9}" srcOrd="0" destOrd="0" presId="urn:microsoft.com/office/officeart/2005/8/layout/lProcess2"/>
    <dgm:cxn modelId="{02B2851B-CA13-BF40-8C35-5DCEC3192EBC}" srcId="{E8A671A3-BA37-BC46-B989-3E1A93F77C41}" destId="{3DB148F7-41CA-074C-BCF5-440C303583FF}" srcOrd="0" destOrd="0" parTransId="{51EFA77B-1FBF-D849-8194-56AE8F5BDDE5}" sibTransId="{F97C4F3F-433D-A146-8336-9FCCA1D54789}"/>
    <dgm:cxn modelId="{916B9BF2-19A4-2044-B383-7F6D2DC07B1C}" srcId="{E8A671A3-BA37-BC46-B989-3E1A93F77C41}" destId="{05551573-A982-3747-A37C-F645AFE7401C}" srcOrd="1" destOrd="0" parTransId="{7A506141-479D-764F-A551-BE29AAA7BDD7}" sibTransId="{877C3FC4-756F-4846-91FC-7243B241CAB5}"/>
    <dgm:cxn modelId="{F5770769-94C1-BF4C-B930-A6EA1F3A1AB6}" type="presOf" srcId="{05551573-A982-3747-A37C-F645AFE7401C}" destId="{B36C570F-5B0A-0447-A5E8-BA46DCD05C2E}" srcOrd="0" destOrd="0" presId="urn:microsoft.com/office/officeart/2005/8/layout/lProcess2"/>
    <dgm:cxn modelId="{A1A04E6E-748F-9149-B84F-FC507151B632}" type="presParOf" srcId="{39D9E1F2-83CD-4B4F-8F78-16F950D6F9E9}" destId="{CE6787A7-79D3-DE4C-8036-E79325205085}" srcOrd="0" destOrd="0" presId="urn:microsoft.com/office/officeart/2005/8/layout/lProcess2"/>
    <dgm:cxn modelId="{EC4521CF-8DAE-184D-9889-0130F35A5728}" type="presParOf" srcId="{CE6787A7-79D3-DE4C-8036-E79325205085}" destId="{9F1A8ABA-C595-2E40-AEAE-4DE179D5DE87}" srcOrd="0" destOrd="0" presId="urn:microsoft.com/office/officeart/2005/8/layout/lProcess2"/>
    <dgm:cxn modelId="{0CBC15F2-DD30-F14B-A9A3-3151DE8A26C4}" type="presParOf" srcId="{CE6787A7-79D3-DE4C-8036-E79325205085}" destId="{5DA625D8-3BAA-F548-917C-16CF6788282A}" srcOrd="1" destOrd="0" presId="urn:microsoft.com/office/officeart/2005/8/layout/lProcess2"/>
    <dgm:cxn modelId="{FFB2FF35-7E7C-F949-B502-BE54585993A8}" type="presParOf" srcId="{CE6787A7-79D3-DE4C-8036-E79325205085}" destId="{07624D96-71F1-B040-90AC-2468A1D8C0DD}" srcOrd="2" destOrd="0" presId="urn:microsoft.com/office/officeart/2005/8/layout/lProcess2"/>
    <dgm:cxn modelId="{6D30A468-2817-1E4D-B474-763FD3B8C2B4}" type="presParOf" srcId="{07624D96-71F1-B040-90AC-2468A1D8C0DD}" destId="{571191CB-0225-E649-B7E5-46A502C05DA1}" srcOrd="0" destOrd="0" presId="urn:microsoft.com/office/officeart/2005/8/layout/lProcess2"/>
    <dgm:cxn modelId="{8FDD90DB-2D07-934F-B526-9B98F1DFED3B}" type="presParOf" srcId="{571191CB-0225-E649-B7E5-46A502C05DA1}" destId="{779C2F06-C1E3-C749-9621-415740D6AA08}" srcOrd="0" destOrd="0" presId="urn:microsoft.com/office/officeart/2005/8/layout/lProcess2"/>
    <dgm:cxn modelId="{01E2B529-84FA-3F46-8B25-9283936D9CB6}" type="presParOf" srcId="{571191CB-0225-E649-B7E5-46A502C05DA1}" destId="{6E6B981B-7150-F247-93E0-6225D389A315}" srcOrd="1" destOrd="0" presId="urn:microsoft.com/office/officeart/2005/8/layout/lProcess2"/>
    <dgm:cxn modelId="{3164DAC5-16FF-4D47-8A2A-820F23683D73}" type="presParOf" srcId="{571191CB-0225-E649-B7E5-46A502C05DA1}" destId="{B36C570F-5B0A-0447-A5E8-BA46DCD05C2E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9CD2ECE-E683-2D45-A740-0500BEB354DF}" type="doc">
      <dgm:prSet loTypeId="urn:microsoft.com/office/officeart/2005/8/layout/lProcess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E8A671A3-BA37-BC46-B989-3E1A93F77C41}">
      <dgm:prSet phldrT="[テキスト]" custT="1"/>
      <dgm:spPr/>
      <dgm:t>
        <a:bodyPr/>
        <a:lstStyle/>
        <a:p>
          <a:r>
            <a:rPr kumimoji="1" lang="en-US" altLang="ja-JP" sz="2000" dirty="0" smtClean="0"/>
            <a:t>[</a:t>
          </a:r>
          <a:r>
            <a:rPr kumimoji="1" lang="ja-JP" altLang="en-US" sz="2000" dirty="0" smtClean="0"/>
            <a:t>データベース名</a:t>
          </a:r>
          <a:r>
            <a:rPr kumimoji="1" lang="en-US" altLang="ja-JP" sz="2000" dirty="0" smtClean="0"/>
            <a:t>]</a:t>
          </a:r>
          <a:endParaRPr kumimoji="1" lang="ja-JP" altLang="en-US" sz="2000" dirty="0" smtClean="0"/>
        </a:p>
        <a:p>
          <a:r>
            <a:rPr kumimoji="1" lang="ja-JP" altLang="en-US" sz="2000" dirty="0" smtClean="0"/>
            <a:t>コンビニ</a:t>
          </a:r>
          <a:endParaRPr kumimoji="1" lang="ja-JP" altLang="en-US" sz="2000" dirty="0"/>
        </a:p>
      </dgm:t>
    </dgm:pt>
    <dgm:pt modelId="{CB4613EC-B1FA-1941-9E57-18FF4FEA4FDD}" type="parTrans" cxnId="{B71D058E-8EE7-3A46-A479-C0B3BA79C2DF}">
      <dgm:prSet/>
      <dgm:spPr/>
      <dgm:t>
        <a:bodyPr/>
        <a:lstStyle/>
        <a:p>
          <a:endParaRPr kumimoji="1" lang="ja-JP" altLang="en-US"/>
        </a:p>
      </dgm:t>
    </dgm:pt>
    <dgm:pt modelId="{AE2E1D67-E518-1447-ABB8-E87108D56175}" type="sibTrans" cxnId="{B71D058E-8EE7-3A46-A479-C0B3BA79C2DF}">
      <dgm:prSet/>
      <dgm:spPr/>
      <dgm:t>
        <a:bodyPr/>
        <a:lstStyle/>
        <a:p>
          <a:endParaRPr kumimoji="1" lang="ja-JP" altLang="en-US"/>
        </a:p>
      </dgm:t>
    </dgm:pt>
    <dgm:pt modelId="{3DB148F7-41CA-074C-BCF5-440C303583FF}">
      <dgm:prSet phldrT="[テキスト]" custT="1"/>
      <dgm:spPr/>
      <dgm:t>
        <a:bodyPr/>
        <a:lstStyle/>
        <a:p>
          <a:r>
            <a:rPr kumimoji="1" lang="en-US" altLang="ja-JP" sz="1800" dirty="0" smtClean="0"/>
            <a:t>[</a:t>
          </a:r>
          <a:r>
            <a:rPr kumimoji="1" lang="ja-JP" altLang="en-US" sz="1800" dirty="0" smtClean="0"/>
            <a:t>テーブル名</a:t>
          </a:r>
          <a:r>
            <a:rPr kumimoji="1" lang="en-US" altLang="ja-JP" sz="1800" dirty="0" smtClean="0"/>
            <a:t>]</a:t>
          </a:r>
          <a:endParaRPr kumimoji="1" lang="ja-JP" altLang="en-US" sz="1800" dirty="0" smtClean="0"/>
        </a:p>
        <a:p>
          <a:r>
            <a:rPr kumimoji="1" lang="ja-JP" altLang="en-US" sz="1800" dirty="0" smtClean="0"/>
            <a:t>商品データ</a:t>
          </a:r>
          <a:endParaRPr kumimoji="1" lang="ja-JP" altLang="en-US" sz="1800" dirty="0"/>
        </a:p>
      </dgm:t>
    </dgm:pt>
    <dgm:pt modelId="{51EFA77B-1FBF-D849-8194-56AE8F5BDDE5}" type="parTrans" cxnId="{02B2851B-CA13-BF40-8C35-5DCEC3192EBC}">
      <dgm:prSet/>
      <dgm:spPr/>
      <dgm:t>
        <a:bodyPr/>
        <a:lstStyle/>
        <a:p>
          <a:endParaRPr kumimoji="1" lang="ja-JP" altLang="en-US"/>
        </a:p>
      </dgm:t>
    </dgm:pt>
    <dgm:pt modelId="{F97C4F3F-433D-A146-8336-9FCCA1D54789}" type="sibTrans" cxnId="{02B2851B-CA13-BF40-8C35-5DCEC3192EBC}">
      <dgm:prSet/>
      <dgm:spPr/>
      <dgm:t>
        <a:bodyPr/>
        <a:lstStyle/>
        <a:p>
          <a:endParaRPr kumimoji="1" lang="ja-JP" altLang="en-US"/>
        </a:p>
      </dgm:t>
    </dgm:pt>
    <dgm:pt modelId="{05551573-A982-3747-A37C-F645AFE7401C}">
      <dgm:prSet phldrT="[テキスト]" custT="1"/>
      <dgm:spPr/>
      <dgm:t>
        <a:bodyPr/>
        <a:lstStyle/>
        <a:p>
          <a:r>
            <a:rPr kumimoji="1" lang="en-US" altLang="ja-JP" sz="1800" dirty="0" smtClean="0"/>
            <a:t>[</a:t>
          </a:r>
          <a:r>
            <a:rPr kumimoji="1" lang="ja-JP" altLang="en-US" sz="1800" dirty="0" smtClean="0"/>
            <a:t>テーブル名</a:t>
          </a:r>
          <a:r>
            <a:rPr kumimoji="1" lang="en-US" altLang="ja-JP" sz="1800" dirty="0" smtClean="0"/>
            <a:t>]</a:t>
          </a:r>
          <a:endParaRPr kumimoji="1" lang="ja-JP" altLang="en-US" sz="1800" dirty="0" smtClean="0"/>
        </a:p>
        <a:p>
          <a:r>
            <a:rPr kumimoji="1" lang="ja-JP" altLang="en-US" sz="1800" dirty="0" smtClean="0"/>
            <a:t>売上データ</a:t>
          </a:r>
          <a:endParaRPr kumimoji="1" lang="ja-JP" altLang="en-US" sz="1800" dirty="0"/>
        </a:p>
      </dgm:t>
    </dgm:pt>
    <dgm:pt modelId="{7A506141-479D-764F-A551-BE29AAA7BDD7}" type="parTrans" cxnId="{916B9BF2-19A4-2044-B383-7F6D2DC07B1C}">
      <dgm:prSet/>
      <dgm:spPr/>
      <dgm:t>
        <a:bodyPr/>
        <a:lstStyle/>
        <a:p>
          <a:endParaRPr kumimoji="1" lang="ja-JP" altLang="en-US"/>
        </a:p>
      </dgm:t>
    </dgm:pt>
    <dgm:pt modelId="{877C3FC4-756F-4846-91FC-7243B241CAB5}" type="sibTrans" cxnId="{916B9BF2-19A4-2044-B383-7F6D2DC07B1C}">
      <dgm:prSet/>
      <dgm:spPr/>
      <dgm:t>
        <a:bodyPr/>
        <a:lstStyle/>
        <a:p>
          <a:endParaRPr kumimoji="1" lang="ja-JP" altLang="en-US"/>
        </a:p>
      </dgm:t>
    </dgm:pt>
    <dgm:pt modelId="{39D9E1F2-83CD-4B4F-8F78-16F950D6F9E9}" type="pres">
      <dgm:prSet presAssocID="{59CD2ECE-E683-2D45-A740-0500BEB354DF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CE6787A7-79D3-DE4C-8036-E79325205085}" type="pres">
      <dgm:prSet presAssocID="{E8A671A3-BA37-BC46-B989-3E1A93F77C41}" presName="compNode" presStyleCnt="0"/>
      <dgm:spPr/>
    </dgm:pt>
    <dgm:pt modelId="{9F1A8ABA-C595-2E40-AEAE-4DE179D5DE87}" type="pres">
      <dgm:prSet presAssocID="{E8A671A3-BA37-BC46-B989-3E1A93F77C41}" presName="aNode" presStyleLbl="bgShp" presStyleIdx="0" presStyleCnt="1" custLinFactY="26211" custLinFactNeighborX="-377" custLinFactNeighborY="100000"/>
      <dgm:spPr/>
      <dgm:t>
        <a:bodyPr/>
        <a:lstStyle/>
        <a:p>
          <a:endParaRPr kumimoji="1" lang="ja-JP" altLang="en-US"/>
        </a:p>
      </dgm:t>
    </dgm:pt>
    <dgm:pt modelId="{5DA625D8-3BAA-F548-917C-16CF6788282A}" type="pres">
      <dgm:prSet presAssocID="{E8A671A3-BA37-BC46-B989-3E1A93F77C41}" presName="textNode" presStyleLbl="bgShp" presStyleIdx="0" presStyleCnt="1"/>
      <dgm:spPr/>
      <dgm:t>
        <a:bodyPr/>
        <a:lstStyle/>
        <a:p>
          <a:endParaRPr kumimoji="1" lang="ja-JP" altLang="en-US"/>
        </a:p>
      </dgm:t>
    </dgm:pt>
    <dgm:pt modelId="{07624D96-71F1-B040-90AC-2468A1D8C0DD}" type="pres">
      <dgm:prSet presAssocID="{E8A671A3-BA37-BC46-B989-3E1A93F77C41}" presName="compChildNode" presStyleCnt="0"/>
      <dgm:spPr/>
    </dgm:pt>
    <dgm:pt modelId="{571191CB-0225-E649-B7E5-46A502C05DA1}" type="pres">
      <dgm:prSet presAssocID="{E8A671A3-BA37-BC46-B989-3E1A93F77C41}" presName="theInnerList" presStyleCnt="0"/>
      <dgm:spPr/>
    </dgm:pt>
    <dgm:pt modelId="{779C2F06-C1E3-C749-9621-415740D6AA08}" type="pres">
      <dgm:prSet presAssocID="{3DB148F7-41CA-074C-BCF5-440C303583FF}" presName="child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6B981B-7150-F247-93E0-6225D389A315}" type="pres">
      <dgm:prSet presAssocID="{3DB148F7-41CA-074C-BCF5-440C303583FF}" presName="aSpace2" presStyleCnt="0"/>
      <dgm:spPr/>
    </dgm:pt>
    <dgm:pt modelId="{B36C570F-5B0A-0447-A5E8-BA46DCD05C2E}" type="pres">
      <dgm:prSet presAssocID="{05551573-A982-3747-A37C-F645AFE7401C}" presName="child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BB1AC27B-AD63-5643-96B6-6897CAEB689D}" type="presOf" srcId="{59CD2ECE-E683-2D45-A740-0500BEB354DF}" destId="{39D9E1F2-83CD-4B4F-8F78-16F950D6F9E9}" srcOrd="0" destOrd="0" presId="urn:microsoft.com/office/officeart/2005/8/layout/lProcess2"/>
    <dgm:cxn modelId="{E068ACFE-966E-4949-A03E-CF6A566CA2B4}" type="presOf" srcId="{E8A671A3-BA37-BC46-B989-3E1A93F77C41}" destId="{9F1A8ABA-C595-2E40-AEAE-4DE179D5DE87}" srcOrd="0" destOrd="0" presId="urn:microsoft.com/office/officeart/2005/8/layout/lProcess2"/>
    <dgm:cxn modelId="{B71D058E-8EE7-3A46-A479-C0B3BA79C2DF}" srcId="{59CD2ECE-E683-2D45-A740-0500BEB354DF}" destId="{E8A671A3-BA37-BC46-B989-3E1A93F77C41}" srcOrd="0" destOrd="0" parTransId="{CB4613EC-B1FA-1941-9E57-18FF4FEA4FDD}" sibTransId="{AE2E1D67-E518-1447-ABB8-E87108D56175}"/>
    <dgm:cxn modelId="{398ECABE-9152-7245-9131-66A58F0347A6}" type="presOf" srcId="{3DB148F7-41CA-074C-BCF5-440C303583FF}" destId="{779C2F06-C1E3-C749-9621-415740D6AA08}" srcOrd="0" destOrd="0" presId="urn:microsoft.com/office/officeart/2005/8/layout/lProcess2"/>
    <dgm:cxn modelId="{990BF8D6-C391-1240-9AFF-A2AFA57A75C4}" type="presOf" srcId="{05551573-A982-3747-A37C-F645AFE7401C}" destId="{B36C570F-5B0A-0447-A5E8-BA46DCD05C2E}" srcOrd="0" destOrd="0" presId="urn:microsoft.com/office/officeart/2005/8/layout/lProcess2"/>
    <dgm:cxn modelId="{D081F1DA-6896-EC46-A069-DBCB37B00267}" type="presOf" srcId="{E8A671A3-BA37-BC46-B989-3E1A93F77C41}" destId="{5DA625D8-3BAA-F548-917C-16CF6788282A}" srcOrd="1" destOrd="0" presId="urn:microsoft.com/office/officeart/2005/8/layout/lProcess2"/>
    <dgm:cxn modelId="{02B2851B-CA13-BF40-8C35-5DCEC3192EBC}" srcId="{E8A671A3-BA37-BC46-B989-3E1A93F77C41}" destId="{3DB148F7-41CA-074C-BCF5-440C303583FF}" srcOrd="0" destOrd="0" parTransId="{51EFA77B-1FBF-D849-8194-56AE8F5BDDE5}" sibTransId="{F97C4F3F-433D-A146-8336-9FCCA1D54789}"/>
    <dgm:cxn modelId="{916B9BF2-19A4-2044-B383-7F6D2DC07B1C}" srcId="{E8A671A3-BA37-BC46-B989-3E1A93F77C41}" destId="{05551573-A982-3747-A37C-F645AFE7401C}" srcOrd="1" destOrd="0" parTransId="{7A506141-479D-764F-A551-BE29AAA7BDD7}" sibTransId="{877C3FC4-756F-4846-91FC-7243B241CAB5}"/>
    <dgm:cxn modelId="{29705975-9CA3-EB49-9493-F041BB870C9D}" type="presParOf" srcId="{39D9E1F2-83CD-4B4F-8F78-16F950D6F9E9}" destId="{CE6787A7-79D3-DE4C-8036-E79325205085}" srcOrd="0" destOrd="0" presId="urn:microsoft.com/office/officeart/2005/8/layout/lProcess2"/>
    <dgm:cxn modelId="{F304F859-7E4E-C546-A628-4C500805DFFB}" type="presParOf" srcId="{CE6787A7-79D3-DE4C-8036-E79325205085}" destId="{9F1A8ABA-C595-2E40-AEAE-4DE179D5DE87}" srcOrd="0" destOrd="0" presId="urn:microsoft.com/office/officeart/2005/8/layout/lProcess2"/>
    <dgm:cxn modelId="{F1DEF0A9-DD4D-7F4B-97B9-86256E80A721}" type="presParOf" srcId="{CE6787A7-79D3-DE4C-8036-E79325205085}" destId="{5DA625D8-3BAA-F548-917C-16CF6788282A}" srcOrd="1" destOrd="0" presId="urn:microsoft.com/office/officeart/2005/8/layout/lProcess2"/>
    <dgm:cxn modelId="{93064416-5416-C34C-A95E-F4CC5F52380E}" type="presParOf" srcId="{CE6787A7-79D3-DE4C-8036-E79325205085}" destId="{07624D96-71F1-B040-90AC-2468A1D8C0DD}" srcOrd="2" destOrd="0" presId="urn:microsoft.com/office/officeart/2005/8/layout/lProcess2"/>
    <dgm:cxn modelId="{894EEE31-F375-7040-9C4E-C60A41F50066}" type="presParOf" srcId="{07624D96-71F1-B040-90AC-2468A1D8C0DD}" destId="{571191CB-0225-E649-B7E5-46A502C05DA1}" srcOrd="0" destOrd="0" presId="urn:microsoft.com/office/officeart/2005/8/layout/lProcess2"/>
    <dgm:cxn modelId="{D69BDA36-BBD1-1547-A7D4-BF07566C23CF}" type="presParOf" srcId="{571191CB-0225-E649-B7E5-46A502C05DA1}" destId="{779C2F06-C1E3-C749-9621-415740D6AA08}" srcOrd="0" destOrd="0" presId="urn:microsoft.com/office/officeart/2005/8/layout/lProcess2"/>
    <dgm:cxn modelId="{16672CA0-39E1-554B-B3A6-67706930F51C}" type="presParOf" srcId="{571191CB-0225-E649-B7E5-46A502C05DA1}" destId="{6E6B981B-7150-F247-93E0-6225D389A315}" srcOrd="1" destOrd="0" presId="urn:microsoft.com/office/officeart/2005/8/layout/lProcess2"/>
    <dgm:cxn modelId="{CDDE526E-5759-D140-A50D-75238A5A9647}" type="presParOf" srcId="{571191CB-0225-E649-B7E5-46A502C05DA1}" destId="{B36C570F-5B0A-0447-A5E8-BA46DCD05C2E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9CD2ECE-E683-2D45-A740-0500BEB354DF}" type="doc">
      <dgm:prSet loTypeId="urn:microsoft.com/office/officeart/2005/8/layout/lProcess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E8A671A3-BA37-BC46-B989-3E1A93F77C41}">
      <dgm:prSet phldrT="[テキスト]" custT="1"/>
      <dgm:spPr/>
      <dgm:t>
        <a:bodyPr/>
        <a:lstStyle/>
        <a:p>
          <a:r>
            <a:rPr kumimoji="1" lang="en-US" altLang="ja-JP" sz="2000" dirty="0" smtClean="0"/>
            <a:t>[</a:t>
          </a:r>
          <a:r>
            <a:rPr kumimoji="1" lang="ja-JP" altLang="en-US" sz="2000" dirty="0" smtClean="0"/>
            <a:t>データベース名</a:t>
          </a:r>
          <a:r>
            <a:rPr kumimoji="1" lang="en-US" altLang="ja-JP" sz="2000" dirty="0" smtClean="0"/>
            <a:t>]</a:t>
          </a:r>
          <a:endParaRPr kumimoji="1" lang="ja-JP" altLang="en-US" sz="2000" dirty="0" smtClean="0"/>
        </a:p>
        <a:p>
          <a:r>
            <a:rPr kumimoji="1" lang="ja-JP" altLang="en-US" sz="2000" dirty="0" smtClean="0"/>
            <a:t>コンビニ</a:t>
          </a:r>
          <a:endParaRPr kumimoji="1" lang="ja-JP" altLang="en-US" sz="2000" dirty="0"/>
        </a:p>
      </dgm:t>
    </dgm:pt>
    <dgm:pt modelId="{CB4613EC-B1FA-1941-9E57-18FF4FEA4FDD}" type="parTrans" cxnId="{B71D058E-8EE7-3A46-A479-C0B3BA79C2DF}">
      <dgm:prSet/>
      <dgm:spPr/>
      <dgm:t>
        <a:bodyPr/>
        <a:lstStyle/>
        <a:p>
          <a:endParaRPr kumimoji="1" lang="ja-JP" altLang="en-US"/>
        </a:p>
      </dgm:t>
    </dgm:pt>
    <dgm:pt modelId="{AE2E1D67-E518-1447-ABB8-E87108D56175}" type="sibTrans" cxnId="{B71D058E-8EE7-3A46-A479-C0B3BA79C2DF}">
      <dgm:prSet/>
      <dgm:spPr/>
      <dgm:t>
        <a:bodyPr/>
        <a:lstStyle/>
        <a:p>
          <a:endParaRPr kumimoji="1" lang="ja-JP" altLang="en-US"/>
        </a:p>
      </dgm:t>
    </dgm:pt>
    <dgm:pt modelId="{3DB148F7-41CA-074C-BCF5-440C303583FF}">
      <dgm:prSet phldrT="[テキスト]" custT="1"/>
      <dgm:spPr/>
      <dgm:t>
        <a:bodyPr/>
        <a:lstStyle/>
        <a:p>
          <a:r>
            <a:rPr kumimoji="1" lang="en-US" altLang="ja-JP" sz="1800" dirty="0" smtClean="0"/>
            <a:t>[</a:t>
          </a:r>
          <a:r>
            <a:rPr kumimoji="1" lang="ja-JP" altLang="en-US" sz="1800" dirty="0" smtClean="0"/>
            <a:t>テーブル名</a:t>
          </a:r>
          <a:r>
            <a:rPr kumimoji="1" lang="en-US" altLang="ja-JP" sz="1800" dirty="0" smtClean="0"/>
            <a:t>]</a:t>
          </a:r>
          <a:endParaRPr kumimoji="1" lang="ja-JP" altLang="en-US" sz="1800" dirty="0" smtClean="0"/>
        </a:p>
        <a:p>
          <a:r>
            <a:rPr kumimoji="1" lang="ja-JP" altLang="en-US" sz="1800" dirty="0" smtClean="0"/>
            <a:t>商品データ</a:t>
          </a:r>
          <a:endParaRPr kumimoji="1" lang="ja-JP" altLang="en-US" sz="1800" dirty="0"/>
        </a:p>
      </dgm:t>
    </dgm:pt>
    <dgm:pt modelId="{51EFA77B-1FBF-D849-8194-56AE8F5BDDE5}" type="parTrans" cxnId="{02B2851B-CA13-BF40-8C35-5DCEC3192EBC}">
      <dgm:prSet/>
      <dgm:spPr/>
      <dgm:t>
        <a:bodyPr/>
        <a:lstStyle/>
        <a:p>
          <a:endParaRPr kumimoji="1" lang="ja-JP" altLang="en-US"/>
        </a:p>
      </dgm:t>
    </dgm:pt>
    <dgm:pt modelId="{F97C4F3F-433D-A146-8336-9FCCA1D54789}" type="sibTrans" cxnId="{02B2851B-CA13-BF40-8C35-5DCEC3192EBC}">
      <dgm:prSet/>
      <dgm:spPr/>
      <dgm:t>
        <a:bodyPr/>
        <a:lstStyle/>
        <a:p>
          <a:endParaRPr kumimoji="1" lang="ja-JP" altLang="en-US"/>
        </a:p>
      </dgm:t>
    </dgm:pt>
    <dgm:pt modelId="{05551573-A982-3747-A37C-F645AFE7401C}">
      <dgm:prSet phldrT="[テキスト]" custT="1"/>
      <dgm:spPr/>
      <dgm:t>
        <a:bodyPr/>
        <a:lstStyle/>
        <a:p>
          <a:r>
            <a:rPr kumimoji="1" lang="en-US" altLang="ja-JP" sz="1800" dirty="0" smtClean="0"/>
            <a:t>[</a:t>
          </a:r>
          <a:r>
            <a:rPr kumimoji="1" lang="ja-JP" altLang="en-US" sz="1800" dirty="0" smtClean="0"/>
            <a:t>テーブル名</a:t>
          </a:r>
          <a:r>
            <a:rPr kumimoji="1" lang="en-US" altLang="ja-JP" sz="1800" dirty="0" smtClean="0"/>
            <a:t>]</a:t>
          </a:r>
          <a:endParaRPr kumimoji="1" lang="ja-JP" altLang="en-US" sz="1800" dirty="0" smtClean="0"/>
        </a:p>
        <a:p>
          <a:r>
            <a:rPr kumimoji="1" lang="ja-JP" altLang="en-US" sz="1800" dirty="0" smtClean="0"/>
            <a:t>売上データ</a:t>
          </a:r>
          <a:endParaRPr kumimoji="1" lang="ja-JP" altLang="en-US" sz="1800" dirty="0"/>
        </a:p>
      </dgm:t>
    </dgm:pt>
    <dgm:pt modelId="{7A506141-479D-764F-A551-BE29AAA7BDD7}" type="parTrans" cxnId="{916B9BF2-19A4-2044-B383-7F6D2DC07B1C}">
      <dgm:prSet/>
      <dgm:spPr/>
      <dgm:t>
        <a:bodyPr/>
        <a:lstStyle/>
        <a:p>
          <a:endParaRPr kumimoji="1" lang="ja-JP" altLang="en-US"/>
        </a:p>
      </dgm:t>
    </dgm:pt>
    <dgm:pt modelId="{877C3FC4-756F-4846-91FC-7243B241CAB5}" type="sibTrans" cxnId="{916B9BF2-19A4-2044-B383-7F6D2DC07B1C}">
      <dgm:prSet/>
      <dgm:spPr/>
      <dgm:t>
        <a:bodyPr/>
        <a:lstStyle/>
        <a:p>
          <a:endParaRPr kumimoji="1" lang="ja-JP" altLang="en-US"/>
        </a:p>
      </dgm:t>
    </dgm:pt>
    <dgm:pt modelId="{39D9E1F2-83CD-4B4F-8F78-16F950D6F9E9}" type="pres">
      <dgm:prSet presAssocID="{59CD2ECE-E683-2D45-A740-0500BEB354DF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CE6787A7-79D3-DE4C-8036-E79325205085}" type="pres">
      <dgm:prSet presAssocID="{E8A671A3-BA37-BC46-B989-3E1A93F77C41}" presName="compNode" presStyleCnt="0"/>
      <dgm:spPr/>
    </dgm:pt>
    <dgm:pt modelId="{9F1A8ABA-C595-2E40-AEAE-4DE179D5DE87}" type="pres">
      <dgm:prSet presAssocID="{E8A671A3-BA37-BC46-B989-3E1A93F77C41}" presName="aNode" presStyleLbl="bgShp" presStyleIdx="0" presStyleCnt="1" custLinFactX="-100000" custLinFactNeighborX="-150604" custLinFactNeighborY="10288"/>
      <dgm:spPr/>
      <dgm:t>
        <a:bodyPr/>
        <a:lstStyle/>
        <a:p>
          <a:endParaRPr kumimoji="1" lang="ja-JP" altLang="en-US"/>
        </a:p>
      </dgm:t>
    </dgm:pt>
    <dgm:pt modelId="{5DA625D8-3BAA-F548-917C-16CF6788282A}" type="pres">
      <dgm:prSet presAssocID="{E8A671A3-BA37-BC46-B989-3E1A93F77C41}" presName="textNode" presStyleLbl="bgShp" presStyleIdx="0" presStyleCnt="1"/>
      <dgm:spPr/>
      <dgm:t>
        <a:bodyPr/>
        <a:lstStyle/>
        <a:p>
          <a:endParaRPr kumimoji="1" lang="ja-JP" altLang="en-US"/>
        </a:p>
      </dgm:t>
    </dgm:pt>
    <dgm:pt modelId="{07624D96-71F1-B040-90AC-2468A1D8C0DD}" type="pres">
      <dgm:prSet presAssocID="{E8A671A3-BA37-BC46-B989-3E1A93F77C41}" presName="compChildNode" presStyleCnt="0"/>
      <dgm:spPr/>
    </dgm:pt>
    <dgm:pt modelId="{571191CB-0225-E649-B7E5-46A502C05DA1}" type="pres">
      <dgm:prSet presAssocID="{E8A671A3-BA37-BC46-B989-3E1A93F77C41}" presName="theInnerList" presStyleCnt="0"/>
      <dgm:spPr/>
    </dgm:pt>
    <dgm:pt modelId="{779C2F06-C1E3-C749-9621-415740D6AA08}" type="pres">
      <dgm:prSet presAssocID="{3DB148F7-41CA-074C-BCF5-440C303583FF}" presName="child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6B981B-7150-F247-93E0-6225D389A315}" type="pres">
      <dgm:prSet presAssocID="{3DB148F7-41CA-074C-BCF5-440C303583FF}" presName="aSpace2" presStyleCnt="0"/>
      <dgm:spPr/>
    </dgm:pt>
    <dgm:pt modelId="{B36C570F-5B0A-0447-A5E8-BA46DCD05C2E}" type="pres">
      <dgm:prSet presAssocID="{05551573-A982-3747-A37C-F645AFE7401C}" presName="child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B71D058E-8EE7-3A46-A479-C0B3BA79C2DF}" srcId="{59CD2ECE-E683-2D45-A740-0500BEB354DF}" destId="{E8A671A3-BA37-BC46-B989-3E1A93F77C41}" srcOrd="0" destOrd="0" parTransId="{CB4613EC-B1FA-1941-9E57-18FF4FEA4FDD}" sibTransId="{AE2E1D67-E518-1447-ABB8-E87108D56175}"/>
    <dgm:cxn modelId="{390A77AA-E43B-864E-915C-55D2AC539238}" type="presOf" srcId="{E8A671A3-BA37-BC46-B989-3E1A93F77C41}" destId="{9F1A8ABA-C595-2E40-AEAE-4DE179D5DE87}" srcOrd="0" destOrd="0" presId="urn:microsoft.com/office/officeart/2005/8/layout/lProcess2"/>
    <dgm:cxn modelId="{5A693006-8C1A-A246-9821-05705FA11EFA}" type="presOf" srcId="{3DB148F7-41CA-074C-BCF5-440C303583FF}" destId="{779C2F06-C1E3-C749-9621-415740D6AA08}" srcOrd="0" destOrd="0" presId="urn:microsoft.com/office/officeart/2005/8/layout/lProcess2"/>
    <dgm:cxn modelId="{025B3986-C574-5349-9242-E26F4E9D1FD0}" type="presOf" srcId="{05551573-A982-3747-A37C-F645AFE7401C}" destId="{B36C570F-5B0A-0447-A5E8-BA46DCD05C2E}" srcOrd="0" destOrd="0" presId="urn:microsoft.com/office/officeart/2005/8/layout/lProcess2"/>
    <dgm:cxn modelId="{CF0A1B1B-6F90-4042-83F7-BC3BB7E3377E}" type="presOf" srcId="{E8A671A3-BA37-BC46-B989-3E1A93F77C41}" destId="{5DA625D8-3BAA-F548-917C-16CF6788282A}" srcOrd="1" destOrd="0" presId="urn:microsoft.com/office/officeart/2005/8/layout/lProcess2"/>
    <dgm:cxn modelId="{E8FA1D7C-B15A-634F-888B-EAB65F14611A}" type="presOf" srcId="{59CD2ECE-E683-2D45-A740-0500BEB354DF}" destId="{39D9E1F2-83CD-4B4F-8F78-16F950D6F9E9}" srcOrd="0" destOrd="0" presId="urn:microsoft.com/office/officeart/2005/8/layout/lProcess2"/>
    <dgm:cxn modelId="{02B2851B-CA13-BF40-8C35-5DCEC3192EBC}" srcId="{E8A671A3-BA37-BC46-B989-3E1A93F77C41}" destId="{3DB148F7-41CA-074C-BCF5-440C303583FF}" srcOrd="0" destOrd="0" parTransId="{51EFA77B-1FBF-D849-8194-56AE8F5BDDE5}" sibTransId="{F97C4F3F-433D-A146-8336-9FCCA1D54789}"/>
    <dgm:cxn modelId="{916B9BF2-19A4-2044-B383-7F6D2DC07B1C}" srcId="{E8A671A3-BA37-BC46-B989-3E1A93F77C41}" destId="{05551573-A982-3747-A37C-F645AFE7401C}" srcOrd="1" destOrd="0" parTransId="{7A506141-479D-764F-A551-BE29AAA7BDD7}" sibTransId="{877C3FC4-756F-4846-91FC-7243B241CAB5}"/>
    <dgm:cxn modelId="{4E07123D-0A79-3940-8771-86F6244AF641}" type="presParOf" srcId="{39D9E1F2-83CD-4B4F-8F78-16F950D6F9E9}" destId="{CE6787A7-79D3-DE4C-8036-E79325205085}" srcOrd="0" destOrd="0" presId="urn:microsoft.com/office/officeart/2005/8/layout/lProcess2"/>
    <dgm:cxn modelId="{C812D8FA-A12D-5F44-988D-9CB588454008}" type="presParOf" srcId="{CE6787A7-79D3-DE4C-8036-E79325205085}" destId="{9F1A8ABA-C595-2E40-AEAE-4DE179D5DE87}" srcOrd="0" destOrd="0" presId="urn:microsoft.com/office/officeart/2005/8/layout/lProcess2"/>
    <dgm:cxn modelId="{F444A84F-A5B0-2243-89C4-928E177886E1}" type="presParOf" srcId="{CE6787A7-79D3-DE4C-8036-E79325205085}" destId="{5DA625D8-3BAA-F548-917C-16CF6788282A}" srcOrd="1" destOrd="0" presId="urn:microsoft.com/office/officeart/2005/8/layout/lProcess2"/>
    <dgm:cxn modelId="{6133EB3F-7A8A-B24C-907E-1E24BD8672F1}" type="presParOf" srcId="{CE6787A7-79D3-DE4C-8036-E79325205085}" destId="{07624D96-71F1-B040-90AC-2468A1D8C0DD}" srcOrd="2" destOrd="0" presId="urn:microsoft.com/office/officeart/2005/8/layout/lProcess2"/>
    <dgm:cxn modelId="{991C1AF9-6497-F140-A9E4-AD02770D6BC4}" type="presParOf" srcId="{07624D96-71F1-B040-90AC-2468A1D8C0DD}" destId="{571191CB-0225-E649-B7E5-46A502C05DA1}" srcOrd="0" destOrd="0" presId="urn:microsoft.com/office/officeart/2005/8/layout/lProcess2"/>
    <dgm:cxn modelId="{47435684-F713-F043-B7E7-288ECBEC8913}" type="presParOf" srcId="{571191CB-0225-E649-B7E5-46A502C05DA1}" destId="{779C2F06-C1E3-C749-9621-415740D6AA08}" srcOrd="0" destOrd="0" presId="urn:microsoft.com/office/officeart/2005/8/layout/lProcess2"/>
    <dgm:cxn modelId="{8F7D479E-F3A7-9D46-991A-EDC5FA0E247A}" type="presParOf" srcId="{571191CB-0225-E649-B7E5-46A502C05DA1}" destId="{6E6B981B-7150-F247-93E0-6225D389A315}" srcOrd="1" destOrd="0" presId="urn:microsoft.com/office/officeart/2005/8/layout/lProcess2"/>
    <dgm:cxn modelId="{609D2CD8-6843-8149-B0FF-5BDE068FE830}" type="presParOf" srcId="{571191CB-0225-E649-B7E5-46A502C05DA1}" destId="{B36C570F-5B0A-0447-A5E8-BA46DCD05C2E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9CD2ECE-E683-2D45-A740-0500BEB354DF}" type="doc">
      <dgm:prSet loTypeId="urn:microsoft.com/office/officeart/2005/8/layout/lProcess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E8A671A3-BA37-BC46-B989-3E1A93F77C41}">
      <dgm:prSet phldrT="[テキスト]" custT="1"/>
      <dgm:spPr/>
      <dgm:t>
        <a:bodyPr/>
        <a:lstStyle/>
        <a:p>
          <a:r>
            <a:rPr kumimoji="1" lang="en-US" altLang="ja-JP" sz="2000" dirty="0" smtClean="0"/>
            <a:t>[</a:t>
          </a:r>
          <a:r>
            <a:rPr kumimoji="1" lang="ja-JP" altLang="en-US" sz="2000" dirty="0" smtClean="0"/>
            <a:t>データベース名</a:t>
          </a:r>
          <a:r>
            <a:rPr kumimoji="1" lang="en-US" altLang="ja-JP" sz="2000" dirty="0" smtClean="0"/>
            <a:t>]</a:t>
          </a:r>
          <a:endParaRPr kumimoji="1" lang="ja-JP" altLang="en-US" sz="2000" dirty="0" smtClean="0"/>
        </a:p>
        <a:p>
          <a:r>
            <a:rPr kumimoji="1" lang="ja-JP" altLang="en-US" sz="2000" dirty="0" smtClean="0"/>
            <a:t>コンビニ</a:t>
          </a:r>
          <a:endParaRPr kumimoji="1" lang="ja-JP" altLang="en-US" sz="2000" dirty="0"/>
        </a:p>
      </dgm:t>
    </dgm:pt>
    <dgm:pt modelId="{CB4613EC-B1FA-1941-9E57-18FF4FEA4FDD}" type="parTrans" cxnId="{B71D058E-8EE7-3A46-A479-C0B3BA79C2DF}">
      <dgm:prSet/>
      <dgm:spPr/>
      <dgm:t>
        <a:bodyPr/>
        <a:lstStyle/>
        <a:p>
          <a:endParaRPr kumimoji="1" lang="ja-JP" altLang="en-US"/>
        </a:p>
      </dgm:t>
    </dgm:pt>
    <dgm:pt modelId="{AE2E1D67-E518-1447-ABB8-E87108D56175}" type="sibTrans" cxnId="{B71D058E-8EE7-3A46-A479-C0B3BA79C2DF}">
      <dgm:prSet/>
      <dgm:spPr/>
      <dgm:t>
        <a:bodyPr/>
        <a:lstStyle/>
        <a:p>
          <a:endParaRPr kumimoji="1" lang="ja-JP" altLang="en-US"/>
        </a:p>
      </dgm:t>
    </dgm:pt>
    <dgm:pt modelId="{3DB148F7-41CA-074C-BCF5-440C303583FF}">
      <dgm:prSet phldrT="[テキスト]" custT="1"/>
      <dgm:spPr/>
      <dgm:t>
        <a:bodyPr/>
        <a:lstStyle/>
        <a:p>
          <a:r>
            <a:rPr kumimoji="1" lang="en-US" altLang="ja-JP" sz="1800" dirty="0" smtClean="0"/>
            <a:t>[</a:t>
          </a:r>
          <a:r>
            <a:rPr kumimoji="1" lang="ja-JP" altLang="en-US" sz="1800" dirty="0" smtClean="0"/>
            <a:t>テーブル名</a:t>
          </a:r>
          <a:r>
            <a:rPr kumimoji="1" lang="en-US" altLang="ja-JP" sz="1800" dirty="0" smtClean="0"/>
            <a:t>]</a:t>
          </a:r>
          <a:endParaRPr kumimoji="1" lang="ja-JP" altLang="en-US" sz="1800" dirty="0" smtClean="0"/>
        </a:p>
        <a:p>
          <a:r>
            <a:rPr kumimoji="1" lang="ja-JP" altLang="en-US" sz="1800" dirty="0" smtClean="0"/>
            <a:t>商品データ</a:t>
          </a:r>
          <a:endParaRPr kumimoji="1" lang="ja-JP" altLang="en-US" sz="1800" dirty="0"/>
        </a:p>
      </dgm:t>
    </dgm:pt>
    <dgm:pt modelId="{51EFA77B-1FBF-D849-8194-56AE8F5BDDE5}" type="parTrans" cxnId="{02B2851B-CA13-BF40-8C35-5DCEC3192EBC}">
      <dgm:prSet/>
      <dgm:spPr/>
      <dgm:t>
        <a:bodyPr/>
        <a:lstStyle/>
        <a:p>
          <a:endParaRPr kumimoji="1" lang="ja-JP" altLang="en-US"/>
        </a:p>
      </dgm:t>
    </dgm:pt>
    <dgm:pt modelId="{F97C4F3F-433D-A146-8336-9FCCA1D54789}" type="sibTrans" cxnId="{02B2851B-CA13-BF40-8C35-5DCEC3192EBC}">
      <dgm:prSet/>
      <dgm:spPr/>
      <dgm:t>
        <a:bodyPr/>
        <a:lstStyle/>
        <a:p>
          <a:endParaRPr kumimoji="1" lang="ja-JP" altLang="en-US"/>
        </a:p>
      </dgm:t>
    </dgm:pt>
    <dgm:pt modelId="{05551573-A982-3747-A37C-F645AFE7401C}">
      <dgm:prSet phldrT="[テキスト]" custT="1"/>
      <dgm:spPr/>
      <dgm:t>
        <a:bodyPr/>
        <a:lstStyle/>
        <a:p>
          <a:r>
            <a:rPr kumimoji="1" lang="en-US" altLang="ja-JP" sz="1800" dirty="0" smtClean="0"/>
            <a:t>[</a:t>
          </a:r>
          <a:r>
            <a:rPr kumimoji="1" lang="ja-JP" altLang="en-US" sz="1800" dirty="0" smtClean="0"/>
            <a:t>テーブル名</a:t>
          </a:r>
          <a:r>
            <a:rPr kumimoji="1" lang="en-US" altLang="ja-JP" sz="1800" dirty="0" smtClean="0"/>
            <a:t>]</a:t>
          </a:r>
          <a:endParaRPr kumimoji="1" lang="ja-JP" altLang="en-US" sz="1800" dirty="0" smtClean="0"/>
        </a:p>
        <a:p>
          <a:r>
            <a:rPr kumimoji="1" lang="ja-JP" altLang="en-US" sz="1800" dirty="0" smtClean="0"/>
            <a:t>売上データ</a:t>
          </a:r>
          <a:endParaRPr kumimoji="1" lang="ja-JP" altLang="en-US" sz="1800" dirty="0"/>
        </a:p>
      </dgm:t>
    </dgm:pt>
    <dgm:pt modelId="{7A506141-479D-764F-A551-BE29AAA7BDD7}" type="parTrans" cxnId="{916B9BF2-19A4-2044-B383-7F6D2DC07B1C}">
      <dgm:prSet/>
      <dgm:spPr/>
      <dgm:t>
        <a:bodyPr/>
        <a:lstStyle/>
        <a:p>
          <a:endParaRPr kumimoji="1" lang="ja-JP" altLang="en-US"/>
        </a:p>
      </dgm:t>
    </dgm:pt>
    <dgm:pt modelId="{877C3FC4-756F-4846-91FC-7243B241CAB5}" type="sibTrans" cxnId="{916B9BF2-19A4-2044-B383-7F6D2DC07B1C}">
      <dgm:prSet/>
      <dgm:spPr/>
      <dgm:t>
        <a:bodyPr/>
        <a:lstStyle/>
        <a:p>
          <a:endParaRPr kumimoji="1" lang="ja-JP" altLang="en-US"/>
        </a:p>
      </dgm:t>
    </dgm:pt>
    <dgm:pt modelId="{39D9E1F2-83CD-4B4F-8F78-16F950D6F9E9}" type="pres">
      <dgm:prSet presAssocID="{59CD2ECE-E683-2D45-A740-0500BEB354DF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CE6787A7-79D3-DE4C-8036-E79325205085}" type="pres">
      <dgm:prSet presAssocID="{E8A671A3-BA37-BC46-B989-3E1A93F77C41}" presName="compNode" presStyleCnt="0"/>
      <dgm:spPr/>
    </dgm:pt>
    <dgm:pt modelId="{9F1A8ABA-C595-2E40-AEAE-4DE179D5DE87}" type="pres">
      <dgm:prSet presAssocID="{E8A671A3-BA37-BC46-B989-3E1A93F77C41}" presName="aNode" presStyleLbl="bgShp" presStyleIdx="0" presStyleCnt="1" custLinFactY="26211" custLinFactNeighborX="-377" custLinFactNeighborY="100000"/>
      <dgm:spPr/>
      <dgm:t>
        <a:bodyPr/>
        <a:lstStyle/>
        <a:p>
          <a:endParaRPr kumimoji="1" lang="ja-JP" altLang="en-US"/>
        </a:p>
      </dgm:t>
    </dgm:pt>
    <dgm:pt modelId="{5DA625D8-3BAA-F548-917C-16CF6788282A}" type="pres">
      <dgm:prSet presAssocID="{E8A671A3-BA37-BC46-B989-3E1A93F77C41}" presName="textNode" presStyleLbl="bgShp" presStyleIdx="0" presStyleCnt="1"/>
      <dgm:spPr/>
      <dgm:t>
        <a:bodyPr/>
        <a:lstStyle/>
        <a:p>
          <a:endParaRPr kumimoji="1" lang="ja-JP" altLang="en-US"/>
        </a:p>
      </dgm:t>
    </dgm:pt>
    <dgm:pt modelId="{07624D96-71F1-B040-90AC-2468A1D8C0DD}" type="pres">
      <dgm:prSet presAssocID="{E8A671A3-BA37-BC46-B989-3E1A93F77C41}" presName="compChildNode" presStyleCnt="0"/>
      <dgm:spPr/>
    </dgm:pt>
    <dgm:pt modelId="{571191CB-0225-E649-B7E5-46A502C05DA1}" type="pres">
      <dgm:prSet presAssocID="{E8A671A3-BA37-BC46-B989-3E1A93F77C41}" presName="theInnerList" presStyleCnt="0"/>
      <dgm:spPr/>
    </dgm:pt>
    <dgm:pt modelId="{779C2F06-C1E3-C749-9621-415740D6AA08}" type="pres">
      <dgm:prSet presAssocID="{3DB148F7-41CA-074C-BCF5-440C303583FF}" presName="child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6B981B-7150-F247-93E0-6225D389A315}" type="pres">
      <dgm:prSet presAssocID="{3DB148F7-41CA-074C-BCF5-440C303583FF}" presName="aSpace2" presStyleCnt="0"/>
      <dgm:spPr/>
    </dgm:pt>
    <dgm:pt modelId="{B36C570F-5B0A-0447-A5E8-BA46DCD05C2E}" type="pres">
      <dgm:prSet presAssocID="{05551573-A982-3747-A37C-F645AFE7401C}" presName="child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A9CF1ED0-DA71-F44F-958F-9495194F1802}" type="presOf" srcId="{59CD2ECE-E683-2D45-A740-0500BEB354DF}" destId="{39D9E1F2-83CD-4B4F-8F78-16F950D6F9E9}" srcOrd="0" destOrd="0" presId="urn:microsoft.com/office/officeart/2005/8/layout/lProcess2"/>
    <dgm:cxn modelId="{2577939C-849A-574A-A63D-780835F78D16}" type="presOf" srcId="{E8A671A3-BA37-BC46-B989-3E1A93F77C41}" destId="{5DA625D8-3BAA-F548-917C-16CF6788282A}" srcOrd="1" destOrd="0" presId="urn:microsoft.com/office/officeart/2005/8/layout/lProcess2"/>
    <dgm:cxn modelId="{B71D058E-8EE7-3A46-A479-C0B3BA79C2DF}" srcId="{59CD2ECE-E683-2D45-A740-0500BEB354DF}" destId="{E8A671A3-BA37-BC46-B989-3E1A93F77C41}" srcOrd="0" destOrd="0" parTransId="{CB4613EC-B1FA-1941-9E57-18FF4FEA4FDD}" sibTransId="{AE2E1D67-E518-1447-ABB8-E87108D56175}"/>
    <dgm:cxn modelId="{68C98CD6-0DF2-DF4A-A180-05A8610C8FCE}" type="presOf" srcId="{05551573-A982-3747-A37C-F645AFE7401C}" destId="{B36C570F-5B0A-0447-A5E8-BA46DCD05C2E}" srcOrd="0" destOrd="0" presId="urn:microsoft.com/office/officeart/2005/8/layout/lProcess2"/>
    <dgm:cxn modelId="{37F7196C-C21F-5A4A-9874-FB0E4383CECD}" type="presOf" srcId="{3DB148F7-41CA-074C-BCF5-440C303583FF}" destId="{779C2F06-C1E3-C749-9621-415740D6AA08}" srcOrd="0" destOrd="0" presId="urn:microsoft.com/office/officeart/2005/8/layout/lProcess2"/>
    <dgm:cxn modelId="{5BC6D5C6-4EEC-D149-A1B3-613F8C8B1729}" type="presOf" srcId="{E8A671A3-BA37-BC46-B989-3E1A93F77C41}" destId="{9F1A8ABA-C595-2E40-AEAE-4DE179D5DE87}" srcOrd="0" destOrd="0" presId="urn:microsoft.com/office/officeart/2005/8/layout/lProcess2"/>
    <dgm:cxn modelId="{02B2851B-CA13-BF40-8C35-5DCEC3192EBC}" srcId="{E8A671A3-BA37-BC46-B989-3E1A93F77C41}" destId="{3DB148F7-41CA-074C-BCF5-440C303583FF}" srcOrd="0" destOrd="0" parTransId="{51EFA77B-1FBF-D849-8194-56AE8F5BDDE5}" sibTransId="{F97C4F3F-433D-A146-8336-9FCCA1D54789}"/>
    <dgm:cxn modelId="{916B9BF2-19A4-2044-B383-7F6D2DC07B1C}" srcId="{E8A671A3-BA37-BC46-B989-3E1A93F77C41}" destId="{05551573-A982-3747-A37C-F645AFE7401C}" srcOrd="1" destOrd="0" parTransId="{7A506141-479D-764F-A551-BE29AAA7BDD7}" sibTransId="{877C3FC4-756F-4846-91FC-7243B241CAB5}"/>
    <dgm:cxn modelId="{0789BC46-AB78-304A-8A00-7FB4D97DF611}" type="presParOf" srcId="{39D9E1F2-83CD-4B4F-8F78-16F950D6F9E9}" destId="{CE6787A7-79D3-DE4C-8036-E79325205085}" srcOrd="0" destOrd="0" presId="urn:microsoft.com/office/officeart/2005/8/layout/lProcess2"/>
    <dgm:cxn modelId="{BF606863-0BC9-5543-966D-8DA8F5476D66}" type="presParOf" srcId="{CE6787A7-79D3-DE4C-8036-E79325205085}" destId="{9F1A8ABA-C595-2E40-AEAE-4DE179D5DE87}" srcOrd="0" destOrd="0" presId="urn:microsoft.com/office/officeart/2005/8/layout/lProcess2"/>
    <dgm:cxn modelId="{49E6FD43-A6C2-C147-977C-487766E407F3}" type="presParOf" srcId="{CE6787A7-79D3-DE4C-8036-E79325205085}" destId="{5DA625D8-3BAA-F548-917C-16CF6788282A}" srcOrd="1" destOrd="0" presId="urn:microsoft.com/office/officeart/2005/8/layout/lProcess2"/>
    <dgm:cxn modelId="{E8EB5C47-D164-4C46-A265-86B2D57E8C7E}" type="presParOf" srcId="{CE6787A7-79D3-DE4C-8036-E79325205085}" destId="{07624D96-71F1-B040-90AC-2468A1D8C0DD}" srcOrd="2" destOrd="0" presId="urn:microsoft.com/office/officeart/2005/8/layout/lProcess2"/>
    <dgm:cxn modelId="{D73C00A1-96FE-354A-BEEC-AFA31BC53F9D}" type="presParOf" srcId="{07624D96-71F1-B040-90AC-2468A1D8C0DD}" destId="{571191CB-0225-E649-B7E5-46A502C05DA1}" srcOrd="0" destOrd="0" presId="urn:microsoft.com/office/officeart/2005/8/layout/lProcess2"/>
    <dgm:cxn modelId="{E678D81A-25FE-F243-9502-53A9C2A54F0A}" type="presParOf" srcId="{571191CB-0225-E649-B7E5-46A502C05DA1}" destId="{779C2F06-C1E3-C749-9621-415740D6AA08}" srcOrd="0" destOrd="0" presId="urn:microsoft.com/office/officeart/2005/8/layout/lProcess2"/>
    <dgm:cxn modelId="{045B71E8-7CDE-E748-BAAC-AF53A915DB91}" type="presParOf" srcId="{571191CB-0225-E649-B7E5-46A502C05DA1}" destId="{6E6B981B-7150-F247-93E0-6225D389A315}" srcOrd="1" destOrd="0" presId="urn:microsoft.com/office/officeart/2005/8/layout/lProcess2"/>
    <dgm:cxn modelId="{E4ECEA99-D7C3-AB4D-9AEB-ECD12C76D542}" type="presParOf" srcId="{571191CB-0225-E649-B7E5-46A502C05DA1}" destId="{B36C570F-5B0A-0447-A5E8-BA46DCD05C2E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9CD2ECE-E683-2D45-A740-0500BEB354DF}" type="doc">
      <dgm:prSet loTypeId="urn:microsoft.com/office/officeart/2005/8/layout/lProcess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E8A671A3-BA37-BC46-B989-3E1A93F77C41}">
      <dgm:prSet phldrT="[テキスト]" custT="1"/>
      <dgm:spPr/>
      <dgm:t>
        <a:bodyPr/>
        <a:lstStyle/>
        <a:p>
          <a:r>
            <a:rPr kumimoji="1" lang="ja-JP" altLang="en-US" sz="2000" dirty="0" smtClean="0"/>
            <a:t>生徒名簿</a:t>
          </a:r>
          <a:endParaRPr kumimoji="1" lang="ja-JP" altLang="en-US" sz="2000" dirty="0"/>
        </a:p>
      </dgm:t>
    </dgm:pt>
    <dgm:pt modelId="{CB4613EC-B1FA-1941-9E57-18FF4FEA4FDD}" type="parTrans" cxnId="{B71D058E-8EE7-3A46-A479-C0B3BA79C2DF}">
      <dgm:prSet/>
      <dgm:spPr/>
      <dgm:t>
        <a:bodyPr/>
        <a:lstStyle/>
        <a:p>
          <a:endParaRPr kumimoji="1" lang="ja-JP" altLang="en-US"/>
        </a:p>
      </dgm:t>
    </dgm:pt>
    <dgm:pt modelId="{AE2E1D67-E518-1447-ABB8-E87108D56175}" type="sibTrans" cxnId="{B71D058E-8EE7-3A46-A479-C0B3BA79C2DF}">
      <dgm:prSet/>
      <dgm:spPr/>
      <dgm:t>
        <a:bodyPr/>
        <a:lstStyle/>
        <a:p>
          <a:endParaRPr kumimoji="1" lang="ja-JP" altLang="en-US"/>
        </a:p>
      </dgm:t>
    </dgm:pt>
    <dgm:pt modelId="{3DB148F7-41CA-074C-BCF5-440C303583FF}">
      <dgm:prSet phldrT="[テキスト]" custT="1"/>
      <dgm:spPr/>
      <dgm:t>
        <a:bodyPr/>
        <a:lstStyle/>
        <a:p>
          <a:r>
            <a:rPr kumimoji="1" lang="ja-JP" altLang="en-US" sz="1800" dirty="0" smtClean="0"/>
            <a:t>生徒データ</a:t>
          </a:r>
          <a:endParaRPr kumimoji="1" lang="ja-JP" altLang="en-US" sz="1800" dirty="0"/>
        </a:p>
      </dgm:t>
    </dgm:pt>
    <dgm:pt modelId="{51EFA77B-1FBF-D849-8194-56AE8F5BDDE5}" type="parTrans" cxnId="{02B2851B-CA13-BF40-8C35-5DCEC3192EBC}">
      <dgm:prSet/>
      <dgm:spPr/>
      <dgm:t>
        <a:bodyPr/>
        <a:lstStyle/>
        <a:p>
          <a:endParaRPr kumimoji="1" lang="ja-JP" altLang="en-US"/>
        </a:p>
      </dgm:t>
    </dgm:pt>
    <dgm:pt modelId="{F97C4F3F-433D-A146-8336-9FCCA1D54789}" type="sibTrans" cxnId="{02B2851B-CA13-BF40-8C35-5DCEC3192EBC}">
      <dgm:prSet/>
      <dgm:spPr/>
      <dgm:t>
        <a:bodyPr/>
        <a:lstStyle/>
        <a:p>
          <a:endParaRPr kumimoji="1" lang="ja-JP" altLang="en-US"/>
        </a:p>
      </dgm:t>
    </dgm:pt>
    <dgm:pt modelId="{05551573-A982-3747-A37C-F645AFE7401C}">
      <dgm:prSet phldrT="[テキスト]" custT="1"/>
      <dgm:spPr/>
      <dgm:t>
        <a:bodyPr/>
        <a:lstStyle/>
        <a:p>
          <a:r>
            <a:rPr kumimoji="1" lang="ja-JP" altLang="en-US" sz="1800" dirty="0" smtClean="0"/>
            <a:t>選択科目データ</a:t>
          </a:r>
          <a:endParaRPr kumimoji="1" lang="ja-JP" altLang="en-US" sz="1800" dirty="0"/>
        </a:p>
      </dgm:t>
    </dgm:pt>
    <dgm:pt modelId="{7A506141-479D-764F-A551-BE29AAA7BDD7}" type="parTrans" cxnId="{916B9BF2-19A4-2044-B383-7F6D2DC07B1C}">
      <dgm:prSet/>
      <dgm:spPr/>
      <dgm:t>
        <a:bodyPr/>
        <a:lstStyle/>
        <a:p>
          <a:endParaRPr kumimoji="1" lang="ja-JP" altLang="en-US"/>
        </a:p>
      </dgm:t>
    </dgm:pt>
    <dgm:pt modelId="{877C3FC4-756F-4846-91FC-7243B241CAB5}" type="sibTrans" cxnId="{916B9BF2-19A4-2044-B383-7F6D2DC07B1C}">
      <dgm:prSet/>
      <dgm:spPr/>
      <dgm:t>
        <a:bodyPr/>
        <a:lstStyle/>
        <a:p>
          <a:endParaRPr kumimoji="1" lang="ja-JP" altLang="en-US"/>
        </a:p>
      </dgm:t>
    </dgm:pt>
    <dgm:pt modelId="{4759BF91-2A64-1B4A-9F1A-0C1B36CF1694}">
      <dgm:prSet/>
      <dgm:spPr/>
      <dgm:t>
        <a:bodyPr/>
        <a:lstStyle/>
        <a:p>
          <a:r>
            <a:rPr kumimoji="1" lang="ja-JP" altLang="en-US" dirty="0" smtClean="0"/>
            <a:t>クラブデータ</a:t>
          </a:r>
          <a:endParaRPr kumimoji="1" lang="ja-JP" altLang="en-US" dirty="0"/>
        </a:p>
      </dgm:t>
    </dgm:pt>
    <dgm:pt modelId="{BE0D6CF2-0F0E-B948-BADB-101DE2403546}" type="parTrans" cxnId="{08801C3B-9F1D-654B-B82F-14D45DB28E95}">
      <dgm:prSet/>
      <dgm:spPr/>
      <dgm:t>
        <a:bodyPr/>
        <a:lstStyle/>
        <a:p>
          <a:endParaRPr kumimoji="1" lang="ja-JP" altLang="en-US"/>
        </a:p>
      </dgm:t>
    </dgm:pt>
    <dgm:pt modelId="{8C0F329F-59FE-1042-9297-3B7F69865240}" type="sibTrans" cxnId="{08801C3B-9F1D-654B-B82F-14D45DB28E95}">
      <dgm:prSet/>
      <dgm:spPr/>
      <dgm:t>
        <a:bodyPr/>
        <a:lstStyle/>
        <a:p>
          <a:endParaRPr kumimoji="1" lang="ja-JP" altLang="en-US"/>
        </a:p>
      </dgm:t>
    </dgm:pt>
    <dgm:pt modelId="{B1D4B8DC-2F85-B440-B89A-2B6AF09945B1}">
      <dgm:prSet/>
      <dgm:spPr/>
      <dgm:t>
        <a:bodyPr/>
        <a:lstStyle/>
        <a:p>
          <a:r>
            <a:rPr kumimoji="1" lang="ja-JP" altLang="en-US" dirty="0" smtClean="0"/>
            <a:t>生徒成績データ</a:t>
          </a:r>
          <a:endParaRPr kumimoji="1" lang="ja-JP" altLang="en-US" dirty="0"/>
        </a:p>
      </dgm:t>
    </dgm:pt>
    <dgm:pt modelId="{EE5F68A2-C19F-1146-AD51-148116F49472}" type="parTrans" cxnId="{A9F557EB-5728-E34B-A39F-50F528824372}">
      <dgm:prSet/>
      <dgm:spPr/>
      <dgm:t>
        <a:bodyPr/>
        <a:lstStyle/>
        <a:p>
          <a:endParaRPr kumimoji="1" lang="ja-JP" altLang="en-US"/>
        </a:p>
      </dgm:t>
    </dgm:pt>
    <dgm:pt modelId="{7D279DB9-B52C-8D4A-B774-6EFA1FB65D8E}" type="sibTrans" cxnId="{A9F557EB-5728-E34B-A39F-50F528824372}">
      <dgm:prSet/>
      <dgm:spPr/>
      <dgm:t>
        <a:bodyPr/>
        <a:lstStyle/>
        <a:p>
          <a:endParaRPr kumimoji="1" lang="ja-JP" altLang="en-US"/>
        </a:p>
      </dgm:t>
    </dgm:pt>
    <dgm:pt modelId="{39D9E1F2-83CD-4B4F-8F78-16F950D6F9E9}" type="pres">
      <dgm:prSet presAssocID="{59CD2ECE-E683-2D45-A740-0500BEB354DF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CE6787A7-79D3-DE4C-8036-E79325205085}" type="pres">
      <dgm:prSet presAssocID="{E8A671A3-BA37-BC46-B989-3E1A93F77C41}" presName="compNode" presStyleCnt="0"/>
      <dgm:spPr/>
    </dgm:pt>
    <dgm:pt modelId="{9F1A8ABA-C595-2E40-AEAE-4DE179D5DE87}" type="pres">
      <dgm:prSet presAssocID="{E8A671A3-BA37-BC46-B989-3E1A93F77C41}" presName="aNode" presStyleLbl="bgShp" presStyleIdx="0" presStyleCnt="1" custLinFactY="26211" custLinFactNeighborX="-377" custLinFactNeighborY="100000"/>
      <dgm:spPr/>
      <dgm:t>
        <a:bodyPr/>
        <a:lstStyle/>
        <a:p>
          <a:endParaRPr kumimoji="1" lang="ja-JP" altLang="en-US"/>
        </a:p>
      </dgm:t>
    </dgm:pt>
    <dgm:pt modelId="{5DA625D8-3BAA-F548-917C-16CF6788282A}" type="pres">
      <dgm:prSet presAssocID="{E8A671A3-BA37-BC46-B989-3E1A93F77C41}" presName="textNode" presStyleLbl="bgShp" presStyleIdx="0" presStyleCnt="1"/>
      <dgm:spPr/>
      <dgm:t>
        <a:bodyPr/>
        <a:lstStyle/>
        <a:p>
          <a:endParaRPr kumimoji="1" lang="ja-JP" altLang="en-US"/>
        </a:p>
      </dgm:t>
    </dgm:pt>
    <dgm:pt modelId="{07624D96-71F1-B040-90AC-2468A1D8C0DD}" type="pres">
      <dgm:prSet presAssocID="{E8A671A3-BA37-BC46-B989-3E1A93F77C41}" presName="compChildNode" presStyleCnt="0"/>
      <dgm:spPr/>
    </dgm:pt>
    <dgm:pt modelId="{571191CB-0225-E649-B7E5-46A502C05DA1}" type="pres">
      <dgm:prSet presAssocID="{E8A671A3-BA37-BC46-B989-3E1A93F77C41}" presName="theInnerList" presStyleCnt="0"/>
      <dgm:spPr/>
    </dgm:pt>
    <dgm:pt modelId="{779C2F06-C1E3-C749-9621-415740D6AA08}" type="pres">
      <dgm:prSet presAssocID="{3DB148F7-41CA-074C-BCF5-440C303583FF}" presName="child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6B981B-7150-F247-93E0-6225D389A315}" type="pres">
      <dgm:prSet presAssocID="{3DB148F7-41CA-074C-BCF5-440C303583FF}" presName="aSpace2" presStyleCnt="0"/>
      <dgm:spPr/>
    </dgm:pt>
    <dgm:pt modelId="{B36C570F-5B0A-0447-A5E8-BA46DCD05C2E}" type="pres">
      <dgm:prSet presAssocID="{05551573-A982-3747-A37C-F645AFE7401C}" presName="child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7242B29-31E5-7F46-AE64-9BBF48EE8EB5}" type="pres">
      <dgm:prSet presAssocID="{05551573-A982-3747-A37C-F645AFE7401C}" presName="aSpace2" presStyleCnt="0"/>
      <dgm:spPr/>
    </dgm:pt>
    <dgm:pt modelId="{80E5E350-5028-6D4C-BEE4-B14171CFB3E4}" type="pres">
      <dgm:prSet presAssocID="{4759BF91-2A64-1B4A-9F1A-0C1B36CF1694}" presName="child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A504E45-28CE-8244-8854-A78A3721CC31}" type="pres">
      <dgm:prSet presAssocID="{4759BF91-2A64-1B4A-9F1A-0C1B36CF1694}" presName="aSpace2" presStyleCnt="0"/>
      <dgm:spPr/>
    </dgm:pt>
    <dgm:pt modelId="{4D4A0899-89A9-1E49-BC43-957C85A14244}" type="pres">
      <dgm:prSet presAssocID="{B1D4B8DC-2F85-B440-B89A-2B6AF09945B1}" presName="child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6BAAB2C1-329C-DC41-B037-D39EE08F2847}" type="presOf" srcId="{59CD2ECE-E683-2D45-A740-0500BEB354DF}" destId="{39D9E1F2-83CD-4B4F-8F78-16F950D6F9E9}" srcOrd="0" destOrd="0" presId="urn:microsoft.com/office/officeart/2005/8/layout/lProcess2"/>
    <dgm:cxn modelId="{459F5586-7468-1B49-BFF2-4219089D2AF5}" type="presOf" srcId="{4759BF91-2A64-1B4A-9F1A-0C1B36CF1694}" destId="{80E5E350-5028-6D4C-BEE4-B14171CFB3E4}" srcOrd="0" destOrd="0" presId="urn:microsoft.com/office/officeart/2005/8/layout/lProcess2"/>
    <dgm:cxn modelId="{772A3859-6B8D-884B-B62E-03F5C465575C}" type="presOf" srcId="{3DB148F7-41CA-074C-BCF5-440C303583FF}" destId="{779C2F06-C1E3-C749-9621-415740D6AA08}" srcOrd="0" destOrd="0" presId="urn:microsoft.com/office/officeart/2005/8/layout/lProcess2"/>
    <dgm:cxn modelId="{916B9BF2-19A4-2044-B383-7F6D2DC07B1C}" srcId="{E8A671A3-BA37-BC46-B989-3E1A93F77C41}" destId="{05551573-A982-3747-A37C-F645AFE7401C}" srcOrd="1" destOrd="0" parTransId="{7A506141-479D-764F-A551-BE29AAA7BDD7}" sibTransId="{877C3FC4-756F-4846-91FC-7243B241CAB5}"/>
    <dgm:cxn modelId="{CAF0F482-1743-814F-8892-1569F0F84337}" type="presOf" srcId="{E8A671A3-BA37-BC46-B989-3E1A93F77C41}" destId="{5DA625D8-3BAA-F548-917C-16CF6788282A}" srcOrd="1" destOrd="0" presId="urn:microsoft.com/office/officeart/2005/8/layout/lProcess2"/>
    <dgm:cxn modelId="{08801C3B-9F1D-654B-B82F-14D45DB28E95}" srcId="{E8A671A3-BA37-BC46-B989-3E1A93F77C41}" destId="{4759BF91-2A64-1B4A-9F1A-0C1B36CF1694}" srcOrd="2" destOrd="0" parTransId="{BE0D6CF2-0F0E-B948-BADB-101DE2403546}" sibTransId="{8C0F329F-59FE-1042-9297-3B7F69865240}"/>
    <dgm:cxn modelId="{8054278F-FB06-1641-B559-A04341E7555A}" type="presOf" srcId="{B1D4B8DC-2F85-B440-B89A-2B6AF09945B1}" destId="{4D4A0899-89A9-1E49-BC43-957C85A14244}" srcOrd="0" destOrd="0" presId="urn:microsoft.com/office/officeart/2005/8/layout/lProcess2"/>
    <dgm:cxn modelId="{02B2851B-CA13-BF40-8C35-5DCEC3192EBC}" srcId="{E8A671A3-BA37-BC46-B989-3E1A93F77C41}" destId="{3DB148F7-41CA-074C-BCF5-440C303583FF}" srcOrd="0" destOrd="0" parTransId="{51EFA77B-1FBF-D849-8194-56AE8F5BDDE5}" sibTransId="{F97C4F3F-433D-A146-8336-9FCCA1D54789}"/>
    <dgm:cxn modelId="{B71D058E-8EE7-3A46-A479-C0B3BA79C2DF}" srcId="{59CD2ECE-E683-2D45-A740-0500BEB354DF}" destId="{E8A671A3-BA37-BC46-B989-3E1A93F77C41}" srcOrd="0" destOrd="0" parTransId="{CB4613EC-B1FA-1941-9E57-18FF4FEA4FDD}" sibTransId="{AE2E1D67-E518-1447-ABB8-E87108D56175}"/>
    <dgm:cxn modelId="{16144660-3B5E-D745-8229-3062F1169F44}" type="presOf" srcId="{E8A671A3-BA37-BC46-B989-3E1A93F77C41}" destId="{9F1A8ABA-C595-2E40-AEAE-4DE179D5DE87}" srcOrd="0" destOrd="0" presId="urn:microsoft.com/office/officeart/2005/8/layout/lProcess2"/>
    <dgm:cxn modelId="{A9F557EB-5728-E34B-A39F-50F528824372}" srcId="{E8A671A3-BA37-BC46-B989-3E1A93F77C41}" destId="{B1D4B8DC-2F85-B440-B89A-2B6AF09945B1}" srcOrd="3" destOrd="0" parTransId="{EE5F68A2-C19F-1146-AD51-148116F49472}" sibTransId="{7D279DB9-B52C-8D4A-B774-6EFA1FB65D8E}"/>
    <dgm:cxn modelId="{F893BD31-24C2-0544-BA42-4AA29536FDB4}" type="presOf" srcId="{05551573-A982-3747-A37C-F645AFE7401C}" destId="{B36C570F-5B0A-0447-A5E8-BA46DCD05C2E}" srcOrd="0" destOrd="0" presId="urn:microsoft.com/office/officeart/2005/8/layout/lProcess2"/>
    <dgm:cxn modelId="{A5EACD7D-7252-4F4A-918A-64B9B37E9350}" type="presParOf" srcId="{39D9E1F2-83CD-4B4F-8F78-16F950D6F9E9}" destId="{CE6787A7-79D3-DE4C-8036-E79325205085}" srcOrd="0" destOrd="0" presId="urn:microsoft.com/office/officeart/2005/8/layout/lProcess2"/>
    <dgm:cxn modelId="{3E428A20-D674-9940-BA7A-CD37283C36B4}" type="presParOf" srcId="{CE6787A7-79D3-DE4C-8036-E79325205085}" destId="{9F1A8ABA-C595-2E40-AEAE-4DE179D5DE87}" srcOrd="0" destOrd="0" presId="urn:microsoft.com/office/officeart/2005/8/layout/lProcess2"/>
    <dgm:cxn modelId="{69BFDF8E-38F8-C743-9976-D92DE5A0E2BA}" type="presParOf" srcId="{CE6787A7-79D3-DE4C-8036-E79325205085}" destId="{5DA625D8-3BAA-F548-917C-16CF6788282A}" srcOrd="1" destOrd="0" presId="urn:microsoft.com/office/officeart/2005/8/layout/lProcess2"/>
    <dgm:cxn modelId="{44F94DCF-09B7-E543-B10A-155FD0C74513}" type="presParOf" srcId="{CE6787A7-79D3-DE4C-8036-E79325205085}" destId="{07624D96-71F1-B040-90AC-2468A1D8C0DD}" srcOrd="2" destOrd="0" presId="urn:microsoft.com/office/officeart/2005/8/layout/lProcess2"/>
    <dgm:cxn modelId="{8F5AB2EB-2BCE-EA4E-AB2D-84D21EFCC5CD}" type="presParOf" srcId="{07624D96-71F1-B040-90AC-2468A1D8C0DD}" destId="{571191CB-0225-E649-B7E5-46A502C05DA1}" srcOrd="0" destOrd="0" presId="urn:microsoft.com/office/officeart/2005/8/layout/lProcess2"/>
    <dgm:cxn modelId="{4B4E0AC0-566B-2B4B-9A83-FFBAF6B27863}" type="presParOf" srcId="{571191CB-0225-E649-B7E5-46A502C05DA1}" destId="{779C2F06-C1E3-C749-9621-415740D6AA08}" srcOrd="0" destOrd="0" presId="urn:microsoft.com/office/officeart/2005/8/layout/lProcess2"/>
    <dgm:cxn modelId="{5F0A2BD0-1FA7-D349-9634-6B101EC9330B}" type="presParOf" srcId="{571191CB-0225-E649-B7E5-46A502C05DA1}" destId="{6E6B981B-7150-F247-93E0-6225D389A315}" srcOrd="1" destOrd="0" presId="urn:microsoft.com/office/officeart/2005/8/layout/lProcess2"/>
    <dgm:cxn modelId="{DE947D25-2057-AC47-A893-8858A2152A80}" type="presParOf" srcId="{571191CB-0225-E649-B7E5-46A502C05DA1}" destId="{B36C570F-5B0A-0447-A5E8-BA46DCD05C2E}" srcOrd="2" destOrd="0" presId="urn:microsoft.com/office/officeart/2005/8/layout/lProcess2"/>
    <dgm:cxn modelId="{FD0FD6E7-1232-5349-9C55-7CEE310BB89B}" type="presParOf" srcId="{571191CB-0225-E649-B7E5-46A502C05DA1}" destId="{57242B29-31E5-7F46-AE64-9BBF48EE8EB5}" srcOrd="3" destOrd="0" presId="urn:microsoft.com/office/officeart/2005/8/layout/lProcess2"/>
    <dgm:cxn modelId="{F3FA6FBF-74A5-F846-988E-76550DABE381}" type="presParOf" srcId="{571191CB-0225-E649-B7E5-46A502C05DA1}" destId="{80E5E350-5028-6D4C-BEE4-B14171CFB3E4}" srcOrd="4" destOrd="0" presId="urn:microsoft.com/office/officeart/2005/8/layout/lProcess2"/>
    <dgm:cxn modelId="{16CEE8C5-7D9F-284F-B88D-BDBAE264BFE1}" type="presParOf" srcId="{571191CB-0225-E649-B7E5-46A502C05DA1}" destId="{1A504E45-28CE-8244-8854-A78A3721CC31}" srcOrd="5" destOrd="0" presId="urn:microsoft.com/office/officeart/2005/8/layout/lProcess2"/>
    <dgm:cxn modelId="{A8096B62-4CBD-E645-9FDC-E0DE195B37CB}" type="presParOf" srcId="{571191CB-0225-E649-B7E5-46A502C05DA1}" destId="{4D4A0899-89A9-1E49-BC43-957C85A14244}" srcOrd="6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1A8ABA-C595-2E40-AEAE-4DE179D5DE87}">
      <dsp:nvSpPr>
        <dsp:cNvPr id="0" name=""/>
        <dsp:cNvSpPr/>
      </dsp:nvSpPr>
      <dsp:spPr>
        <a:xfrm>
          <a:off x="0" y="0"/>
          <a:ext cx="2717393" cy="254643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2000" kern="1200" dirty="0" smtClean="0"/>
            <a:t>[</a:t>
          </a:r>
          <a:r>
            <a:rPr kumimoji="1" lang="ja-JP" altLang="en-US" sz="2000" kern="1200" dirty="0" smtClean="0"/>
            <a:t>データベース名</a:t>
          </a:r>
          <a:r>
            <a:rPr kumimoji="1" lang="en-US" altLang="ja-JP" sz="2000" kern="1200" dirty="0" smtClean="0"/>
            <a:t>]</a:t>
          </a:r>
          <a:endParaRPr kumimoji="1" lang="ja-JP" altLang="en-US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コンビニ</a:t>
          </a:r>
          <a:endParaRPr kumimoji="1" lang="ja-JP" altLang="en-US" sz="2000" kern="1200" dirty="0"/>
        </a:p>
      </dsp:txBody>
      <dsp:txXfrm>
        <a:off x="0" y="0"/>
        <a:ext cx="2717393" cy="763929"/>
      </dsp:txXfrm>
    </dsp:sp>
    <dsp:sp modelId="{779C2F06-C1E3-C749-9621-415740D6AA08}">
      <dsp:nvSpPr>
        <dsp:cNvPr id="0" name=""/>
        <dsp:cNvSpPr/>
      </dsp:nvSpPr>
      <dsp:spPr>
        <a:xfrm>
          <a:off x="273067" y="764675"/>
          <a:ext cx="2173914" cy="76778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800" kern="1200" dirty="0" smtClean="0"/>
            <a:t>[</a:t>
          </a:r>
          <a:r>
            <a:rPr kumimoji="1" lang="ja-JP" altLang="en-US" sz="1800" kern="1200" dirty="0" smtClean="0"/>
            <a:t>テーブル名</a:t>
          </a:r>
          <a:r>
            <a:rPr kumimoji="1" lang="en-US" altLang="ja-JP" sz="1800" kern="1200" dirty="0" smtClean="0"/>
            <a:t>]</a:t>
          </a:r>
          <a:endParaRPr kumimoji="1" lang="ja-JP" altLang="en-US" sz="18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商品データ</a:t>
          </a:r>
          <a:endParaRPr kumimoji="1" lang="ja-JP" altLang="en-US" sz="1800" kern="1200" dirty="0"/>
        </a:p>
      </dsp:txBody>
      <dsp:txXfrm>
        <a:off x="295555" y="787163"/>
        <a:ext cx="2128938" cy="722807"/>
      </dsp:txXfrm>
    </dsp:sp>
    <dsp:sp modelId="{B36C570F-5B0A-0447-A5E8-BA46DCD05C2E}">
      <dsp:nvSpPr>
        <dsp:cNvPr id="0" name=""/>
        <dsp:cNvSpPr/>
      </dsp:nvSpPr>
      <dsp:spPr>
        <a:xfrm>
          <a:off x="273067" y="1650579"/>
          <a:ext cx="2173914" cy="76778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800" kern="1200" dirty="0" smtClean="0"/>
            <a:t>[</a:t>
          </a:r>
          <a:r>
            <a:rPr kumimoji="1" lang="ja-JP" altLang="en-US" sz="1800" kern="1200" dirty="0" smtClean="0"/>
            <a:t>テーブル名</a:t>
          </a:r>
          <a:r>
            <a:rPr kumimoji="1" lang="en-US" altLang="ja-JP" sz="1800" kern="1200" dirty="0" smtClean="0"/>
            <a:t>]</a:t>
          </a:r>
          <a:endParaRPr kumimoji="1" lang="ja-JP" altLang="en-US" sz="18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売上データ</a:t>
          </a:r>
          <a:endParaRPr kumimoji="1" lang="ja-JP" altLang="en-US" sz="1800" kern="1200" dirty="0"/>
        </a:p>
      </dsp:txBody>
      <dsp:txXfrm>
        <a:off x="295555" y="1673067"/>
        <a:ext cx="2128938" cy="72280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1A8ABA-C595-2E40-AEAE-4DE179D5DE87}">
      <dsp:nvSpPr>
        <dsp:cNvPr id="0" name=""/>
        <dsp:cNvSpPr/>
      </dsp:nvSpPr>
      <dsp:spPr>
        <a:xfrm>
          <a:off x="0" y="0"/>
          <a:ext cx="2717393" cy="254643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2000" kern="1200" dirty="0" smtClean="0"/>
            <a:t>[</a:t>
          </a:r>
          <a:r>
            <a:rPr kumimoji="1" lang="ja-JP" altLang="en-US" sz="2000" kern="1200" dirty="0" smtClean="0"/>
            <a:t>データベース名</a:t>
          </a:r>
          <a:r>
            <a:rPr kumimoji="1" lang="en-US" altLang="ja-JP" sz="2000" kern="1200" dirty="0" smtClean="0"/>
            <a:t>]</a:t>
          </a:r>
          <a:endParaRPr kumimoji="1" lang="ja-JP" altLang="en-US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コンビニ</a:t>
          </a:r>
          <a:endParaRPr kumimoji="1" lang="ja-JP" altLang="en-US" sz="2000" kern="1200" dirty="0"/>
        </a:p>
      </dsp:txBody>
      <dsp:txXfrm>
        <a:off x="0" y="0"/>
        <a:ext cx="2717393" cy="763929"/>
      </dsp:txXfrm>
    </dsp:sp>
    <dsp:sp modelId="{779C2F06-C1E3-C749-9621-415740D6AA08}">
      <dsp:nvSpPr>
        <dsp:cNvPr id="0" name=""/>
        <dsp:cNvSpPr/>
      </dsp:nvSpPr>
      <dsp:spPr>
        <a:xfrm>
          <a:off x="273067" y="764675"/>
          <a:ext cx="2173914" cy="76778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800" kern="1200" dirty="0" smtClean="0"/>
            <a:t>[</a:t>
          </a:r>
          <a:r>
            <a:rPr kumimoji="1" lang="ja-JP" altLang="en-US" sz="1800" kern="1200" dirty="0" smtClean="0"/>
            <a:t>テーブル名</a:t>
          </a:r>
          <a:r>
            <a:rPr kumimoji="1" lang="en-US" altLang="ja-JP" sz="1800" kern="1200" dirty="0" smtClean="0"/>
            <a:t>]</a:t>
          </a:r>
          <a:endParaRPr kumimoji="1" lang="ja-JP" altLang="en-US" sz="18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商品データ</a:t>
          </a:r>
          <a:endParaRPr kumimoji="1" lang="ja-JP" altLang="en-US" sz="1800" kern="1200" dirty="0"/>
        </a:p>
      </dsp:txBody>
      <dsp:txXfrm>
        <a:off x="295555" y="787163"/>
        <a:ext cx="2128938" cy="722807"/>
      </dsp:txXfrm>
    </dsp:sp>
    <dsp:sp modelId="{B36C570F-5B0A-0447-A5E8-BA46DCD05C2E}">
      <dsp:nvSpPr>
        <dsp:cNvPr id="0" name=""/>
        <dsp:cNvSpPr/>
      </dsp:nvSpPr>
      <dsp:spPr>
        <a:xfrm>
          <a:off x="273067" y="1650579"/>
          <a:ext cx="2173914" cy="76778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800" kern="1200" dirty="0" smtClean="0"/>
            <a:t>[</a:t>
          </a:r>
          <a:r>
            <a:rPr kumimoji="1" lang="ja-JP" altLang="en-US" sz="1800" kern="1200" dirty="0" smtClean="0"/>
            <a:t>テーブル名</a:t>
          </a:r>
          <a:r>
            <a:rPr kumimoji="1" lang="en-US" altLang="ja-JP" sz="1800" kern="1200" dirty="0" smtClean="0"/>
            <a:t>]</a:t>
          </a:r>
          <a:endParaRPr kumimoji="1" lang="ja-JP" altLang="en-US" sz="18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売上データ</a:t>
          </a:r>
          <a:endParaRPr kumimoji="1" lang="ja-JP" altLang="en-US" sz="1800" kern="1200" dirty="0"/>
        </a:p>
      </dsp:txBody>
      <dsp:txXfrm>
        <a:off x="295555" y="1673067"/>
        <a:ext cx="2128938" cy="72280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1A8ABA-C595-2E40-AEAE-4DE179D5DE87}">
      <dsp:nvSpPr>
        <dsp:cNvPr id="0" name=""/>
        <dsp:cNvSpPr/>
      </dsp:nvSpPr>
      <dsp:spPr>
        <a:xfrm>
          <a:off x="0" y="0"/>
          <a:ext cx="2717393" cy="254643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2000" kern="1200" dirty="0" smtClean="0"/>
            <a:t>[</a:t>
          </a:r>
          <a:r>
            <a:rPr kumimoji="1" lang="ja-JP" altLang="en-US" sz="2000" kern="1200" dirty="0" smtClean="0"/>
            <a:t>データベース名</a:t>
          </a:r>
          <a:r>
            <a:rPr kumimoji="1" lang="en-US" altLang="ja-JP" sz="2000" kern="1200" dirty="0" smtClean="0"/>
            <a:t>]</a:t>
          </a:r>
          <a:endParaRPr kumimoji="1" lang="ja-JP" altLang="en-US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コンビニ</a:t>
          </a:r>
          <a:endParaRPr kumimoji="1" lang="ja-JP" altLang="en-US" sz="2000" kern="1200" dirty="0"/>
        </a:p>
      </dsp:txBody>
      <dsp:txXfrm>
        <a:off x="0" y="0"/>
        <a:ext cx="2717393" cy="763929"/>
      </dsp:txXfrm>
    </dsp:sp>
    <dsp:sp modelId="{779C2F06-C1E3-C749-9621-415740D6AA08}">
      <dsp:nvSpPr>
        <dsp:cNvPr id="0" name=""/>
        <dsp:cNvSpPr/>
      </dsp:nvSpPr>
      <dsp:spPr>
        <a:xfrm>
          <a:off x="273067" y="764675"/>
          <a:ext cx="2173914" cy="76778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800" kern="1200" dirty="0" smtClean="0"/>
            <a:t>[</a:t>
          </a:r>
          <a:r>
            <a:rPr kumimoji="1" lang="ja-JP" altLang="en-US" sz="1800" kern="1200" dirty="0" smtClean="0"/>
            <a:t>テーブル名</a:t>
          </a:r>
          <a:r>
            <a:rPr kumimoji="1" lang="en-US" altLang="ja-JP" sz="1800" kern="1200" dirty="0" smtClean="0"/>
            <a:t>]</a:t>
          </a:r>
          <a:endParaRPr kumimoji="1" lang="ja-JP" altLang="en-US" sz="18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商品データ</a:t>
          </a:r>
          <a:endParaRPr kumimoji="1" lang="ja-JP" altLang="en-US" sz="1800" kern="1200" dirty="0"/>
        </a:p>
      </dsp:txBody>
      <dsp:txXfrm>
        <a:off x="295555" y="787163"/>
        <a:ext cx="2128938" cy="722807"/>
      </dsp:txXfrm>
    </dsp:sp>
    <dsp:sp modelId="{B36C570F-5B0A-0447-A5E8-BA46DCD05C2E}">
      <dsp:nvSpPr>
        <dsp:cNvPr id="0" name=""/>
        <dsp:cNvSpPr/>
      </dsp:nvSpPr>
      <dsp:spPr>
        <a:xfrm>
          <a:off x="273067" y="1650579"/>
          <a:ext cx="2173914" cy="76778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800" kern="1200" dirty="0" smtClean="0"/>
            <a:t>[</a:t>
          </a:r>
          <a:r>
            <a:rPr kumimoji="1" lang="ja-JP" altLang="en-US" sz="1800" kern="1200" dirty="0" smtClean="0"/>
            <a:t>テーブル名</a:t>
          </a:r>
          <a:r>
            <a:rPr kumimoji="1" lang="en-US" altLang="ja-JP" sz="1800" kern="1200" dirty="0" smtClean="0"/>
            <a:t>]</a:t>
          </a:r>
          <a:endParaRPr kumimoji="1" lang="ja-JP" altLang="en-US" sz="18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売上データ</a:t>
          </a:r>
          <a:endParaRPr kumimoji="1" lang="ja-JP" altLang="en-US" sz="1800" kern="1200" dirty="0"/>
        </a:p>
      </dsp:txBody>
      <dsp:txXfrm>
        <a:off x="295555" y="1673067"/>
        <a:ext cx="2128938" cy="72280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1A8ABA-C595-2E40-AEAE-4DE179D5DE87}">
      <dsp:nvSpPr>
        <dsp:cNvPr id="0" name=""/>
        <dsp:cNvSpPr/>
      </dsp:nvSpPr>
      <dsp:spPr>
        <a:xfrm>
          <a:off x="0" y="0"/>
          <a:ext cx="2717393" cy="254643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2000" kern="1200" dirty="0" smtClean="0"/>
            <a:t>[</a:t>
          </a:r>
          <a:r>
            <a:rPr kumimoji="1" lang="ja-JP" altLang="en-US" sz="2000" kern="1200" dirty="0" smtClean="0"/>
            <a:t>データベース名</a:t>
          </a:r>
          <a:r>
            <a:rPr kumimoji="1" lang="en-US" altLang="ja-JP" sz="2000" kern="1200" dirty="0" smtClean="0"/>
            <a:t>]</a:t>
          </a:r>
          <a:endParaRPr kumimoji="1" lang="ja-JP" altLang="en-US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コンビニ</a:t>
          </a:r>
          <a:endParaRPr kumimoji="1" lang="ja-JP" altLang="en-US" sz="2000" kern="1200" dirty="0"/>
        </a:p>
      </dsp:txBody>
      <dsp:txXfrm>
        <a:off x="0" y="0"/>
        <a:ext cx="2717393" cy="763929"/>
      </dsp:txXfrm>
    </dsp:sp>
    <dsp:sp modelId="{779C2F06-C1E3-C749-9621-415740D6AA08}">
      <dsp:nvSpPr>
        <dsp:cNvPr id="0" name=""/>
        <dsp:cNvSpPr/>
      </dsp:nvSpPr>
      <dsp:spPr>
        <a:xfrm>
          <a:off x="273067" y="764675"/>
          <a:ext cx="2173914" cy="76778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800" kern="1200" dirty="0" smtClean="0"/>
            <a:t>[</a:t>
          </a:r>
          <a:r>
            <a:rPr kumimoji="1" lang="ja-JP" altLang="en-US" sz="1800" kern="1200" dirty="0" smtClean="0"/>
            <a:t>テーブル名</a:t>
          </a:r>
          <a:r>
            <a:rPr kumimoji="1" lang="en-US" altLang="ja-JP" sz="1800" kern="1200" dirty="0" smtClean="0"/>
            <a:t>]</a:t>
          </a:r>
          <a:endParaRPr kumimoji="1" lang="ja-JP" altLang="en-US" sz="18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商品データ</a:t>
          </a:r>
          <a:endParaRPr kumimoji="1" lang="ja-JP" altLang="en-US" sz="1800" kern="1200" dirty="0"/>
        </a:p>
      </dsp:txBody>
      <dsp:txXfrm>
        <a:off x="295555" y="787163"/>
        <a:ext cx="2128938" cy="722807"/>
      </dsp:txXfrm>
    </dsp:sp>
    <dsp:sp modelId="{B36C570F-5B0A-0447-A5E8-BA46DCD05C2E}">
      <dsp:nvSpPr>
        <dsp:cNvPr id="0" name=""/>
        <dsp:cNvSpPr/>
      </dsp:nvSpPr>
      <dsp:spPr>
        <a:xfrm>
          <a:off x="273067" y="1650579"/>
          <a:ext cx="2173914" cy="76778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800" kern="1200" dirty="0" smtClean="0"/>
            <a:t>[</a:t>
          </a:r>
          <a:r>
            <a:rPr kumimoji="1" lang="ja-JP" altLang="en-US" sz="1800" kern="1200" dirty="0" smtClean="0"/>
            <a:t>テーブル名</a:t>
          </a:r>
          <a:r>
            <a:rPr kumimoji="1" lang="en-US" altLang="ja-JP" sz="1800" kern="1200" dirty="0" smtClean="0"/>
            <a:t>]</a:t>
          </a:r>
          <a:endParaRPr kumimoji="1" lang="ja-JP" altLang="en-US" sz="18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売上データ</a:t>
          </a:r>
          <a:endParaRPr kumimoji="1" lang="ja-JP" altLang="en-US" sz="1800" kern="1200" dirty="0"/>
        </a:p>
      </dsp:txBody>
      <dsp:txXfrm>
        <a:off x="295555" y="1673067"/>
        <a:ext cx="2128938" cy="72280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1A8ABA-C595-2E40-AEAE-4DE179D5DE87}">
      <dsp:nvSpPr>
        <dsp:cNvPr id="0" name=""/>
        <dsp:cNvSpPr/>
      </dsp:nvSpPr>
      <dsp:spPr>
        <a:xfrm>
          <a:off x="0" y="0"/>
          <a:ext cx="2384384" cy="248847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生徒名簿</a:t>
          </a:r>
          <a:endParaRPr kumimoji="1" lang="ja-JP" altLang="en-US" sz="2000" kern="1200" dirty="0"/>
        </a:p>
      </dsp:txBody>
      <dsp:txXfrm>
        <a:off x="0" y="0"/>
        <a:ext cx="2384384" cy="746541"/>
      </dsp:txXfrm>
    </dsp:sp>
    <dsp:sp modelId="{779C2F06-C1E3-C749-9621-415740D6AA08}">
      <dsp:nvSpPr>
        <dsp:cNvPr id="0" name=""/>
        <dsp:cNvSpPr/>
      </dsp:nvSpPr>
      <dsp:spPr>
        <a:xfrm>
          <a:off x="238438" y="746601"/>
          <a:ext cx="1907507" cy="36251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生徒データ</a:t>
          </a:r>
          <a:endParaRPr kumimoji="1" lang="ja-JP" altLang="en-US" sz="1800" kern="1200" dirty="0"/>
        </a:p>
      </dsp:txBody>
      <dsp:txXfrm>
        <a:off x="249056" y="757219"/>
        <a:ext cx="1886271" cy="341281"/>
      </dsp:txXfrm>
    </dsp:sp>
    <dsp:sp modelId="{B36C570F-5B0A-0447-A5E8-BA46DCD05C2E}">
      <dsp:nvSpPr>
        <dsp:cNvPr id="0" name=""/>
        <dsp:cNvSpPr/>
      </dsp:nvSpPr>
      <dsp:spPr>
        <a:xfrm>
          <a:off x="238438" y="1164890"/>
          <a:ext cx="1907507" cy="36251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選択科目データ</a:t>
          </a:r>
          <a:endParaRPr kumimoji="1" lang="ja-JP" altLang="en-US" sz="1800" kern="1200" dirty="0"/>
        </a:p>
      </dsp:txBody>
      <dsp:txXfrm>
        <a:off x="249056" y="1175508"/>
        <a:ext cx="1886271" cy="341281"/>
      </dsp:txXfrm>
    </dsp:sp>
    <dsp:sp modelId="{80E5E350-5028-6D4C-BEE4-B14171CFB3E4}">
      <dsp:nvSpPr>
        <dsp:cNvPr id="0" name=""/>
        <dsp:cNvSpPr/>
      </dsp:nvSpPr>
      <dsp:spPr>
        <a:xfrm>
          <a:off x="238438" y="1583179"/>
          <a:ext cx="1907507" cy="36251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クラブデータ</a:t>
          </a:r>
          <a:endParaRPr kumimoji="1" lang="ja-JP" altLang="en-US" sz="1800" kern="1200" dirty="0"/>
        </a:p>
      </dsp:txBody>
      <dsp:txXfrm>
        <a:off x="249056" y="1593797"/>
        <a:ext cx="1886271" cy="341281"/>
      </dsp:txXfrm>
    </dsp:sp>
    <dsp:sp modelId="{4D4A0899-89A9-1E49-BC43-957C85A14244}">
      <dsp:nvSpPr>
        <dsp:cNvPr id="0" name=""/>
        <dsp:cNvSpPr/>
      </dsp:nvSpPr>
      <dsp:spPr>
        <a:xfrm>
          <a:off x="238438" y="2001468"/>
          <a:ext cx="1907507" cy="36251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生徒成績データ</a:t>
          </a:r>
          <a:endParaRPr kumimoji="1" lang="ja-JP" altLang="en-US" sz="1800" kern="1200" dirty="0"/>
        </a:p>
      </dsp:txBody>
      <dsp:txXfrm>
        <a:off x="249056" y="2012086"/>
        <a:ext cx="1886271" cy="3412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0FC74C-FF7A-2244-8D6C-57CD35BAFDBF}" type="datetimeFigureOut">
              <a:rPr kumimoji="1" lang="ja-JP" altLang="en-US" smtClean="0"/>
              <a:t>2018/1/11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E602B7-45BD-F340-882D-E02C9A4768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00978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E602B7-45BD-F340-882D-E02C9A47688B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48696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FB6220-6260-FE4A-AEA1-58D0C0FB3B20}" type="slidenum">
              <a:rPr kumimoji="1" lang="ja-JP" altLang="en-US" smtClean="0"/>
              <a:t>35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641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371601"/>
            <a:ext cx="10464800" cy="1927225"/>
          </a:xfrm>
        </p:spPr>
        <p:txBody>
          <a:bodyPr anchor="b">
            <a:noAutofit/>
          </a:bodyPr>
          <a:lstStyle>
            <a:lvl1pPr>
              <a:defRPr sz="5400" b="0" i="0" cap="none" baseline="0">
                <a:latin typeface="Hiragino Maru Gothic ProN" charset="-128"/>
                <a:ea typeface="Hiragino Maru Gothic ProN" charset="-128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505200"/>
            <a:ext cx="85344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28794-317D-4249-8169-8D9EBB2BDF71}" type="datetime1">
              <a:rPr kumimoji="1" lang="ja-JP" altLang="en-US" smtClean="0"/>
              <a:t>2018/1/11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C6A9-933C-214A-B28A-8BA6D5A0C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914400" y="3398520"/>
            <a:ext cx="104648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16A25-4930-6D46-88DE-0B5A52A24A02}" type="datetime1">
              <a:rPr kumimoji="1" lang="ja-JP" altLang="en-US" smtClean="0"/>
              <a:t>2018/1/11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C6A9-933C-214A-B28A-8BA6D5A0C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609600"/>
            <a:ext cx="2743200" cy="5867400"/>
          </a:xfrm>
        </p:spPr>
        <p:txBody>
          <a:bodyPr vert="eaVert" anchor="b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609600"/>
            <a:ext cx="8026400" cy="58674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BB2B0-A20F-9C4C-B2E2-1F25137C5320}" type="datetime1">
              <a:rPr kumimoji="1" lang="ja-JP" altLang="en-US" smtClean="0"/>
              <a:t>2018/1/11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C6A9-933C-214A-B28A-8BA6D5A0C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>
                <a:latin typeface="Hiragino Maru Gothic ProN" charset="-128"/>
                <a:ea typeface="Hiragino Maru Gothic ProN" charset="-128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A0511-F3C6-5E46-BFF5-2EA3CED7C667}" type="datetime1">
              <a:rPr kumimoji="1" lang="ja-JP" altLang="en-US" smtClean="0"/>
              <a:t>2018/1/11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C6A9-933C-214A-B28A-8BA6D5A0C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2362201"/>
            <a:ext cx="103632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4626865"/>
            <a:ext cx="103632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8B744-46CC-3440-897D-2ABB77FCF8F7}" type="datetime1">
              <a:rPr kumimoji="1" lang="ja-JP" altLang="en-US" smtClean="0"/>
              <a:t>2018/1/11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C6A9-933C-214A-B28A-8BA6D5A0C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975360" y="4599432"/>
            <a:ext cx="104648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/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73352"/>
            <a:ext cx="53848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73352"/>
            <a:ext cx="53848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F7374-D5BA-9749-98F4-58950EE6703C}" type="datetime1">
              <a:rPr kumimoji="1" lang="ja-JP" altLang="en-US" smtClean="0"/>
              <a:t>2018/1/11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C6A9-933C-214A-B28A-8BA6D5A0C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76400"/>
            <a:ext cx="524256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38400"/>
            <a:ext cx="524256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39840" y="1676400"/>
            <a:ext cx="524256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i="0" kern="1200" dirty="0" smtClean="0">
                <a:solidFill>
                  <a:schemeClr val="tx2"/>
                </a:solidFill>
                <a:latin typeface="+mn-lt"/>
                <a:ea typeface="Hiragino Kaku Gothic ProN W3" charset="-128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9840" y="2438400"/>
            <a:ext cx="524256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9418F-10CE-9645-AF0B-31FF07DA6EFF}" type="datetime1">
              <a:rPr kumimoji="1" lang="ja-JP" altLang="en-US" smtClean="0"/>
              <a:t>2018/1/11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C6A9-933C-214A-B28A-8BA6D5A0C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3741949" y="4045691"/>
            <a:ext cx="4709160" cy="1059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/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0A844-8230-8049-B2A5-F9AAED547C39}" type="datetime1">
              <a:rPr kumimoji="1" lang="ja-JP" altLang="en-US" smtClean="0"/>
              <a:t>2018/1/11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C6A9-933C-214A-B28A-8BA6D5A0C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132D2-53EC-5444-A0C7-E1010627E5D6}" type="datetime1">
              <a:rPr kumimoji="1" lang="ja-JP" altLang="en-US" smtClean="0"/>
              <a:t>2018/1/11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C6A9-933C-214A-B28A-8BA6D5A0C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92080"/>
            <a:ext cx="2852928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2400" y="792080"/>
            <a:ext cx="7620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2130553"/>
            <a:ext cx="2852928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BEE73-23A0-FE4A-B893-19433E131CEB}" type="datetime1">
              <a:rPr kumimoji="1" lang="ja-JP" altLang="en-US" smtClean="0"/>
              <a:t>2018/1/11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C6A9-933C-214A-B28A-8BA6D5A0C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912152" y="3579942"/>
            <a:ext cx="5577840" cy="211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92480"/>
            <a:ext cx="2856907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1480" y="838201"/>
            <a:ext cx="787252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133600"/>
            <a:ext cx="2852928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8FB8A-3529-1B4F-AD77-E827A3EFA1DF}" type="datetime1">
              <a:rPr kumimoji="1" lang="ja-JP" altLang="en-US" smtClean="0"/>
              <a:t>2018/1/11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C6A9-933C-214A-B28A-8BA6D5A0C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12192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63568"/>
            <a:ext cx="10972800" cy="4473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908720"/>
            <a:ext cx="10972800" cy="5568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12192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18288"/>
            <a:ext cx="3860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FFFFFF"/>
                </a:solidFill>
                <a:ea typeface="Hiragino Kaku Gothic ProN W3" charset="-128"/>
              </a:defRPr>
            </a:lvl1pPr>
          </a:lstStyle>
          <a:p>
            <a:fld id="{D3418129-B28E-5E43-81C2-71592188D118}" type="datetime1">
              <a:rPr kumimoji="1" lang="ja-JP" altLang="en-US" smtClean="0"/>
              <a:t>2018/1/11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0" y="18288"/>
            <a:ext cx="54864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FFFFFF"/>
                </a:solidFill>
                <a:ea typeface="Hiragino Kaku Gothic ProN W3" charset="-128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60000" y="18288"/>
            <a:ext cx="14224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 i="0">
                <a:solidFill>
                  <a:srgbClr val="FFFFFF"/>
                </a:solidFill>
                <a:ea typeface="Hiragino Kaku Gothic ProN W3" charset="-128"/>
              </a:defRPr>
            </a:lvl1pPr>
          </a:lstStyle>
          <a:p>
            <a:fld id="{4641C6A9-933C-214A-B28A-8BA6D5A0C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694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kumimoji="1" sz="2800" b="0" i="0" kern="1200" spc="-100" baseline="0">
          <a:solidFill>
            <a:schemeClr val="tx2"/>
          </a:solidFill>
          <a:latin typeface="Hiragino Maru Gothic ProN" charset="-128"/>
          <a:ea typeface="Hiragino Maru Gothic ProN" charset="-128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kumimoji="1" sz="2000" b="0" i="0" kern="1200">
          <a:solidFill>
            <a:schemeClr val="tx1"/>
          </a:solidFill>
          <a:latin typeface="Hiragino Maru Gothic ProN" charset="-128"/>
          <a:ea typeface="Hiragino Maru Gothic ProN" charset="-128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kumimoji="1" sz="1800" b="0" i="0" kern="1200">
          <a:solidFill>
            <a:schemeClr val="tx1"/>
          </a:solidFill>
          <a:latin typeface="Hiragino Maru Gothic ProN" charset="-128"/>
          <a:ea typeface="Hiragino Maru Gothic ProN" charset="-128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kumimoji="1" sz="1800" b="0" i="0" kern="1200">
          <a:solidFill>
            <a:schemeClr val="tx1"/>
          </a:solidFill>
          <a:latin typeface="Hiragino Maru Gothic ProN" charset="-128"/>
          <a:ea typeface="Hiragino Maru Gothic ProN" charset="-128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600" b="0" i="0" kern="1200">
          <a:solidFill>
            <a:schemeClr val="tx1"/>
          </a:solidFill>
          <a:latin typeface="Hiragino Maru Gothic ProN" charset="-128"/>
          <a:ea typeface="Hiragino Maru Gothic ProN" charset="-128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kumimoji="1" sz="1600" b="0" i="0" kern="1200" baseline="0">
          <a:solidFill>
            <a:schemeClr val="tx1"/>
          </a:solidFill>
          <a:latin typeface="Hiragino Maru Gothic ProN" charset="-128"/>
          <a:ea typeface="Hiragino Maru Gothic ProN" charset="-128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4" Type="http://schemas.openxmlformats.org/officeDocument/2006/relationships/diagramLayout" Target="../diagrams/layout3.xml"/><Relationship Id="rId5" Type="http://schemas.openxmlformats.org/officeDocument/2006/relationships/diagramQuickStyle" Target="../diagrams/quickStyle3.xml"/><Relationship Id="rId6" Type="http://schemas.openxmlformats.org/officeDocument/2006/relationships/diagramColors" Target="../diagrams/colors3.xml"/><Relationship Id="rId7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jinzaiipedia.ipa.go.jp/wp-content/uploads/oss/subject1-1_lesson.pdf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jinzaiipedia.ipa.go.jp/wp-content/uploads/oss/subject1-1_lesson.pdf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reativecommons.org/licenses/by/4.0/" TargetMode="External"/><Relationship Id="rId3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4" Type="http://schemas.openxmlformats.org/officeDocument/2006/relationships/diagramQuickStyle" Target="../diagrams/quickStyle4.xml"/><Relationship Id="rId5" Type="http://schemas.openxmlformats.org/officeDocument/2006/relationships/diagramColors" Target="../diagrams/colors4.xml"/><Relationship Id="rId6" Type="http://schemas.microsoft.com/office/2007/relationships/diagramDrawing" Target="../diagrams/drawing4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jinzaiipedia.ipa.go.jp/wp-content/uploads/oss/subject1-1_lesson.pdf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4" Type="http://schemas.openxmlformats.org/officeDocument/2006/relationships/diagramLayout" Target="../diagrams/layout5.xml"/><Relationship Id="rId5" Type="http://schemas.openxmlformats.org/officeDocument/2006/relationships/diagramQuickStyle" Target="../diagrams/quickStyle5.xml"/><Relationship Id="rId6" Type="http://schemas.openxmlformats.org/officeDocument/2006/relationships/diagramColors" Target="../diagrams/colors5.xml"/><Relationship Id="rId7" Type="http://schemas.microsoft.com/office/2007/relationships/diagramDrawing" Target="../diagrams/drawing5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jinzaiipedia.ipa.go.jp/wp-content/uploads/oss/subject1-1_lesson.pdf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第３回授業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日本大学文理学部情報科学科４年　市川亮佑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C6A9-933C-214A-B28A-8BA6D5A0CFB2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74038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問題に入る前に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今回は同じデータベース「コンビニ」の中の「売上データ」のテーブルを使います</a:t>
            </a:r>
            <a:endParaRPr kumimoji="1" lang="en-US" altLang="ja-JP" dirty="0" smtClean="0"/>
          </a:p>
          <a:p>
            <a:r>
              <a:rPr kumimoji="1" lang="ja-JP" altLang="en-US" dirty="0" smtClean="0"/>
              <a:t>どのようなテーブルであったか確認しましょう</a:t>
            </a:r>
            <a:endParaRPr kumimoji="1" lang="ja-JP" altLang="en-US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2241436"/>
              </p:ext>
            </p:extLst>
          </p:nvPr>
        </p:nvGraphicFramePr>
        <p:xfrm>
          <a:off x="609600" y="3238826"/>
          <a:ext cx="6122468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42"/>
                <a:gridCol w="935665"/>
                <a:gridCol w="786809"/>
                <a:gridCol w="999461"/>
                <a:gridCol w="914400"/>
                <a:gridCol w="1041991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商品コード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売上日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曜日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時間帯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性別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年齢層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G6148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4/1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日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朝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男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若者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C6390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4/14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金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深夜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女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成年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C8522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4/15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日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深夜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男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熟年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図表 10"/>
          <p:cNvGraphicFramePr/>
          <p:nvPr>
            <p:extLst>
              <p:ext uri="{D42A27DB-BD31-4B8C-83A1-F6EECF244321}">
                <p14:modId xmlns:p14="http://schemas.microsoft.com/office/powerpoint/2010/main" val="816486429"/>
              </p:ext>
            </p:extLst>
          </p:nvPr>
        </p:nvGraphicFramePr>
        <p:xfrm>
          <a:off x="8845953" y="2712073"/>
          <a:ext cx="2720050" cy="25464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角丸四角形 11"/>
          <p:cNvSpPr/>
          <p:nvPr/>
        </p:nvSpPr>
        <p:spPr>
          <a:xfrm>
            <a:off x="609600" y="2583529"/>
            <a:ext cx="2427514" cy="391886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mtClean="0"/>
              <a:t>売上データ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C6A9-933C-214A-B28A-8BA6D5A0CFB2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57738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[</a:t>
            </a:r>
            <a:r>
              <a:rPr lang="ja-JP" altLang="en-US" dirty="0" smtClean="0"/>
              <a:t>問題</a:t>
            </a:r>
            <a:r>
              <a:rPr kumimoji="1" lang="en-US" altLang="ja-JP" dirty="0" smtClean="0"/>
              <a:t>]</a:t>
            </a:r>
            <a:r>
              <a:rPr lang="en-US" altLang="ja-JP" dirty="0"/>
              <a:t> </a:t>
            </a:r>
            <a:r>
              <a:rPr lang="en-US" altLang="ja-JP" dirty="0" smtClean="0"/>
              <a:t>IN </a:t>
            </a:r>
            <a:r>
              <a:rPr lang="en-US" altLang="ja-JP" dirty="0"/>
              <a:t>: </a:t>
            </a:r>
            <a:r>
              <a:rPr lang="ja-JP" altLang="en-US" dirty="0"/>
              <a:t>複数の値から一致するものを探す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067588"/>
            <a:ext cx="5760308" cy="4351338"/>
          </a:xfrm>
        </p:spPr>
        <p:txBody>
          <a:bodyPr/>
          <a:lstStyle/>
          <a:p>
            <a:pPr marL="0" indent="0">
              <a:buNone/>
            </a:pPr>
            <a:r>
              <a:rPr lang="ja-JP" altLang="en-US" dirty="0" smtClean="0"/>
              <a:t>問題１：</a:t>
            </a:r>
            <a:endParaRPr lang="en-US" altLang="ja-JP" dirty="0"/>
          </a:p>
          <a:p>
            <a:pPr marL="0" indent="0">
              <a:buNone/>
            </a:pPr>
            <a:r>
              <a:rPr kumimoji="1" lang="ja-JP" altLang="en-US" dirty="0" smtClean="0"/>
              <a:t>テーブル「売上データ」から、火曜日か水曜日に買い物をした客のレコードを表示する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9693" y="1435897"/>
            <a:ext cx="2585059" cy="497428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角丸四角形 5"/>
          <p:cNvSpPr/>
          <p:nvPr/>
        </p:nvSpPr>
        <p:spPr>
          <a:xfrm>
            <a:off x="6170859" y="3471521"/>
            <a:ext cx="1394439" cy="39228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mtClean="0"/>
              <a:t>出力例</a:t>
            </a:r>
            <a:endParaRPr kumimoji="1" lang="ja-JP" altLang="en-US"/>
          </a:p>
        </p:txBody>
      </p:sp>
      <p:graphicFrame>
        <p:nvGraphicFramePr>
          <p:cNvPr id="7" name="図表 6"/>
          <p:cNvGraphicFramePr/>
          <p:nvPr>
            <p:extLst>
              <p:ext uri="{D42A27DB-BD31-4B8C-83A1-F6EECF244321}">
                <p14:modId xmlns:p14="http://schemas.microsoft.com/office/powerpoint/2010/main" val="1998828422"/>
              </p:ext>
            </p:extLst>
          </p:nvPr>
        </p:nvGraphicFramePr>
        <p:xfrm>
          <a:off x="838200" y="2728078"/>
          <a:ext cx="2720050" cy="25464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C6A9-933C-214A-B28A-8BA6D5A0CFB2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1648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LIKE : </a:t>
            </a:r>
            <a:r>
              <a:rPr kumimoji="1" lang="ja-JP" altLang="en-US" dirty="0" smtClean="0"/>
              <a:t>文字列で検索</a:t>
            </a:r>
            <a:r>
              <a:rPr kumimoji="1" lang="en-US" altLang="ja-JP" dirty="0" smtClean="0"/>
              <a:t> (1/3)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ある文字列を含むレコードを検索したい場合は、</a:t>
            </a:r>
            <a:r>
              <a:rPr kumimoji="1" lang="en-US" altLang="ja-JP" dirty="0" smtClean="0"/>
              <a:t>LIKE</a:t>
            </a:r>
            <a:r>
              <a:rPr kumimoji="1" lang="ja-JP" altLang="en-US" dirty="0" smtClean="0"/>
              <a:t>で条件を指定する</a:t>
            </a:r>
            <a:endParaRPr kumimoji="1" lang="en-US" altLang="ja-JP" dirty="0" smtClean="0"/>
          </a:p>
          <a:p>
            <a:r>
              <a:rPr lang="en-US" altLang="ja-JP" b="1" dirty="0" smtClean="0"/>
              <a:t>WHERE</a:t>
            </a:r>
            <a:r>
              <a:rPr lang="ja-JP" altLang="en-US" b="1" dirty="0" smtClean="0"/>
              <a:t>句の中で使用する</a:t>
            </a:r>
            <a:r>
              <a:rPr lang="en-US" altLang="ja-JP" dirty="0" smtClean="0"/>
              <a:t>(&gt;, &lt;=, = </a:t>
            </a:r>
            <a:r>
              <a:rPr lang="ja-JP" altLang="en-US" dirty="0" smtClean="0"/>
              <a:t>などと同じ</a:t>
            </a:r>
            <a:r>
              <a:rPr lang="en-US" altLang="ja-JP" dirty="0" smtClean="0"/>
              <a:t>)</a:t>
            </a:r>
            <a:endParaRPr kumimoji="1" lang="en-US" altLang="ja-JP" dirty="0" smtClean="0"/>
          </a:p>
          <a:p>
            <a:endParaRPr kumimoji="1" lang="en-US" altLang="ja-JP" b="1" dirty="0" smtClean="0"/>
          </a:p>
          <a:p>
            <a:pPr marL="0" indent="0">
              <a:buNone/>
            </a:pPr>
            <a:r>
              <a:rPr kumimoji="1" lang="en-US" altLang="ja-JP" sz="3000" b="1" dirty="0" smtClean="0"/>
              <a:t>SELECT </a:t>
            </a:r>
            <a:r>
              <a:rPr kumimoji="1" lang="ja-JP" altLang="en-US" sz="3000" b="1" dirty="0" smtClean="0"/>
              <a:t>列名</a:t>
            </a:r>
            <a:r>
              <a:rPr kumimoji="1" lang="en-US" altLang="ja-JP" sz="3000" b="1" dirty="0" smtClean="0"/>
              <a:t> FROM </a:t>
            </a:r>
            <a:r>
              <a:rPr kumimoji="1" lang="ja-JP" altLang="en-US" sz="3000" b="1" dirty="0" smtClean="0"/>
              <a:t>テーブル名</a:t>
            </a:r>
            <a:r>
              <a:rPr kumimoji="1" lang="en-US" altLang="ja-JP" sz="3000" b="1" dirty="0" smtClean="0"/>
              <a:t> WHERE </a:t>
            </a:r>
            <a:r>
              <a:rPr kumimoji="1" lang="ja-JP" altLang="en-US" sz="3000" b="1" dirty="0" smtClean="0">
                <a:solidFill>
                  <a:schemeClr val="accent2"/>
                </a:solidFill>
              </a:rPr>
              <a:t>列名</a:t>
            </a:r>
            <a:r>
              <a:rPr kumimoji="1" lang="en-US" altLang="ja-JP" sz="3000" b="1" dirty="0" smtClean="0">
                <a:solidFill>
                  <a:schemeClr val="accent2"/>
                </a:solidFill>
              </a:rPr>
              <a:t> LIKE </a:t>
            </a:r>
            <a:r>
              <a:rPr kumimoji="1" lang="ja-JP" altLang="en-US" sz="3000" b="1" dirty="0" smtClean="0">
                <a:solidFill>
                  <a:schemeClr val="accent2"/>
                </a:solidFill>
              </a:rPr>
              <a:t>条件</a:t>
            </a:r>
            <a:r>
              <a:rPr kumimoji="1" lang="en-US" altLang="ja-JP" sz="3000" b="1" dirty="0" smtClean="0"/>
              <a:t>;</a:t>
            </a:r>
          </a:p>
          <a:p>
            <a:endParaRPr lang="en-US" altLang="ja-JP" dirty="0"/>
          </a:p>
          <a:p>
            <a:r>
              <a:rPr lang="ja-JP" altLang="en-US" dirty="0" smtClean="0"/>
              <a:t>「</a:t>
            </a:r>
            <a:r>
              <a:rPr lang="en-US" altLang="ja-JP" dirty="0" smtClean="0"/>
              <a:t> % </a:t>
            </a:r>
            <a:r>
              <a:rPr lang="ja-JP" altLang="en-US" dirty="0" smtClean="0"/>
              <a:t>」</a:t>
            </a:r>
            <a:r>
              <a:rPr lang="en-US" altLang="ja-JP" dirty="0" smtClean="0"/>
              <a:t>: </a:t>
            </a:r>
            <a:r>
              <a:rPr lang="ja-JP" altLang="en-US" dirty="0" smtClean="0"/>
              <a:t>０字以上の任意の文字を表す</a:t>
            </a:r>
            <a:endParaRPr lang="en-US" altLang="ja-JP" dirty="0" smtClean="0"/>
          </a:p>
          <a:p>
            <a:r>
              <a:rPr lang="ja-JP" altLang="en-US" dirty="0" smtClean="0"/>
              <a:t>「</a:t>
            </a:r>
            <a:r>
              <a:rPr lang="en-US" altLang="ja-JP" dirty="0" smtClean="0"/>
              <a:t> _ </a:t>
            </a:r>
            <a:r>
              <a:rPr lang="ja-JP" altLang="en-US" dirty="0" smtClean="0"/>
              <a:t>」</a:t>
            </a:r>
            <a:r>
              <a:rPr lang="en-US" altLang="ja-JP" dirty="0" smtClean="0"/>
              <a:t>:  </a:t>
            </a:r>
            <a:r>
              <a:rPr lang="ja-JP" altLang="en-US" dirty="0" smtClean="0"/>
              <a:t>任意の１文字を表す</a:t>
            </a:r>
            <a:endParaRPr lang="en-US" altLang="ja-JP" dirty="0" smtClean="0"/>
          </a:p>
          <a:p>
            <a:r>
              <a:rPr lang="ja-JP" altLang="en-US" dirty="0" smtClean="0"/>
              <a:t>以上のような文字を「ワイルドカード文字」という</a:t>
            </a:r>
            <a:endParaRPr lang="en-US" altLang="ja-JP" dirty="0" smtClean="0"/>
          </a:p>
          <a:p>
            <a:endParaRPr lang="en-US" altLang="ja-JP" dirty="0"/>
          </a:p>
          <a:p>
            <a:r>
              <a:rPr lang="ja-JP" altLang="en-US" dirty="0" smtClean="0"/>
              <a:t>「</a:t>
            </a:r>
            <a:r>
              <a:rPr lang="en-US" altLang="ja-JP" dirty="0" smtClean="0"/>
              <a:t>〜</a:t>
            </a:r>
            <a:r>
              <a:rPr lang="ja-JP" altLang="en-US" dirty="0" smtClean="0"/>
              <a:t>以外」で検索したい時は、「</a:t>
            </a:r>
            <a:r>
              <a:rPr lang="en-US" altLang="ja-JP" b="1" dirty="0" smtClean="0"/>
              <a:t>NOT LIKE</a:t>
            </a:r>
            <a:r>
              <a:rPr lang="ja-JP" altLang="en-US" dirty="0" smtClean="0"/>
              <a:t>」を使う</a:t>
            </a:r>
            <a:endParaRPr lang="en-US" altLang="ja-JP" dirty="0" smtClean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838200" y="6331352"/>
            <a:ext cx="57825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/>
              <a:t>CC BY </a:t>
            </a:r>
            <a:r>
              <a:rPr lang="mr-IN" altLang="ja-JP" sz="1400" dirty="0"/>
              <a:t>–</a:t>
            </a:r>
            <a:r>
              <a:rPr lang="en-US" altLang="ja-JP" sz="1400" dirty="0"/>
              <a:t> 2.4 </a:t>
            </a:r>
            <a:r>
              <a:rPr lang="ja-JP" altLang="en-US" sz="1400" dirty="0">
                <a:hlinkClick r:id="rId2"/>
              </a:rPr>
              <a:t>株式会社 リナックスアカデミー </a:t>
            </a:r>
            <a:r>
              <a:rPr lang="en-US" altLang="ja-JP" sz="1400" dirty="0">
                <a:hlinkClick r:id="rId2"/>
              </a:rPr>
              <a:t>- MySQL</a:t>
            </a:r>
            <a:r>
              <a:rPr lang="ja-JP" altLang="en-US" sz="1400" dirty="0">
                <a:hlinkClick r:id="rId2"/>
              </a:rPr>
              <a:t>入門 </a:t>
            </a:r>
            <a:r>
              <a:rPr lang="en-US" altLang="ja-JP" sz="1400" dirty="0">
                <a:hlinkClick r:id="rId2"/>
              </a:rPr>
              <a:t>Ver </a:t>
            </a:r>
            <a:r>
              <a:rPr lang="en-US" altLang="ja-JP" sz="1400" dirty="0" smtClean="0">
                <a:hlinkClick r:id="rId2"/>
              </a:rPr>
              <a:t>1.0.0</a:t>
            </a:r>
            <a:endParaRPr lang="en-US" altLang="ja-JP" sz="1400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C6A9-933C-214A-B28A-8BA6D5A0CFB2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34734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LIKE : </a:t>
            </a:r>
            <a:r>
              <a:rPr lang="ja-JP" altLang="en-US" dirty="0"/>
              <a:t>文字列で検索</a:t>
            </a:r>
            <a:r>
              <a:rPr lang="en-US" altLang="ja-JP" dirty="0"/>
              <a:t> (1/3)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dirty="0" smtClean="0"/>
              <a:t>例</a:t>
            </a:r>
            <a:r>
              <a:rPr lang="en-US" altLang="ja-JP" dirty="0" smtClean="0"/>
              <a:t>:</a:t>
            </a:r>
          </a:p>
          <a:p>
            <a:pPr marL="0" indent="0">
              <a:buNone/>
            </a:pPr>
            <a:r>
              <a:rPr lang="ja-JP" altLang="en-US" dirty="0" smtClean="0"/>
              <a:t>１</a:t>
            </a:r>
            <a:r>
              <a:rPr lang="en-US" altLang="ja-JP" dirty="0" smtClean="0"/>
              <a:t>. </a:t>
            </a:r>
            <a:r>
              <a:rPr lang="ja-JP" altLang="en-US" b="1" dirty="0" smtClean="0"/>
              <a:t>商品名にヌードルとつくものを表示したい</a:t>
            </a:r>
            <a:endParaRPr lang="en-US" altLang="ja-JP" b="1" dirty="0" smtClean="0"/>
          </a:p>
          <a:p>
            <a:endParaRPr lang="en-US" altLang="ja-JP" dirty="0" smtClean="0"/>
          </a:p>
          <a:p>
            <a:pPr marL="0" indent="0">
              <a:buNone/>
            </a:pPr>
            <a:r>
              <a:rPr lang="en-US" altLang="ja-JP" dirty="0" smtClean="0"/>
              <a:t>[</a:t>
            </a:r>
            <a:r>
              <a:rPr lang="ja-JP" altLang="en-US" dirty="0" smtClean="0"/>
              <a:t>正しくない</a:t>
            </a:r>
            <a:r>
              <a:rPr lang="en-US" altLang="ja-JP" dirty="0" smtClean="0"/>
              <a:t>]</a:t>
            </a:r>
          </a:p>
          <a:p>
            <a:pPr marL="0" indent="0">
              <a:buNone/>
            </a:pPr>
            <a:r>
              <a:rPr lang="ja-JP" altLang="en-US" b="1" dirty="0" smtClean="0"/>
              <a:t>①</a:t>
            </a:r>
            <a:r>
              <a:rPr lang="en-US" altLang="ja-JP" b="1" dirty="0" smtClean="0"/>
              <a:t> select </a:t>
            </a:r>
            <a:r>
              <a:rPr lang="en-US" altLang="ja-JP" b="1" dirty="0"/>
              <a:t>* from </a:t>
            </a:r>
            <a:r>
              <a:rPr lang="ja-JP" altLang="en-US" b="1" dirty="0"/>
              <a:t>商品データ </a:t>
            </a:r>
            <a:r>
              <a:rPr lang="en-US" altLang="ja-JP" b="1" dirty="0"/>
              <a:t>where </a:t>
            </a:r>
            <a:r>
              <a:rPr lang="ja-JP" altLang="en-US" b="1" dirty="0">
                <a:solidFill>
                  <a:schemeClr val="accent2"/>
                </a:solidFill>
              </a:rPr>
              <a:t>商品名 </a:t>
            </a:r>
            <a:r>
              <a:rPr lang="en-US" altLang="ja-JP" b="1" dirty="0">
                <a:solidFill>
                  <a:schemeClr val="accent2"/>
                </a:solidFill>
              </a:rPr>
              <a:t>like "</a:t>
            </a:r>
            <a:r>
              <a:rPr lang="ja-JP" altLang="en-US" b="1" dirty="0">
                <a:solidFill>
                  <a:schemeClr val="accent2"/>
                </a:solidFill>
              </a:rPr>
              <a:t>ヌードル</a:t>
            </a:r>
            <a:r>
              <a:rPr lang="en-US" altLang="ja-JP" b="1" dirty="0" smtClean="0">
                <a:solidFill>
                  <a:schemeClr val="accent2"/>
                </a:solidFill>
              </a:rPr>
              <a:t>"</a:t>
            </a:r>
            <a:r>
              <a:rPr lang="en-US" altLang="ja-JP" b="1" dirty="0" smtClean="0">
                <a:solidFill>
                  <a:srgbClr val="FF0000"/>
                </a:solidFill>
              </a:rPr>
              <a:t>;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→</a:t>
            </a:r>
            <a:r>
              <a:rPr lang="en-US" altLang="ja-JP" dirty="0" smtClean="0"/>
              <a:t> ”</a:t>
            </a:r>
            <a:r>
              <a:rPr lang="ja-JP" altLang="en-US" dirty="0" smtClean="0"/>
              <a:t>ヌードル</a:t>
            </a:r>
            <a:r>
              <a:rPr lang="en-US" altLang="ja-JP" dirty="0" smtClean="0"/>
              <a:t>”</a:t>
            </a:r>
            <a:r>
              <a:rPr lang="ja-JP" altLang="en-US" dirty="0" smtClean="0"/>
              <a:t>という４文字のこの言葉しか表示しない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r>
              <a:rPr lang="en-US" altLang="ja-JP" dirty="0" smtClean="0"/>
              <a:t>[</a:t>
            </a:r>
            <a:r>
              <a:rPr lang="ja-JP" altLang="en-US" dirty="0" smtClean="0"/>
              <a:t>正しい</a:t>
            </a:r>
            <a:r>
              <a:rPr lang="en-US" altLang="ja-JP" dirty="0" smtClean="0"/>
              <a:t>]</a:t>
            </a:r>
          </a:p>
          <a:p>
            <a:pPr marL="0" indent="0">
              <a:buNone/>
            </a:pPr>
            <a:r>
              <a:rPr lang="ja-JP" altLang="en-US" b="1" dirty="0" smtClean="0"/>
              <a:t>②</a:t>
            </a:r>
            <a:r>
              <a:rPr lang="en-US" altLang="ja-JP" b="1" dirty="0" smtClean="0"/>
              <a:t> select </a:t>
            </a:r>
            <a:r>
              <a:rPr lang="en-US" altLang="ja-JP" b="1" dirty="0"/>
              <a:t>* from </a:t>
            </a:r>
            <a:r>
              <a:rPr lang="ja-JP" altLang="en-US" b="1" dirty="0"/>
              <a:t>商品データ </a:t>
            </a:r>
            <a:r>
              <a:rPr lang="en-US" altLang="ja-JP" b="1" dirty="0"/>
              <a:t>where </a:t>
            </a:r>
            <a:r>
              <a:rPr lang="ja-JP" altLang="en-US" b="1" dirty="0">
                <a:solidFill>
                  <a:schemeClr val="accent2"/>
                </a:solidFill>
              </a:rPr>
              <a:t>商品名 </a:t>
            </a:r>
            <a:r>
              <a:rPr lang="en-US" altLang="ja-JP" b="1" dirty="0">
                <a:solidFill>
                  <a:schemeClr val="accent2"/>
                </a:solidFill>
              </a:rPr>
              <a:t>like "</a:t>
            </a:r>
            <a:r>
              <a:rPr lang="en-US" altLang="ja-JP" b="1" dirty="0">
                <a:solidFill>
                  <a:schemeClr val="accent1"/>
                </a:solidFill>
              </a:rPr>
              <a:t>%</a:t>
            </a:r>
            <a:r>
              <a:rPr lang="ja-JP" altLang="en-US" b="1" dirty="0">
                <a:solidFill>
                  <a:schemeClr val="accent2"/>
                </a:solidFill>
              </a:rPr>
              <a:t>ヌードル</a:t>
            </a:r>
            <a:r>
              <a:rPr lang="en-US" altLang="ja-JP" b="1" dirty="0" smtClean="0">
                <a:solidFill>
                  <a:schemeClr val="accent1"/>
                </a:solidFill>
              </a:rPr>
              <a:t>%</a:t>
            </a:r>
            <a:r>
              <a:rPr lang="en-US" altLang="ja-JP" b="1" dirty="0" smtClean="0">
                <a:solidFill>
                  <a:srgbClr val="FF0000"/>
                </a:solidFill>
              </a:rPr>
              <a:t>”;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→</a:t>
            </a:r>
            <a:r>
              <a:rPr lang="en-US" altLang="ja-JP" dirty="0" smtClean="0"/>
              <a:t> </a:t>
            </a:r>
            <a:r>
              <a:rPr lang="ja-JP" altLang="en-US" dirty="0" smtClean="0"/>
              <a:t>前後にどんな文字があっても表示してくれる</a:t>
            </a:r>
            <a:endParaRPr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C6A9-933C-214A-B28A-8BA6D5A0CFB2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2035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LIKE : </a:t>
            </a:r>
            <a:r>
              <a:rPr lang="ja-JP" altLang="en-US" dirty="0"/>
              <a:t>文字列で検索</a:t>
            </a:r>
            <a:r>
              <a:rPr lang="en-US" altLang="ja-JP" dirty="0"/>
              <a:t> (1/3)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dirty="0" smtClean="0"/>
              <a:t>２</a:t>
            </a:r>
            <a:r>
              <a:rPr lang="en-US" altLang="ja-JP" dirty="0" smtClean="0"/>
              <a:t>. </a:t>
            </a:r>
            <a:r>
              <a:rPr lang="ja-JP" altLang="en-US" dirty="0" smtClean="0"/>
              <a:t>「○○ヌードル」のように、ヌードルの前に２文字つくものを表示したい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en-US" altLang="ja-JP" dirty="0" smtClean="0"/>
              <a:t>[</a:t>
            </a:r>
            <a:r>
              <a:rPr lang="ja-JP" altLang="en-US" dirty="0" smtClean="0"/>
              <a:t>正しくない</a:t>
            </a:r>
            <a:r>
              <a:rPr lang="en-US" altLang="ja-JP" dirty="0" smtClean="0"/>
              <a:t>]</a:t>
            </a:r>
          </a:p>
          <a:p>
            <a:pPr marL="0" indent="0">
              <a:buNone/>
            </a:pPr>
            <a:r>
              <a:rPr lang="en-US" altLang="ja-JP" b="1" dirty="0" smtClean="0"/>
              <a:t>select * from </a:t>
            </a:r>
            <a:r>
              <a:rPr lang="ja-JP" altLang="en-US" b="1" dirty="0" smtClean="0"/>
              <a:t>商品データ </a:t>
            </a:r>
            <a:r>
              <a:rPr lang="en-US" altLang="ja-JP" b="1" dirty="0" smtClean="0"/>
              <a:t>where </a:t>
            </a:r>
            <a:r>
              <a:rPr lang="ja-JP" altLang="en-US" b="1" dirty="0" smtClean="0">
                <a:solidFill>
                  <a:schemeClr val="accent2"/>
                </a:solidFill>
              </a:rPr>
              <a:t>商品名 </a:t>
            </a:r>
            <a:r>
              <a:rPr lang="en-US" altLang="ja-JP" b="1" dirty="0" smtClean="0">
                <a:solidFill>
                  <a:schemeClr val="accent2"/>
                </a:solidFill>
              </a:rPr>
              <a:t>like "</a:t>
            </a:r>
            <a:r>
              <a:rPr lang="en-US" altLang="ja-JP" b="1" dirty="0" smtClean="0">
                <a:solidFill>
                  <a:schemeClr val="accent1"/>
                </a:solidFill>
              </a:rPr>
              <a:t>%</a:t>
            </a:r>
            <a:r>
              <a:rPr lang="ja-JP" altLang="en-US" b="1" dirty="0" smtClean="0">
                <a:solidFill>
                  <a:schemeClr val="accent2"/>
                </a:solidFill>
              </a:rPr>
              <a:t>ヌードル</a:t>
            </a:r>
            <a:r>
              <a:rPr lang="en-US" altLang="ja-JP" b="1" dirty="0" smtClean="0">
                <a:solidFill>
                  <a:schemeClr val="accent2"/>
                </a:solidFill>
              </a:rPr>
              <a:t>";</a:t>
            </a:r>
          </a:p>
          <a:p>
            <a:pPr marL="0" indent="0">
              <a:buNone/>
            </a:pPr>
            <a:r>
              <a:rPr lang="ja-JP" altLang="en-US" dirty="0" smtClean="0"/>
              <a:t>→</a:t>
            </a:r>
            <a:r>
              <a:rPr lang="en-US" altLang="ja-JP" dirty="0" smtClean="0"/>
              <a:t> </a:t>
            </a:r>
            <a:r>
              <a:rPr lang="ja-JP" altLang="en-US" dirty="0" smtClean="0"/>
              <a:t>○○○○ヌードルのように、ヌードルの前に２文字以外のものも表示してしまう</a:t>
            </a:r>
            <a:endParaRPr lang="en-US" altLang="ja-JP" dirty="0" smtClean="0"/>
          </a:p>
          <a:p>
            <a:endParaRPr lang="en-US" altLang="ja-JP" dirty="0" smtClean="0"/>
          </a:p>
          <a:p>
            <a:pPr marL="0" indent="0">
              <a:buNone/>
            </a:pPr>
            <a:r>
              <a:rPr lang="en-US" altLang="ja-JP" dirty="0" smtClean="0"/>
              <a:t>[</a:t>
            </a:r>
            <a:r>
              <a:rPr lang="ja-JP" altLang="en-US" dirty="0" smtClean="0"/>
              <a:t>正しい</a:t>
            </a:r>
            <a:r>
              <a:rPr lang="en-US" altLang="ja-JP" dirty="0" smtClean="0"/>
              <a:t>]</a:t>
            </a:r>
          </a:p>
          <a:p>
            <a:pPr marL="0" indent="0">
              <a:buNone/>
            </a:pPr>
            <a:r>
              <a:rPr lang="en-US" altLang="ja-JP" b="1" dirty="0" smtClean="0"/>
              <a:t>select </a:t>
            </a:r>
            <a:r>
              <a:rPr lang="en-US" altLang="ja-JP" b="1" dirty="0"/>
              <a:t>* from </a:t>
            </a:r>
            <a:r>
              <a:rPr lang="ja-JP" altLang="en-US" b="1" dirty="0"/>
              <a:t>商品データ </a:t>
            </a:r>
            <a:r>
              <a:rPr lang="en-US" altLang="ja-JP" b="1" dirty="0"/>
              <a:t>where </a:t>
            </a:r>
            <a:r>
              <a:rPr lang="ja-JP" altLang="en-US" b="1" dirty="0">
                <a:solidFill>
                  <a:schemeClr val="accent2"/>
                </a:solidFill>
              </a:rPr>
              <a:t>商品名 </a:t>
            </a:r>
            <a:r>
              <a:rPr lang="en-US" altLang="ja-JP" b="1" dirty="0">
                <a:solidFill>
                  <a:schemeClr val="accent2"/>
                </a:solidFill>
              </a:rPr>
              <a:t>like "</a:t>
            </a:r>
            <a:r>
              <a:rPr lang="en-US" altLang="ja-JP" b="1" dirty="0">
                <a:solidFill>
                  <a:schemeClr val="accent1"/>
                </a:solidFill>
              </a:rPr>
              <a:t>__</a:t>
            </a:r>
            <a:r>
              <a:rPr lang="ja-JP" altLang="en-US" b="1" dirty="0">
                <a:solidFill>
                  <a:schemeClr val="accent2"/>
                </a:solidFill>
              </a:rPr>
              <a:t>ヌードル</a:t>
            </a:r>
            <a:r>
              <a:rPr lang="en-US" altLang="ja-JP" b="1" dirty="0" smtClean="0">
                <a:solidFill>
                  <a:schemeClr val="accent2"/>
                </a:solidFill>
              </a:rPr>
              <a:t>";</a:t>
            </a:r>
          </a:p>
          <a:p>
            <a:pPr marL="0" indent="0">
              <a:buNone/>
            </a:pPr>
            <a:r>
              <a:rPr kumimoji="1" lang="ja-JP" altLang="en-US" dirty="0" smtClean="0"/>
              <a:t>→</a:t>
            </a:r>
            <a:r>
              <a:rPr kumimoji="1" lang="en-US" altLang="ja-JP" dirty="0" smtClean="0"/>
              <a:t> </a:t>
            </a:r>
            <a:r>
              <a:rPr kumimoji="1" lang="ja-JP" altLang="en-US" dirty="0" smtClean="0"/>
              <a:t>前に２文字のもののみを表示してくれている</a:t>
            </a:r>
            <a:endParaRPr kumimoji="1" lang="ja-JP" altLang="en-US" dirty="0"/>
          </a:p>
        </p:txBody>
      </p:sp>
      <p:sp>
        <p:nvSpPr>
          <p:cNvPr id="5" name="雲形吹き出し 4"/>
          <p:cNvSpPr/>
          <p:nvPr/>
        </p:nvSpPr>
        <p:spPr>
          <a:xfrm>
            <a:off x="6841523" y="4057500"/>
            <a:ext cx="3731742" cy="1271329"/>
          </a:xfrm>
          <a:prstGeom prst="cloudCallout">
            <a:avLst>
              <a:gd name="adj1" fmla="val -63548"/>
              <a:gd name="adj2" fmla="val -5180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「</a:t>
            </a:r>
            <a:r>
              <a:rPr lang="en-US" altLang="ja-JP" dirty="0"/>
              <a:t> _ </a:t>
            </a:r>
            <a:r>
              <a:rPr lang="ja-JP" altLang="en-US" dirty="0"/>
              <a:t>」</a:t>
            </a:r>
            <a:r>
              <a:rPr lang="ja-JP" altLang="en-US" dirty="0" smtClean="0"/>
              <a:t>を２つ入力していることに</a:t>
            </a:r>
            <a:endParaRPr lang="en-US" altLang="ja-JP" dirty="0" smtClean="0"/>
          </a:p>
          <a:p>
            <a:pPr algn="ctr"/>
            <a:r>
              <a:rPr lang="ja-JP" altLang="en-US" dirty="0" smtClean="0"/>
              <a:t>注意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C6A9-933C-214A-B28A-8BA6D5A0CFB2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9837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[</a:t>
            </a:r>
            <a:r>
              <a:rPr lang="ja-JP" altLang="en-US" dirty="0" smtClean="0"/>
              <a:t>問題</a:t>
            </a:r>
            <a:r>
              <a:rPr lang="en-US" altLang="ja-JP" dirty="0" smtClean="0"/>
              <a:t>] LIKE </a:t>
            </a:r>
            <a:r>
              <a:rPr lang="en-US" altLang="ja-JP" dirty="0"/>
              <a:t>: </a:t>
            </a:r>
            <a:r>
              <a:rPr lang="ja-JP" altLang="en-US" dirty="0"/>
              <a:t>文字列で</a:t>
            </a:r>
            <a:r>
              <a:rPr lang="ja-JP" altLang="en-US" dirty="0" smtClean="0"/>
              <a:t>検索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dirty="0"/>
              <a:t>問題２：</a:t>
            </a:r>
            <a:endParaRPr lang="en-US" altLang="ja-JP" dirty="0"/>
          </a:p>
          <a:p>
            <a:r>
              <a:rPr lang="ja-JP" altLang="en-US" dirty="0"/>
              <a:t>商品名に「茶」と入って</a:t>
            </a:r>
            <a:r>
              <a:rPr lang="ja-JP" altLang="en-US" dirty="0" smtClean="0"/>
              <a:t>いるレコードを</a:t>
            </a:r>
            <a:r>
              <a:rPr lang="ja-JP" altLang="en-US" dirty="0"/>
              <a:t>表示</a:t>
            </a:r>
            <a:r>
              <a:rPr lang="ja-JP" altLang="en-US" dirty="0" smtClean="0"/>
              <a:t>したい</a:t>
            </a:r>
            <a:endParaRPr lang="en-US" altLang="ja-JP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8481" y="2289088"/>
            <a:ext cx="3619843" cy="359126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角丸四角形 4"/>
          <p:cNvSpPr/>
          <p:nvPr/>
        </p:nvSpPr>
        <p:spPr>
          <a:xfrm>
            <a:off x="1866121" y="3888579"/>
            <a:ext cx="1394439" cy="39228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mtClean="0"/>
              <a:t>出力例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C6A9-933C-214A-B28A-8BA6D5A0CFB2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99183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[</a:t>
            </a:r>
            <a:r>
              <a:rPr lang="ja-JP" altLang="en-US" dirty="0" smtClean="0"/>
              <a:t>問題</a:t>
            </a:r>
            <a:r>
              <a:rPr lang="en-US" altLang="ja-JP" dirty="0" smtClean="0"/>
              <a:t>] LIKE </a:t>
            </a:r>
            <a:r>
              <a:rPr lang="en-US" altLang="ja-JP" dirty="0"/>
              <a:t>: </a:t>
            </a:r>
            <a:r>
              <a:rPr lang="ja-JP" altLang="en-US" dirty="0"/>
              <a:t>文字列で</a:t>
            </a:r>
            <a:r>
              <a:rPr lang="ja-JP" altLang="en-US" dirty="0" smtClean="0"/>
              <a:t>検索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dirty="0" smtClean="0"/>
              <a:t>問題３：</a:t>
            </a:r>
            <a:endParaRPr lang="en-US" altLang="ja-JP" dirty="0"/>
          </a:p>
          <a:p>
            <a:r>
              <a:rPr lang="ja-JP" altLang="en-US" dirty="0" smtClean="0"/>
              <a:t>商品名</a:t>
            </a:r>
            <a:r>
              <a:rPr lang="ja-JP" altLang="en-US" dirty="0"/>
              <a:t>が</a:t>
            </a:r>
            <a:r>
              <a:rPr lang="ja-JP" altLang="en-US" dirty="0" smtClean="0"/>
              <a:t>「◯◯◯茶</a:t>
            </a:r>
            <a:r>
              <a:rPr lang="ja-JP" altLang="en-US" dirty="0" smtClean="0"/>
              <a:t>」のように、茶の前に３文字入っているレコード</a:t>
            </a:r>
            <a:r>
              <a:rPr lang="ja-JP" altLang="en-US" dirty="0" smtClean="0"/>
              <a:t>を</a:t>
            </a:r>
            <a:r>
              <a:rPr lang="ja-JP" altLang="en-US" dirty="0"/>
              <a:t>表示</a:t>
            </a:r>
            <a:r>
              <a:rPr lang="ja-JP" altLang="en-US" dirty="0" smtClean="0"/>
              <a:t>したい</a:t>
            </a:r>
            <a:endParaRPr lang="en-US" altLang="ja-JP" dirty="0"/>
          </a:p>
        </p:txBody>
      </p:sp>
      <p:sp>
        <p:nvSpPr>
          <p:cNvPr id="5" name="角丸四角形 4"/>
          <p:cNvSpPr/>
          <p:nvPr/>
        </p:nvSpPr>
        <p:spPr>
          <a:xfrm>
            <a:off x="1866121" y="3888579"/>
            <a:ext cx="1394439" cy="39228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mtClean="0"/>
              <a:t>出力例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C6A9-933C-214A-B28A-8BA6D5A0CFB2}" type="slidenum">
              <a:rPr kumimoji="1" lang="ja-JP" altLang="en-US" smtClean="0"/>
              <a:t>16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3450" y="3227469"/>
            <a:ext cx="5245100" cy="171450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8675401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GROUP BY : </a:t>
            </a:r>
            <a:r>
              <a:rPr kumimoji="1" lang="ja-JP" altLang="en-US" dirty="0" smtClean="0"/>
              <a:t>グループ化す</a:t>
            </a:r>
            <a:r>
              <a:rPr lang="ja-JP" altLang="en-US" dirty="0" smtClean="0"/>
              <a:t>る</a:t>
            </a:r>
            <a:r>
              <a:rPr lang="en-US" altLang="ja-JP" dirty="0" smtClean="0"/>
              <a:t> (1/3)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列のデータが同じレコードをまとめることをグループ化をいう</a:t>
            </a:r>
            <a:r>
              <a:rPr lang="ja-JP" altLang="en-US" dirty="0" smtClean="0"/>
              <a:t>。</a:t>
            </a:r>
            <a:endParaRPr lang="en-US" altLang="ja-JP" dirty="0" smtClean="0"/>
          </a:p>
          <a:p>
            <a:endParaRPr kumimoji="1" lang="en-US" altLang="ja-JP" dirty="0" smtClean="0"/>
          </a:p>
          <a:p>
            <a:pPr marL="0" indent="0">
              <a:buNone/>
            </a:pPr>
            <a:r>
              <a:rPr lang="en-US" altLang="ja-JP" dirty="0" smtClean="0"/>
              <a:t>[</a:t>
            </a:r>
            <a:r>
              <a:rPr lang="ja-JP" altLang="en-US" dirty="0" smtClean="0"/>
              <a:t>使い方</a:t>
            </a:r>
            <a:r>
              <a:rPr lang="en-US" altLang="ja-JP" dirty="0" smtClean="0"/>
              <a:t>]</a:t>
            </a:r>
            <a:endParaRPr kumimoji="1" lang="en-US" altLang="ja-JP" dirty="0"/>
          </a:p>
          <a:p>
            <a:pPr marL="0" indent="0">
              <a:buNone/>
            </a:pPr>
            <a:r>
              <a:rPr lang="en-US" altLang="ja-JP" sz="3200" dirty="0" smtClean="0"/>
              <a:t>SELECT </a:t>
            </a:r>
            <a:r>
              <a:rPr lang="ja-JP" altLang="en-US" sz="3200" dirty="0" smtClean="0"/>
              <a:t>列名</a:t>
            </a:r>
            <a:r>
              <a:rPr lang="en-US" altLang="ja-JP" sz="3200" dirty="0" smtClean="0"/>
              <a:t> FROM </a:t>
            </a:r>
            <a:r>
              <a:rPr lang="ja-JP" altLang="en-US" sz="3200" dirty="0" smtClean="0"/>
              <a:t>テーブル名</a:t>
            </a:r>
            <a:endParaRPr lang="en-US" altLang="ja-JP" sz="3200" dirty="0"/>
          </a:p>
          <a:p>
            <a:pPr marL="0" indent="0">
              <a:buNone/>
            </a:pPr>
            <a:r>
              <a:rPr lang="en-US" altLang="ja-JP" sz="3200" b="1" dirty="0" smtClean="0"/>
              <a:t>	</a:t>
            </a:r>
            <a:r>
              <a:rPr lang="en-US" altLang="ja-JP" sz="3200" b="1" dirty="0" smtClean="0">
                <a:solidFill>
                  <a:schemeClr val="accent2"/>
                </a:solidFill>
              </a:rPr>
              <a:t>GROUP BY </a:t>
            </a:r>
            <a:r>
              <a:rPr lang="ja-JP" altLang="en-US" sz="3200" b="1" dirty="0" smtClean="0">
                <a:solidFill>
                  <a:schemeClr val="accent2"/>
                </a:solidFill>
              </a:rPr>
              <a:t>グループ化する列名</a:t>
            </a:r>
            <a:r>
              <a:rPr lang="en-US" altLang="ja-JP" sz="3200" dirty="0" smtClean="0"/>
              <a:t>;</a:t>
            </a:r>
            <a:endParaRPr kumimoji="1" lang="en-US" altLang="ja-JP" sz="3200" dirty="0" smtClean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838200" y="6331352"/>
            <a:ext cx="57825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/>
              <a:t>CC BY </a:t>
            </a:r>
            <a:r>
              <a:rPr lang="mr-IN" altLang="ja-JP" sz="1400" dirty="0"/>
              <a:t>–</a:t>
            </a:r>
            <a:r>
              <a:rPr lang="en-US" altLang="ja-JP" sz="1400" dirty="0"/>
              <a:t> 2.4 </a:t>
            </a:r>
            <a:r>
              <a:rPr lang="ja-JP" altLang="en-US" sz="1400" dirty="0">
                <a:hlinkClick r:id="rId2"/>
              </a:rPr>
              <a:t>株式会社 リナックスアカデミー </a:t>
            </a:r>
            <a:r>
              <a:rPr lang="en-US" altLang="ja-JP" sz="1400" dirty="0">
                <a:hlinkClick r:id="rId2"/>
              </a:rPr>
              <a:t>- MySQL</a:t>
            </a:r>
            <a:r>
              <a:rPr lang="ja-JP" altLang="en-US" sz="1400" dirty="0">
                <a:hlinkClick r:id="rId2"/>
              </a:rPr>
              <a:t>入門 </a:t>
            </a:r>
            <a:r>
              <a:rPr lang="en-US" altLang="ja-JP" sz="1400" dirty="0">
                <a:hlinkClick r:id="rId2"/>
              </a:rPr>
              <a:t>Ver </a:t>
            </a:r>
            <a:r>
              <a:rPr lang="en-US" altLang="ja-JP" sz="1400" dirty="0" smtClean="0">
                <a:hlinkClick r:id="rId2"/>
              </a:rPr>
              <a:t>1.0.0</a:t>
            </a:r>
            <a:endParaRPr lang="en-US" altLang="ja-JP" sz="1400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C6A9-933C-214A-B28A-8BA6D5A0CFB2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6867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GROUP BY : </a:t>
            </a:r>
            <a:r>
              <a:rPr lang="ja-JP" altLang="en-US" dirty="0"/>
              <a:t>グループ化する</a:t>
            </a:r>
            <a:r>
              <a:rPr lang="en-US" altLang="ja-JP" dirty="0"/>
              <a:t> </a:t>
            </a:r>
            <a:r>
              <a:rPr lang="en-US" altLang="ja-JP" dirty="0" smtClean="0"/>
              <a:t>(2/3</a:t>
            </a:r>
            <a:r>
              <a:rPr lang="en-US" altLang="ja-JP" dirty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ja-JP" dirty="0"/>
              <a:t>[</a:t>
            </a:r>
            <a:r>
              <a:rPr lang="ja-JP" altLang="en-US" dirty="0"/>
              <a:t>使い方</a:t>
            </a:r>
            <a:r>
              <a:rPr lang="en-US" altLang="ja-JP" dirty="0"/>
              <a:t>]</a:t>
            </a:r>
          </a:p>
          <a:p>
            <a:pPr marL="0" indent="0">
              <a:buNone/>
            </a:pPr>
            <a:r>
              <a:rPr lang="en-US" altLang="ja-JP" dirty="0"/>
              <a:t>SELECT </a:t>
            </a:r>
            <a:r>
              <a:rPr lang="ja-JP" altLang="en-US" dirty="0"/>
              <a:t>列名</a:t>
            </a:r>
            <a:r>
              <a:rPr lang="en-US" altLang="ja-JP" dirty="0"/>
              <a:t> FROM </a:t>
            </a:r>
            <a:r>
              <a:rPr lang="ja-JP" altLang="en-US" dirty="0"/>
              <a:t>テーブル名</a:t>
            </a:r>
            <a:endParaRPr lang="en-US" altLang="ja-JP" dirty="0"/>
          </a:p>
          <a:p>
            <a:pPr marL="0" indent="0">
              <a:buNone/>
            </a:pPr>
            <a:r>
              <a:rPr lang="en-US" altLang="ja-JP" b="1" dirty="0"/>
              <a:t>	GROUP BY </a:t>
            </a:r>
            <a:r>
              <a:rPr lang="ja-JP" altLang="en-US" b="1" dirty="0"/>
              <a:t>グループ化する列名</a:t>
            </a:r>
            <a:r>
              <a:rPr lang="en-US" altLang="ja-JP" dirty="0" smtClean="0"/>
              <a:t>;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dirty="0" smtClean="0"/>
              <a:t>例</a:t>
            </a:r>
            <a:r>
              <a:rPr lang="en-US" altLang="ja-JP" dirty="0" smtClean="0"/>
              <a:t>:</a:t>
            </a:r>
            <a:endParaRPr lang="en-US" altLang="ja-JP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dirty="0" smtClean="0"/>
              <a:t>メーカーごとに代表して１つだけレコードが出てくる</a:t>
            </a:r>
            <a:endParaRPr lang="en-US" altLang="ja-JP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3600" b="1" dirty="0" smtClean="0"/>
              <a:t>select * from </a:t>
            </a:r>
            <a:r>
              <a:rPr lang="ja-JP" altLang="en-US" sz="3600" b="1" dirty="0" smtClean="0"/>
              <a:t>商品データ</a:t>
            </a:r>
            <a:r>
              <a:rPr lang="en-US" altLang="ja-JP" sz="3600" b="1" dirty="0" smtClean="0"/>
              <a:t> </a:t>
            </a:r>
            <a:r>
              <a:rPr lang="en-US" altLang="ja-JP" sz="3600" b="1" dirty="0" smtClean="0">
                <a:solidFill>
                  <a:schemeClr val="accent2"/>
                </a:solidFill>
              </a:rPr>
              <a:t>group by </a:t>
            </a:r>
            <a:r>
              <a:rPr lang="ja-JP" altLang="en-US" sz="3600" b="1" dirty="0" smtClean="0">
                <a:solidFill>
                  <a:schemeClr val="accent2"/>
                </a:solidFill>
              </a:rPr>
              <a:t>メーカー</a:t>
            </a:r>
            <a:r>
              <a:rPr lang="en-US" altLang="ja-JP" sz="3600" b="1" dirty="0" smtClean="0"/>
              <a:t>;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3600" b="1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3000" dirty="0" smtClean="0"/>
              <a:t>→あまり、グループ化のメリットが感じられない</a:t>
            </a:r>
            <a:endParaRPr lang="en-US" altLang="ja-JP" sz="3000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3000" dirty="0" smtClean="0"/>
              <a:t>						(</a:t>
            </a:r>
            <a:r>
              <a:rPr lang="ja-JP" altLang="en-US" sz="3000" dirty="0" smtClean="0"/>
              <a:t>次スライドに活用法</a:t>
            </a:r>
            <a:r>
              <a:rPr lang="en-US" altLang="ja-JP" sz="3000" dirty="0" smtClean="0"/>
              <a:t>)</a:t>
            </a:r>
            <a:endParaRPr kumimoji="1" lang="ja-JP" altLang="en-US" sz="30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C6A9-933C-214A-B28A-8BA6D5A0CFB2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67294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GROUP BY : </a:t>
            </a:r>
            <a:r>
              <a:rPr lang="ja-JP" altLang="en-US" dirty="0"/>
              <a:t>グループ化する</a:t>
            </a:r>
            <a:r>
              <a:rPr lang="en-US" altLang="ja-JP" dirty="0"/>
              <a:t> </a:t>
            </a:r>
            <a:r>
              <a:rPr lang="en-US" altLang="ja-JP" dirty="0" smtClean="0"/>
              <a:t>(3/3</a:t>
            </a:r>
            <a:r>
              <a:rPr lang="en-US" altLang="ja-JP" dirty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690687"/>
            <a:ext cx="10515600" cy="4486275"/>
          </a:xfrm>
        </p:spPr>
        <p:txBody>
          <a:bodyPr/>
          <a:lstStyle/>
          <a:p>
            <a:r>
              <a:rPr lang="ja-JP" altLang="en-US" dirty="0"/>
              <a:t>集合</a:t>
            </a:r>
            <a:r>
              <a:rPr lang="ja-JP" altLang="en-US" dirty="0" smtClean="0"/>
              <a:t>関数と</a:t>
            </a:r>
            <a:r>
              <a:rPr lang="en-US" altLang="ja-JP" dirty="0"/>
              <a:t>GROUP BY</a:t>
            </a:r>
            <a:r>
              <a:rPr lang="ja-JP" altLang="en-US" dirty="0"/>
              <a:t>の</a:t>
            </a:r>
            <a:r>
              <a:rPr lang="ja-JP" altLang="en-US" dirty="0" smtClean="0"/>
              <a:t>組み合わせると、以下の例のように、メーカーごとに何商品が登録されているかを表示することができる。</a:t>
            </a:r>
            <a:endParaRPr lang="en-US" altLang="ja-JP" dirty="0"/>
          </a:p>
          <a:p>
            <a:endParaRPr lang="en-US" altLang="ja-JP" sz="1400" dirty="0" smtClean="0"/>
          </a:p>
          <a:p>
            <a:pPr marL="0" indent="0">
              <a:buNone/>
            </a:pPr>
            <a:r>
              <a:rPr lang="ja-JP" altLang="en-US" dirty="0" smtClean="0"/>
              <a:t>例</a:t>
            </a:r>
            <a:r>
              <a:rPr lang="en-US" altLang="ja-JP" dirty="0" smtClean="0"/>
              <a:t>: </a:t>
            </a:r>
            <a:r>
              <a:rPr lang="ja-JP" altLang="en-US" dirty="0" smtClean="0"/>
              <a:t>メーカーごとに何商品が登録されているかを表示する</a:t>
            </a:r>
            <a:endParaRPr lang="en-US" altLang="ja-JP" dirty="0" smtClean="0"/>
          </a:p>
          <a:p>
            <a:pPr marL="0" indent="0">
              <a:buNone/>
            </a:pPr>
            <a:r>
              <a:rPr lang="en-US" altLang="ja-JP" b="1" dirty="0" smtClean="0"/>
              <a:t>select </a:t>
            </a:r>
            <a:r>
              <a:rPr lang="ja-JP" altLang="en-US" b="1" dirty="0"/>
              <a:t>メーカー</a:t>
            </a:r>
            <a:r>
              <a:rPr lang="en-US" altLang="ja-JP" b="1" dirty="0"/>
              <a:t>, </a:t>
            </a:r>
            <a:r>
              <a:rPr lang="en-US" altLang="ja-JP" b="1" dirty="0" smtClean="0">
                <a:solidFill>
                  <a:schemeClr val="accent2"/>
                </a:solidFill>
              </a:rPr>
              <a:t>count(*)</a:t>
            </a:r>
            <a:r>
              <a:rPr lang="en-US" altLang="ja-JP" b="1" dirty="0" smtClean="0"/>
              <a:t> </a:t>
            </a:r>
            <a:r>
              <a:rPr lang="en-US" altLang="ja-JP" b="1" dirty="0"/>
              <a:t>from </a:t>
            </a:r>
            <a:r>
              <a:rPr lang="ja-JP" altLang="en-US" b="1" dirty="0"/>
              <a:t>商品データ </a:t>
            </a:r>
            <a:r>
              <a:rPr lang="en-US" altLang="ja-JP" b="1" dirty="0">
                <a:solidFill>
                  <a:schemeClr val="accent2"/>
                </a:solidFill>
              </a:rPr>
              <a:t>group by </a:t>
            </a:r>
            <a:r>
              <a:rPr lang="ja-JP" altLang="en-US" b="1" dirty="0">
                <a:solidFill>
                  <a:schemeClr val="accent2"/>
                </a:solidFill>
              </a:rPr>
              <a:t>メーカー</a:t>
            </a:r>
            <a:r>
              <a:rPr lang="en-US" altLang="ja-JP" b="1" dirty="0"/>
              <a:t>;</a:t>
            </a:r>
            <a:endParaRPr kumimoji="1" lang="ja-JP" altLang="en-US" b="1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4330839"/>
              </p:ext>
            </p:extLst>
          </p:nvPr>
        </p:nvGraphicFramePr>
        <p:xfrm>
          <a:off x="3036111" y="4348162"/>
          <a:ext cx="6132604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66302"/>
                <a:gridCol w="3066302"/>
              </a:tblGrid>
              <a:tr h="324117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関数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説明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24117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COUNT(</a:t>
                      </a:r>
                      <a:r>
                        <a:rPr kumimoji="1" lang="ja-JP" altLang="en-US" dirty="0" smtClean="0"/>
                        <a:t>列名</a:t>
                      </a:r>
                      <a:r>
                        <a:rPr kumimoji="1" lang="en-US" altLang="ja-JP" dirty="0" smtClean="0"/>
                        <a:t>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レコード数をカウントする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24117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AVG(</a:t>
                      </a:r>
                      <a:r>
                        <a:rPr kumimoji="1" lang="ja-JP" altLang="en-US" dirty="0" smtClean="0"/>
                        <a:t>列名</a:t>
                      </a:r>
                      <a:r>
                        <a:rPr kumimoji="1" lang="en-US" altLang="ja-JP" dirty="0" smtClean="0"/>
                        <a:t>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平均値を計算する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24117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MAX(</a:t>
                      </a:r>
                      <a:r>
                        <a:rPr kumimoji="1" lang="ja-JP" altLang="en-US" dirty="0" smtClean="0"/>
                        <a:t>列名</a:t>
                      </a:r>
                      <a:r>
                        <a:rPr kumimoji="1" lang="en-US" altLang="ja-JP" dirty="0" smtClean="0"/>
                        <a:t>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最大値を調べる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24117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MIN(</a:t>
                      </a:r>
                      <a:r>
                        <a:rPr kumimoji="1" lang="ja-JP" altLang="en-US" dirty="0" smtClean="0"/>
                        <a:t>列名</a:t>
                      </a:r>
                      <a:r>
                        <a:rPr kumimoji="1" lang="en-US" altLang="ja-JP" dirty="0" smtClean="0"/>
                        <a:t>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最小値を調べる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角丸四角形 5"/>
          <p:cNvSpPr/>
          <p:nvPr/>
        </p:nvSpPr>
        <p:spPr>
          <a:xfrm>
            <a:off x="3036111" y="4028393"/>
            <a:ext cx="2295728" cy="2935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主な集合関数</a:t>
            </a:r>
            <a:r>
              <a:rPr kumimoji="1" lang="en-US" altLang="ja-JP" dirty="0" smtClean="0"/>
              <a:t>(</a:t>
            </a:r>
            <a:r>
              <a:rPr kumimoji="1" lang="ja-JP" altLang="en-US" dirty="0" smtClean="0"/>
              <a:t>一部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C6A9-933C-214A-B28A-8BA6D5A0CFB2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01117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CC</a:t>
            </a:r>
            <a:r>
              <a:rPr kumimoji="1" lang="ja-JP" altLang="en-US" dirty="0" smtClean="0"/>
              <a:t>ライセンスでの配布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altLang="ja-JP" dirty="0" smtClean="0"/>
              <a:t>		</a:t>
            </a:r>
            <a:r>
              <a:rPr lang="ja-JP" altLang="en-US" dirty="0"/>
              <a:t>日本大学文理学部情報科学科４年　市川亮</a:t>
            </a:r>
            <a:r>
              <a:rPr lang="ja-JP" altLang="en-US" dirty="0" smtClean="0"/>
              <a:t>佑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この </a:t>
            </a:r>
            <a:r>
              <a:rPr lang="ja-JP" altLang="en-US" dirty="0"/>
              <a:t>作品 </a:t>
            </a:r>
            <a:r>
              <a:rPr lang="ja-JP" altLang="en-US" dirty="0" smtClean="0"/>
              <a:t>は</a:t>
            </a:r>
            <a:r>
              <a:rPr lang="en-US" altLang="ja-JP" dirty="0"/>
              <a:t> </a:t>
            </a:r>
            <a:r>
              <a:rPr lang="ja-JP" altLang="en-US" dirty="0" smtClean="0">
                <a:hlinkClick r:id="rId2"/>
              </a:rPr>
              <a:t>クリエイティブ</a:t>
            </a:r>
            <a:r>
              <a:rPr lang="ja-JP" altLang="en-US" dirty="0">
                <a:hlinkClick r:id="rId2"/>
              </a:rPr>
              <a:t>・コモンズ 表示 </a:t>
            </a:r>
            <a:r>
              <a:rPr lang="en-US" altLang="ja-JP" dirty="0">
                <a:hlinkClick r:id="rId2"/>
              </a:rPr>
              <a:t>4.0 </a:t>
            </a:r>
            <a:r>
              <a:rPr lang="ja-JP" altLang="en-US" dirty="0">
                <a:hlinkClick r:id="rId2"/>
              </a:rPr>
              <a:t>国際 </a:t>
            </a:r>
            <a:r>
              <a:rPr lang="ja-JP" altLang="en-US" dirty="0" smtClean="0">
                <a:hlinkClick r:id="rId2"/>
              </a:rPr>
              <a:t>ライセンス</a:t>
            </a:r>
            <a:r>
              <a:rPr lang="en-US" altLang="ja-JP" dirty="0"/>
              <a:t> </a:t>
            </a:r>
            <a:r>
              <a:rPr lang="ja-JP" altLang="en-US" dirty="0" smtClean="0"/>
              <a:t>の</a:t>
            </a:r>
            <a:r>
              <a:rPr lang="ja-JP" altLang="en-US" dirty="0"/>
              <a:t>下に提供されています。</a:t>
            </a:r>
            <a:endParaRPr lang="en-US" altLang="ja-JP" dirty="0" smtClean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243" y="3337423"/>
            <a:ext cx="1117600" cy="393700"/>
          </a:xfrm>
          <a:prstGeom prst="rect">
            <a:avLst/>
          </a:prstGeom>
        </p:spPr>
      </p:pic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C6A9-933C-214A-B28A-8BA6D5A0CFB2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68494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sz="3600" dirty="0" smtClean="0"/>
              <a:t>HAVING: </a:t>
            </a:r>
            <a:r>
              <a:rPr lang="ja-JP" altLang="en-US" sz="3600" dirty="0" smtClean="0"/>
              <a:t>グループから条件を指定して抽出する</a:t>
            </a:r>
            <a:r>
              <a:rPr lang="en-US" altLang="ja-JP" sz="3600" dirty="0" smtClean="0"/>
              <a:t> </a:t>
            </a:r>
            <a:r>
              <a:rPr kumimoji="1" lang="en-US" altLang="ja-JP" sz="3600" dirty="0" smtClean="0"/>
              <a:t>(1/5)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GROUP BY</a:t>
            </a:r>
            <a:r>
              <a:rPr lang="ja-JP" altLang="en-US" dirty="0" smtClean="0"/>
              <a:t>句の後に</a:t>
            </a:r>
            <a:r>
              <a:rPr lang="en-US" altLang="ja-JP" dirty="0" smtClean="0"/>
              <a:t>HAVING</a:t>
            </a:r>
            <a:r>
              <a:rPr lang="ja-JP" altLang="en-US" dirty="0" smtClean="0"/>
              <a:t>句を使って、グループ化したものの中で指定した条件を満たすものを表示する</a:t>
            </a:r>
            <a:endParaRPr lang="en-US" altLang="ja-JP" dirty="0" smtClean="0"/>
          </a:p>
          <a:p>
            <a:endParaRPr kumimoji="1" lang="en-US" altLang="ja-JP" dirty="0"/>
          </a:p>
          <a:p>
            <a:pPr marL="0" indent="0">
              <a:buNone/>
            </a:pPr>
            <a:r>
              <a:rPr lang="en-US" altLang="ja-JP" b="1" dirty="0" smtClean="0"/>
              <a:t>SELECT </a:t>
            </a:r>
            <a:r>
              <a:rPr lang="ja-JP" altLang="en-US" b="1" dirty="0" smtClean="0"/>
              <a:t>列名</a:t>
            </a:r>
            <a:r>
              <a:rPr lang="en-US" altLang="ja-JP" b="1" dirty="0" smtClean="0"/>
              <a:t> FROM </a:t>
            </a:r>
            <a:r>
              <a:rPr lang="ja-JP" altLang="en-US" b="1" dirty="0" smtClean="0"/>
              <a:t>テーブル名</a:t>
            </a:r>
            <a:endParaRPr lang="en-US" altLang="ja-JP" b="1" dirty="0"/>
          </a:p>
          <a:p>
            <a:pPr marL="0" indent="0">
              <a:buNone/>
            </a:pPr>
            <a:r>
              <a:rPr lang="en-US" altLang="ja-JP" b="1" dirty="0" smtClean="0"/>
              <a:t>	GROUP BY </a:t>
            </a:r>
            <a:r>
              <a:rPr lang="ja-JP" altLang="en-US" b="1" dirty="0" smtClean="0"/>
              <a:t>グループ化する列名</a:t>
            </a:r>
            <a:endParaRPr lang="en-US" altLang="ja-JP" b="1" dirty="0"/>
          </a:p>
          <a:p>
            <a:pPr marL="0" indent="0">
              <a:buNone/>
            </a:pPr>
            <a:r>
              <a:rPr lang="en-US" altLang="ja-JP" b="1" dirty="0" smtClean="0">
                <a:solidFill>
                  <a:srgbClr val="FF0000"/>
                </a:solidFill>
              </a:rPr>
              <a:t>	</a:t>
            </a:r>
            <a:r>
              <a:rPr lang="en-US" altLang="ja-JP" b="1" dirty="0" smtClean="0">
                <a:solidFill>
                  <a:schemeClr val="accent2"/>
                </a:solidFill>
              </a:rPr>
              <a:t>HAVING </a:t>
            </a:r>
            <a:r>
              <a:rPr lang="ja-JP" altLang="en-US" b="1" dirty="0" smtClean="0">
                <a:solidFill>
                  <a:schemeClr val="accent2"/>
                </a:solidFill>
              </a:rPr>
              <a:t>表示したいグループの条件</a:t>
            </a:r>
            <a:r>
              <a:rPr lang="en-US" altLang="ja-JP" b="1" dirty="0" smtClean="0">
                <a:solidFill>
                  <a:schemeClr val="accent2"/>
                </a:solidFill>
              </a:rPr>
              <a:t>;</a:t>
            </a:r>
          </a:p>
          <a:p>
            <a:endParaRPr lang="en-US" altLang="ja-JP" dirty="0" smtClean="0"/>
          </a:p>
          <a:p>
            <a:pPr marL="0" indent="0">
              <a:buNone/>
            </a:pPr>
            <a:r>
              <a:rPr lang="en-US" altLang="ja-JP" dirty="0" smtClean="0"/>
              <a:t>※ SQL</a:t>
            </a:r>
            <a:r>
              <a:rPr lang="ja-JP" altLang="en-US" dirty="0" smtClean="0"/>
              <a:t>のルールとして、</a:t>
            </a:r>
            <a:r>
              <a:rPr lang="en-US" altLang="ja-JP" dirty="0" smtClean="0"/>
              <a:t>GROUP BY</a:t>
            </a:r>
            <a:r>
              <a:rPr lang="ja-JP" altLang="en-US" dirty="0" smtClean="0"/>
              <a:t>句の後に</a:t>
            </a:r>
            <a:r>
              <a:rPr lang="en-US" altLang="ja-JP" dirty="0" smtClean="0"/>
              <a:t>WEHRE</a:t>
            </a:r>
            <a:r>
              <a:rPr lang="ja-JP" altLang="en-US" dirty="0" smtClean="0"/>
              <a:t>句をつけて実行することはできない、</a:t>
            </a:r>
            <a:r>
              <a:rPr lang="en-US" altLang="ja-JP" dirty="0" smtClean="0"/>
              <a:t>HAVING</a:t>
            </a:r>
            <a:r>
              <a:rPr lang="ja-JP" altLang="en-US" dirty="0" smtClean="0"/>
              <a:t>句をつける</a:t>
            </a:r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C6A9-933C-214A-B28A-8BA6D5A0CFB2}" type="slidenum">
              <a:rPr kumimoji="1" lang="ja-JP" altLang="en-US" smtClean="0"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87494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sz="3600" dirty="0"/>
              <a:t>HAVING: </a:t>
            </a:r>
            <a:r>
              <a:rPr lang="ja-JP" altLang="en-US" sz="3600" dirty="0"/>
              <a:t>グループから条件を指定して抽出する</a:t>
            </a:r>
            <a:r>
              <a:rPr lang="en-US" altLang="ja-JP" sz="3600" dirty="0"/>
              <a:t> (2/5)</a:t>
            </a:r>
            <a:endParaRPr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dirty="0" smtClean="0"/>
              <a:t>例</a:t>
            </a:r>
            <a:r>
              <a:rPr kumimoji="1" lang="en-US" altLang="ja-JP" dirty="0" smtClean="0"/>
              <a:t>:</a:t>
            </a:r>
          </a:p>
          <a:p>
            <a:r>
              <a:rPr kumimoji="1" lang="ja-JP" altLang="en-US" dirty="0" smtClean="0"/>
              <a:t>グループ化したものすべてを表示していた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→</a:t>
            </a:r>
            <a:r>
              <a:rPr lang="en-US" altLang="ja-JP" dirty="0" smtClean="0"/>
              <a:t> </a:t>
            </a:r>
            <a:r>
              <a:rPr lang="ja-JP" altLang="en-US" b="1" dirty="0" smtClean="0">
                <a:solidFill>
                  <a:schemeClr val="accent2"/>
                </a:solidFill>
              </a:rPr>
              <a:t>４より大きいものを表示したい</a:t>
            </a:r>
            <a:endParaRPr lang="en-US" altLang="ja-JP" b="1" dirty="0" smtClean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kumimoji="1" lang="ja-JP" altLang="en-US" dirty="0" smtClean="0"/>
              <a:t>→</a:t>
            </a:r>
            <a:r>
              <a:rPr kumimoji="1" lang="en-US" altLang="ja-JP" dirty="0" smtClean="0"/>
              <a:t> </a:t>
            </a:r>
            <a:r>
              <a:rPr kumimoji="1" lang="en-US" altLang="ja-JP" b="1" dirty="0" smtClean="0"/>
              <a:t>HAVING</a:t>
            </a:r>
            <a:r>
              <a:rPr kumimoji="1" lang="ja-JP" altLang="en-US" b="1" dirty="0" smtClean="0"/>
              <a:t>句の利用</a:t>
            </a:r>
            <a:endParaRPr kumimoji="1" lang="en-US" altLang="ja-JP" b="1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4821" y="2901995"/>
            <a:ext cx="3143150" cy="255784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4263" y="2632889"/>
            <a:ext cx="2416913" cy="280125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右矢印 5"/>
          <p:cNvSpPr/>
          <p:nvPr/>
        </p:nvSpPr>
        <p:spPr>
          <a:xfrm>
            <a:off x="5606797" y="3841986"/>
            <a:ext cx="1258640" cy="3830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角丸四角形 6"/>
          <p:cNvSpPr/>
          <p:nvPr/>
        </p:nvSpPr>
        <p:spPr>
          <a:xfrm>
            <a:off x="5083714" y="2901995"/>
            <a:ext cx="2304807" cy="630195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４より大きいものを表示したい</a:t>
            </a:r>
            <a:endParaRPr kumimoji="1" lang="ja-JP" altLang="en-US" dirty="0"/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C6A9-933C-214A-B28A-8BA6D5A0CFB2}" type="slidenum">
              <a:rPr kumimoji="1" lang="ja-JP" altLang="en-US" smtClean="0"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15749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sz="3600" dirty="0"/>
              <a:t>HAVING: </a:t>
            </a:r>
            <a:r>
              <a:rPr lang="ja-JP" altLang="en-US" sz="3600" dirty="0" smtClean="0"/>
              <a:t>グループから条件を指定して抽出する</a:t>
            </a:r>
            <a:r>
              <a:rPr lang="en-US" altLang="ja-JP" sz="3600" dirty="0" smtClean="0"/>
              <a:t> (3/5</a:t>
            </a:r>
            <a:r>
              <a:rPr lang="en-US" altLang="ja-JP" sz="3600" dirty="0"/>
              <a:t>)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b="1" dirty="0" smtClean="0"/>
              <a:t>４より大きいものを表示したい</a:t>
            </a:r>
            <a:endParaRPr lang="en-US" altLang="ja-JP" b="1" dirty="0" smtClean="0"/>
          </a:p>
          <a:p>
            <a:endParaRPr lang="en-US" altLang="ja-JP" b="1" dirty="0" smtClean="0"/>
          </a:p>
          <a:p>
            <a:pPr marL="0" indent="0">
              <a:buNone/>
            </a:pPr>
            <a:r>
              <a:rPr lang="en-US" altLang="ja-JP" b="1" dirty="0" smtClean="0"/>
              <a:t>select </a:t>
            </a:r>
            <a:r>
              <a:rPr lang="ja-JP" altLang="en-US" b="1" dirty="0"/>
              <a:t>メーカー</a:t>
            </a:r>
            <a:r>
              <a:rPr lang="en-US" altLang="ja-JP" b="1" dirty="0"/>
              <a:t>, count(*) from </a:t>
            </a:r>
            <a:r>
              <a:rPr lang="ja-JP" altLang="en-US" b="1" dirty="0"/>
              <a:t>商品</a:t>
            </a:r>
            <a:r>
              <a:rPr lang="ja-JP" altLang="en-US" b="1" dirty="0" smtClean="0"/>
              <a:t>データ</a:t>
            </a:r>
            <a:endParaRPr lang="en-US" altLang="ja-JP" b="1" dirty="0" smtClean="0"/>
          </a:p>
          <a:p>
            <a:pPr marL="0" indent="0">
              <a:buNone/>
            </a:pPr>
            <a:r>
              <a:rPr lang="en-US" altLang="ja-JP" b="1" dirty="0" smtClean="0"/>
              <a:t>			group </a:t>
            </a:r>
            <a:r>
              <a:rPr lang="en-US" altLang="ja-JP" b="1" dirty="0"/>
              <a:t>by </a:t>
            </a:r>
            <a:r>
              <a:rPr lang="ja-JP" altLang="en-US" b="1" dirty="0" smtClean="0"/>
              <a:t>メーカー</a:t>
            </a:r>
            <a:endParaRPr lang="en-US" altLang="ja-JP" b="1" dirty="0"/>
          </a:p>
          <a:p>
            <a:pPr marL="0" indent="0">
              <a:buNone/>
            </a:pPr>
            <a:r>
              <a:rPr lang="en-US" altLang="ja-JP" b="1" dirty="0" smtClean="0"/>
              <a:t>			</a:t>
            </a:r>
            <a:r>
              <a:rPr lang="en-US" altLang="ja-JP" b="1" dirty="0" smtClean="0">
                <a:solidFill>
                  <a:schemeClr val="accent2"/>
                </a:solidFill>
              </a:rPr>
              <a:t>having </a:t>
            </a:r>
            <a:r>
              <a:rPr lang="en-US" altLang="ja-JP" b="1" dirty="0">
                <a:solidFill>
                  <a:schemeClr val="accent2"/>
                </a:solidFill>
              </a:rPr>
              <a:t>count(*) &gt; 4</a:t>
            </a:r>
            <a:r>
              <a:rPr lang="en-US" altLang="ja-JP" b="1" dirty="0" smtClean="0">
                <a:solidFill>
                  <a:schemeClr val="accent2"/>
                </a:solidFill>
              </a:rPr>
              <a:t>;</a:t>
            </a:r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1816" y="3344073"/>
            <a:ext cx="4473146" cy="218935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5" name="角丸四角形 4"/>
          <p:cNvSpPr/>
          <p:nvPr/>
        </p:nvSpPr>
        <p:spPr>
          <a:xfrm>
            <a:off x="6965985" y="2847168"/>
            <a:ext cx="2304807" cy="361968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mtClean="0"/>
              <a:t>実行結果</a:t>
            </a:r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C6A9-933C-214A-B28A-8BA6D5A0CFB2}" type="slidenum">
              <a:rPr kumimoji="1" lang="ja-JP" altLang="en-US" smtClean="0"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89916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sz="3600" dirty="0"/>
              <a:t>HAVING: </a:t>
            </a:r>
            <a:r>
              <a:rPr lang="ja-JP" altLang="en-US" sz="3600" dirty="0" smtClean="0"/>
              <a:t>グループから条件を指定して抽出する</a:t>
            </a:r>
            <a:r>
              <a:rPr lang="en-US" altLang="ja-JP" sz="3600" dirty="0" smtClean="0"/>
              <a:t> (4/5</a:t>
            </a:r>
            <a:r>
              <a:rPr lang="en-US" altLang="ja-JP" sz="3600" dirty="0"/>
              <a:t>)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5100" dirty="0" smtClean="0"/>
              <a:t>☆</a:t>
            </a:r>
            <a:r>
              <a:rPr kumimoji="1" lang="ja-JP" altLang="en-US" sz="5100" dirty="0" smtClean="0"/>
              <a:t>おまけ</a:t>
            </a:r>
            <a:endParaRPr kumimoji="1" lang="en-US" altLang="ja-JP" dirty="0" smtClean="0"/>
          </a:p>
          <a:p>
            <a:r>
              <a:rPr kumimoji="1" lang="ja-JP" altLang="en-US" b="1" dirty="0" smtClean="0"/>
              <a:t>さきほどの結果を並び替えしたい</a:t>
            </a:r>
            <a:endParaRPr kumimoji="1" lang="en-US" altLang="ja-JP" b="1" dirty="0" smtClean="0"/>
          </a:p>
          <a:p>
            <a:endParaRPr lang="en-US" altLang="ja-JP" b="1" dirty="0"/>
          </a:p>
          <a:p>
            <a:endParaRPr kumimoji="1" lang="en-US" altLang="ja-JP" b="1" dirty="0" smtClean="0"/>
          </a:p>
          <a:p>
            <a:endParaRPr lang="en-US" altLang="ja-JP" b="1" dirty="0"/>
          </a:p>
          <a:p>
            <a:endParaRPr kumimoji="1" lang="en-US" altLang="ja-JP" b="1" dirty="0" smtClean="0"/>
          </a:p>
          <a:p>
            <a:endParaRPr lang="en-US" altLang="ja-JP" b="1" dirty="0"/>
          </a:p>
          <a:p>
            <a:endParaRPr kumimoji="1" lang="en-US" altLang="ja-JP" b="1" dirty="0" smtClean="0"/>
          </a:p>
          <a:p>
            <a:endParaRPr kumimoji="1" lang="en-US" altLang="ja-JP" b="1" dirty="0" smtClean="0"/>
          </a:p>
          <a:p>
            <a:r>
              <a:rPr lang="ja-JP" altLang="en-US" dirty="0" smtClean="0"/>
              <a:t>実は、いままで習ってきた</a:t>
            </a:r>
            <a:r>
              <a:rPr lang="ja-JP" altLang="en-US" b="1" dirty="0" smtClean="0"/>
              <a:t>「句」たちは決まった順番で書く必要がある</a:t>
            </a:r>
            <a:endParaRPr lang="en-US" altLang="ja-JP" b="1" dirty="0" smtClean="0"/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r>
              <a:rPr lang="en-US" altLang="ja-JP" dirty="0" smtClean="0"/>
              <a:t>[</a:t>
            </a:r>
            <a:r>
              <a:rPr lang="ja-JP" altLang="en-US" dirty="0" smtClean="0"/>
              <a:t>記述の順番</a:t>
            </a:r>
            <a:r>
              <a:rPr kumimoji="1" lang="en-US" altLang="ja-JP" dirty="0" smtClean="0"/>
              <a:t>]</a:t>
            </a:r>
          </a:p>
          <a:p>
            <a:pPr marL="0" indent="0">
              <a:buNone/>
            </a:pPr>
            <a:r>
              <a:rPr lang="en-US" altLang="ja-JP" sz="2400" b="1" dirty="0" smtClean="0"/>
              <a:t>SELECT </a:t>
            </a:r>
            <a:r>
              <a:rPr lang="ja-JP" altLang="en-US" sz="2400" b="1" dirty="0" smtClean="0"/>
              <a:t>→</a:t>
            </a:r>
            <a:r>
              <a:rPr lang="en-US" altLang="ja-JP" sz="2400" b="1" dirty="0" smtClean="0"/>
              <a:t> FROM </a:t>
            </a:r>
            <a:r>
              <a:rPr lang="ja-JP" altLang="en-US" sz="2400" b="1" dirty="0" smtClean="0"/>
              <a:t>→</a:t>
            </a:r>
            <a:r>
              <a:rPr lang="en-US" altLang="ja-JP" sz="2400" b="1" dirty="0" smtClean="0"/>
              <a:t> WHERE </a:t>
            </a:r>
            <a:r>
              <a:rPr lang="ja-JP" altLang="en-US" sz="2400" b="1" dirty="0" smtClean="0"/>
              <a:t>→</a:t>
            </a:r>
            <a:r>
              <a:rPr lang="en-US" altLang="ja-JP" sz="2400" b="1" dirty="0" smtClean="0"/>
              <a:t> GROUP BY </a:t>
            </a:r>
            <a:r>
              <a:rPr lang="ja-JP" altLang="en-US" sz="2400" b="1" dirty="0" smtClean="0"/>
              <a:t>→</a:t>
            </a:r>
            <a:r>
              <a:rPr lang="en-US" altLang="ja-JP" sz="2400" b="1" dirty="0" smtClean="0"/>
              <a:t> HAVING </a:t>
            </a:r>
            <a:r>
              <a:rPr lang="ja-JP" altLang="en-US" sz="2400" b="1" dirty="0" smtClean="0"/>
              <a:t>→</a:t>
            </a:r>
            <a:r>
              <a:rPr lang="en-US" altLang="ja-JP" sz="2400" b="1" dirty="0" smtClean="0"/>
              <a:t> ORDER BY</a:t>
            </a:r>
            <a:endParaRPr kumimoji="1" lang="en-US" altLang="ja-JP" sz="2400" b="1" dirty="0" smtClean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2927" y="2673178"/>
            <a:ext cx="1415732" cy="165168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右矢印 5"/>
          <p:cNvSpPr/>
          <p:nvPr/>
        </p:nvSpPr>
        <p:spPr>
          <a:xfrm rot="5400000">
            <a:off x="2519174" y="3425806"/>
            <a:ext cx="1258640" cy="14643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角丸四角形 6"/>
          <p:cNvSpPr/>
          <p:nvPr/>
        </p:nvSpPr>
        <p:spPr>
          <a:xfrm>
            <a:off x="3343386" y="3318037"/>
            <a:ext cx="2304807" cy="361968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並び替えたい</a:t>
            </a:r>
            <a:r>
              <a:rPr lang="en-US" altLang="ja-JP" dirty="0" smtClean="0"/>
              <a:t>(</a:t>
            </a:r>
            <a:r>
              <a:rPr lang="ja-JP" altLang="en-US" dirty="0" smtClean="0"/>
              <a:t>降順</a:t>
            </a:r>
            <a:r>
              <a:rPr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C6A9-933C-214A-B28A-8BA6D5A0CFB2}" type="slidenum">
              <a:rPr kumimoji="1" lang="ja-JP" altLang="en-US" smtClean="0"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428698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sz="3600" dirty="0"/>
              <a:t>HAVING: </a:t>
            </a:r>
            <a:r>
              <a:rPr lang="ja-JP" altLang="en-US" sz="3600" dirty="0" smtClean="0"/>
              <a:t>グループから条件を指定して抽出する</a:t>
            </a:r>
            <a:r>
              <a:rPr lang="en-US" altLang="ja-JP" sz="3600" dirty="0" smtClean="0"/>
              <a:t> (5/5</a:t>
            </a:r>
            <a:r>
              <a:rPr lang="en-US" altLang="ja-JP" sz="3600" dirty="0"/>
              <a:t>)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記述の順番に従って書くと以下のようになる</a:t>
            </a:r>
            <a:endParaRPr lang="en-US" altLang="ja-JP" dirty="0" smtClean="0"/>
          </a:p>
          <a:p>
            <a:pPr marL="457200" lvl="1" indent="0">
              <a:buNone/>
            </a:pPr>
            <a:r>
              <a:rPr lang="en-US" altLang="ja-JP" sz="2000" dirty="0" smtClean="0"/>
              <a:t>[</a:t>
            </a:r>
            <a:r>
              <a:rPr lang="ja-JP" altLang="en-US" sz="2000" dirty="0" smtClean="0"/>
              <a:t>記述の順番</a:t>
            </a:r>
            <a:r>
              <a:rPr lang="en-US" altLang="ja-JP" sz="2000" dirty="0"/>
              <a:t>]</a:t>
            </a:r>
          </a:p>
          <a:p>
            <a:pPr marL="457200" lvl="1" indent="0">
              <a:buNone/>
            </a:pPr>
            <a:r>
              <a:rPr lang="en-US" altLang="ja-JP" sz="2000" b="1" dirty="0" smtClean="0"/>
              <a:t>SELECT </a:t>
            </a:r>
            <a:r>
              <a:rPr lang="ja-JP" altLang="en-US" sz="2000" b="1" dirty="0" smtClean="0"/>
              <a:t>→</a:t>
            </a:r>
            <a:r>
              <a:rPr lang="en-US" altLang="ja-JP" sz="2000" b="1" dirty="0" smtClean="0"/>
              <a:t> FROM </a:t>
            </a:r>
            <a:r>
              <a:rPr lang="ja-JP" altLang="en-US" sz="2000" b="1" dirty="0" smtClean="0"/>
              <a:t>→</a:t>
            </a:r>
            <a:r>
              <a:rPr lang="en-US" altLang="ja-JP" sz="2000" b="1" dirty="0" smtClean="0"/>
              <a:t> WHERE </a:t>
            </a:r>
            <a:r>
              <a:rPr lang="ja-JP" altLang="en-US" sz="2000" b="1" dirty="0" smtClean="0"/>
              <a:t>→</a:t>
            </a:r>
            <a:r>
              <a:rPr lang="en-US" altLang="ja-JP" sz="2000" b="1" dirty="0" smtClean="0"/>
              <a:t> GROUP BY </a:t>
            </a:r>
            <a:r>
              <a:rPr lang="ja-JP" altLang="en-US" sz="2000" b="1" dirty="0" smtClean="0"/>
              <a:t>→</a:t>
            </a:r>
            <a:r>
              <a:rPr lang="en-US" altLang="ja-JP" sz="2000" b="1" dirty="0" smtClean="0"/>
              <a:t> HAVING </a:t>
            </a:r>
            <a:r>
              <a:rPr lang="ja-JP" altLang="en-US" sz="2000" b="1" dirty="0" smtClean="0"/>
              <a:t>→</a:t>
            </a:r>
            <a:r>
              <a:rPr lang="en-US" altLang="ja-JP" sz="2000" b="1" dirty="0" smtClean="0"/>
              <a:t> ORDER BY</a:t>
            </a:r>
          </a:p>
          <a:p>
            <a:pPr marL="457200" lvl="1" indent="0">
              <a:buNone/>
            </a:pPr>
            <a:endParaRPr lang="en-US" altLang="ja-JP" dirty="0" smtClean="0"/>
          </a:p>
          <a:p>
            <a:pPr marL="0" indent="0">
              <a:buNone/>
            </a:pPr>
            <a:r>
              <a:rPr lang="en-US" altLang="ja-JP" b="1" dirty="0" smtClean="0">
                <a:solidFill>
                  <a:schemeClr val="accent2"/>
                </a:solidFill>
              </a:rPr>
              <a:t>select</a:t>
            </a:r>
            <a:r>
              <a:rPr lang="en-US" altLang="ja-JP" b="1" dirty="0" smtClean="0"/>
              <a:t> </a:t>
            </a:r>
            <a:r>
              <a:rPr lang="ja-JP" altLang="en-US" b="1" dirty="0"/>
              <a:t>メーカー</a:t>
            </a:r>
            <a:r>
              <a:rPr lang="en-US" altLang="ja-JP" b="1" dirty="0"/>
              <a:t>, count(*) </a:t>
            </a:r>
            <a:r>
              <a:rPr lang="en-US" altLang="ja-JP" b="1" dirty="0">
                <a:solidFill>
                  <a:schemeClr val="accent2"/>
                </a:solidFill>
              </a:rPr>
              <a:t>from</a:t>
            </a:r>
            <a:r>
              <a:rPr lang="en-US" altLang="ja-JP" b="1" dirty="0"/>
              <a:t> </a:t>
            </a:r>
            <a:r>
              <a:rPr lang="ja-JP" altLang="en-US" b="1" dirty="0"/>
              <a:t>商品</a:t>
            </a:r>
            <a:r>
              <a:rPr lang="ja-JP" altLang="en-US" b="1" dirty="0" smtClean="0"/>
              <a:t>データ</a:t>
            </a:r>
            <a:endParaRPr lang="en-US" altLang="ja-JP" b="1" dirty="0" smtClean="0"/>
          </a:p>
          <a:p>
            <a:pPr marL="0" indent="0">
              <a:buNone/>
            </a:pPr>
            <a:r>
              <a:rPr lang="en-US" altLang="ja-JP" b="1" dirty="0" smtClean="0"/>
              <a:t>	</a:t>
            </a:r>
            <a:r>
              <a:rPr lang="en-US" altLang="ja-JP" b="1" dirty="0" smtClean="0">
                <a:solidFill>
                  <a:schemeClr val="accent2"/>
                </a:solidFill>
              </a:rPr>
              <a:t>group </a:t>
            </a:r>
            <a:r>
              <a:rPr lang="en-US" altLang="ja-JP" b="1" dirty="0">
                <a:solidFill>
                  <a:schemeClr val="accent2"/>
                </a:solidFill>
              </a:rPr>
              <a:t>by</a:t>
            </a:r>
            <a:r>
              <a:rPr lang="en-US" altLang="ja-JP" b="1" dirty="0"/>
              <a:t> </a:t>
            </a:r>
            <a:r>
              <a:rPr lang="ja-JP" altLang="en-US" b="1" dirty="0" smtClean="0"/>
              <a:t>メーカー</a:t>
            </a:r>
            <a:endParaRPr lang="en-US" altLang="ja-JP" b="1" dirty="0" smtClean="0"/>
          </a:p>
          <a:p>
            <a:pPr marL="0" indent="0">
              <a:buNone/>
            </a:pPr>
            <a:r>
              <a:rPr lang="en-US" altLang="ja-JP" b="1" dirty="0"/>
              <a:t>	</a:t>
            </a:r>
            <a:r>
              <a:rPr lang="en-US" altLang="ja-JP" b="1" dirty="0" smtClean="0">
                <a:solidFill>
                  <a:schemeClr val="accent2"/>
                </a:solidFill>
              </a:rPr>
              <a:t>having</a:t>
            </a:r>
            <a:r>
              <a:rPr lang="en-US" altLang="ja-JP" b="1" dirty="0" smtClean="0"/>
              <a:t> </a:t>
            </a:r>
            <a:r>
              <a:rPr lang="en-US" altLang="ja-JP" b="1" dirty="0"/>
              <a:t>count(*) &gt; </a:t>
            </a:r>
            <a:r>
              <a:rPr lang="en-US" altLang="ja-JP" b="1" dirty="0" smtClean="0"/>
              <a:t>4</a:t>
            </a:r>
          </a:p>
          <a:p>
            <a:pPr marL="0" indent="0">
              <a:buNone/>
            </a:pPr>
            <a:r>
              <a:rPr lang="en-US" altLang="ja-JP" b="1" dirty="0"/>
              <a:t>	</a:t>
            </a:r>
            <a:r>
              <a:rPr lang="en-US" altLang="ja-JP" b="1" dirty="0" smtClean="0">
                <a:solidFill>
                  <a:schemeClr val="accent2"/>
                </a:solidFill>
              </a:rPr>
              <a:t>order </a:t>
            </a:r>
            <a:r>
              <a:rPr lang="en-US" altLang="ja-JP" b="1" dirty="0">
                <a:solidFill>
                  <a:schemeClr val="accent2"/>
                </a:solidFill>
              </a:rPr>
              <a:t>by</a:t>
            </a:r>
            <a:r>
              <a:rPr lang="en-US" altLang="ja-JP" b="1" dirty="0"/>
              <a:t> count(*) </a:t>
            </a:r>
            <a:r>
              <a:rPr lang="en-US" altLang="ja-JP" b="1" dirty="0" err="1"/>
              <a:t>desc</a:t>
            </a:r>
            <a:r>
              <a:rPr lang="en-US" altLang="ja-JP" b="1" dirty="0" smtClean="0"/>
              <a:t>;</a:t>
            </a:r>
            <a:endParaRPr kumimoji="1" lang="en-US" altLang="ja-JP" dirty="0"/>
          </a:p>
          <a:p>
            <a:endParaRPr kumimoji="1" lang="ja-JP" altLang="en-US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2366" y="3894424"/>
            <a:ext cx="5484341" cy="20427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角丸四角形 5"/>
          <p:cNvSpPr/>
          <p:nvPr/>
        </p:nvSpPr>
        <p:spPr>
          <a:xfrm>
            <a:off x="7352132" y="3397519"/>
            <a:ext cx="2304807" cy="361968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mtClean="0"/>
              <a:t>実行結果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C6A9-933C-214A-B28A-8BA6D5A0CFB2}" type="slidenum">
              <a:rPr kumimoji="1" lang="ja-JP" altLang="en-US" smtClean="0"/>
              <a:t>24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33606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問題に入る前に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今回は同じデータベース「コンビニ」の中の「売上データ」のテーブルを使います</a:t>
            </a:r>
            <a:endParaRPr kumimoji="1" lang="en-US" altLang="ja-JP" dirty="0" smtClean="0"/>
          </a:p>
          <a:p>
            <a:r>
              <a:rPr kumimoji="1" lang="ja-JP" altLang="en-US" dirty="0" smtClean="0"/>
              <a:t>どのようなテーブルであったか確認しましょう</a:t>
            </a:r>
            <a:endParaRPr kumimoji="1" lang="ja-JP" altLang="en-US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3221187"/>
              </p:ext>
            </p:extLst>
          </p:nvPr>
        </p:nvGraphicFramePr>
        <p:xfrm>
          <a:off x="609600" y="3374750"/>
          <a:ext cx="6122468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42"/>
                <a:gridCol w="935665"/>
                <a:gridCol w="786809"/>
                <a:gridCol w="999461"/>
                <a:gridCol w="914400"/>
                <a:gridCol w="1041991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商品コード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売上日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曜日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時間帯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性別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年齢層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G6148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4/1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日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朝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男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若者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C6390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4/14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金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深夜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女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成年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C8522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4/15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日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深夜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男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熟年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図表 10"/>
          <p:cNvGraphicFramePr/>
          <p:nvPr>
            <p:extLst>
              <p:ext uri="{D42A27DB-BD31-4B8C-83A1-F6EECF244321}">
                <p14:modId xmlns:p14="http://schemas.microsoft.com/office/powerpoint/2010/main" val="16024666"/>
              </p:ext>
            </p:extLst>
          </p:nvPr>
        </p:nvGraphicFramePr>
        <p:xfrm>
          <a:off x="8845953" y="2847997"/>
          <a:ext cx="2720050" cy="25464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角丸四角形 11"/>
          <p:cNvSpPr/>
          <p:nvPr/>
        </p:nvSpPr>
        <p:spPr>
          <a:xfrm>
            <a:off x="609600" y="2719453"/>
            <a:ext cx="2427514" cy="391886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mtClean="0"/>
              <a:t>売上データ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C6A9-933C-214A-B28A-8BA6D5A0CFB2}" type="slidenum">
              <a:rPr kumimoji="1" lang="ja-JP" altLang="en-US" smtClean="0"/>
              <a:t>25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488251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[</a:t>
            </a:r>
            <a:r>
              <a:rPr lang="ja-JP" altLang="en-US" dirty="0" smtClean="0"/>
              <a:t>問題</a:t>
            </a:r>
            <a:r>
              <a:rPr lang="en-US" altLang="ja-JP" dirty="0" smtClean="0"/>
              <a:t>] GROUP </a:t>
            </a:r>
            <a:r>
              <a:rPr lang="en-US" altLang="ja-JP" dirty="0"/>
              <a:t>BY : </a:t>
            </a:r>
            <a:r>
              <a:rPr lang="ja-JP" altLang="en-US" dirty="0"/>
              <a:t>グループ化</a:t>
            </a:r>
            <a:r>
              <a:rPr lang="ja-JP" altLang="en-US" dirty="0" smtClean="0"/>
              <a:t>する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dirty="0" smtClean="0"/>
              <a:t>問題５：</a:t>
            </a:r>
            <a:endParaRPr kumimoji="1" lang="en-US" altLang="ja-JP" dirty="0" smtClean="0"/>
          </a:p>
          <a:p>
            <a:r>
              <a:rPr kumimoji="1" lang="ja-JP" altLang="en-US" dirty="0" smtClean="0"/>
              <a:t>テーブル「売上データ」から、性別のグループ化を行い、それぞれの性別ごとに何人いるかの集計も行う</a:t>
            </a:r>
            <a:endParaRPr kumimoji="1" lang="en-US" altLang="ja-JP" dirty="0" smtClean="0"/>
          </a:p>
          <a:p>
            <a:pPr marL="457200" lvl="1" indent="0">
              <a:buNone/>
            </a:pPr>
            <a:r>
              <a:rPr lang="en-US" altLang="ja-JP" dirty="0" smtClean="0"/>
              <a:t>※AS</a:t>
            </a:r>
            <a:r>
              <a:rPr lang="ja-JP" altLang="en-US" dirty="0" smtClean="0"/>
              <a:t>で属性の名前も変えてみよう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199" y="2966379"/>
            <a:ext cx="1519023" cy="249965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角丸四角形 4"/>
          <p:cNvSpPr/>
          <p:nvPr/>
        </p:nvSpPr>
        <p:spPr>
          <a:xfrm>
            <a:off x="2883752" y="4020067"/>
            <a:ext cx="1394439" cy="39228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mtClean="0"/>
              <a:t>出力例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C6A9-933C-214A-B28A-8BA6D5A0CFB2}" type="slidenum">
              <a:rPr kumimoji="1" lang="ja-JP" altLang="en-US" smtClean="0"/>
              <a:t>26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40863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[</a:t>
            </a:r>
            <a:r>
              <a:rPr lang="ja-JP" altLang="en-US" dirty="0" smtClean="0"/>
              <a:t>問題</a:t>
            </a:r>
            <a:r>
              <a:rPr lang="en-US" altLang="ja-JP" dirty="0" smtClean="0"/>
              <a:t>]</a:t>
            </a:r>
            <a:r>
              <a:rPr lang="en-US" altLang="ja-JP" dirty="0"/>
              <a:t> </a:t>
            </a:r>
            <a:r>
              <a:rPr lang="en-US" altLang="ja-JP" dirty="0" smtClean="0"/>
              <a:t>GROUP </a:t>
            </a:r>
            <a:r>
              <a:rPr lang="en-US" altLang="ja-JP" dirty="0"/>
              <a:t>BY : </a:t>
            </a:r>
            <a:r>
              <a:rPr lang="ja-JP" altLang="en-US" dirty="0"/>
              <a:t>グループ化</a:t>
            </a:r>
            <a:r>
              <a:rPr lang="ja-JP" altLang="en-US" dirty="0" smtClean="0"/>
              <a:t>する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dirty="0" smtClean="0"/>
              <a:t>問題６：</a:t>
            </a:r>
            <a:endParaRPr kumimoji="1" lang="en-US" altLang="ja-JP" dirty="0" smtClean="0"/>
          </a:p>
          <a:p>
            <a:r>
              <a:rPr kumimoji="1" lang="ja-JP" altLang="en-US" dirty="0" smtClean="0"/>
              <a:t>テーブル「売上データ」から、時間帯のグループ化を行い、それぞれの時間帯に何人いるかの集計も行う</a:t>
            </a:r>
            <a:endParaRPr kumimoji="1" lang="en-US" altLang="ja-JP" dirty="0" smtClean="0"/>
          </a:p>
          <a:p>
            <a:pPr marL="457200" lvl="1" indent="0">
              <a:buNone/>
            </a:pPr>
            <a:r>
              <a:rPr lang="en-US" altLang="ja-JP" dirty="0" smtClean="0"/>
              <a:t>※AS</a:t>
            </a:r>
            <a:r>
              <a:rPr lang="ja-JP" altLang="en-US" dirty="0" smtClean="0"/>
              <a:t>で属性の名前も変えてみよう</a:t>
            </a:r>
            <a:endParaRPr kumimoji="1" lang="ja-JP" altLang="en-US" dirty="0"/>
          </a:p>
        </p:txBody>
      </p:sp>
      <p:sp>
        <p:nvSpPr>
          <p:cNvPr id="5" name="角丸四角形 4"/>
          <p:cNvSpPr/>
          <p:nvPr/>
        </p:nvSpPr>
        <p:spPr>
          <a:xfrm>
            <a:off x="2908466" y="4044781"/>
            <a:ext cx="1394439" cy="39228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mtClean="0"/>
              <a:t>出力例</a:t>
            </a:r>
            <a:endParaRPr kumimoji="1" lang="ja-JP" altLang="en-US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9100" y="2831221"/>
            <a:ext cx="1193800" cy="28194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C6A9-933C-214A-B28A-8BA6D5A0CFB2}" type="slidenum">
              <a:rPr kumimoji="1" lang="ja-JP" altLang="en-US" smtClean="0"/>
              <a:t>27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512176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[</a:t>
            </a:r>
            <a:r>
              <a:rPr lang="ja-JP" altLang="en-US" dirty="0" smtClean="0"/>
              <a:t>問題</a:t>
            </a:r>
            <a:r>
              <a:rPr lang="en-US" altLang="ja-JP" dirty="0" smtClean="0"/>
              <a:t>] GROUP </a:t>
            </a:r>
            <a:r>
              <a:rPr lang="en-US" altLang="ja-JP" dirty="0"/>
              <a:t>BY : </a:t>
            </a:r>
            <a:r>
              <a:rPr lang="ja-JP" altLang="en-US" dirty="0"/>
              <a:t>グループ化</a:t>
            </a:r>
            <a:r>
              <a:rPr lang="ja-JP" altLang="en-US" dirty="0" smtClean="0"/>
              <a:t>する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dirty="0" smtClean="0"/>
              <a:t>問題７：</a:t>
            </a:r>
            <a:endParaRPr kumimoji="1" lang="en-US" altLang="ja-JP" dirty="0" smtClean="0"/>
          </a:p>
          <a:p>
            <a:r>
              <a:rPr lang="ja-JP" altLang="en-US" dirty="0" smtClean="0"/>
              <a:t>問題６で時間帯のグループ分けと集計を行なった。</a:t>
            </a:r>
            <a:endParaRPr lang="en-US" altLang="ja-JP" dirty="0" smtClean="0"/>
          </a:p>
          <a:p>
            <a:r>
              <a:rPr lang="ja-JP" altLang="en-US" dirty="0" smtClean="0"/>
              <a:t>今回はその中でも３０人以下の時間帯のグループを表示しよう。</a:t>
            </a:r>
            <a:endParaRPr kumimoji="1" lang="en-US" altLang="ja-JP" dirty="0" smtClean="0"/>
          </a:p>
        </p:txBody>
      </p:sp>
      <p:sp>
        <p:nvSpPr>
          <p:cNvPr id="5" name="角丸四角形 4"/>
          <p:cNvSpPr/>
          <p:nvPr/>
        </p:nvSpPr>
        <p:spPr>
          <a:xfrm>
            <a:off x="2908466" y="4168348"/>
            <a:ext cx="1394439" cy="39228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mtClean="0"/>
              <a:t>出力例</a:t>
            </a:r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7245" y="2849622"/>
            <a:ext cx="1697509" cy="253650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C6A9-933C-214A-B28A-8BA6D5A0CFB2}" type="slidenum">
              <a:rPr kumimoji="1" lang="ja-JP" altLang="en-US" smtClean="0"/>
              <a:t>28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34976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副問い合わせ</a:t>
            </a:r>
            <a:r>
              <a:rPr lang="en-US" altLang="ja-JP" dirty="0" smtClean="0"/>
              <a:t>(</a:t>
            </a:r>
            <a:r>
              <a:rPr lang="ja-JP" altLang="en-US" dirty="0" smtClean="0"/>
              <a:t>サブクエリ</a:t>
            </a:r>
            <a:r>
              <a:rPr lang="en-US" altLang="ja-JP" dirty="0" smtClean="0"/>
              <a:t>)</a:t>
            </a:r>
            <a:r>
              <a:rPr lang="en-US" altLang="ja-JP" dirty="0"/>
              <a:t> </a:t>
            </a:r>
            <a:r>
              <a:rPr lang="en-US" altLang="ja-JP" dirty="0" smtClean="0"/>
              <a:t>(1/5)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SELECT</a:t>
            </a:r>
            <a:r>
              <a:rPr lang="ja-JP" altLang="en-US" dirty="0" smtClean="0"/>
              <a:t>文の中で使われる</a:t>
            </a:r>
            <a:r>
              <a:rPr lang="en-US" altLang="ja-JP" dirty="0" smtClean="0"/>
              <a:t>SELECT</a:t>
            </a:r>
            <a:r>
              <a:rPr lang="ja-JP" altLang="en-US" dirty="0" smtClean="0"/>
              <a:t>文を副問い合わせ</a:t>
            </a:r>
            <a:r>
              <a:rPr lang="en-US" altLang="ja-JP" dirty="0" smtClean="0"/>
              <a:t>(</a:t>
            </a:r>
            <a:r>
              <a:rPr lang="ja-JP" altLang="en-US" dirty="0" smtClean="0"/>
              <a:t>サブクエリ</a:t>
            </a:r>
            <a:r>
              <a:rPr lang="en-US" altLang="ja-JP" dirty="0" smtClean="0"/>
              <a:t>)</a:t>
            </a:r>
            <a:r>
              <a:rPr lang="ja-JP" altLang="en-US" dirty="0" smtClean="0"/>
              <a:t>といい、ある条件で検索したデータを使って更に検索を行いたい場合に使う。</a:t>
            </a:r>
            <a:endParaRPr lang="en-US" altLang="ja-JP" dirty="0" smtClean="0"/>
          </a:p>
          <a:p>
            <a:endParaRPr kumimoji="1" lang="en-US" altLang="ja-JP" dirty="0" smtClean="0"/>
          </a:p>
          <a:p>
            <a:pPr marL="0" indent="0">
              <a:buNone/>
            </a:pPr>
            <a:r>
              <a:rPr kumimoji="1" lang="en-US" altLang="ja-JP" dirty="0" smtClean="0"/>
              <a:t>[</a:t>
            </a:r>
            <a:r>
              <a:rPr kumimoji="1" lang="ja-JP" altLang="en-US" dirty="0" smtClean="0"/>
              <a:t>使い方</a:t>
            </a:r>
            <a:r>
              <a:rPr kumimoji="1" lang="en-US" altLang="ja-JP" dirty="0" smtClean="0"/>
              <a:t>]</a:t>
            </a:r>
            <a:endParaRPr kumimoji="1" lang="en-US" altLang="ja-JP" dirty="0"/>
          </a:p>
          <a:p>
            <a:pPr marL="0" indent="0">
              <a:buNone/>
            </a:pPr>
            <a:r>
              <a:rPr lang="en-US" altLang="ja-JP" b="1" dirty="0" smtClean="0"/>
              <a:t>SELECT </a:t>
            </a:r>
            <a:r>
              <a:rPr lang="ja-JP" altLang="en-US" b="1" dirty="0" smtClean="0"/>
              <a:t>列名</a:t>
            </a:r>
            <a:r>
              <a:rPr lang="en-US" altLang="ja-JP" b="1" dirty="0" smtClean="0"/>
              <a:t> FROM </a:t>
            </a:r>
            <a:r>
              <a:rPr lang="ja-JP" altLang="en-US" b="1" dirty="0" smtClean="0"/>
              <a:t>テーブル名</a:t>
            </a:r>
            <a:r>
              <a:rPr lang="en-US" altLang="ja-JP" b="1" dirty="0" smtClean="0"/>
              <a:t> WHERE </a:t>
            </a:r>
            <a:r>
              <a:rPr lang="ja-JP" altLang="en-US" b="1" dirty="0" smtClean="0"/>
              <a:t>列名</a:t>
            </a:r>
            <a:r>
              <a:rPr lang="en-US" altLang="ja-JP" b="1" dirty="0" smtClean="0"/>
              <a:t> = (</a:t>
            </a:r>
            <a:r>
              <a:rPr lang="en-US" altLang="ja-JP" b="1" dirty="0" smtClean="0">
                <a:solidFill>
                  <a:schemeClr val="accent2"/>
                </a:solidFill>
              </a:rPr>
              <a:t>SELECT ~</a:t>
            </a:r>
            <a:r>
              <a:rPr lang="en-US" altLang="ja-JP" b="1" dirty="0" smtClean="0"/>
              <a:t>);</a:t>
            </a:r>
          </a:p>
          <a:p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☆基本情報技術者試験の午後によく出てくる。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838200" y="6331352"/>
            <a:ext cx="57825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/>
              <a:t>CC BY </a:t>
            </a:r>
            <a:r>
              <a:rPr lang="mr-IN" altLang="ja-JP" sz="1400" dirty="0"/>
              <a:t>–</a:t>
            </a:r>
            <a:r>
              <a:rPr lang="en-US" altLang="ja-JP" sz="1400" dirty="0"/>
              <a:t> 2.4 </a:t>
            </a:r>
            <a:r>
              <a:rPr lang="ja-JP" altLang="en-US" sz="1400" dirty="0">
                <a:hlinkClick r:id="rId2"/>
              </a:rPr>
              <a:t>株式会社 リナックスアカデミー </a:t>
            </a:r>
            <a:r>
              <a:rPr lang="en-US" altLang="ja-JP" sz="1400" dirty="0">
                <a:hlinkClick r:id="rId2"/>
              </a:rPr>
              <a:t>- MySQL</a:t>
            </a:r>
            <a:r>
              <a:rPr lang="ja-JP" altLang="en-US" sz="1400" dirty="0">
                <a:hlinkClick r:id="rId2"/>
              </a:rPr>
              <a:t>入門 </a:t>
            </a:r>
            <a:r>
              <a:rPr lang="en-US" altLang="ja-JP" sz="1400" dirty="0">
                <a:hlinkClick r:id="rId2"/>
              </a:rPr>
              <a:t>Ver </a:t>
            </a:r>
            <a:r>
              <a:rPr lang="en-US" altLang="ja-JP" sz="1400" dirty="0" smtClean="0">
                <a:hlinkClick r:id="rId2"/>
              </a:rPr>
              <a:t>1.0.0</a:t>
            </a:r>
            <a:endParaRPr lang="en-US" altLang="ja-JP" sz="1400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C6A9-933C-214A-B28A-8BA6D5A0CFB2}" type="slidenum">
              <a:rPr kumimoji="1" lang="ja-JP" altLang="en-US" smtClean="0"/>
              <a:t>29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76135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目次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IN </a:t>
            </a:r>
            <a:r>
              <a:rPr lang="en-US" altLang="ja-JP" dirty="0"/>
              <a:t>: </a:t>
            </a:r>
            <a:r>
              <a:rPr lang="ja-JP" altLang="en-US" dirty="0"/>
              <a:t>複数の値から一致するものを</a:t>
            </a:r>
            <a:r>
              <a:rPr lang="ja-JP" altLang="en-US" dirty="0" smtClean="0"/>
              <a:t>探す</a:t>
            </a:r>
            <a:endParaRPr lang="en-US" altLang="ja-JP" dirty="0" smtClean="0"/>
          </a:p>
          <a:p>
            <a:r>
              <a:rPr lang="en-US" altLang="ja-JP" dirty="0"/>
              <a:t>LIKE : </a:t>
            </a:r>
            <a:r>
              <a:rPr lang="ja-JP" altLang="en-US" dirty="0"/>
              <a:t>文字列で検索</a:t>
            </a:r>
            <a:endParaRPr lang="en-US" altLang="ja-JP" dirty="0" smtClean="0"/>
          </a:p>
          <a:p>
            <a:r>
              <a:rPr lang="en-US" altLang="ja-JP" dirty="0" smtClean="0"/>
              <a:t>GROUP BY : </a:t>
            </a:r>
            <a:r>
              <a:rPr lang="ja-JP" altLang="en-US" dirty="0" smtClean="0"/>
              <a:t>グループ化する</a:t>
            </a:r>
            <a:endParaRPr lang="en-US" altLang="ja-JP" dirty="0" smtClean="0"/>
          </a:p>
          <a:p>
            <a:r>
              <a:rPr lang="en-US" altLang="ja-JP" dirty="0" smtClean="0"/>
              <a:t>HAVING : </a:t>
            </a:r>
            <a:r>
              <a:rPr lang="ja-JP" altLang="en-US" dirty="0" smtClean="0"/>
              <a:t>グループから条件を指定して抽出する</a:t>
            </a:r>
            <a:endParaRPr lang="en-US" altLang="ja-JP" dirty="0" smtClean="0"/>
          </a:p>
          <a:p>
            <a:r>
              <a:rPr lang="en-US" altLang="ja-JP" dirty="0" smtClean="0"/>
              <a:t>(</a:t>
            </a:r>
            <a:r>
              <a:rPr lang="ja-JP" altLang="en-US" dirty="0" smtClean="0"/>
              <a:t>副問い合わせ</a:t>
            </a:r>
            <a:r>
              <a:rPr lang="en-US" altLang="ja-JP" dirty="0" smtClean="0"/>
              <a:t>(</a:t>
            </a:r>
            <a:r>
              <a:rPr lang="ja-JP" altLang="en-US" dirty="0" smtClean="0"/>
              <a:t>サブクエリ</a:t>
            </a:r>
            <a:r>
              <a:rPr lang="en-US" altLang="ja-JP" dirty="0" smtClean="0"/>
              <a:t>))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C6A9-933C-214A-B28A-8BA6D5A0CFB2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629694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副問い合わせ</a:t>
            </a:r>
            <a:r>
              <a:rPr lang="en-US" altLang="ja-JP" dirty="0"/>
              <a:t>(</a:t>
            </a:r>
            <a:r>
              <a:rPr lang="ja-JP" altLang="en-US" dirty="0"/>
              <a:t>サブクエリ</a:t>
            </a:r>
            <a:r>
              <a:rPr lang="en-US" altLang="ja-JP" dirty="0"/>
              <a:t>) </a:t>
            </a:r>
            <a:r>
              <a:rPr lang="en-US" altLang="ja-JP" dirty="0" smtClean="0"/>
              <a:t>(2/5</a:t>
            </a:r>
            <a:r>
              <a:rPr lang="en-US" altLang="ja-JP" dirty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kumimoji="1" lang="ja-JP" altLang="en-US" sz="4000" b="1" dirty="0" smtClean="0">
                <a:solidFill>
                  <a:schemeClr val="accent2"/>
                </a:solidFill>
              </a:rPr>
              <a:t>注意</a:t>
            </a:r>
            <a:r>
              <a:rPr kumimoji="1" lang="en-US" altLang="ja-JP" sz="4000" b="1" dirty="0" smtClean="0">
                <a:solidFill>
                  <a:schemeClr val="accent2"/>
                </a:solidFill>
              </a:rPr>
              <a:t>:</a:t>
            </a:r>
          </a:p>
          <a:p>
            <a:pPr algn="ctr"/>
            <a:r>
              <a:rPr lang="ja-JP" altLang="en-US" dirty="0" smtClean="0"/>
              <a:t>副問い合わせ</a:t>
            </a:r>
            <a:r>
              <a:rPr lang="en-US" altLang="ja-JP" dirty="0" smtClean="0"/>
              <a:t>(</a:t>
            </a:r>
            <a:r>
              <a:rPr lang="ja-JP" altLang="en-US" dirty="0" smtClean="0"/>
              <a:t>サブクエリ</a:t>
            </a:r>
            <a:r>
              <a:rPr lang="en-US" altLang="ja-JP" dirty="0" smtClean="0"/>
              <a:t>)</a:t>
            </a:r>
            <a:r>
              <a:rPr lang="ja-JP" altLang="en-US" dirty="0" smtClean="0"/>
              <a:t>は</a:t>
            </a:r>
            <a:r>
              <a:rPr lang="en-US" altLang="ja-JP" dirty="0" smtClean="0"/>
              <a:t>SQL</a:t>
            </a:r>
            <a:r>
              <a:rPr lang="ja-JP" altLang="en-US" dirty="0" smtClean="0"/>
              <a:t>エディタでは対応していない</a:t>
            </a:r>
            <a:endParaRPr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C6A9-933C-214A-B28A-8BA6D5A0CFB2}" type="slidenum">
              <a:rPr kumimoji="1" lang="ja-JP" altLang="en-US" smtClean="0"/>
              <a:t>30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822192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副問い合わせ</a:t>
            </a:r>
            <a:r>
              <a:rPr lang="en-US" altLang="ja-JP" dirty="0"/>
              <a:t>(</a:t>
            </a:r>
            <a:r>
              <a:rPr lang="ja-JP" altLang="en-US" dirty="0"/>
              <a:t>サブクエリ</a:t>
            </a:r>
            <a:r>
              <a:rPr lang="en-US" altLang="ja-JP" dirty="0"/>
              <a:t>) </a:t>
            </a:r>
            <a:r>
              <a:rPr lang="en-US" altLang="ja-JP" dirty="0" smtClean="0"/>
              <a:t>(3/5</a:t>
            </a:r>
            <a:r>
              <a:rPr lang="en-US" altLang="ja-JP" dirty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dirty="0" smtClean="0"/>
              <a:t>例</a:t>
            </a:r>
            <a:r>
              <a:rPr lang="en-US" altLang="ja-JP" dirty="0" smtClean="0"/>
              <a:t>: </a:t>
            </a:r>
            <a:r>
              <a:rPr lang="ja-JP" altLang="en-US" dirty="0" smtClean="0"/>
              <a:t>価格が最大値であるレコードを表示したい。</a:t>
            </a:r>
            <a:endParaRPr lang="en-US" altLang="ja-JP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dirty="0" smtClean="0"/>
              <a:t>ステップ</a:t>
            </a:r>
            <a:r>
              <a:rPr lang="en-US" altLang="ja-JP" dirty="0" smtClean="0"/>
              <a:t>1: </a:t>
            </a:r>
            <a:r>
              <a:rPr lang="ja-JP" altLang="en-US" dirty="0" smtClean="0"/>
              <a:t>最初に価格の最大値は何であるかを調べる。</a:t>
            </a:r>
            <a:endParaRPr lang="en-US" altLang="ja-JP" dirty="0" smtClean="0"/>
          </a:p>
          <a:p>
            <a:pPr marL="514350" marR="0" lvl="0" indent="-5143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lang="en-US" altLang="ja-JP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b="1" dirty="0" smtClean="0"/>
              <a:t>select max(</a:t>
            </a:r>
            <a:r>
              <a:rPr lang="ja-JP" altLang="en-US" b="1" dirty="0" smtClean="0"/>
              <a:t>価格</a:t>
            </a:r>
            <a:r>
              <a:rPr lang="en-US" altLang="ja-JP" b="1" dirty="0" smtClean="0"/>
              <a:t>) from </a:t>
            </a:r>
            <a:r>
              <a:rPr lang="ja-JP" altLang="en-US" b="1" dirty="0" smtClean="0"/>
              <a:t>商品データ</a:t>
            </a:r>
            <a:r>
              <a:rPr lang="en-US" altLang="ja-JP" b="1" dirty="0" smtClean="0"/>
              <a:t>;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 smtClean="0"/>
              <a:t>ステップ</a:t>
            </a:r>
            <a:r>
              <a:rPr kumimoji="1" lang="en-US" altLang="ja-JP" dirty="0" smtClean="0"/>
              <a:t>2: 200</a:t>
            </a:r>
            <a:r>
              <a:rPr kumimoji="1" lang="ja-JP" altLang="en-US" dirty="0" smtClean="0"/>
              <a:t>円</a:t>
            </a:r>
            <a:r>
              <a:rPr lang="ja-JP" altLang="en-US" dirty="0" smtClean="0"/>
              <a:t>であると分かるため、次の行を実行する</a:t>
            </a:r>
            <a:endParaRPr lang="en-US" altLang="ja-JP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b="1" dirty="0" smtClean="0"/>
              <a:t>s</a:t>
            </a:r>
            <a:r>
              <a:rPr kumimoji="1" lang="en-US" altLang="ja-JP" b="1" dirty="0" smtClean="0"/>
              <a:t>elect * from </a:t>
            </a:r>
            <a:r>
              <a:rPr kumimoji="1" lang="ja-JP" altLang="en-US" b="1" dirty="0" smtClean="0"/>
              <a:t>商品データ</a:t>
            </a:r>
            <a:r>
              <a:rPr kumimoji="1" lang="en-US" altLang="ja-JP" b="1" dirty="0" smtClean="0"/>
              <a:t> where </a:t>
            </a:r>
            <a:r>
              <a:rPr kumimoji="1" lang="ja-JP" altLang="en-US" b="1" dirty="0" smtClean="0">
                <a:solidFill>
                  <a:schemeClr val="accent2"/>
                </a:solidFill>
              </a:rPr>
              <a:t>価格</a:t>
            </a:r>
            <a:r>
              <a:rPr kumimoji="1" lang="en-US" altLang="ja-JP" b="1" dirty="0" smtClean="0">
                <a:solidFill>
                  <a:schemeClr val="accent2"/>
                </a:solidFill>
              </a:rPr>
              <a:t> = 200</a:t>
            </a:r>
            <a:r>
              <a:rPr kumimoji="1" lang="en-US" altLang="ja-JP" b="1" dirty="0" smtClean="0"/>
              <a:t>;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dirty="0" smtClean="0"/>
              <a:t>以上の２行で表示ができた。しかし・・・</a:t>
            </a:r>
            <a:r>
              <a:rPr lang="en-US" altLang="ja-JP" dirty="0" smtClean="0"/>
              <a:t>(</a:t>
            </a:r>
            <a:r>
              <a:rPr lang="ja-JP" altLang="en-US" dirty="0" smtClean="0"/>
              <a:t>次スライドへ</a:t>
            </a:r>
            <a:r>
              <a:rPr lang="en-US" altLang="ja-JP" dirty="0" smtClean="0"/>
              <a:t>)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C6A9-933C-214A-B28A-8BA6D5A0CFB2}" type="slidenum">
              <a:rPr kumimoji="1" lang="ja-JP" altLang="en-US" smtClean="0"/>
              <a:t>31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99940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副問い合わせ</a:t>
            </a:r>
            <a:r>
              <a:rPr lang="en-US" altLang="ja-JP" dirty="0"/>
              <a:t>(</a:t>
            </a:r>
            <a:r>
              <a:rPr lang="ja-JP" altLang="en-US" dirty="0"/>
              <a:t>サブクエリ</a:t>
            </a:r>
            <a:r>
              <a:rPr lang="en-US" altLang="ja-JP" dirty="0"/>
              <a:t>) </a:t>
            </a:r>
            <a:r>
              <a:rPr lang="en-US" altLang="ja-JP" dirty="0" smtClean="0"/>
              <a:t>(4/5</a:t>
            </a:r>
            <a:r>
              <a:rPr lang="en-US" altLang="ja-JP" dirty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もし今後、</a:t>
            </a:r>
            <a:r>
              <a:rPr kumimoji="1" lang="en-US" altLang="ja-JP" b="1" dirty="0" smtClean="0"/>
              <a:t>200</a:t>
            </a:r>
            <a:r>
              <a:rPr kumimoji="1" lang="ja-JP" altLang="en-US" b="1" dirty="0" smtClean="0"/>
              <a:t>円以上のレコードが追加された際</a:t>
            </a:r>
            <a:r>
              <a:rPr kumimoji="1" lang="ja-JP" altLang="en-US" dirty="0" smtClean="0"/>
              <a:t>に、</a:t>
            </a:r>
            <a:r>
              <a:rPr lang="ja-JP" altLang="en-US" dirty="0" smtClean="0"/>
              <a:t>「</a:t>
            </a:r>
            <a:r>
              <a:rPr lang="en-US" altLang="ja-JP" dirty="0" smtClean="0"/>
              <a:t>where </a:t>
            </a:r>
            <a:r>
              <a:rPr lang="ja-JP" altLang="en-US" dirty="0"/>
              <a:t>価格</a:t>
            </a:r>
            <a:r>
              <a:rPr lang="en-US" altLang="ja-JP" dirty="0"/>
              <a:t> = </a:t>
            </a:r>
            <a:r>
              <a:rPr lang="en-US" altLang="ja-JP" dirty="0" smtClean="0"/>
              <a:t>200</a:t>
            </a:r>
            <a:r>
              <a:rPr lang="ja-JP" altLang="en-US" dirty="0" smtClean="0"/>
              <a:t>」</a:t>
            </a:r>
            <a:r>
              <a:rPr lang="en-US" altLang="ja-JP" b="1" dirty="0" smtClean="0">
                <a:solidFill>
                  <a:srgbClr val="FF0000"/>
                </a:solidFill>
              </a:rPr>
              <a:t> </a:t>
            </a:r>
            <a:r>
              <a:rPr lang="ja-JP" altLang="en-US" dirty="0" smtClean="0"/>
              <a:t>の部分の値を毎回変えないといけない</a:t>
            </a:r>
            <a:endParaRPr lang="en-US" altLang="ja-JP" dirty="0" smtClean="0"/>
          </a:p>
          <a:p>
            <a:r>
              <a:rPr kumimoji="1" lang="ja-JP" altLang="en-US" dirty="0" smtClean="0"/>
              <a:t>ここで、副問い合わせ</a:t>
            </a:r>
            <a:r>
              <a:rPr kumimoji="1" lang="en-US" altLang="ja-JP" dirty="0" smtClean="0"/>
              <a:t>(</a:t>
            </a:r>
            <a:r>
              <a:rPr kumimoji="1" lang="ja-JP" altLang="en-US" dirty="0" smtClean="0"/>
              <a:t>サブクエリ</a:t>
            </a:r>
            <a:r>
              <a:rPr kumimoji="1" lang="en-US" altLang="ja-JP" dirty="0" smtClean="0"/>
              <a:t>)</a:t>
            </a:r>
            <a:r>
              <a:rPr kumimoji="1" lang="ja-JP" altLang="en-US" dirty="0" smtClean="0"/>
              <a:t>が役に立つ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pPr marL="0" indent="0">
              <a:buNone/>
            </a:pPr>
            <a:r>
              <a:rPr lang="en-US" altLang="ja-JP" b="1" dirty="0"/>
              <a:t>s</a:t>
            </a:r>
            <a:r>
              <a:rPr lang="en-US" altLang="ja-JP" b="1" dirty="0" smtClean="0"/>
              <a:t>elect * from </a:t>
            </a:r>
            <a:r>
              <a:rPr lang="ja-JP" altLang="en-US" b="1" dirty="0" smtClean="0"/>
              <a:t>商品データ</a:t>
            </a:r>
            <a:endParaRPr lang="en-US" altLang="ja-JP" b="1" dirty="0"/>
          </a:p>
          <a:p>
            <a:pPr marL="0" indent="0">
              <a:buNone/>
            </a:pPr>
            <a:r>
              <a:rPr lang="en-US" altLang="ja-JP" b="1" dirty="0" smtClean="0"/>
              <a:t>	where </a:t>
            </a:r>
            <a:r>
              <a:rPr lang="ja-JP" altLang="en-US" b="1" dirty="0" smtClean="0"/>
              <a:t>価格</a:t>
            </a:r>
            <a:r>
              <a:rPr lang="en-US" altLang="ja-JP" b="1" dirty="0" smtClean="0"/>
              <a:t> = </a:t>
            </a:r>
            <a:r>
              <a:rPr lang="en-US" altLang="ja-JP" b="1" dirty="0" smtClean="0">
                <a:solidFill>
                  <a:schemeClr val="accent2"/>
                </a:solidFill>
              </a:rPr>
              <a:t>(select max(</a:t>
            </a:r>
            <a:r>
              <a:rPr lang="ja-JP" altLang="en-US" b="1" dirty="0" smtClean="0">
                <a:solidFill>
                  <a:schemeClr val="accent2"/>
                </a:solidFill>
              </a:rPr>
              <a:t>価格</a:t>
            </a:r>
            <a:r>
              <a:rPr lang="en-US" altLang="ja-JP" b="1" dirty="0" smtClean="0">
                <a:solidFill>
                  <a:schemeClr val="accent2"/>
                </a:solidFill>
              </a:rPr>
              <a:t>) from </a:t>
            </a:r>
            <a:r>
              <a:rPr lang="ja-JP" altLang="en-US" b="1" dirty="0" smtClean="0">
                <a:solidFill>
                  <a:schemeClr val="accent2"/>
                </a:solidFill>
              </a:rPr>
              <a:t>商品データ</a:t>
            </a:r>
            <a:r>
              <a:rPr lang="en-US" altLang="ja-JP" b="1" dirty="0" smtClean="0">
                <a:solidFill>
                  <a:schemeClr val="accent2"/>
                </a:solidFill>
              </a:rPr>
              <a:t>)</a:t>
            </a:r>
            <a:r>
              <a:rPr lang="en-US" altLang="ja-JP" b="1" dirty="0" smtClean="0"/>
              <a:t>;</a:t>
            </a:r>
          </a:p>
          <a:p>
            <a:endParaRPr kumimoji="1" lang="en-US" altLang="ja-JP" dirty="0" smtClean="0"/>
          </a:p>
          <a:p>
            <a:r>
              <a:rPr kumimoji="1" lang="en-US" altLang="ja-JP" dirty="0" smtClean="0"/>
              <a:t>select</a:t>
            </a:r>
            <a:r>
              <a:rPr kumimoji="1" lang="ja-JP" altLang="en-US" dirty="0" smtClean="0"/>
              <a:t>文の中に</a:t>
            </a:r>
            <a:r>
              <a:rPr kumimoji="1" lang="en-US" altLang="ja-JP" dirty="0" smtClean="0"/>
              <a:t>select</a:t>
            </a:r>
            <a:r>
              <a:rPr kumimoji="1" lang="ja-JP" altLang="en-US" dirty="0" smtClean="0"/>
              <a:t>文を入れる</a:t>
            </a:r>
            <a:r>
              <a:rPr kumimoji="1" lang="en-US" altLang="ja-JP" dirty="0" smtClean="0"/>
              <a:t>(</a:t>
            </a:r>
            <a:r>
              <a:rPr kumimoji="1" lang="ja-JP" altLang="en-US" b="1" dirty="0" smtClean="0"/>
              <a:t>副問い合わせ</a:t>
            </a:r>
            <a:r>
              <a:rPr kumimoji="1" lang="en-US" altLang="ja-JP" dirty="0" smtClean="0"/>
              <a:t>)</a:t>
            </a:r>
            <a:r>
              <a:rPr kumimoji="1" lang="ja-JP" altLang="en-US" dirty="0" smtClean="0"/>
              <a:t>ことで、今後価値が最大値となるレコードが追加されても</a:t>
            </a:r>
            <a:r>
              <a:rPr kumimoji="1" lang="en-US" altLang="ja-JP" dirty="0" smtClean="0"/>
              <a:t>SQL</a:t>
            </a:r>
            <a:r>
              <a:rPr kumimoji="1" lang="ja-JP" altLang="en-US" dirty="0" smtClean="0"/>
              <a:t>文を修正する必要がなくなるというメリットがある。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C6A9-933C-214A-B28A-8BA6D5A0CFB2}" type="slidenum">
              <a:rPr kumimoji="1" lang="ja-JP" altLang="en-US" smtClean="0"/>
              <a:t>32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279207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sz="3600" dirty="0"/>
              <a:t>副問い合わせ</a:t>
            </a:r>
            <a:r>
              <a:rPr lang="en-US" altLang="ja-JP" sz="3600" dirty="0"/>
              <a:t>(</a:t>
            </a:r>
            <a:r>
              <a:rPr lang="ja-JP" altLang="en-US" sz="3600" dirty="0"/>
              <a:t>サブクエリ</a:t>
            </a:r>
            <a:r>
              <a:rPr lang="en-US" altLang="ja-JP" sz="3600" dirty="0"/>
              <a:t>) </a:t>
            </a:r>
            <a:r>
              <a:rPr lang="en-US" altLang="ja-JP" sz="3600" dirty="0" smtClean="0"/>
              <a:t>(5/5</a:t>
            </a:r>
            <a:r>
              <a:rPr lang="en-US" altLang="ja-JP" sz="3600" dirty="0"/>
              <a:t>)</a:t>
            </a:r>
            <a:endParaRPr kumimoji="1" lang="ja-JP" altLang="en-US" sz="3600" dirty="0"/>
          </a:p>
        </p:txBody>
      </p:sp>
      <p:sp>
        <p:nvSpPr>
          <p:cNvPr id="14" name="角丸四角形 13"/>
          <p:cNvSpPr/>
          <p:nvPr/>
        </p:nvSpPr>
        <p:spPr>
          <a:xfrm>
            <a:off x="2487037" y="1732952"/>
            <a:ext cx="7217924" cy="1282461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2000" dirty="0">
                <a:solidFill>
                  <a:schemeClr val="bg1"/>
                </a:solidFill>
              </a:rPr>
              <a:t>select * from </a:t>
            </a:r>
            <a:r>
              <a:rPr lang="ja-JP" altLang="en-US" sz="2000" dirty="0">
                <a:solidFill>
                  <a:schemeClr val="bg1"/>
                </a:solidFill>
              </a:rPr>
              <a:t>商品データ</a:t>
            </a:r>
            <a:endParaRPr lang="en-US" altLang="ja-JP" sz="2000" dirty="0">
              <a:solidFill>
                <a:schemeClr val="bg1"/>
              </a:solidFill>
            </a:endParaRPr>
          </a:p>
          <a:p>
            <a:r>
              <a:rPr lang="en-US" altLang="ja-JP" sz="2000" dirty="0" smtClean="0">
                <a:solidFill>
                  <a:schemeClr val="bg1"/>
                </a:solidFill>
              </a:rPr>
              <a:t>	where </a:t>
            </a:r>
            <a:r>
              <a:rPr lang="ja-JP" altLang="en-US" sz="2000" dirty="0">
                <a:solidFill>
                  <a:schemeClr val="bg1"/>
                </a:solidFill>
              </a:rPr>
              <a:t>価格</a:t>
            </a:r>
            <a:r>
              <a:rPr lang="en-US" altLang="ja-JP" sz="2000" dirty="0">
                <a:solidFill>
                  <a:schemeClr val="bg1"/>
                </a:solidFill>
              </a:rPr>
              <a:t> </a:t>
            </a:r>
            <a:r>
              <a:rPr lang="en-US" altLang="ja-JP" sz="2000" dirty="0" smtClean="0">
                <a:solidFill>
                  <a:schemeClr val="bg1"/>
                </a:solidFill>
              </a:rPr>
              <a:t>=</a:t>
            </a:r>
            <a:endParaRPr lang="en-US" altLang="ja-JP" sz="2000" dirty="0">
              <a:solidFill>
                <a:schemeClr val="bg1"/>
              </a:solidFill>
            </a:endParaRPr>
          </a:p>
        </p:txBody>
      </p:sp>
      <p:sp>
        <p:nvSpPr>
          <p:cNvPr id="17" name="角丸四角形 16"/>
          <p:cNvSpPr/>
          <p:nvPr/>
        </p:nvSpPr>
        <p:spPr>
          <a:xfrm>
            <a:off x="2487037" y="3795699"/>
            <a:ext cx="7217924" cy="1282465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2000" dirty="0">
                <a:solidFill>
                  <a:schemeClr val="bg1"/>
                </a:solidFill>
              </a:rPr>
              <a:t>select * from </a:t>
            </a:r>
            <a:r>
              <a:rPr lang="ja-JP" altLang="en-US" sz="2000" dirty="0">
                <a:solidFill>
                  <a:schemeClr val="bg1"/>
                </a:solidFill>
              </a:rPr>
              <a:t>商品データ</a:t>
            </a:r>
            <a:endParaRPr lang="en-US" altLang="ja-JP" sz="2000" dirty="0">
              <a:solidFill>
                <a:schemeClr val="bg1"/>
              </a:solidFill>
            </a:endParaRPr>
          </a:p>
          <a:p>
            <a:r>
              <a:rPr lang="en-US" altLang="ja-JP" sz="2000" dirty="0" smtClean="0">
                <a:solidFill>
                  <a:schemeClr val="bg1"/>
                </a:solidFill>
              </a:rPr>
              <a:t>	where </a:t>
            </a:r>
            <a:r>
              <a:rPr lang="ja-JP" altLang="en-US" sz="2000" dirty="0">
                <a:solidFill>
                  <a:schemeClr val="bg1"/>
                </a:solidFill>
              </a:rPr>
              <a:t>価格</a:t>
            </a:r>
            <a:r>
              <a:rPr lang="en-US" altLang="ja-JP" sz="2000" dirty="0">
                <a:solidFill>
                  <a:schemeClr val="bg1"/>
                </a:solidFill>
              </a:rPr>
              <a:t> </a:t>
            </a:r>
            <a:r>
              <a:rPr lang="en-US" altLang="ja-JP" sz="2000" dirty="0" smtClean="0">
                <a:solidFill>
                  <a:schemeClr val="bg1"/>
                </a:solidFill>
              </a:rPr>
              <a:t>=</a:t>
            </a:r>
            <a:endParaRPr lang="en-US" altLang="ja-JP" sz="2000" dirty="0">
              <a:solidFill>
                <a:schemeClr val="bg1"/>
              </a:solidFill>
            </a:endParaRPr>
          </a:p>
        </p:txBody>
      </p:sp>
      <p:sp>
        <p:nvSpPr>
          <p:cNvPr id="18" name="角丸四角形 17"/>
          <p:cNvSpPr/>
          <p:nvPr/>
        </p:nvSpPr>
        <p:spPr>
          <a:xfrm>
            <a:off x="5533019" y="4202213"/>
            <a:ext cx="1159612" cy="744199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xxx</a:t>
            </a:r>
            <a:r>
              <a:rPr lang="ja-JP" altLang="en-US" dirty="0" smtClean="0"/>
              <a:t>円</a:t>
            </a:r>
            <a:r>
              <a:rPr kumimoji="1" lang="en-US" altLang="ja-JP" dirty="0" smtClean="0"/>
              <a:t>;</a:t>
            </a:r>
            <a:endParaRPr kumimoji="1" lang="ja-JP" altLang="en-US" dirty="0"/>
          </a:p>
        </p:txBody>
      </p:sp>
      <p:sp>
        <p:nvSpPr>
          <p:cNvPr id="5" name="下矢印 4"/>
          <p:cNvSpPr/>
          <p:nvPr/>
        </p:nvSpPr>
        <p:spPr>
          <a:xfrm rot="2441612">
            <a:off x="6844021" y="2838363"/>
            <a:ext cx="511736" cy="1478345"/>
          </a:xfrm>
          <a:prstGeom prst="downArrow">
            <a:avLst>
              <a:gd name="adj1" fmla="val 37097"/>
              <a:gd name="adj2" fmla="val 50000"/>
            </a:avLst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正方形/長方形 18"/>
          <p:cNvSpPr/>
          <p:nvPr/>
        </p:nvSpPr>
        <p:spPr>
          <a:xfrm>
            <a:off x="5308068" y="3221213"/>
            <a:ext cx="3883355" cy="373246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「</a:t>
            </a:r>
            <a:r>
              <a:rPr lang="en-US" altLang="ja-JP" dirty="0" smtClean="0"/>
              <a:t>SQL</a:t>
            </a:r>
            <a:r>
              <a:rPr lang="ja-JP" altLang="en-US" dirty="0" smtClean="0"/>
              <a:t>文」を「結果」に置き換える</a:t>
            </a:r>
            <a:endParaRPr kumimoji="1" lang="ja-JP" altLang="en-US" dirty="0"/>
          </a:p>
        </p:txBody>
      </p:sp>
      <p:sp>
        <p:nvSpPr>
          <p:cNvPr id="8" name="円形吹き出し 7"/>
          <p:cNvSpPr/>
          <p:nvPr/>
        </p:nvSpPr>
        <p:spPr>
          <a:xfrm>
            <a:off x="7910335" y="462803"/>
            <a:ext cx="3863502" cy="1274660"/>
          </a:xfrm>
          <a:prstGeom prst="wedgeEllipseCallout">
            <a:avLst>
              <a:gd name="adj1" fmla="val -34932"/>
              <a:gd name="adj2" fmla="val 57921"/>
            </a:avLst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複雑な文だなー</a:t>
            </a:r>
            <a:endParaRPr lang="en-US" altLang="ja-JP" dirty="0"/>
          </a:p>
          <a:p>
            <a:pPr algn="ctr"/>
            <a:r>
              <a:rPr kumimoji="1" lang="ja-JP" altLang="en-US" dirty="0" smtClean="0"/>
              <a:t>あっ、カッコ内の命令を</a:t>
            </a:r>
            <a:endParaRPr kumimoji="1" lang="en-US" altLang="ja-JP" dirty="0" smtClean="0"/>
          </a:p>
          <a:p>
            <a:pPr algn="ctr"/>
            <a:r>
              <a:rPr kumimoji="1" lang="ja-JP" altLang="en-US" dirty="0" smtClean="0"/>
              <a:t>先に実行するお約束だ！</a:t>
            </a:r>
            <a:endParaRPr kumimoji="1" lang="ja-JP" altLang="en-US" dirty="0"/>
          </a:p>
        </p:txBody>
      </p:sp>
      <p:sp>
        <p:nvSpPr>
          <p:cNvPr id="10" name="円形吹き出し 9"/>
          <p:cNvSpPr/>
          <p:nvPr/>
        </p:nvSpPr>
        <p:spPr>
          <a:xfrm>
            <a:off x="7910335" y="5078164"/>
            <a:ext cx="3863502" cy="1274660"/>
          </a:xfrm>
          <a:prstGeom prst="wedgeEllipseCallout">
            <a:avLst>
              <a:gd name="adj1" fmla="val -38458"/>
              <a:gd name="adj2" fmla="val -59605"/>
            </a:avLst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 smtClean="0"/>
              <a:t>単純な</a:t>
            </a:r>
            <a:r>
              <a:rPr lang="en-US" altLang="ja-JP" sz="1600" dirty="0" smtClean="0"/>
              <a:t>SQL</a:t>
            </a:r>
            <a:r>
              <a:rPr lang="ja-JP" altLang="en-US" sz="1600" dirty="0" smtClean="0"/>
              <a:t>文になった</a:t>
            </a:r>
            <a:r>
              <a:rPr kumimoji="1" lang="ja-JP" altLang="en-US" sz="1600" dirty="0" smtClean="0"/>
              <a:t>！！</a:t>
            </a:r>
            <a:endParaRPr kumimoji="1" lang="en-US" altLang="ja-JP" sz="1600" dirty="0" smtClean="0"/>
          </a:p>
          <a:p>
            <a:pPr algn="ctr"/>
            <a:r>
              <a:rPr lang="ja-JP" altLang="en-US" sz="1600" dirty="0" smtClean="0"/>
              <a:t>これなら分かる！！</a:t>
            </a:r>
            <a:endParaRPr kumimoji="1" lang="ja-JP" altLang="en-US" sz="1600" dirty="0"/>
          </a:p>
        </p:txBody>
      </p:sp>
      <p:pic>
        <p:nvPicPr>
          <p:cNvPr id="21" name="図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1803" y="5685918"/>
            <a:ext cx="3997944" cy="120503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2" name="角丸四角形 21"/>
          <p:cNvSpPr/>
          <p:nvPr/>
        </p:nvSpPr>
        <p:spPr>
          <a:xfrm>
            <a:off x="5513565" y="2186754"/>
            <a:ext cx="4043465" cy="744199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(select max(</a:t>
            </a:r>
            <a:r>
              <a:rPr kumimoji="1" lang="ja-JP" altLang="en-US" dirty="0" smtClean="0"/>
              <a:t>価格</a:t>
            </a:r>
            <a:r>
              <a:rPr kumimoji="1" lang="en-US" altLang="ja-JP" dirty="0" smtClean="0"/>
              <a:t>) from </a:t>
            </a:r>
            <a:r>
              <a:rPr kumimoji="1" lang="ja-JP" altLang="en-US" dirty="0" smtClean="0"/>
              <a:t>商品データ</a:t>
            </a:r>
            <a:r>
              <a:rPr kumimoji="1" lang="en-US" altLang="ja-JP" dirty="0" smtClean="0"/>
              <a:t>);</a:t>
            </a:r>
            <a:endParaRPr kumimoji="1" lang="ja-JP" altLang="en-US" dirty="0"/>
          </a:p>
        </p:txBody>
      </p:sp>
      <p:sp>
        <p:nvSpPr>
          <p:cNvPr id="20" name="下矢印 19"/>
          <p:cNvSpPr/>
          <p:nvPr/>
        </p:nvSpPr>
        <p:spPr>
          <a:xfrm>
            <a:off x="4041594" y="4946412"/>
            <a:ext cx="478688" cy="928515"/>
          </a:xfrm>
          <a:prstGeom prst="down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爆発 1 23"/>
          <p:cNvSpPr/>
          <p:nvPr/>
        </p:nvSpPr>
        <p:spPr>
          <a:xfrm>
            <a:off x="69664" y="1690688"/>
            <a:ext cx="2417373" cy="2803491"/>
          </a:xfrm>
          <a:prstGeom prst="irregularSeal1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b="1" dirty="0" smtClean="0"/>
              <a:t>解き方の</a:t>
            </a:r>
            <a:endParaRPr lang="en-US" altLang="ja-JP" sz="2000" b="1" dirty="0" smtClean="0"/>
          </a:p>
          <a:p>
            <a:pPr algn="ctr"/>
            <a:r>
              <a:rPr lang="ja-JP" altLang="en-US" sz="2000" b="1" dirty="0" smtClean="0"/>
              <a:t>イメージ</a:t>
            </a:r>
            <a:endParaRPr kumimoji="1" lang="ja-JP" altLang="en-US" sz="2000" b="1" dirty="0"/>
          </a:p>
        </p:txBody>
      </p:sp>
      <p:sp>
        <p:nvSpPr>
          <p:cNvPr id="27" name="正方形/長方形 26"/>
          <p:cNvSpPr/>
          <p:nvPr/>
        </p:nvSpPr>
        <p:spPr>
          <a:xfrm>
            <a:off x="3425435" y="5231685"/>
            <a:ext cx="1711006" cy="300712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実行！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C6A9-933C-214A-B28A-8BA6D5A0CFB2}" type="slidenum">
              <a:rPr kumimoji="1" lang="ja-JP" altLang="en-US" smtClean="0"/>
              <a:t>33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596778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演習問題に入る前に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それぞれの演習問題の出力例と同じになるように</a:t>
            </a:r>
            <a:r>
              <a:rPr kumimoji="1" lang="en-US" altLang="ja-JP" dirty="0" smtClean="0"/>
              <a:t>SELECT</a:t>
            </a:r>
            <a:r>
              <a:rPr kumimoji="1" lang="ja-JP" altLang="en-US" dirty="0" smtClean="0"/>
              <a:t>文を考えましょう</a:t>
            </a:r>
            <a:endParaRPr kumimoji="1" lang="en-US" altLang="ja-JP" dirty="0" smtClean="0"/>
          </a:p>
          <a:p>
            <a:r>
              <a:rPr lang="ja-JP" altLang="en-US" dirty="0" smtClean="0"/>
              <a:t>今回は全部で５問です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lang="ja-JP" altLang="en-US" dirty="0" smtClean="0"/>
              <a:t>最初に使うデータベース「生徒名簿」の紹介をしていきます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C6A9-933C-214A-B28A-8BA6D5A0CFB2}" type="slidenum">
              <a:rPr kumimoji="1" lang="ja-JP" altLang="en-US" smtClean="0"/>
              <a:t>34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643879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203079"/>
            <a:ext cx="10515600" cy="1325563"/>
          </a:xfrm>
        </p:spPr>
        <p:txBody>
          <a:bodyPr/>
          <a:lstStyle/>
          <a:p>
            <a:r>
              <a:rPr kumimoji="1" lang="ja-JP" altLang="en-US" dirty="0" smtClean="0"/>
              <a:t>演習問題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en-US" altLang="ja-JP" dirty="0" smtClean="0"/>
              <a:t>(</a:t>
            </a:r>
            <a:r>
              <a:rPr lang="ja-JP" altLang="en-US" dirty="0" smtClean="0"/>
              <a:t>準備</a:t>
            </a:r>
            <a:r>
              <a:rPr lang="en-US" altLang="ja-JP" dirty="0" smtClean="0"/>
              <a:t>)</a:t>
            </a:r>
            <a:endParaRPr kumimoji="1" lang="ja-JP" altLang="en-US" dirty="0"/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/>
          </p:nvPr>
        </p:nvGraphicFramePr>
        <p:xfrm>
          <a:off x="3495552" y="759924"/>
          <a:ext cx="8128001" cy="110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1143"/>
                <a:gridCol w="1161143"/>
                <a:gridCol w="696685"/>
                <a:gridCol w="1153886"/>
                <a:gridCol w="827314"/>
                <a:gridCol w="1023258"/>
                <a:gridCol w="2104572"/>
              </a:tblGrid>
              <a:tr h="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生徒番号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クラス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番号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名前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性別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住所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出身中学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12061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六角竜也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男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伊倉町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伊倉第三中学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12068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島勝彩香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女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宇智町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宇智第一中学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表 5"/>
          <p:cNvGraphicFramePr>
            <a:graphicFrameLocks noGrp="1"/>
          </p:cNvGraphicFramePr>
          <p:nvPr>
            <p:extLst/>
          </p:nvPr>
        </p:nvGraphicFramePr>
        <p:xfrm>
          <a:off x="3495553" y="2384304"/>
          <a:ext cx="8128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5600"/>
                <a:gridCol w="1625600"/>
                <a:gridCol w="1625600"/>
                <a:gridCol w="1625600"/>
                <a:gridCol w="1625600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生徒番号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芸術選択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文理選択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社会選択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理科選択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12061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音楽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文系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地理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生物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12068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美術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理系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地理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物理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表 6"/>
          <p:cNvGraphicFramePr>
            <a:graphicFrameLocks noGrp="1"/>
          </p:cNvGraphicFramePr>
          <p:nvPr>
            <p:extLst/>
          </p:nvPr>
        </p:nvGraphicFramePr>
        <p:xfrm>
          <a:off x="3495553" y="4011224"/>
          <a:ext cx="8128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/>
                <a:gridCol w="4064000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生徒番号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クラブ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12061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体操部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12068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剣道部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表 7"/>
          <p:cNvGraphicFramePr>
            <a:graphicFrameLocks noGrp="1"/>
          </p:cNvGraphicFramePr>
          <p:nvPr>
            <p:extLst/>
          </p:nvPr>
        </p:nvGraphicFramePr>
        <p:xfrm>
          <a:off x="3495552" y="5638144"/>
          <a:ext cx="8128002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4667"/>
                <a:gridCol w="1354667"/>
                <a:gridCol w="1354667"/>
                <a:gridCol w="1354667"/>
                <a:gridCol w="1354667"/>
                <a:gridCol w="1354667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生徒番号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外国語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数学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国語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理科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社会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12061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77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68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40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12068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59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73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93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33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図表 9"/>
          <p:cNvGraphicFramePr/>
          <p:nvPr>
            <p:extLst/>
          </p:nvPr>
        </p:nvGraphicFramePr>
        <p:xfrm>
          <a:off x="752355" y="4262194"/>
          <a:ext cx="2384384" cy="24884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角丸四角形 3"/>
          <p:cNvSpPr/>
          <p:nvPr/>
        </p:nvSpPr>
        <p:spPr>
          <a:xfrm>
            <a:off x="3495552" y="97865"/>
            <a:ext cx="2210765" cy="5516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mtClean="0"/>
              <a:t>[</a:t>
            </a:r>
            <a:r>
              <a:rPr kumimoji="1" lang="ja-JP" altLang="en-US" dirty="0" smtClean="0"/>
              <a:t>テーブル名</a:t>
            </a:r>
            <a:r>
              <a:rPr kumimoji="1" lang="en-US" altLang="ja-JP" dirty="0" smtClean="0"/>
              <a:t>]</a:t>
            </a:r>
          </a:p>
          <a:p>
            <a:pPr algn="ctr"/>
            <a:r>
              <a:rPr kumimoji="1" lang="ja-JP" altLang="en-US" dirty="0" smtClean="0"/>
              <a:t>生徒データ</a:t>
            </a:r>
            <a:endParaRPr kumimoji="1" lang="ja-JP" altLang="en-US" dirty="0"/>
          </a:p>
        </p:txBody>
      </p:sp>
      <p:sp>
        <p:nvSpPr>
          <p:cNvPr id="12" name="角丸四角形 11"/>
          <p:cNvSpPr/>
          <p:nvPr/>
        </p:nvSpPr>
        <p:spPr>
          <a:xfrm>
            <a:off x="3495551" y="2023000"/>
            <a:ext cx="2210765" cy="2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選択科目</a:t>
            </a:r>
            <a:r>
              <a:rPr kumimoji="1" lang="ja-JP" altLang="en-US" dirty="0" smtClean="0"/>
              <a:t>データ</a:t>
            </a:r>
            <a:endParaRPr kumimoji="1" lang="ja-JP" altLang="en-US" dirty="0"/>
          </a:p>
        </p:txBody>
      </p:sp>
      <p:sp>
        <p:nvSpPr>
          <p:cNvPr id="13" name="角丸四角形 12"/>
          <p:cNvSpPr/>
          <p:nvPr/>
        </p:nvSpPr>
        <p:spPr>
          <a:xfrm>
            <a:off x="3495550" y="3648810"/>
            <a:ext cx="2210765" cy="2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クラブ</a:t>
            </a:r>
            <a:r>
              <a:rPr kumimoji="1" lang="ja-JP" altLang="en-US" dirty="0" smtClean="0"/>
              <a:t>データ</a:t>
            </a:r>
            <a:endParaRPr kumimoji="1" lang="ja-JP" altLang="en-US" dirty="0"/>
          </a:p>
        </p:txBody>
      </p:sp>
      <p:sp>
        <p:nvSpPr>
          <p:cNvPr id="14" name="角丸四角形 13"/>
          <p:cNvSpPr/>
          <p:nvPr/>
        </p:nvSpPr>
        <p:spPr>
          <a:xfrm>
            <a:off x="3495549" y="5278677"/>
            <a:ext cx="2210765" cy="2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生徒成績データ</a:t>
            </a:r>
            <a:endParaRPr kumimoji="1" lang="ja-JP" altLang="en-US" dirty="0"/>
          </a:p>
        </p:txBody>
      </p:sp>
      <p:sp>
        <p:nvSpPr>
          <p:cNvPr id="16" name="角丸四角形 15"/>
          <p:cNvSpPr/>
          <p:nvPr/>
        </p:nvSpPr>
        <p:spPr>
          <a:xfrm>
            <a:off x="752356" y="1867364"/>
            <a:ext cx="2384383" cy="1269375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[</a:t>
            </a:r>
            <a:r>
              <a:rPr lang="ja-JP" altLang="en-US" dirty="0" smtClean="0"/>
              <a:t>データベース名</a:t>
            </a:r>
            <a:r>
              <a:rPr lang="en-US" altLang="ja-JP" dirty="0" smtClean="0"/>
              <a:t>]</a:t>
            </a:r>
            <a:endParaRPr kumimoji="1" lang="en-US" altLang="ja-JP" dirty="0" smtClean="0"/>
          </a:p>
          <a:p>
            <a:pPr algn="ctr"/>
            <a:r>
              <a:rPr kumimoji="1" lang="ja-JP" altLang="en-US" dirty="0" smtClean="0"/>
              <a:t>生徒名簿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C6A9-933C-214A-B28A-8BA6D5A0CFB2}" type="slidenum">
              <a:rPr kumimoji="1" lang="ja-JP" altLang="en-US" smtClean="0"/>
              <a:t>35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8151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1" lang="ja-JP" altLang="en-US" dirty="0" smtClean="0"/>
              <a:t>データベース「生徒名簿」を使ってみよう！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4000" dirty="0" smtClean="0"/>
              <a:t>順番に実行しよう</a:t>
            </a:r>
            <a:endParaRPr lang="en-US" altLang="ja-JP" sz="4000" dirty="0" smtClean="0"/>
          </a:p>
          <a:p>
            <a:pPr marL="0" indent="0">
              <a:buNone/>
            </a:pPr>
            <a:endParaRPr lang="en-US" altLang="ja-JP" sz="4000" b="1" dirty="0" smtClean="0"/>
          </a:p>
          <a:p>
            <a:pPr marL="0" indent="0">
              <a:buNone/>
            </a:pPr>
            <a:r>
              <a:rPr lang="ja-JP" altLang="en-US" sz="4000" dirty="0" smtClean="0"/>
              <a:t>①</a:t>
            </a:r>
            <a:r>
              <a:rPr lang="en-US" altLang="ja-JP" sz="4000" b="1" dirty="0" smtClean="0"/>
              <a:t>u</a:t>
            </a:r>
            <a:r>
              <a:rPr kumimoji="1" lang="en-US" altLang="ja-JP" sz="4000" b="1" dirty="0" smtClean="0"/>
              <a:t>se </a:t>
            </a:r>
            <a:r>
              <a:rPr lang="ja-JP" altLang="en-US" sz="4000" b="1" dirty="0" smtClean="0"/>
              <a:t>生徒名簿</a:t>
            </a:r>
            <a:r>
              <a:rPr kumimoji="1" lang="en-US" altLang="ja-JP" sz="4000" b="1" dirty="0" smtClean="0"/>
              <a:t>;</a:t>
            </a:r>
          </a:p>
          <a:p>
            <a:pPr marL="0" indent="0">
              <a:buNone/>
            </a:pPr>
            <a:r>
              <a:rPr lang="ja-JP" altLang="en-US" sz="4000" dirty="0" smtClean="0"/>
              <a:t>②</a:t>
            </a:r>
            <a:r>
              <a:rPr lang="en-US" altLang="ja-JP" sz="4000" b="1" dirty="0" smtClean="0"/>
              <a:t>show tables;</a:t>
            </a:r>
          </a:p>
          <a:p>
            <a:pPr marL="0" indent="0">
              <a:buNone/>
            </a:pPr>
            <a:endParaRPr kumimoji="1" lang="en-US" altLang="ja-JP" sz="4000" b="1" dirty="0"/>
          </a:p>
          <a:p>
            <a:pPr marL="0" indent="0">
              <a:buNone/>
            </a:pPr>
            <a:r>
              <a:rPr kumimoji="1" lang="ja-JP" altLang="en-US" sz="4000" dirty="0" smtClean="0"/>
              <a:t>データベース「生徒名簿」を使っていきます。</a:t>
            </a:r>
            <a:endParaRPr kumimoji="1" lang="ja-JP" altLang="en-US" sz="40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C6A9-933C-214A-B28A-8BA6D5A0CFB2}" type="slidenum">
              <a:rPr kumimoji="1" lang="ja-JP" altLang="en-US" smtClean="0"/>
              <a:t>36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909179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演習問題</a:t>
            </a:r>
            <a:r>
              <a:rPr lang="en-US" altLang="ja-JP" dirty="0"/>
              <a:t>(</a:t>
            </a:r>
            <a:r>
              <a:rPr lang="ja-JP" altLang="en-US" dirty="0"/>
              <a:t>１問目</a:t>
            </a:r>
            <a:r>
              <a:rPr lang="en-US" altLang="ja-JP" dirty="0"/>
              <a:t>/</a:t>
            </a:r>
            <a:r>
              <a:rPr lang="ja-JP" altLang="en-US" dirty="0"/>
              <a:t>全５問</a:t>
            </a:r>
            <a:r>
              <a:rPr lang="en-US" altLang="ja-JP" dirty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825625"/>
            <a:ext cx="8342870" cy="4351338"/>
          </a:xfrm>
        </p:spPr>
        <p:txBody>
          <a:bodyPr/>
          <a:lstStyle/>
          <a:p>
            <a:pPr marL="0" indent="0">
              <a:buNone/>
            </a:pPr>
            <a:r>
              <a:rPr lang="ja-JP" altLang="en-US" dirty="0" smtClean="0"/>
              <a:t>演習１：</a:t>
            </a:r>
            <a:endParaRPr lang="en-US" altLang="ja-JP" dirty="0" smtClean="0"/>
          </a:p>
          <a:p>
            <a:r>
              <a:rPr kumimoji="1" lang="ja-JP" altLang="en-US" dirty="0" smtClean="0"/>
              <a:t>テーブル「生徒データ」から、住所が「</a:t>
            </a:r>
            <a:r>
              <a:rPr lang="ja-JP" altLang="en-US" dirty="0" smtClean="0"/>
              <a:t>伊倉町</a:t>
            </a:r>
            <a:r>
              <a:rPr kumimoji="1" lang="ja-JP" altLang="en-US" dirty="0" smtClean="0"/>
              <a:t>」と「宇治町」の生徒のレコードを表示したい。</a:t>
            </a:r>
            <a:endParaRPr kumimoji="1" lang="en-US" altLang="ja-JP" dirty="0" smtClean="0"/>
          </a:p>
          <a:p>
            <a:r>
              <a:rPr lang="ja-JP" altLang="en-US" dirty="0" smtClean="0"/>
              <a:t>１</a:t>
            </a:r>
            <a:r>
              <a:rPr lang="en-US" altLang="ja-JP" dirty="0" smtClean="0"/>
              <a:t>. IN</a:t>
            </a:r>
            <a:r>
              <a:rPr lang="ja-JP" altLang="en-US" dirty="0" smtClean="0"/>
              <a:t>を使う方法</a:t>
            </a:r>
            <a:r>
              <a:rPr lang="en-US" altLang="ja-JP" dirty="0" smtClean="0"/>
              <a:t> </a:t>
            </a:r>
            <a:r>
              <a:rPr lang="ja-JP" altLang="en-US" dirty="0" smtClean="0"/>
              <a:t>と</a:t>
            </a:r>
            <a:r>
              <a:rPr lang="en-US" altLang="ja-JP" dirty="0" smtClean="0"/>
              <a:t> </a:t>
            </a:r>
            <a:r>
              <a:rPr lang="ja-JP" altLang="en-US" dirty="0" smtClean="0"/>
              <a:t>２</a:t>
            </a:r>
            <a:r>
              <a:rPr lang="en-US" altLang="ja-JP" dirty="0" smtClean="0"/>
              <a:t>. OR</a:t>
            </a:r>
            <a:r>
              <a:rPr lang="ja-JP" altLang="en-US" dirty="0" smtClean="0"/>
              <a:t>と</a:t>
            </a:r>
            <a:r>
              <a:rPr lang="en-US" altLang="ja-JP" dirty="0" smtClean="0"/>
              <a:t>=</a:t>
            </a:r>
            <a:r>
              <a:rPr lang="ja-JP" altLang="en-US" dirty="0" smtClean="0"/>
              <a:t>の組み合わせを使う方法</a:t>
            </a:r>
            <a:r>
              <a:rPr lang="en-US" altLang="ja-JP" dirty="0" smtClean="0"/>
              <a:t> </a:t>
            </a:r>
            <a:r>
              <a:rPr lang="ja-JP" altLang="en-US" dirty="0" smtClean="0"/>
              <a:t>の２つで答えよう。</a:t>
            </a:r>
            <a:endParaRPr lang="en-US" altLang="ja-JP" dirty="0" smtClean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8937" y="2479890"/>
            <a:ext cx="2427744" cy="369707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角丸四角形 4"/>
          <p:cNvSpPr/>
          <p:nvPr/>
        </p:nvSpPr>
        <p:spPr>
          <a:xfrm>
            <a:off x="10085589" y="1889148"/>
            <a:ext cx="1394439" cy="39228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mtClean="0"/>
              <a:t>出力例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C6A9-933C-214A-B28A-8BA6D5A0CFB2}" type="slidenum">
              <a:rPr kumimoji="1" lang="ja-JP" altLang="en-US" smtClean="0"/>
              <a:t>37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036910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/>
              <a:t>演習問題</a:t>
            </a:r>
            <a:r>
              <a:rPr lang="en-US" altLang="ja-JP" dirty="0" smtClean="0"/>
              <a:t>(</a:t>
            </a:r>
            <a:r>
              <a:rPr lang="ja-JP" altLang="en-US" dirty="0" smtClean="0"/>
              <a:t>２問目</a:t>
            </a:r>
            <a:r>
              <a:rPr lang="en-US" altLang="ja-JP" dirty="0"/>
              <a:t>/</a:t>
            </a:r>
            <a:r>
              <a:rPr lang="ja-JP" altLang="en-US" dirty="0"/>
              <a:t>全５問</a:t>
            </a:r>
            <a:r>
              <a:rPr lang="en-US" altLang="ja-JP" dirty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dirty="0" smtClean="0"/>
              <a:t>演習２：</a:t>
            </a:r>
            <a:endParaRPr lang="en-US" altLang="ja-JP" dirty="0" smtClean="0"/>
          </a:p>
          <a:p>
            <a:r>
              <a:rPr kumimoji="1" lang="en-US" altLang="ja-JP" dirty="0" smtClean="0"/>
              <a:t> </a:t>
            </a:r>
            <a:r>
              <a:rPr kumimoji="1" lang="ja-JP" altLang="en-US" dirty="0" smtClean="0"/>
              <a:t>テーブル「生徒データ」から、名前の末尾に「子」がついた生徒のレコードを表示したい</a:t>
            </a:r>
            <a:endParaRPr kumimoji="1" lang="en-US" altLang="ja-JP" dirty="0" smtClean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7669" y="2214948"/>
            <a:ext cx="3527233" cy="333323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角丸四角形 4"/>
          <p:cNvSpPr/>
          <p:nvPr/>
        </p:nvSpPr>
        <p:spPr>
          <a:xfrm>
            <a:off x="2167060" y="3489284"/>
            <a:ext cx="1394439" cy="39228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mtClean="0"/>
              <a:t>出力例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C6A9-933C-214A-B28A-8BA6D5A0CFB2}" type="slidenum">
              <a:rPr kumimoji="1" lang="ja-JP" altLang="en-US" smtClean="0"/>
              <a:t>38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62060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演習問題</a:t>
            </a:r>
            <a:r>
              <a:rPr lang="en-US" altLang="ja-JP" dirty="0" smtClean="0"/>
              <a:t>(</a:t>
            </a:r>
            <a:r>
              <a:rPr lang="ja-JP" altLang="en-US" dirty="0" smtClean="0"/>
              <a:t>３問目</a:t>
            </a:r>
            <a:r>
              <a:rPr lang="en-US" altLang="ja-JP" dirty="0"/>
              <a:t>/</a:t>
            </a:r>
            <a:r>
              <a:rPr lang="ja-JP" altLang="en-US" dirty="0"/>
              <a:t>全５問</a:t>
            </a:r>
            <a:r>
              <a:rPr lang="en-US" altLang="ja-JP" dirty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825625"/>
            <a:ext cx="6847703" cy="4351338"/>
          </a:xfrm>
        </p:spPr>
        <p:txBody>
          <a:bodyPr/>
          <a:lstStyle/>
          <a:p>
            <a:pPr marL="0" indent="0">
              <a:buNone/>
            </a:pPr>
            <a:r>
              <a:rPr lang="ja-JP" altLang="en-US" dirty="0" smtClean="0"/>
              <a:t>演習３：</a:t>
            </a:r>
            <a:endParaRPr kumimoji="1" lang="en-US" altLang="ja-JP" dirty="0" smtClean="0"/>
          </a:p>
          <a:p>
            <a:r>
              <a:rPr lang="ja-JP" altLang="en-US" dirty="0" smtClean="0"/>
              <a:t>テーブル「生徒データ」から、住所が「○○町」のように町の前が２文字で</a:t>
            </a:r>
            <a:r>
              <a:rPr lang="ja-JP" altLang="en-US" dirty="0"/>
              <a:t>あるレコードの「住所」のみを表示</a:t>
            </a:r>
            <a:r>
              <a:rPr lang="ja-JP" altLang="en-US" dirty="0" smtClean="0"/>
              <a:t>したい。</a:t>
            </a:r>
            <a:endParaRPr lang="en-US" altLang="ja-JP" dirty="0" smtClean="0"/>
          </a:p>
          <a:p>
            <a:endParaRPr lang="en-US" altLang="ja-JP" dirty="0"/>
          </a:p>
          <a:p>
            <a:r>
              <a:rPr lang="ja-JP" altLang="en-US" smtClean="0"/>
              <a:t>また、答え方</a:t>
            </a:r>
            <a:r>
              <a:rPr lang="ja-JP" altLang="en-US" dirty="0"/>
              <a:t>が２つ</a:t>
            </a:r>
            <a:r>
              <a:rPr lang="ja-JP" altLang="en-US" dirty="0" smtClean="0"/>
              <a:t>あり、どちら</a:t>
            </a:r>
            <a:r>
              <a:rPr lang="ja-JP" altLang="en-US" dirty="0"/>
              <a:t>も正解と</a:t>
            </a:r>
            <a:r>
              <a:rPr lang="ja-JP" altLang="en-US" dirty="0" smtClean="0"/>
              <a:t>する。</a:t>
            </a:r>
            <a:endParaRPr lang="ja-JP" altLang="en-US" dirty="0"/>
          </a:p>
          <a:p>
            <a:r>
              <a:rPr lang="ja-JP" altLang="en-US" dirty="0" smtClean="0"/>
              <a:t>その際、出力例</a:t>
            </a:r>
            <a:r>
              <a:rPr lang="ja-JP" altLang="en-US" dirty="0"/>
              <a:t>の</a:t>
            </a:r>
            <a:r>
              <a:rPr lang="ja-JP" altLang="en-US" dirty="0" smtClean="0"/>
              <a:t>表示と並び順</a:t>
            </a:r>
            <a:r>
              <a:rPr lang="ja-JP" altLang="en-US" dirty="0"/>
              <a:t>が異なって</a:t>
            </a:r>
            <a:r>
              <a:rPr lang="ja-JP" altLang="en-US" dirty="0" smtClean="0"/>
              <a:t>しまう場合があるが、気</a:t>
            </a:r>
            <a:r>
              <a:rPr lang="ja-JP" altLang="en-US" dirty="0"/>
              <a:t>にしないものと</a:t>
            </a:r>
            <a:r>
              <a:rPr lang="ja-JP" altLang="en-US" dirty="0" smtClean="0"/>
              <a:t>する。</a:t>
            </a:r>
            <a:endParaRPr lang="ja-JP" altLang="en-US" dirty="0"/>
          </a:p>
          <a:p>
            <a:endParaRPr lang="ja-JP" altLang="en-US" dirty="0"/>
          </a:p>
          <a:p>
            <a:endParaRPr lang="en-US" altLang="ja-JP" dirty="0" smtClean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0505" y="1825625"/>
            <a:ext cx="876300" cy="43688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角丸四角形 4"/>
          <p:cNvSpPr/>
          <p:nvPr/>
        </p:nvSpPr>
        <p:spPr>
          <a:xfrm>
            <a:off x="8170984" y="2212807"/>
            <a:ext cx="1394439" cy="39228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mtClean="0"/>
              <a:t>出力例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C6A9-933C-214A-B28A-8BA6D5A0CFB2}" type="slidenum">
              <a:rPr kumimoji="1" lang="ja-JP" altLang="en-US" smtClean="0"/>
              <a:t>39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98619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3600" dirty="0" smtClean="0"/>
              <a:t>データベース</a:t>
            </a:r>
            <a:r>
              <a:rPr kumimoji="1" lang="ja-JP" altLang="en-US" sz="3600" dirty="0" smtClean="0"/>
              <a:t>名</a:t>
            </a:r>
            <a:r>
              <a:rPr kumimoji="1" lang="ja-JP" altLang="en-US" dirty="0" smtClean="0"/>
              <a:t>「コンビニ」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424763"/>
            <a:ext cx="10515600" cy="4752200"/>
          </a:xfrm>
        </p:spPr>
        <p:txBody>
          <a:bodyPr/>
          <a:lstStyle/>
          <a:p>
            <a:r>
              <a:rPr lang="ja-JP" altLang="en-US" sz="2000" dirty="0" smtClean="0"/>
              <a:t>テーブル名</a:t>
            </a:r>
            <a:r>
              <a:rPr lang="ja-JP" altLang="en-US" dirty="0" smtClean="0"/>
              <a:t>「商品データ」</a:t>
            </a:r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r>
              <a:rPr kumimoji="1" lang="ja-JP" altLang="en-US" sz="2000" dirty="0" smtClean="0"/>
              <a:t>テーブル名</a:t>
            </a:r>
            <a:r>
              <a:rPr kumimoji="1" lang="ja-JP" altLang="en-US" dirty="0" smtClean="0"/>
              <a:t>「売上データ」</a:t>
            </a:r>
            <a:endParaRPr kumimoji="1" lang="en-US" altLang="ja-JP" dirty="0" smtClean="0"/>
          </a:p>
          <a:p>
            <a:endParaRPr kumimoji="1" lang="ja-JP" altLang="en-US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/>
          </p:nvPr>
        </p:nvGraphicFramePr>
        <p:xfrm>
          <a:off x="838200" y="1946663"/>
          <a:ext cx="7768035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2938"/>
                <a:gridCol w="2334845"/>
                <a:gridCol w="1169582"/>
                <a:gridCol w="1837556"/>
                <a:gridCol w="863114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商品コード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商品名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内容量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メーカー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価格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C6390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坦々ヌードル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25g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みずうみ製麺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150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C7320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トマトヌードル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23g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みずうみ製麺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150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C8522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シーフードヌードル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53g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みずうみ製麺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170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J1163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ほうじ番茶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500ml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やまと製茶園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150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表 4"/>
          <p:cNvGraphicFramePr>
            <a:graphicFrameLocks noGrp="1"/>
          </p:cNvGraphicFramePr>
          <p:nvPr>
            <p:extLst/>
          </p:nvPr>
        </p:nvGraphicFramePr>
        <p:xfrm>
          <a:off x="838200" y="4462145"/>
          <a:ext cx="6122468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42"/>
                <a:gridCol w="935665"/>
                <a:gridCol w="786809"/>
                <a:gridCol w="999461"/>
                <a:gridCol w="914400"/>
                <a:gridCol w="1041991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商品コード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売上日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曜日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時間帯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性別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年齢層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G6148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4/1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日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朝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男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若者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C6390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4/14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金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深夜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女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成年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C8522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4/15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日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深夜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男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熟年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図表 6"/>
          <p:cNvGraphicFramePr/>
          <p:nvPr>
            <p:extLst/>
          </p:nvPr>
        </p:nvGraphicFramePr>
        <p:xfrm>
          <a:off x="9074553" y="3935392"/>
          <a:ext cx="2720050" cy="25464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C6A9-933C-214A-B28A-8BA6D5A0CFB2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5821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演習問題</a:t>
            </a:r>
            <a:r>
              <a:rPr lang="en-US" altLang="ja-JP" dirty="0" smtClean="0"/>
              <a:t>(</a:t>
            </a:r>
            <a:r>
              <a:rPr lang="ja-JP" altLang="en-US" dirty="0" smtClean="0"/>
              <a:t>４問目</a:t>
            </a:r>
            <a:r>
              <a:rPr lang="en-US" altLang="ja-JP" dirty="0"/>
              <a:t>/</a:t>
            </a:r>
            <a:r>
              <a:rPr lang="ja-JP" altLang="en-US" dirty="0"/>
              <a:t>全５問</a:t>
            </a:r>
            <a:r>
              <a:rPr lang="en-US" altLang="ja-JP" dirty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825625"/>
            <a:ext cx="7663249" cy="4351338"/>
          </a:xfrm>
        </p:spPr>
        <p:txBody>
          <a:bodyPr/>
          <a:lstStyle/>
          <a:p>
            <a:pPr marL="0" indent="0">
              <a:buNone/>
            </a:pPr>
            <a:r>
              <a:rPr lang="ja-JP" altLang="en-US" dirty="0" smtClean="0"/>
              <a:t>演習４：</a:t>
            </a:r>
            <a:endParaRPr lang="en-US" altLang="ja-JP" dirty="0" smtClean="0"/>
          </a:p>
          <a:p>
            <a:r>
              <a:rPr lang="ja-JP" altLang="en-US" dirty="0" smtClean="0"/>
              <a:t>テーブル「クラブデータ」から、各クラブ</a:t>
            </a:r>
            <a:r>
              <a:rPr lang="ja-JP" altLang="en-US" dirty="0"/>
              <a:t>の名前と、クラブごとの人数を</a:t>
            </a:r>
            <a:r>
              <a:rPr lang="ja-JP" altLang="en-US" dirty="0" smtClean="0"/>
              <a:t>知りたい</a:t>
            </a:r>
            <a:endParaRPr lang="en-US" altLang="ja-JP" dirty="0" smtClean="0"/>
          </a:p>
          <a:p>
            <a:r>
              <a:rPr kumimoji="1" lang="ja-JP" altLang="en-US" dirty="0" smtClean="0"/>
              <a:t>また、人数を降順で並び替える</a:t>
            </a:r>
            <a:endParaRPr kumimoji="1" lang="ja-JP" altLang="en-US" dirty="0"/>
          </a:p>
        </p:txBody>
      </p:sp>
      <p:sp>
        <p:nvSpPr>
          <p:cNvPr id="5" name="角丸四角形 4"/>
          <p:cNvSpPr/>
          <p:nvPr/>
        </p:nvSpPr>
        <p:spPr>
          <a:xfrm>
            <a:off x="9158259" y="1825625"/>
            <a:ext cx="1394439" cy="21010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mtClean="0"/>
              <a:t>出力例</a:t>
            </a:r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9203" y="2136644"/>
            <a:ext cx="1192552" cy="458435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右矢印 7"/>
          <p:cNvSpPr/>
          <p:nvPr/>
        </p:nvSpPr>
        <p:spPr>
          <a:xfrm rot="5400000">
            <a:off x="9693527" y="4124141"/>
            <a:ext cx="1872643" cy="15430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角丸四角形 8"/>
          <p:cNvSpPr/>
          <p:nvPr/>
        </p:nvSpPr>
        <p:spPr>
          <a:xfrm>
            <a:off x="10807942" y="3768366"/>
            <a:ext cx="1073107" cy="660456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人数が</a:t>
            </a:r>
            <a:endParaRPr kumimoji="1" lang="en-US" altLang="ja-JP" dirty="0" smtClean="0"/>
          </a:p>
          <a:p>
            <a:pPr algn="ctr"/>
            <a:r>
              <a:rPr kumimoji="1" lang="ja-JP" altLang="en-US" dirty="0" smtClean="0"/>
              <a:t>多い順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C6A9-933C-214A-B28A-8BA6D5A0CFB2}" type="slidenum">
              <a:rPr kumimoji="1" lang="ja-JP" altLang="en-US" smtClean="0"/>
              <a:t>40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719972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演習問題</a:t>
            </a:r>
            <a:r>
              <a:rPr lang="en-US" altLang="ja-JP" dirty="0" smtClean="0"/>
              <a:t>(</a:t>
            </a:r>
            <a:r>
              <a:rPr lang="ja-JP" altLang="en-US" dirty="0" smtClean="0"/>
              <a:t>５問目</a:t>
            </a:r>
            <a:r>
              <a:rPr lang="en-US" altLang="ja-JP" dirty="0"/>
              <a:t>/</a:t>
            </a:r>
            <a:r>
              <a:rPr lang="ja-JP" altLang="en-US" dirty="0"/>
              <a:t>全５問</a:t>
            </a:r>
            <a:r>
              <a:rPr lang="en-US" altLang="ja-JP" dirty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dirty="0" smtClean="0"/>
              <a:t>演習５：</a:t>
            </a:r>
            <a:endParaRPr lang="en-US" altLang="ja-JP" dirty="0" smtClean="0"/>
          </a:p>
          <a:p>
            <a:r>
              <a:rPr lang="ja-JP" altLang="en-US" dirty="0" smtClean="0"/>
              <a:t>演習４の中で人数が２桁以上のクラブを表示する</a:t>
            </a:r>
            <a:endParaRPr lang="en-US" altLang="ja-JP" dirty="0" smtClean="0"/>
          </a:p>
        </p:txBody>
      </p:sp>
      <p:sp>
        <p:nvSpPr>
          <p:cNvPr id="5" name="角丸四角形 4"/>
          <p:cNvSpPr/>
          <p:nvPr/>
        </p:nvSpPr>
        <p:spPr>
          <a:xfrm>
            <a:off x="1954271" y="3089148"/>
            <a:ext cx="1394439" cy="21010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mtClean="0"/>
              <a:t>出力例</a:t>
            </a:r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2165" y="2325856"/>
            <a:ext cx="826387" cy="317676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右矢印 7"/>
          <p:cNvSpPr/>
          <p:nvPr/>
        </p:nvSpPr>
        <p:spPr>
          <a:xfrm>
            <a:off x="4655477" y="3837085"/>
            <a:ext cx="1872643" cy="15430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角丸四角形 8"/>
          <p:cNvSpPr/>
          <p:nvPr/>
        </p:nvSpPr>
        <p:spPr>
          <a:xfrm>
            <a:off x="4882945" y="3299254"/>
            <a:ext cx="1278989" cy="402894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mtClean="0"/>
              <a:t>２桁以上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6234" y="3104917"/>
            <a:ext cx="1714500" cy="16129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C6A9-933C-214A-B28A-8BA6D5A0CFB2}" type="slidenum">
              <a:rPr kumimoji="1" lang="ja-JP" altLang="en-US" smtClean="0"/>
              <a:t>41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9818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1" lang="ja-JP" altLang="en-US" dirty="0" smtClean="0"/>
              <a:t>データベース「</a:t>
            </a:r>
            <a:r>
              <a:rPr lang="ja-JP" altLang="en-US" dirty="0" smtClean="0"/>
              <a:t>コンビニ</a:t>
            </a:r>
            <a:r>
              <a:rPr kumimoji="1" lang="ja-JP" altLang="en-US" dirty="0" smtClean="0"/>
              <a:t>」を使ってみよう！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4000" dirty="0" smtClean="0"/>
              <a:t>順番に実行しよう</a:t>
            </a:r>
            <a:endParaRPr lang="en-US" altLang="ja-JP" sz="4000" dirty="0" smtClean="0"/>
          </a:p>
          <a:p>
            <a:pPr marL="0" indent="0">
              <a:buNone/>
            </a:pPr>
            <a:endParaRPr lang="en-US" altLang="ja-JP" sz="4000" b="1" dirty="0" smtClean="0"/>
          </a:p>
          <a:p>
            <a:pPr marL="0" indent="0">
              <a:buNone/>
            </a:pPr>
            <a:r>
              <a:rPr lang="ja-JP" altLang="en-US" sz="4000" dirty="0" smtClean="0"/>
              <a:t>①</a:t>
            </a:r>
            <a:r>
              <a:rPr lang="en-US" altLang="ja-JP" sz="4000" b="1" dirty="0" smtClean="0"/>
              <a:t>u</a:t>
            </a:r>
            <a:r>
              <a:rPr kumimoji="1" lang="en-US" altLang="ja-JP" sz="4000" b="1" dirty="0" smtClean="0"/>
              <a:t>se </a:t>
            </a:r>
            <a:r>
              <a:rPr lang="ja-JP" altLang="en-US" sz="4000" b="1" dirty="0" smtClean="0"/>
              <a:t>コンビニ</a:t>
            </a:r>
            <a:r>
              <a:rPr kumimoji="1" lang="en-US" altLang="ja-JP" sz="4000" b="1" dirty="0" smtClean="0"/>
              <a:t>;</a:t>
            </a:r>
          </a:p>
          <a:p>
            <a:pPr marL="0" indent="0">
              <a:buNone/>
            </a:pPr>
            <a:r>
              <a:rPr lang="ja-JP" altLang="en-US" sz="4000" dirty="0" smtClean="0"/>
              <a:t>②</a:t>
            </a:r>
            <a:r>
              <a:rPr lang="en-US" altLang="ja-JP" sz="4000" b="1" dirty="0" smtClean="0"/>
              <a:t>show tables;</a:t>
            </a:r>
          </a:p>
          <a:p>
            <a:pPr marL="0" indent="0">
              <a:buNone/>
            </a:pPr>
            <a:endParaRPr kumimoji="1" lang="en-US" altLang="ja-JP" sz="4000" b="1" dirty="0"/>
          </a:p>
          <a:p>
            <a:pPr marL="0" indent="0">
              <a:buNone/>
            </a:pPr>
            <a:r>
              <a:rPr kumimoji="1" lang="ja-JP" altLang="en-US" sz="4000" dirty="0" smtClean="0"/>
              <a:t>データベース「</a:t>
            </a:r>
            <a:r>
              <a:rPr lang="ja-JP" altLang="en-US" sz="4000" dirty="0" smtClean="0"/>
              <a:t>コンビニ</a:t>
            </a:r>
            <a:r>
              <a:rPr kumimoji="1" lang="ja-JP" altLang="en-US" sz="4000" dirty="0" smtClean="0"/>
              <a:t>」を使っていきます。</a:t>
            </a:r>
            <a:endParaRPr kumimoji="1" lang="ja-JP" altLang="en-US" sz="40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C6A9-933C-214A-B28A-8BA6D5A0CFB2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12064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IN : </a:t>
            </a:r>
            <a:r>
              <a:rPr kumimoji="1" lang="ja-JP" altLang="en-US" dirty="0" smtClean="0"/>
              <a:t>複数の値から一致するものを探す</a:t>
            </a:r>
            <a:r>
              <a:rPr kumimoji="1" lang="en-US" altLang="ja-JP" dirty="0" smtClean="0"/>
              <a:t> (1/4)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複数の値の中で、１つ以上それらの値と当てはまる場合にそれらの値のレコードを抽出する</a:t>
            </a:r>
            <a:endParaRPr kumimoji="1" lang="en-US" altLang="ja-JP" dirty="0" smtClean="0"/>
          </a:p>
          <a:p>
            <a:r>
              <a:rPr lang="en-US" altLang="ja-JP" b="1" dirty="0" smtClean="0"/>
              <a:t>WHERE</a:t>
            </a:r>
            <a:r>
              <a:rPr lang="ja-JP" altLang="en-US" b="1" dirty="0" smtClean="0"/>
              <a:t>句の中で使用する</a:t>
            </a:r>
            <a:r>
              <a:rPr lang="en-US" altLang="ja-JP" dirty="0" smtClean="0"/>
              <a:t>(&gt;, &lt;=, = </a:t>
            </a:r>
            <a:r>
              <a:rPr lang="ja-JP" altLang="en-US" dirty="0" smtClean="0"/>
              <a:t>などと同じ</a:t>
            </a:r>
            <a:r>
              <a:rPr lang="en-US" altLang="ja-JP" dirty="0" smtClean="0"/>
              <a:t>)</a:t>
            </a:r>
          </a:p>
          <a:p>
            <a:endParaRPr kumimoji="1" lang="en-US" altLang="ja-JP" dirty="0"/>
          </a:p>
          <a:p>
            <a:pPr marL="0" indent="0">
              <a:buNone/>
            </a:pPr>
            <a:r>
              <a:rPr lang="en-US" altLang="ja-JP" b="1" dirty="0" smtClean="0"/>
              <a:t>SELECT </a:t>
            </a:r>
            <a:r>
              <a:rPr lang="ja-JP" altLang="en-US" b="1" dirty="0" smtClean="0"/>
              <a:t>列名</a:t>
            </a:r>
            <a:r>
              <a:rPr lang="en-US" altLang="ja-JP" b="1" dirty="0" smtClean="0"/>
              <a:t> FROM </a:t>
            </a:r>
            <a:r>
              <a:rPr lang="ja-JP" altLang="en-US" b="1" dirty="0" smtClean="0"/>
              <a:t>テーブル名</a:t>
            </a:r>
            <a:endParaRPr lang="en-US" altLang="ja-JP" b="1" dirty="0"/>
          </a:p>
          <a:p>
            <a:pPr marL="0" indent="0">
              <a:buNone/>
            </a:pPr>
            <a:r>
              <a:rPr lang="en-US" altLang="ja-JP" b="1" dirty="0" smtClean="0"/>
              <a:t>		WHERE </a:t>
            </a:r>
            <a:r>
              <a:rPr lang="ja-JP" altLang="en-US" b="1" dirty="0" smtClean="0">
                <a:solidFill>
                  <a:schemeClr val="accent2"/>
                </a:solidFill>
              </a:rPr>
              <a:t>列名</a:t>
            </a:r>
            <a:r>
              <a:rPr lang="en-US" altLang="ja-JP" b="1" dirty="0" smtClean="0">
                <a:solidFill>
                  <a:schemeClr val="accent2"/>
                </a:solidFill>
              </a:rPr>
              <a:t> IN(</a:t>
            </a:r>
            <a:r>
              <a:rPr lang="ja-JP" altLang="en-US" b="1" dirty="0" smtClean="0">
                <a:solidFill>
                  <a:schemeClr val="accent2"/>
                </a:solidFill>
              </a:rPr>
              <a:t>値</a:t>
            </a:r>
            <a:r>
              <a:rPr lang="en-US" altLang="ja-JP" b="1" dirty="0" smtClean="0">
                <a:solidFill>
                  <a:schemeClr val="accent2"/>
                </a:solidFill>
              </a:rPr>
              <a:t>1, </a:t>
            </a:r>
            <a:r>
              <a:rPr lang="ja-JP" altLang="en-US" b="1" dirty="0" smtClean="0">
                <a:solidFill>
                  <a:schemeClr val="accent2"/>
                </a:solidFill>
              </a:rPr>
              <a:t>値</a:t>
            </a:r>
            <a:r>
              <a:rPr lang="en-US" altLang="ja-JP" b="1" dirty="0" smtClean="0">
                <a:solidFill>
                  <a:schemeClr val="accent2"/>
                </a:solidFill>
              </a:rPr>
              <a:t>2, </a:t>
            </a:r>
            <a:r>
              <a:rPr lang="mr-IN" altLang="ja-JP" b="1" dirty="0" smtClean="0">
                <a:solidFill>
                  <a:schemeClr val="accent2"/>
                </a:solidFill>
              </a:rPr>
              <a:t>…</a:t>
            </a:r>
            <a:r>
              <a:rPr lang="en-US" altLang="ja-JP" b="1" dirty="0" smtClean="0">
                <a:solidFill>
                  <a:schemeClr val="accent2"/>
                </a:solidFill>
              </a:rPr>
              <a:t>);</a:t>
            </a:r>
          </a:p>
          <a:p>
            <a:pPr marL="0" indent="0">
              <a:buNone/>
            </a:pPr>
            <a:endParaRPr lang="en-US" altLang="ja-JP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ja-JP" altLang="en-US" dirty="0" smtClean="0"/>
              <a:t>注意</a:t>
            </a:r>
            <a:r>
              <a:rPr lang="en-US" altLang="ja-JP" dirty="0" smtClean="0"/>
              <a:t>: </a:t>
            </a:r>
          </a:p>
          <a:p>
            <a:pPr marL="914400" lvl="1" indent="-457200">
              <a:buFont typeface="+mj-lt"/>
              <a:buAutoNum type="arabicPeriod"/>
            </a:pPr>
            <a:r>
              <a:rPr lang="ja-JP" altLang="en-US" dirty="0" smtClean="0"/>
              <a:t>文字列は</a:t>
            </a:r>
            <a:r>
              <a:rPr lang="en-US" altLang="ja-JP" dirty="0" smtClean="0"/>
              <a:t>” ”</a:t>
            </a:r>
            <a:r>
              <a:rPr lang="ja-JP" altLang="en-US" dirty="0" smtClean="0"/>
              <a:t>で囲って入力</a:t>
            </a:r>
            <a:r>
              <a:rPr lang="en-US" altLang="ja-JP" dirty="0" smtClean="0"/>
              <a:t>		</a:t>
            </a:r>
            <a:r>
              <a:rPr lang="ja-JP" altLang="en-US" dirty="0" smtClean="0"/>
              <a:t>例</a:t>
            </a:r>
            <a:r>
              <a:rPr lang="en-US" altLang="ja-JP" dirty="0" smtClean="0"/>
              <a:t>: </a:t>
            </a:r>
            <a:r>
              <a:rPr lang="ja-JP" altLang="en-US" dirty="0" smtClean="0"/>
              <a:t>列名</a:t>
            </a:r>
            <a:r>
              <a:rPr lang="en-US" altLang="ja-JP" dirty="0" smtClean="0"/>
              <a:t> IN(“</a:t>
            </a:r>
            <a:r>
              <a:rPr lang="ja-JP" altLang="en-US" dirty="0" smtClean="0"/>
              <a:t>みかん</a:t>
            </a:r>
            <a:r>
              <a:rPr lang="en-US" altLang="ja-JP" dirty="0" smtClean="0"/>
              <a:t>”, “</a:t>
            </a:r>
            <a:r>
              <a:rPr lang="ja-JP" altLang="en-US" dirty="0" smtClean="0"/>
              <a:t>りんご</a:t>
            </a:r>
            <a:r>
              <a:rPr lang="en-US" altLang="ja-JP" dirty="0" smtClean="0"/>
              <a:t>”)</a:t>
            </a:r>
          </a:p>
          <a:p>
            <a:pPr marL="914400" lvl="1" indent="-457200">
              <a:buFont typeface="+mj-lt"/>
              <a:buAutoNum type="arabicPeriod"/>
            </a:pPr>
            <a:r>
              <a:rPr lang="ja-JP" altLang="en-US" dirty="0" smtClean="0"/>
              <a:t>数値はそのままで入力</a:t>
            </a:r>
            <a:r>
              <a:rPr lang="en-US" altLang="ja-JP" dirty="0" smtClean="0"/>
              <a:t> 		</a:t>
            </a:r>
            <a:r>
              <a:rPr lang="ja-JP" altLang="en-US" dirty="0" smtClean="0"/>
              <a:t>例</a:t>
            </a:r>
            <a:r>
              <a:rPr lang="en-US" altLang="ja-JP" dirty="0" smtClean="0"/>
              <a:t>: </a:t>
            </a:r>
            <a:r>
              <a:rPr lang="ja-JP" altLang="en-US" dirty="0" smtClean="0"/>
              <a:t>列名</a:t>
            </a:r>
            <a:r>
              <a:rPr lang="en-US" altLang="ja-JP" dirty="0" smtClean="0"/>
              <a:t> IN(100, 200)</a:t>
            </a:r>
          </a:p>
          <a:p>
            <a:pPr marL="0" indent="0">
              <a:buNone/>
            </a:pPr>
            <a:endParaRPr lang="en-US" altLang="ja-JP" b="1" dirty="0" smtClean="0">
              <a:solidFill>
                <a:srgbClr val="FF0000"/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838200" y="6331352"/>
            <a:ext cx="57825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/>
              <a:t>CC BY </a:t>
            </a:r>
            <a:r>
              <a:rPr lang="mr-IN" altLang="ja-JP" sz="1400" dirty="0"/>
              <a:t>–</a:t>
            </a:r>
            <a:r>
              <a:rPr lang="en-US" altLang="ja-JP" sz="1400" dirty="0"/>
              <a:t> 2.4 </a:t>
            </a:r>
            <a:r>
              <a:rPr lang="ja-JP" altLang="en-US" sz="1400" dirty="0">
                <a:hlinkClick r:id="rId2"/>
              </a:rPr>
              <a:t>株式会社 リナックスアカデミー </a:t>
            </a:r>
            <a:r>
              <a:rPr lang="en-US" altLang="ja-JP" sz="1400" dirty="0">
                <a:hlinkClick r:id="rId2"/>
              </a:rPr>
              <a:t>- MySQL</a:t>
            </a:r>
            <a:r>
              <a:rPr lang="ja-JP" altLang="en-US" sz="1400" dirty="0">
                <a:hlinkClick r:id="rId2"/>
              </a:rPr>
              <a:t>入門 </a:t>
            </a:r>
            <a:r>
              <a:rPr lang="en-US" altLang="ja-JP" sz="1400" dirty="0">
                <a:hlinkClick r:id="rId2"/>
              </a:rPr>
              <a:t>Ver </a:t>
            </a:r>
            <a:r>
              <a:rPr lang="en-US" altLang="ja-JP" sz="1400" dirty="0" smtClean="0">
                <a:hlinkClick r:id="rId2"/>
              </a:rPr>
              <a:t>1.0.0</a:t>
            </a:r>
            <a:endParaRPr lang="en-US" altLang="ja-JP" sz="1400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C6A9-933C-214A-B28A-8BA6D5A0CFB2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02520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IN : </a:t>
            </a:r>
            <a:r>
              <a:rPr lang="ja-JP" altLang="en-US" dirty="0"/>
              <a:t>複数の値から一致するものを探す</a:t>
            </a:r>
            <a:r>
              <a:rPr lang="en-US" altLang="ja-JP" dirty="0"/>
              <a:t> </a:t>
            </a:r>
            <a:r>
              <a:rPr lang="en-US" altLang="ja-JP" dirty="0" smtClean="0"/>
              <a:t>(2/4</a:t>
            </a:r>
            <a:r>
              <a:rPr lang="en-US" altLang="ja-JP" dirty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dirty="0" smtClean="0"/>
              <a:t>１</a:t>
            </a:r>
            <a:r>
              <a:rPr lang="en-US" altLang="ja-JP" dirty="0" smtClean="0"/>
              <a:t>. </a:t>
            </a:r>
            <a:r>
              <a:rPr lang="ja-JP" altLang="en-US" b="1" dirty="0" smtClean="0"/>
              <a:t>メーカーが「みずうみ製麺」か「銀河製菓」のレコードを表示したい</a:t>
            </a:r>
            <a:endParaRPr lang="en-US" altLang="ja-JP" b="1" dirty="0" smtClean="0"/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r>
              <a:rPr lang="en-US" altLang="ja-JP" dirty="0" smtClean="0"/>
              <a:t>※</a:t>
            </a:r>
            <a:r>
              <a:rPr lang="ja-JP" altLang="en-US" dirty="0" smtClean="0"/>
              <a:t>「みずうみ製麺」「銀河製菓」はメーカーに登録されている</a:t>
            </a:r>
            <a:endParaRPr lang="en-US" altLang="ja-JP" dirty="0" smtClean="0"/>
          </a:p>
          <a:p>
            <a:pPr marL="0" indent="0">
              <a:buNone/>
            </a:pPr>
            <a:r>
              <a:rPr lang="en-US" altLang="ja-JP" dirty="0" smtClean="0"/>
              <a:t>	</a:t>
            </a:r>
            <a:r>
              <a:rPr lang="ja-JP" altLang="en-US" dirty="0" smtClean="0"/>
              <a:t>→両方表示されるはず</a:t>
            </a:r>
            <a:endParaRPr lang="en-US" altLang="ja-JP" dirty="0" smtClean="0"/>
          </a:p>
          <a:p>
            <a:endParaRPr lang="en-US" altLang="ja-JP" dirty="0" smtClean="0"/>
          </a:p>
          <a:p>
            <a:pPr marL="0" indent="0">
              <a:buNone/>
            </a:pPr>
            <a:r>
              <a:rPr lang="ja-JP" altLang="en-US" sz="3200" b="1" dirty="0" smtClean="0"/>
              <a:t>①</a:t>
            </a:r>
            <a:r>
              <a:rPr lang="en-US" altLang="ja-JP" sz="3200" b="1" dirty="0" smtClean="0"/>
              <a:t> select * from </a:t>
            </a:r>
            <a:r>
              <a:rPr lang="ja-JP" altLang="en-US" sz="3200" b="1" dirty="0" smtClean="0"/>
              <a:t>商品データ</a:t>
            </a:r>
            <a:endParaRPr lang="en-US" altLang="ja-JP" sz="3200" b="1" dirty="0" smtClean="0"/>
          </a:p>
          <a:p>
            <a:pPr marL="0" indent="0">
              <a:buNone/>
            </a:pPr>
            <a:r>
              <a:rPr lang="en-US" altLang="ja-JP" sz="3200" b="1" dirty="0"/>
              <a:t>	</a:t>
            </a:r>
            <a:r>
              <a:rPr lang="en-US" altLang="ja-JP" sz="3200" b="1" dirty="0" smtClean="0"/>
              <a:t>where </a:t>
            </a:r>
            <a:r>
              <a:rPr lang="ja-JP" altLang="en-US" sz="3200" b="1" dirty="0" smtClean="0"/>
              <a:t>メーカー </a:t>
            </a:r>
            <a:r>
              <a:rPr lang="en-US" altLang="ja-JP" sz="3200" b="1" dirty="0" smtClean="0">
                <a:solidFill>
                  <a:schemeClr val="accent2"/>
                </a:solidFill>
              </a:rPr>
              <a:t>in("</a:t>
            </a:r>
            <a:r>
              <a:rPr lang="ja-JP" altLang="en-US" sz="3200" b="1" dirty="0" smtClean="0">
                <a:solidFill>
                  <a:schemeClr val="accent2"/>
                </a:solidFill>
              </a:rPr>
              <a:t>みずうみ製麺</a:t>
            </a:r>
            <a:r>
              <a:rPr lang="en-US" altLang="ja-JP" sz="3200" b="1" dirty="0" smtClean="0">
                <a:solidFill>
                  <a:schemeClr val="accent2"/>
                </a:solidFill>
              </a:rPr>
              <a:t>", "</a:t>
            </a:r>
            <a:r>
              <a:rPr lang="ja-JP" altLang="en-US" sz="3200" b="1" dirty="0" smtClean="0">
                <a:solidFill>
                  <a:schemeClr val="accent2"/>
                </a:solidFill>
              </a:rPr>
              <a:t>銀河製菓</a:t>
            </a:r>
            <a:r>
              <a:rPr lang="en-US" altLang="ja-JP" sz="3200" b="1" dirty="0" smtClean="0">
                <a:solidFill>
                  <a:schemeClr val="accent2"/>
                </a:solidFill>
              </a:rPr>
              <a:t>")</a:t>
            </a:r>
            <a:r>
              <a:rPr lang="en-US" altLang="ja-JP" sz="3200" b="1" dirty="0" smtClean="0"/>
              <a:t>;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C6A9-933C-214A-B28A-8BA6D5A0CFB2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11991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IN : </a:t>
            </a:r>
            <a:r>
              <a:rPr lang="ja-JP" altLang="en-US" dirty="0"/>
              <a:t>複数の値から一致するものを探す</a:t>
            </a:r>
            <a:r>
              <a:rPr lang="en-US" altLang="ja-JP" dirty="0"/>
              <a:t> </a:t>
            </a:r>
            <a:r>
              <a:rPr lang="en-US" altLang="ja-JP" dirty="0" smtClean="0"/>
              <a:t>(3/4</a:t>
            </a:r>
            <a:r>
              <a:rPr lang="en-US" altLang="ja-JP" dirty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例</a:t>
            </a:r>
            <a:r>
              <a:rPr lang="en-US" altLang="ja-JP" dirty="0" smtClean="0"/>
              <a:t>:</a:t>
            </a:r>
          </a:p>
          <a:p>
            <a:pPr marL="0" indent="0">
              <a:buNone/>
            </a:pPr>
            <a:r>
              <a:rPr lang="ja-JP" altLang="en-US" dirty="0" smtClean="0"/>
              <a:t>２</a:t>
            </a:r>
            <a:r>
              <a:rPr lang="en-US" altLang="ja-JP" dirty="0"/>
              <a:t>.</a:t>
            </a:r>
            <a:r>
              <a:rPr lang="en-US" altLang="ja-JP" dirty="0" smtClean="0"/>
              <a:t> </a:t>
            </a:r>
            <a:r>
              <a:rPr lang="ja-JP" altLang="en-US" b="1" dirty="0" smtClean="0"/>
              <a:t>メーカーが「みずうみ製麺」か「あおぞら酒造」のレコードを表示したい</a:t>
            </a:r>
            <a:endParaRPr lang="en-US" altLang="ja-JP" b="1" dirty="0" smtClean="0"/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r>
              <a:rPr lang="en-US" altLang="ja-JP" dirty="0" smtClean="0"/>
              <a:t>※</a:t>
            </a:r>
            <a:r>
              <a:rPr lang="ja-JP" altLang="en-US" dirty="0" smtClean="0"/>
              <a:t>実は「あおぞら酒造」はメーカーに登録されていない</a:t>
            </a:r>
            <a:endParaRPr lang="en-US" altLang="ja-JP" dirty="0" smtClean="0"/>
          </a:p>
          <a:p>
            <a:pPr marL="0" indent="0">
              <a:buNone/>
            </a:pPr>
            <a:r>
              <a:rPr lang="en-US" altLang="ja-JP" dirty="0" smtClean="0"/>
              <a:t>	</a:t>
            </a:r>
            <a:r>
              <a:rPr lang="ja-JP" altLang="en-US" dirty="0" smtClean="0"/>
              <a:t>→「みずうみ製麺」だけが表示されるはず</a:t>
            </a:r>
            <a:endParaRPr lang="en-US" altLang="ja-JP" dirty="0"/>
          </a:p>
          <a:p>
            <a:endParaRPr lang="en-US" altLang="ja-JP" dirty="0" smtClean="0"/>
          </a:p>
          <a:p>
            <a:pPr marL="0" indent="0">
              <a:buNone/>
            </a:pPr>
            <a:r>
              <a:rPr lang="ja-JP" altLang="en-US" b="1" dirty="0" smtClean="0"/>
              <a:t>②</a:t>
            </a:r>
            <a:r>
              <a:rPr lang="en-US" altLang="ja-JP" b="1" dirty="0" smtClean="0"/>
              <a:t> select * from </a:t>
            </a:r>
            <a:r>
              <a:rPr lang="ja-JP" altLang="en-US" b="1" dirty="0" smtClean="0"/>
              <a:t>商品データ</a:t>
            </a:r>
            <a:endParaRPr lang="en-US" altLang="ja-JP" b="1" dirty="0" smtClean="0"/>
          </a:p>
          <a:p>
            <a:pPr marL="0" indent="0">
              <a:buNone/>
            </a:pPr>
            <a:r>
              <a:rPr lang="en-US" altLang="ja-JP" b="1" dirty="0"/>
              <a:t>	</a:t>
            </a:r>
            <a:r>
              <a:rPr lang="en-US" altLang="ja-JP" b="1" dirty="0" smtClean="0"/>
              <a:t>where </a:t>
            </a:r>
            <a:r>
              <a:rPr lang="ja-JP" altLang="en-US" b="1" dirty="0" smtClean="0"/>
              <a:t>メーカー </a:t>
            </a:r>
            <a:r>
              <a:rPr lang="en-US" altLang="ja-JP" b="1" dirty="0" smtClean="0">
                <a:solidFill>
                  <a:schemeClr val="accent2"/>
                </a:solidFill>
              </a:rPr>
              <a:t>in("</a:t>
            </a:r>
            <a:r>
              <a:rPr lang="ja-JP" altLang="en-US" b="1" dirty="0" smtClean="0">
                <a:solidFill>
                  <a:schemeClr val="accent2"/>
                </a:solidFill>
              </a:rPr>
              <a:t>みずうみ製麺</a:t>
            </a:r>
            <a:r>
              <a:rPr lang="en-US" altLang="ja-JP" b="1" dirty="0" smtClean="0">
                <a:solidFill>
                  <a:schemeClr val="accent2"/>
                </a:solidFill>
              </a:rPr>
              <a:t>", "</a:t>
            </a:r>
            <a:r>
              <a:rPr lang="ja-JP" altLang="en-US" b="1" dirty="0" smtClean="0">
                <a:solidFill>
                  <a:schemeClr val="accent2"/>
                </a:solidFill>
              </a:rPr>
              <a:t>あおぞら酒造</a:t>
            </a:r>
            <a:r>
              <a:rPr lang="en-US" altLang="ja-JP" b="1" dirty="0" smtClean="0">
                <a:solidFill>
                  <a:schemeClr val="accent2"/>
                </a:solidFill>
              </a:rPr>
              <a:t>")</a:t>
            </a:r>
            <a:r>
              <a:rPr lang="en-US" altLang="ja-JP" b="1" dirty="0" smtClean="0"/>
              <a:t>;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C6A9-933C-214A-B28A-8BA6D5A0CFB2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25482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IN : </a:t>
            </a:r>
            <a:r>
              <a:rPr lang="ja-JP" altLang="en-US" dirty="0"/>
              <a:t>複数の値から一致するものを探す</a:t>
            </a:r>
            <a:r>
              <a:rPr lang="en-US" altLang="ja-JP" dirty="0"/>
              <a:t> </a:t>
            </a:r>
            <a:r>
              <a:rPr lang="en-US" altLang="ja-JP" dirty="0" smtClean="0"/>
              <a:t>(4/4</a:t>
            </a:r>
            <a:r>
              <a:rPr lang="en-US" altLang="ja-JP" dirty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dirty="0" smtClean="0"/>
              <a:t>３</a:t>
            </a:r>
            <a:r>
              <a:rPr lang="en-US" altLang="ja-JP" dirty="0" smtClean="0"/>
              <a:t>. </a:t>
            </a:r>
            <a:r>
              <a:rPr lang="ja-JP" altLang="en-US" b="1" dirty="0" smtClean="0"/>
              <a:t>価格が</a:t>
            </a:r>
            <a:r>
              <a:rPr lang="en-US" altLang="ja-JP" b="1" dirty="0" smtClean="0"/>
              <a:t>100, 115, 200</a:t>
            </a:r>
            <a:r>
              <a:rPr lang="ja-JP" altLang="en-US" b="1" dirty="0" smtClean="0"/>
              <a:t>のレコードを表示したい</a:t>
            </a:r>
            <a:endParaRPr lang="en-US" altLang="ja-JP" dirty="0" smtClean="0"/>
          </a:p>
          <a:p>
            <a:endParaRPr lang="en-US" altLang="ja-JP" dirty="0" smtClean="0"/>
          </a:p>
          <a:p>
            <a:pPr marL="0" indent="0">
              <a:buNone/>
            </a:pPr>
            <a:r>
              <a:rPr lang="ja-JP" altLang="en-US" b="1" dirty="0" smtClean="0"/>
              <a:t>③</a:t>
            </a:r>
            <a:r>
              <a:rPr lang="en-US" altLang="ja-JP" b="1" dirty="0" smtClean="0"/>
              <a:t> select * from </a:t>
            </a:r>
            <a:r>
              <a:rPr lang="ja-JP" altLang="en-US" b="1" dirty="0" smtClean="0"/>
              <a:t>商品データ </a:t>
            </a:r>
            <a:r>
              <a:rPr lang="en-US" altLang="ja-JP" b="1" dirty="0" smtClean="0"/>
              <a:t>where </a:t>
            </a:r>
            <a:r>
              <a:rPr lang="ja-JP" altLang="en-US" b="1" dirty="0" smtClean="0"/>
              <a:t>価格 </a:t>
            </a:r>
            <a:r>
              <a:rPr lang="en-US" altLang="ja-JP" b="1" dirty="0" smtClean="0">
                <a:solidFill>
                  <a:schemeClr val="accent2"/>
                </a:solidFill>
              </a:rPr>
              <a:t>in(100, 115, 200)</a:t>
            </a:r>
            <a:r>
              <a:rPr lang="en-US" altLang="ja-JP" b="1" dirty="0" smtClean="0"/>
              <a:t>;</a:t>
            </a:r>
            <a:endParaRPr lang="ja-JP" altLang="en-US" b="1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以上のように、</a:t>
            </a:r>
            <a:r>
              <a:rPr lang="en-US" altLang="ja-JP" dirty="0" smtClean="0"/>
              <a:t>IN</a:t>
            </a:r>
            <a:r>
              <a:rPr lang="ja-JP" altLang="en-US" dirty="0" smtClean="0"/>
              <a:t>の</a:t>
            </a:r>
            <a:r>
              <a:rPr lang="en-US" altLang="ja-JP" dirty="0" smtClean="0"/>
              <a:t>( )</a:t>
            </a:r>
            <a:r>
              <a:rPr lang="ja-JP" altLang="en-US" dirty="0" smtClean="0"/>
              <a:t>内は３個でも何個でも良い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C6A9-933C-214A-B28A-8BA6D5A0CFB2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50689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情報科学実習2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クラシック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クラリティ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情報科学実習2テーマ" id="{5D24C12E-73FC-874D-B787-02E62ECFE3D0}" vid="{586F9C04-8E17-0E41-81A1-14B794C4323E}"/>
    </a:ext>
  </a:extLst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Yu Gothic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Yu Gothic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情報科学実習2テーマ</Template>
  <TotalTime>560</TotalTime>
  <Words>2264</Words>
  <Application>Microsoft Macintosh PowerPoint</Application>
  <PresentationFormat>ワイド画面</PresentationFormat>
  <Paragraphs>534</Paragraphs>
  <Slides>41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41</vt:i4>
      </vt:variant>
    </vt:vector>
  </HeadingPairs>
  <TitlesOfParts>
    <vt:vector size="48" baseType="lpstr">
      <vt:lpstr>Hiragino Kaku Gothic ProN W3</vt:lpstr>
      <vt:lpstr>Hiragino Maru Gothic ProN</vt:lpstr>
      <vt:lpstr>Mangal</vt:lpstr>
      <vt:lpstr>ＭＳ Ｐゴシック</vt:lpstr>
      <vt:lpstr>Yu Gothic</vt:lpstr>
      <vt:lpstr>Arial</vt:lpstr>
      <vt:lpstr>情報科学実習2テーマ</vt:lpstr>
      <vt:lpstr>第３回授業</vt:lpstr>
      <vt:lpstr>CCライセンスでの配布</vt:lpstr>
      <vt:lpstr>目次</vt:lpstr>
      <vt:lpstr>データベース名「コンビニ」</vt:lpstr>
      <vt:lpstr>データベース「コンビニ」を使ってみよう！</vt:lpstr>
      <vt:lpstr>IN : 複数の値から一致するものを探す (1/4)</vt:lpstr>
      <vt:lpstr>IN : 複数の値から一致するものを探す (2/4)</vt:lpstr>
      <vt:lpstr>IN : 複数の値から一致するものを探す (3/4)</vt:lpstr>
      <vt:lpstr>IN : 複数の値から一致するものを探す (4/4)</vt:lpstr>
      <vt:lpstr>問題に入る前に</vt:lpstr>
      <vt:lpstr>[問題] IN : 複数の値から一致するものを探す</vt:lpstr>
      <vt:lpstr>LIKE : 文字列で検索 (1/3)</vt:lpstr>
      <vt:lpstr>LIKE : 文字列で検索 (1/3)</vt:lpstr>
      <vt:lpstr>LIKE : 文字列で検索 (1/3)</vt:lpstr>
      <vt:lpstr>[問題] LIKE : 文字列で検索</vt:lpstr>
      <vt:lpstr>[問題] LIKE : 文字列で検索</vt:lpstr>
      <vt:lpstr>GROUP BY : グループ化する (1/3)</vt:lpstr>
      <vt:lpstr>GROUP BY : グループ化する (2/3)</vt:lpstr>
      <vt:lpstr>GROUP BY : グループ化する (3/3)</vt:lpstr>
      <vt:lpstr>HAVING: グループから条件を指定して抽出する (1/5)</vt:lpstr>
      <vt:lpstr>HAVING: グループから条件を指定して抽出する (2/5)</vt:lpstr>
      <vt:lpstr>HAVING: グループから条件を指定して抽出する (3/5)</vt:lpstr>
      <vt:lpstr>HAVING: グループから条件を指定して抽出する (4/5)</vt:lpstr>
      <vt:lpstr>HAVING: グループから条件を指定して抽出する (5/5)</vt:lpstr>
      <vt:lpstr>問題に入る前に</vt:lpstr>
      <vt:lpstr>[問題] GROUP BY : グループ化する</vt:lpstr>
      <vt:lpstr>[問題] GROUP BY : グループ化する</vt:lpstr>
      <vt:lpstr>[問題] GROUP BY : グループ化する</vt:lpstr>
      <vt:lpstr>副問い合わせ(サブクエリ) (1/5)</vt:lpstr>
      <vt:lpstr>副問い合わせ(サブクエリ) (2/5)</vt:lpstr>
      <vt:lpstr>副問い合わせ(サブクエリ) (3/5)</vt:lpstr>
      <vt:lpstr>副問い合わせ(サブクエリ) (4/5)</vt:lpstr>
      <vt:lpstr>副問い合わせ(サブクエリ) (5/5)</vt:lpstr>
      <vt:lpstr>演習問題に入る前に</vt:lpstr>
      <vt:lpstr>演習問題 (準備)</vt:lpstr>
      <vt:lpstr>データベース「生徒名簿」を使ってみよう！</vt:lpstr>
      <vt:lpstr>演習問題(１問目/全５問)</vt:lpstr>
      <vt:lpstr>演習問題(２問目/全５問)</vt:lpstr>
      <vt:lpstr>演習問題(３問目/全５問)</vt:lpstr>
      <vt:lpstr>演習問題(４問目/全５問)</vt:lpstr>
      <vt:lpstr>演習問題(５問目/全５問)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第３回授業</dc:title>
  <dc:creator>イチカワリョウスケ</dc:creator>
  <cp:lastModifiedBy>イチカワリョウスケ</cp:lastModifiedBy>
  <cp:revision>110</cp:revision>
  <dcterms:created xsi:type="dcterms:W3CDTF">2017-11-25T09:19:23Z</dcterms:created>
  <dcterms:modified xsi:type="dcterms:W3CDTF">2018-01-11T10:41:50Z</dcterms:modified>
</cp:coreProperties>
</file>