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3"/>
  </p:notesMasterIdLst>
  <p:sldIdLst>
    <p:sldId id="257" r:id="rId2"/>
    <p:sldId id="258" r:id="rId3"/>
    <p:sldId id="333" r:id="rId4"/>
    <p:sldId id="284" r:id="rId5"/>
    <p:sldId id="264" r:id="rId6"/>
    <p:sldId id="276" r:id="rId7"/>
    <p:sldId id="285" r:id="rId8"/>
    <p:sldId id="346" r:id="rId9"/>
    <p:sldId id="348" r:id="rId10"/>
    <p:sldId id="339" r:id="rId11"/>
    <p:sldId id="340" r:id="rId12"/>
    <p:sldId id="345" r:id="rId13"/>
    <p:sldId id="265" r:id="rId14"/>
    <p:sldId id="355" r:id="rId15"/>
    <p:sldId id="280" r:id="rId16"/>
    <p:sldId id="281" r:id="rId17"/>
    <p:sldId id="386" r:id="rId18"/>
    <p:sldId id="282" r:id="rId19"/>
    <p:sldId id="379" r:id="rId20"/>
    <p:sldId id="380" r:id="rId21"/>
    <p:sldId id="367" r:id="rId22"/>
    <p:sldId id="381" r:id="rId23"/>
    <p:sldId id="370" r:id="rId24"/>
    <p:sldId id="371" r:id="rId25"/>
    <p:sldId id="382" r:id="rId26"/>
    <p:sldId id="357" r:id="rId27"/>
    <p:sldId id="358" r:id="rId28"/>
    <p:sldId id="384" r:id="rId29"/>
    <p:sldId id="360" r:id="rId30"/>
    <p:sldId id="361" r:id="rId31"/>
    <p:sldId id="362" r:id="rId32"/>
    <p:sldId id="363" r:id="rId33"/>
    <p:sldId id="389" r:id="rId34"/>
    <p:sldId id="387" r:id="rId35"/>
    <p:sldId id="388" r:id="rId36"/>
    <p:sldId id="356" r:id="rId37"/>
    <p:sldId id="312" r:id="rId38"/>
    <p:sldId id="314" r:id="rId39"/>
    <p:sldId id="315" r:id="rId40"/>
    <p:sldId id="313" r:id="rId41"/>
    <p:sldId id="316" r:id="rId42"/>
    <p:sldId id="317" r:id="rId43"/>
    <p:sldId id="318" r:id="rId44"/>
    <p:sldId id="319" r:id="rId45"/>
    <p:sldId id="320" r:id="rId46"/>
    <p:sldId id="321" r:id="rId47"/>
    <p:sldId id="322" r:id="rId48"/>
    <p:sldId id="324" r:id="rId49"/>
    <p:sldId id="385" r:id="rId50"/>
    <p:sldId id="372" r:id="rId51"/>
    <p:sldId id="373" r:id="rId52"/>
    <p:sldId id="375" r:id="rId53"/>
    <p:sldId id="376" r:id="rId54"/>
    <p:sldId id="326" r:id="rId55"/>
    <p:sldId id="327" r:id="rId56"/>
    <p:sldId id="328" r:id="rId57"/>
    <p:sldId id="329" r:id="rId58"/>
    <p:sldId id="331" r:id="rId59"/>
    <p:sldId id="332" r:id="rId60"/>
    <p:sldId id="337" r:id="rId61"/>
    <p:sldId id="335" r:id="rId6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2"/>
    <p:restoredTop sz="94669"/>
  </p:normalViewPr>
  <p:slideViewPr>
    <p:cSldViewPr snapToGrid="0" snapToObjects="1">
      <p:cViewPr>
        <p:scale>
          <a:sx n="89" d="100"/>
          <a:sy n="89" d="100"/>
        </p:scale>
        <p:origin x="1696"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notesMaster" Target="notesMasters/notesMaster1.xml"/><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5A647A-21BF-1145-95D9-F08431A7970E}" type="datetimeFigureOut">
              <a:rPr kumimoji="1" lang="ja-JP" altLang="en-US" smtClean="0"/>
              <a:t>2018/1/11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E3E22C-62AE-7B48-8C7A-5F351A172F26}" type="slidenum">
              <a:rPr kumimoji="1" lang="ja-JP" altLang="en-US" smtClean="0"/>
              <a:t>‹#›</a:t>
            </a:fld>
            <a:endParaRPr kumimoji="1" lang="ja-JP" altLang="en-US"/>
          </a:p>
        </p:txBody>
      </p:sp>
    </p:spTree>
    <p:extLst>
      <p:ext uri="{BB962C8B-B14F-4D97-AF65-F5344CB8AC3E}">
        <p14:creationId xmlns:p14="http://schemas.microsoft.com/office/powerpoint/2010/main" val="3951781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b="0" i="0" cap="none" baseline="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i="0" kern="1200" dirty="0" smtClean="0">
                <a:solidFill>
                  <a:schemeClr val="tx2"/>
                </a:solidFill>
                <a:latin typeface="+mn-lt"/>
                <a:ea typeface="Hiragino Kaku Gothic ProN W3"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BE7BDA7-50A0-6641-94A9-596286F8FA5B}" type="datetimeFigureOut">
              <a:rPr kumimoji="1" lang="ja-JP" altLang="en-US" smtClean="0"/>
              <a:t>2018/1/11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609600" y="363568"/>
            <a:ext cx="10972800" cy="447328"/>
          </a:xfrm>
          <a:prstGeom prst="rect">
            <a:avLst/>
          </a:prstGeom>
        </p:spPr>
        <p:txBody>
          <a:bodyPr vert="horz" lIns="91440" tIns="45720" rIns="91440" bIns="45720" rtlCol="0" anchor="ctr">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09600" y="908720"/>
            <a:ext cx="10972800" cy="556828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b="0" i="0">
                <a:solidFill>
                  <a:srgbClr val="FFFFFF"/>
                </a:solidFill>
                <a:ea typeface="Hiragino Kaku Gothic ProN W3" charset="-128"/>
              </a:defRPr>
            </a:lvl1pPr>
          </a:lstStyle>
          <a:p>
            <a:fld id="{0BE7BDA7-50A0-6641-94A9-596286F8FA5B}" type="datetimeFigureOut">
              <a:rPr kumimoji="1" lang="ja-JP" altLang="en-US" smtClean="0"/>
              <a:t>2018/1/11</a:t>
            </a:fld>
            <a:endParaRPr kumimoji="1" lang="ja-JP" altLang="en-US"/>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b="0" i="0">
                <a:solidFill>
                  <a:srgbClr val="FFFFFF"/>
                </a:solidFill>
                <a:ea typeface="Hiragino Kaku Gothic ProN W3" charset="-128"/>
              </a:defRPr>
            </a:lvl1pPr>
          </a:lstStyle>
          <a:p>
            <a:endParaRPr kumimoji="1" lang="ja-JP" altLang="en-US"/>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0" i="0">
                <a:solidFill>
                  <a:srgbClr val="FFFFFF"/>
                </a:solidFill>
                <a:ea typeface="Hiragino Kaku Gothic ProN W3" charset="-128"/>
              </a:defRPr>
            </a:lvl1pPr>
          </a:lstStyle>
          <a:p>
            <a:fld id="{EFEDB55A-BABB-3A4C-9D15-EF219C0AB199}" type="slidenum">
              <a:rPr kumimoji="1" lang="ja-JP" altLang="en-US" smtClean="0"/>
              <a:t>‹#›</a:t>
            </a:fld>
            <a:endParaRPr kumimoji="1" lang="ja-JP" altLang="en-US"/>
          </a:p>
        </p:txBody>
      </p:sp>
    </p:spTree>
    <p:extLst>
      <p:ext uri="{BB962C8B-B14F-4D97-AF65-F5344CB8AC3E}">
        <p14:creationId xmlns:p14="http://schemas.microsoft.com/office/powerpoint/2010/main" val="1770757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kumimoji="1" sz="2800" b="0" i="0" kern="1200" spc="-100" baseline="0">
          <a:solidFill>
            <a:schemeClr val="tx2"/>
          </a:solidFill>
          <a:latin typeface="Hiragino Maru Gothic ProN" charset="-128"/>
          <a:ea typeface="Hiragino Maru Gothic ProN" charset="-128"/>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000" b="0" i="0" kern="1200">
          <a:solidFill>
            <a:schemeClr val="tx1"/>
          </a:solidFill>
          <a:latin typeface="Hiragino Maru Gothic ProN" charset="-128"/>
          <a:ea typeface="Hiragino Maru Gothic ProN" charset="-128"/>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1800" b="0" i="0" kern="1200">
          <a:solidFill>
            <a:schemeClr val="tx1"/>
          </a:solidFill>
          <a:latin typeface="Hiragino Maru Gothic ProN" charset="-128"/>
          <a:ea typeface="Hiragino Maru Gothic ProN" charset="-128"/>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b="0" i="0" kern="1200">
          <a:solidFill>
            <a:schemeClr val="tx1"/>
          </a:solidFill>
          <a:latin typeface="Hiragino Maru Gothic ProN" charset="-128"/>
          <a:ea typeface="Hiragino Maru Gothic ProN" charset="-128"/>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b="0" i="0" kern="1200">
          <a:solidFill>
            <a:schemeClr val="tx1"/>
          </a:solidFill>
          <a:latin typeface="Hiragino Maru Gothic ProN" charset="-128"/>
          <a:ea typeface="Hiragino Maru Gothic ProN" charset="-128"/>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600" b="0" i="0" kern="1200" baseline="0">
          <a:solidFill>
            <a:schemeClr val="tx1"/>
          </a:solidFill>
          <a:latin typeface="Hiragino Maru Gothic ProN" charset="-128"/>
          <a:ea typeface="Hiragino Maru Gothic ProN" charset="-128"/>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reativecommons.org/licenses/by/4.0/" TargetMode="Externa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t>第４回授業</a:t>
            </a:r>
            <a:endParaRPr kumimoji="1" lang="ja-JP" altLang="en-US" dirty="0"/>
          </a:p>
        </p:txBody>
      </p:sp>
      <p:sp>
        <p:nvSpPr>
          <p:cNvPr id="3" name="サブタイトル 2"/>
          <p:cNvSpPr>
            <a:spLocks noGrp="1"/>
          </p:cNvSpPr>
          <p:nvPr>
            <p:ph type="subTitle" idx="1"/>
          </p:nvPr>
        </p:nvSpPr>
        <p:spPr/>
        <p:txBody>
          <a:bodyPr/>
          <a:lstStyle/>
          <a:p>
            <a:r>
              <a:rPr lang="ja-JP" altLang="en-US" dirty="0" smtClean="0"/>
              <a:t>日本大学文理学部情報科学科４年　市川亮佑</a:t>
            </a:r>
          </a:p>
        </p:txBody>
      </p:sp>
    </p:spTree>
    <p:extLst>
      <p:ext uri="{BB962C8B-B14F-4D97-AF65-F5344CB8AC3E}">
        <p14:creationId xmlns:p14="http://schemas.microsoft.com/office/powerpoint/2010/main" val="1894430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363567"/>
            <a:ext cx="10972800" cy="1252871"/>
          </a:xfrm>
        </p:spPr>
        <p:txBody>
          <a:bodyPr/>
          <a:lstStyle/>
          <a:p>
            <a:pPr>
              <a:spcBef>
                <a:spcPts val="0"/>
              </a:spcBef>
            </a:pPr>
            <a:r>
              <a:rPr lang="ja-JP" altLang="en-US" sz="2400" dirty="0" smtClean="0"/>
              <a:t>正規化前</a:t>
            </a:r>
            <a:r>
              <a:rPr lang="ja-JP" altLang="en-US" sz="2400" dirty="0"/>
              <a:t>には、同じデータが複数箇所に登録されていると、すべての箇所を修正しなければ不整合が発生して</a:t>
            </a:r>
            <a:r>
              <a:rPr lang="ja-JP" altLang="en-US" sz="2400" dirty="0" smtClean="0"/>
              <a:t>しまう。</a:t>
            </a:r>
            <a:endParaRPr kumimoji="1" lang="ja-JP" altLang="en-US" sz="2400" dirty="0"/>
          </a:p>
        </p:txBody>
      </p:sp>
      <p:graphicFrame>
        <p:nvGraphicFramePr>
          <p:cNvPr id="4" name="表 3"/>
          <p:cNvGraphicFramePr>
            <a:graphicFrameLocks noGrp="1"/>
          </p:cNvGraphicFramePr>
          <p:nvPr>
            <p:extLst>
              <p:ext uri="{D42A27DB-BD31-4B8C-83A1-F6EECF244321}">
                <p14:modId xmlns:p14="http://schemas.microsoft.com/office/powerpoint/2010/main" val="1725806305"/>
              </p:ext>
            </p:extLst>
          </p:nvPr>
        </p:nvGraphicFramePr>
        <p:xfrm>
          <a:off x="609600" y="3630976"/>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2">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04434">
                <a:tc rowSpan="3">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雲形吹き出し 2"/>
          <p:cNvSpPr/>
          <p:nvPr/>
        </p:nvSpPr>
        <p:spPr>
          <a:xfrm>
            <a:off x="3686175" y="2110214"/>
            <a:ext cx="3200400" cy="1026986"/>
          </a:xfrm>
          <a:prstGeom prst="cloudCallout">
            <a:avLst>
              <a:gd name="adj1" fmla="val 50596"/>
              <a:gd name="adj2" fmla="val 833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消しゴムの価格を</a:t>
            </a:r>
            <a:r>
              <a:rPr kumimoji="1" lang="en-US" altLang="ja-JP" dirty="0" smtClean="0"/>
              <a:t>150</a:t>
            </a:r>
            <a:r>
              <a:rPr kumimoji="1" lang="ja-JP" altLang="en-US" dirty="0" smtClean="0"/>
              <a:t>円にしたい</a:t>
            </a:r>
            <a:endParaRPr kumimoji="1" lang="ja-JP" altLang="en-US" dirty="0"/>
          </a:p>
        </p:txBody>
      </p:sp>
      <p:sp>
        <p:nvSpPr>
          <p:cNvPr id="7" name="雲形吹き出し 6"/>
          <p:cNvSpPr/>
          <p:nvPr/>
        </p:nvSpPr>
        <p:spPr>
          <a:xfrm>
            <a:off x="7810500" y="2110214"/>
            <a:ext cx="3200400" cy="1026986"/>
          </a:xfrm>
          <a:prstGeom prst="cloudCallout">
            <a:avLst>
              <a:gd name="adj1" fmla="val 14882"/>
              <a:gd name="adj2" fmla="val 778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しかし</a:t>
            </a:r>
            <a:r>
              <a:rPr kumimoji="1" lang="ja-JP" altLang="en-US" smtClean="0"/>
              <a:t>、２箇所修正する必要がある</a:t>
            </a:r>
            <a:endParaRPr kumimoji="1" lang="ja-JP" altLang="en-US" dirty="0"/>
          </a:p>
        </p:txBody>
      </p:sp>
    </p:spTree>
    <p:extLst>
      <p:ext uri="{BB962C8B-B14F-4D97-AF65-F5344CB8AC3E}">
        <p14:creationId xmlns:p14="http://schemas.microsoft.com/office/powerpoint/2010/main" val="935499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363567"/>
            <a:ext cx="10972800" cy="839357"/>
          </a:xfrm>
        </p:spPr>
        <p:txBody>
          <a:bodyPr/>
          <a:lstStyle/>
          <a:p>
            <a:r>
              <a:rPr lang="ja-JP" altLang="en-US" dirty="0"/>
              <a:t>正規化により１箇所の修正で済む。</a:t>
            </a:r>
            <a:endParaRPr kumimoji="1" lang="ja-JP" altLang="en-US" dirty="0"/>
          </a:p>
        </p:txBody>
      </p:sp>
      <p:graphicFrame>
        <p:nvGraphicFramePr>
          <p:cNvPr id="4" name="表 3"/>
          <p:cNvGraphicFramePr>
            <a:graphicFrameLocks noGrp="1"/>
          </p:cNvGraphicFramePr>
          <p:nvPr>
            <p:extLst/>
          </p:nvPr>
        </p:nvGraphicFramePr>
        <p:xfrm>
          <a:off x="4604657" y="1932451"/>
          <a:ext cx="3657600" cy="1524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nvPr>
        </p:nvGraphicFramePr>
        <p:xfrm>
          <a:off x="8605156" y="1932451"/>
          <a:ext cx="2438400" cy="1219200"/>
        </p:xfrm>
        <a:graphic>
          <a:graphicData uri="http://schemas.openxmlformats.org/drawingml/2006/table">
            <a:tbl>
              <a:tblPr firstRow="1" bandRow="1">
                <a:tableStyleId>{5A111915-BE36-4E01-A7E5-04B1672EAD32}</a:tableStyleId>
              </a:tblPr>
              <a:tblGrid>
                <a:gridCol w="1219200"/>
                <a:gridCol w="1219200"/>
              </a:tblGrid>
              <a:tr h="204434">
                <a:tc>
                  <a:txBody>
                    <a:bodyPr/>
                    <a:lstStyle/>
                    <a:p>
                      <a:pPr algn="ctr"/>
                      <a:r>
                        <a:rPr kumimoji="1" lang="ja-JP" altLang="en-US" sz="1400" u="sng" dirty="0" smtClean="0"/>
                        <a:t>顧客番号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 7"/>
          <p:cNvGraphicFramePr>
            <a:graphicFrameLocks noGrp="1"/>
          </p:cNvGraphicFramePr>
          <p:nvPr>
            <p:extLst/>
          </p:nvPr>
        </p:nvGraphicFramePr>
        <p:xfrm>
          <a:off x="604158" y="1932451"/>
          <a:ext cx="3657600" cy="3048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1599324221"/>
              </p:ext>
            </p:extLst>
          </p:nvPr>
        </p:nvGraphicFramePr>
        <p:xfrm>
          <a:off x="4604657" y="4162928"/>
          <a:ext cx="3657600" cy="265176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2800" dirty="0" smtClean="0"/>
                        <a:t>150</a:t>
                      </a:r>
                      <a:endParaRPr lang="ja-JP" alt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04434">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角丸四角形 11"/>
          <p:cNvSpPr/>
          <p:nvPr/>
        </p:nvSpPr>
        <p:spPr>
          <a:xfrm>
            <a:off x="604158" y="1377743"/>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受注商品</a:t>
            </a:r>
            <a:r>
              <a:rPr lang="ja-JP" altLang="en-US" dirty="0" smtClean="0"/>
              <a:t>テーブル</a:t>
            </a:r>
            <a:endParaRPr lang="ja-JP" altLang="en-US" dirty="0"/>
          </a:p>
        </p:txBody>
      </p:sp>
      <p:sp>
        <p:nvSpPr>
          <p:cNvPr id="13" name="角丸四角形 12"/>
          <p:cNvSpPr/>
          <p:nvPr/>
        </p:nvSpPr>
        <p:spPr>
          <a:xfrm>
            <a:off x="4604656" y="1371745"/>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4" name="角丸四角形 13"/>
          <p:cNvSpPr/>
          <p:nvPr/>
        </p:nvSpPr>
        <p:spPr>
          <a:xfrm>
            <a:off x="8605154" y="1371745"/>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5" name="角丸四角形 14"/>
          <p:cNvSpPr/>
          <p:nvPr/>
        </p:nvSpPr>
        <p:spPr>
          <a:xfrm>
            <a:off x="4604657" y="3605226"/>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
        <p:nvSpPr>
          <p:cNvPr id="16" name="雲形吹き出し 15"/>
          <p:cNvSpPr/>
          <p:nvPr/>
        </p:nvSpPr>
        <p:spPr>
          <a:xfrm>
            <a:off x="8381999" y="3287676"/>
            <a:ext cx="3419475" cy="1026986"/>
          </a:xfrm>
          <a:prstGeom prst="cloudCallout">
            <a:avLst>
              <a:gd name="adj1" fmla="val -49404"/>
              <a:gd name="adj2" fmla="val 73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１箇所だけ</a:t>
            </a:r>
            <a:endParaRPr lang="en-US" altLang="ja-JP" dirty="0" smtClean="0"/>
          </a:p>
          <a:p>
            <a:pPr algn="ctr"/>
            <a:r>
              <a:rPr kumimoji="1" lang="en-US" altLang="ja-JP" dirty="0" smtClean="0"/>
              <a:t>150</a:t>
            </a:r>
            <a:r>
              <a:rPr kumimoji="1" lang="ja-JP" altLang="en-US" dirty="0" smtClean="0"/>
              <a:t>円にすればよい</a:t>
            </a:r>
            <a:endParaRPr kumimoji="1" lang="ja-JP" altLang="en-US" dirty="0"/>
          </a:p>
        </p:txBody>
      </p:sp>
    </p:spTree>
    <p:extLst>
      <p:ext uri="{BB962C8B-B14F-4D97-AF65-F5344CB8AC3E}">
        <p14:creationId xmlns:p14="http://schemas.microsoft.com/office/powerpoint/2010/main" val="1208333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正規化のメリット・デメリット</a:t>
            </a:r>
            <a:endParaRPr kumimoji="1" lang="ja-JP" altLang="en-US" dirty="0"/>
          </a:p>
        </p:txBody>
      </p:sp>
      <p:sp>
        <p:nvSpPr>
          <p:cNvPr id="3" name="コンテンツ プレースホルダー 2"/>
          <p:cNvSpPr>
            <a:spLocks noGrp="1"/>
          </p:cNvSpPr>
          <p:nvPr>
            <p:ph idx="1"/>
          </p:nvPr>
        </p:nvSpPr>
        <p:spPr/>
        <p:txBody>
          <a:bodyPr/>
          <a:lstStyle/>
          <a:p>
            <a:pPr>
              <a:spcBef>
                <a:spcPts val="0"/>
              </a:spcBef>
              <a:buClrTx/>
              <a:buSzTx/>
            </a:pPr>
            <a:r>
              <a:rPr lang="ja-JP" altLang="en-US" dirty="0" smtClean="0"/>
              <a:t>メリット</a:t>
            </a:r>
            <a:endParaRPr lang="en-US" altLang="ja-JP" dirty="0" smtClean="0"/>
          </a:p>
          <a:p>
            <a:pPr>
              <a:spcBef>
                <a:spcPts val="0"/>
              </a:spcBef>
              <a:buClrTx/>
              <a:buSzTx/>
            </a:pPr>
            <a:endParaRPr lang="en-US" altLang="ja-JP" dirty="0" smtClean="0"/>
          </a:p>
          <a:p>
            <a:pPr marL="457200" indent="-457200">
              <a:spcBef>
                <a:spcPts val="0"/>
              </a:spcBef>
              <a:buClrTx/>
              <a:buSzTx/>
              <a:buFont typeface="+mj-lt"/>
              <a:buAutoNum type="arabicPeriod"/>
            </a:pPr>
            <a:r>
              <a:rPr lang="ja-JP" altLang="en-US" dirty="0" smtClean="0"/>
              <a:t>正規化前には、同じデータが複</a:t>
            </a:r>
            <a:r>
              <a:rPr lang="ja-JP" altLang="en-US" dirty="0"/>
              <a:t>数箇所に登録されていると</a:t>
            </a:r>
            <a:r>
              <a:rPr lang="ja-JP" altLang="en-US" dirty="0" smtClean="0"/>
              <a:t>、すべての</a:t>
            </a:r>
            <a:r>
              <a:rPr lang="ja-JP" altLang="en-US" dirty="0"/>
              <a:t>箇所を修正</a:t>
            </a:r>
            <a:r>
              <a:rPr lang="ja-JP" altLang="en-US" dirty="0" smtClean="0"/>
              <a:t>しなければ不整合が発生してしまうが、正規化により１箇所の修正で済む。</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marL="274320" lvl="1" indent="0">
              <a:spcBef>
                <a:spcPts val="0"/>
              </a:spcBef>
              <a:buClrTx/>
              <a:buSzTx/>
              <a:buNone/>
            </a:pPr>
            <a:r>
              <a:rPr lang="ja-JP" altLang="en-US" dirty="0" smtClean="0"/>
              <a:t>など</a:t>
            </a:r>
            <a:endParaRPr lang="en-US" altLang="ja-JP" dirty="0" smtClean="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a:spcBef>
                <a:spcPts val="0"/>
              </a:spcBef>
              <a:buClrTx/>
              <a:buSzTx/>
            </a:pPr>
            <a:r>
              <a:rPr lang="ja-JP" altLang="en-US" dirty="0" smtClean="0"/>
              <a:t>デメリット</a:t>
            </a:r>
            <a:endParaRPr lang="en-US" altLang="ja-JP" dirty="0" smtClean="0"/>
          </a:p>
          <a:p>
            <a:pPr marL="457200" indent="-457200">
              <a:spcBef>
                <a:spcPts val="0"/>
              </a:spcBef>
              <a:buClrTx/>
              <a:buSzTx/>
              <a:buFont typeface="+mj-lt"/>
              <a:buAutoNum type="arabicPeriod"/>
            </a:pPr>
            <a:endParaRPr lang="en-US" altLang="ja-JP" dirty="0" smtClean="0"/>
          </a:p>
          <a:p>
            <a:pPr marL="457200" indent="-457200">
              <a:spcBef>
                <a:spcPts val="0"/>
              </a:spcBef>
              <a:buClrTx/>
              <a:buSzTx/>
              <a:buFont typeface="+mj-lt"/>
              <a:buAutoNum type="arabicPeriod"/>
            </a:pPr>
            <a:r>
              <a:rPr lang="ja-JP" altLang="en-US" dirty="0">
                <a:solidFill>
                  <a:schemeClr val="accent2"/>
                </a:solidFill>
              </a:rPr>
              <a:t>正規化を</a:t>
            </a:r>
            <a:r>
              <a:rPr lang="ja-JP" altLang="en-US" dirty="0" smtClean="0">
                <a:solidFill>
                  <a:schemeClr val="accent2"/>
                </a:solidFill>
              </a:rPr>
              <a:t>進める</a:t>
            </a:r>
            <a:r>
              <a:rPr lang="ja-JP" altLang="en-US" dirty="0">
                <a:solidFill>
                  <a:schemeClr val="accent2"/>
                </a:solidFill>
              </a:rPr>
              <a:t>に</a:t>
            </a:r>
            <a:r>
              <a:rPr lang="ja-JP" altLang="en-US" dirty="0" smtClean="0">
                <a:solidFill>
                  <a:schemeClr val="accent2"/>
                </a:solidFill>
              </a:rPr>
              <a:t>したがってデータが多くのテーブルに</a:t>
            </a:r>
            <a:r>
              <a:rPr lang="ja-JP" altLang="en-US" dirty="0">
                <a:solidFill>
                  <a:schemeClr val="accent2"/>
                </a:solidFill>
              </a:rPr>
              <a:t>分散するため</a:t>
            </a:r>
            <a:r>
              <a:rPr lang="ja-JP" altLang="en-US" dirty="0" smtClean="0">
                <a:solidFill>
                  <a:schemeClr val="accent2"/>
                </a:solidFill>
              </a:rPr>
              <a:t>、データの検索には時間がかかってしまう。</a:t>
            </a:r>
            <a:r>
              <a:rPr lang="ja-JP" altLang="en-US" dirty="0">
                <a:solidFill>
                  <a:schemeClr val="accent2"/>
                </a:solidFill>
              </a:rPr>
              <a:t>そのため、あえて正規化</a:t>
            </a:r>
            <a:r>
              <a:rPr lang="ja-JP" altLang="en-US" dirty="0" smtClean="0">
                <a:solidFill>
                  <a:schemeClr val="accent2"/>
                </a:solidFill>
              </a:rPr>
              <a:t>をせず、冗長</a:t>
            </a:r>
            <a:r>
              <a:rPr lang="ja-JP" altLang="en-US" dirty="0">
                <a:solidFill>
                  <a:schemeClr val="accent2"/>
                </a:solidFill>
              </a:rPr>
              <a:t>な</a:t>
            </a:r>
            <a:r>
              <a:rPr lang="ja-JP" altLang="en-US" dirty="0" smtClean="0">
                <a:solidFill>
                  <a:schemeClr val="accent2"/>
                </a:solidFill>
              </a:rPr>
              <a:t>ままの</a:t>
            </a:r>
            <a:r>
              <a:rPr lang="ja-JP" altLang="en-US" dirty="0">
                <a:solidFill>
                  <a:schemeClr val="accent2"/>
                </a:solidFill>
              </a:rPr>
              <a:t>状態を保つことも</a:t>
            </a:r>
            <a:r>
              <a:rPr lang="ja-JP" altLang="en-US" dirty="0" smtClean="0">
                <a:solidFill>
                  <a:schemeClr val="accent2"/>
                </a:solidFill>
              </a:rPr>
              <a:t>ある。 </a:t>
            </a:r>
            <a:endParaRPr lang="en-US" altLang="ja-JP" dirty="0" smtClean="0">
              <a:solidFill>
                <a:schemeClr val="accent2"/>
              </a:solidFill>
            </a:endParaRPr>
          </a:p>
          <a:p>
            <a:pPr marL="457200" indent="-457200">
              <a:spcBef>
                <a:spcPts val="0"/>
              </a:spcBef>
              <a:buClrTx/>
              <a:buSzTx/>
              <a:buFont typeface="+mj-lt"/>
              <a:buAutoNum type="arabicPeriod"/>
            </a:pPr>
            <a:endParaRPr lang="en-US" altLang="ja-JP" dirty="0" smtClean="0"/>
          </a:p>
          <a:p>
            <a:pPr marL="274320" lvl="1" indent="0">
              <a:spcBef>
                <a:spcPts val="0"/>
              </a:spcBef>
              <a:buClrTx/>
              <a:buSzTx/>
              <a:buNone/>
            </a:pPr>
            <a:r>
              <a:rPr lang="ja-JP" altLang="en-US" dirty="0" smtClean="0"/>
              <a:t>など</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en-US" altLang="ja-JP"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ja-JP" altLang="en-US"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1879614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正規化の手順</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非正規形</a:t>
            </a:r>
            <a:endParaRPr kumimoji="1" lang="en-US" altLang="ja-JP" dirty="0" smtClean="0"/>
          </a:p>
          <a:p>
            <a:pPr marL="0" indent="0">
              <a:buNone/>
            </a:pPr>
            <a:endParaRPr lang="en-US" altLang="ja-JP" dirty="0" smtClean="0"/>
          </a:p>
          <a:p>
            <a:pPr marL="0" indent="0">
              <a:buNone/>
            </a:pPr>
            <a:r>
              <a:rPr lang="ja-JP" altLang="en-US" dirty="0" smtClean="0"/>
              <a:t>↓　繰り返しの項目</a:t>
            </a:r>
            <a:r>
              <a:rPr lang="en-US" altLang="ja-JP" dirty="0" smtClean="0"/>
              <a:t>(</a:t>
            </a:r>
            <a:r>
              <a:rPr lang="ja-JP" altLang="en-US" dirty="0" smtClean="0"/>
              <a:t>列</a:t>
            </a:r>
            <a:r>
              <a:rPr lang="en-US" altLang="ja-JP" dirty="0" smtClean="0"/>
              <a:t>)</a:t>
            </a:r>
            <a:r>
              <a:rPr lang="ja-JP" altLang="en-US" dirty="0" smtClean="0"/>
              <a:t>を無くす。</a:t>
            </a:r>
            <a:r>
              <a:rPr lang="en-US" altLang="ja-JP" dirty="0" smtClean="0"/>
              <a:t> (</a:t>
            </a:r>
            <a:r>
              <a:rPr lang="ja-JP" altLang="en-US" dirty="0" smtClean="0"/>
              <a:t>第１正規化</a:t>
            </a:r>
            <a:r>
              <a:rPr lang="en-US" altLang="ja-JP" dirty="0" smtClean="0"/>
              <a:t>)</a:t>
            </a:r>
          </a:p>
          <a:p>
            <a:pPr marL="0" indent="0">
              <a:buNone/>
            </a:pPr>
            <a:endParaRPr kumimoji="1" lang="en-US" altLang="ja-JP" dirty="0" smtClean="0"/>
          </a:p>
          <a:p>
            <a:pPr marL="0" indent="0">
              <a:buNone/>
            </a:pPr>
            <a:r>
              <a:rPr kumimoji="1" lang="ja-JP" altLang="en-US" dirty="0" smtClean="0"/>
              <a:t>第１正規形</a:t>
            </a:r>
            <a:endParaRPr kumimoji="1" lang="en-US" altLang="ja-JP" dirty="0" smtClean="0"/>
          </a:p>
          <a:p>
            <a:pPr marL="0" indent="0">
              <a:buNone/>
            </a:pPr>
            <a:endParaRPr lang="en-US" altLang="ja-JP" dirty="0"/>
          </a:p>
          <a:p>
            <a:pPr marL="0" indent="0">
              <a:buNone/>
            </a:pPr>
            <a:r>
              <a:rPr kumimoji="1" lang="ja-JP" altLang="en-US" dirty="0" smtClean="0"/>
              <a:t>↓　部分関数従属にあるものを、別の表に分ける</a:t>
            </a:r>
            <a:r>
              <a:rPr kumimoji="1" lang="en-US" altLang="ja-JP" dirty="0" smtClean="0"/>
              <a:t> </a:t>
            </a:r>
            <a:r>
              <a:rPr lang="en-US" altLang="ja-JP" dirty="0"/>
              <a:t>(</a:t>
            </a:r>
            <a:r>
              <a:rPr lang="ja-JP" altLang="en-US" dirty="0" smtClean="0"/>
              <a:t>第２正規化</a:t>
            </a:r>
            <a:r>
              <a:rPr lang="en-US" altLang="ja-JP" dirty="0"/>
              <a:t>)</a:t>
            </a:r>
            <a:endParaRPr kumimoji="1" lang="en-US" altLang="ja-JP" dirty="0" smtClean="0"/>
          </a:p>
          <a:p>
            <a:pPr marL="0" indent="0">
              <a:buNone/>
            </a:pPr>
            <a:endParaRPr lang="en-US" altLang="ja-JP" dirty="0"/>
          </a:p>
          <a:p>
            <a:pPr marL="0" indent="0">
              <a:buNone/>
            </a:pPr>
            <a:r>
              <a:rPr kumimoji="1" lang="ja-JP" altLang="en-US" dirty="0" smtClean="0"/>
              <a:t>第２正規形</a:t>
            </a:r>
            <a:endParaRPr kumimoji="1" lang="en-US" altLang="ja-JP" dirty="0" smtClean="0"/>
          </a:p>
          <a:p>
            <a:pPr marL="0" indent="0">
              <a:buNone/>
            </a:pPr>
            <a:endParaRPr lang="en-US" altLang="ja-JP" dirty="0"/>
          </a:p>
          <a:p>
            <a:pPr marL="0" indent="0">
              <a:buNone/>
            </a:pPr>
            <a:r>
              <a:rPr kumimoji="1" lang="ja-JP" altLang="en-US" dirty="0" smtClean="0"/>
              <a:t>↓</a:t>
            </a:r>
            <a:r>
              <a:rPr lang="ja-JP" altLang="en-US" dirty="0"/>
              <a:t>　</a:t>
            </a:r>
            <a:r>
              <a:rPr lang="ja-JP" altLang="en-US" dirty="0" smtClean="0"/>
              <a:t>推移関数従属にあるものを、別の表に分ける</a:t>
            </a:r>
            <a:r>
              <a:rPr lang="en-US" altLang="ja-JP" dirty="0"/>
              <a:t> (</a:t>
            </a:r>
            <a:r>
              <a:rPr lang="ja-JP" altLang="en-US" dirty="0" smtClean="0"/>
              <a:t>第３正規化</a:t>
            </a:r>
            <a:r>
              <a:rPr lang="en-US" altLang="ja-JP" dirty="0"/>
              <a:t>)</a:t>
            </a:r>
            <a:endParaRPr kumimoji="1" lang="en-US" altLang="ja-JP" dirty="0" smtClean="0"/>
          </a:p>
          <a:p>
            <a:pPr marL="0" indent="0">
              <a:buNone/>
            </a:pPr>
            <a:endParaRPr lang="en-US" altLang="ja-JP" dirty="0"/>
          </a:p>
          <a:p>
            <a:pPr marL="0" indent="0">
              <a:buNone/>
            </a:pPr>
            <a:r>
              <a:rPr kumimoji="1" lang="ja-JP" altLang="en-US" dirty="0" smtClean="0"/>
              <a:t>第３正規形</a:t>
            </a:r>
            <a:endParaRPr kumimoji="1" lang="en-US" altLang="ja-JP" dirty="0" smtClean="0"/>
          </a:p>
        </p:txBody>
      </p:sp>
    </p:spTree>
    <p:extLst>
      <p:ext uri="{BB962C8B-B14F-4D97-AF65-F5344CB8AC3E}">
        <p14:creationId xmlns:p14="http://schemas.microsoft.com/office/powerpoint/2010/main" val="581898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非正規形</a:t>
            </a:r>
            <a:r>
              <a:rPr lang="en-US" altLang="ja-JP" dirty="0" smtClean="0"/>
              <a:t> (1/2)</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非正規形・・・</a:t>
            </a:r>
            <a:r>
              <a:rPr lang="ja-JP" altLang="en-US" dirty="0" smtClean="0">
                <a:solidFill>
                  <a:schemeClr val="accent2"/>
                </a:solidFill>
              </a:rPr>
              <a:t>繰り返しの項目が存在している状態のこと</a:t>
            </a:r>
            <a:endParaRPr lang="en-US" altLang="ja-JP" dirty="0" smtClean="0">
              <a:solidFill>
                <a:schemeClr val="accent2"/>
              </a:solidFill>
            </a:endParaRPr>
          </a:p>
          <a:p>
            <a:endParaRPr lang="en-US" altLang="ja-JP" dirty="0">
              <a:solidFill>
                <a:schemeClr val="accent2"/>
              </a:solidFill>
            </a:endParaRPr>
          </a:p>
          <a:p>
            <a:r>
              <a:rPr lang="ja-JP" altLang="en-US" dirty="0"/>
              <a:t>非正規形の表現の仕方は厳密には定められていないため、データベースに</a:t>
            </a:r>
            <a:r>
              <a:rPr lang="ja-JP" altLang="en-US" dirty="0" smtClean="0"/>
              <a:t>向かない</a:t>
            </a:r>
            <a:endParaRPr lang="en-US" altLang="ja-JP" dirty="0"/>
          </a:p>
        </p:txBody>
      </p:sp>
      <p:sp>
        <p:nvSpPr>
          <p:cNvPr id="6" name="角丸四角形 5"/>
          <p:cNvSpPr/>
          <p:nvPr/>
        </p:nvSpPr>
        <p:spPr>
          <a:xfrm>
            <a:off x="609598" y="2893987"/>
            <a:ext cx="5805488" cy="828675"/>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機械可読性が良くない</a:t>
            </a:r>
            <a:r>
              <a:rPr lang="en-US" altLang="ja-JP" dirty="0" smtClean="0"/>
              <a:t> </a:t>
            </a:r>
            <a:r>
              <a:rPr lang="ja-JP" altLang="en-US" dirty="0" smtClean="0"/>
              <a:t>かつ</a:t>
            </a:r>
            <a:r>
              <a:rPr lang="en-US" altLang="ja-JP" dirty="0" smtClean="0"/>
              <a:t> </a:t>
            </a:r>
            <a:r>
              <a:rPr lang="ja-JP" altLang="en-US" dirty="0" smtClean="0"/>
              <a:t>人間可読</a:t>
            </a:r>
            <a:r>
              <a:rPr lang="ja-JP" altLang="en-US" dirty="0"/>
              <a:t>性が良くない</a:t>
            </a:r>
            <a:r>
              <a:rPr lang="ja-JP" altLang="en-US" dirty="0" smtClean="0"/>
              <a:t>例</a:t>
            </a:r>
            <a:endParaRPr lang="en-US" altLang="ja-JP" dirty="0"/>
          </a:p>
        </p:txBody>
      </p:sp>
      <p:sp>
        <p:nvSpPr>
          <p:cNvPr id="9" name="角丸四角形 8"/>
          <p:cNvSpPr/>
          <p:nvPr/>
        </p:nvSpPr>
        <p:spPr>
          <a:xfrm>
            <a:off x="7215187" y="4741883"/>
            <a:ext cx="4000501" cy="50163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雲形吹き出し 4"/>
          <p:cNvSpPr/>
          <p:nvPr/>
        </p:nvSpPr>
        <p:spPr>
          <a:xfrm>
            <a:off x="6643688" y="2840462"/>
            <a:ext cx="3514725" cy="935727"/>
          </a:xfrm>
          <a:prstGeom prst="cloudCallout">
            <a:avLst>
              <a:gd name="adj1" fmla="val -11569"/>
              <a:gd name="adj2" fmla="val 847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２回繰り返している</a:t>
            </a:r>
            <a:endParaRPr kumimoji="1"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2051762823"/>
              </p:ext>
            </p:extLst>
          </p:nvPr>
        </p:nvGraphicFramePr>
        <p:xfrm>
          <a:off x="609600" y="4366266"/>
          <a:ext cx="10972802" cy="1962169"/>
        </p:xfrm>
        <a:graphic>
          <a:graphicData uri="http://schemas.openxmlformats.org/drawingml/2006/table">
            <a:tbl>
              <a:tblPr firstRow="1" bandRow="1">
                <a:tableStyleId>{5A111915-BE36-4E01-A7E5-04B1672EAD32}</a:tableStyleId>
              </a:tblPr>
              <a:tblGrid>
                <a:gridCol w="747713"/>
                <a:gridCol w="842962"/>
                <a:gridCol w="1428750"/>
                <a:gridCol w="928688"/>
                <a:gridCol w="785812"/>
                <a:gridCol w="1057275"/>
                <a:gridCol w="971550"/>
                <a:gridCol w="4210052"/>
              </a:tblGrid>
              <a:tr h="383986">
                <a:tc>
                  <a:txBody>
                    <a:bodyPr/>
                    <a:lstStyle/>
                    <a:p>
                      <a:pPr algn="l" fontAlgn="b"/>
                      <a:r>
                        <a:rPr lang="ja-JP" altLang="en-US" sz="1100" u="none" strike="noStrike" dirty="0">
                          <a:effectLst/>
                        </a:rPr>
                        <a:t>銀行コード</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支店コード</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名称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銀行名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支店名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都道府県コード</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都道府県名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電話番号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6061">
                <a:tc>
                  <a:txBody>
                    <a:bodyPr/>
                    <a:lstStyle/>
                    <a:p>
                      <a:pPr algn="l" fontAlgn="b"/>
                      <a:r>
                        <a:rPr lang="cs-CZ" sz="1100" u="none" strike="noStrike" dirty="0">
                          <a:effectLst/>
                        </a:rPr>
                        <a:t>21</a:t>
                      </a:r>
                      <a:endParaRPr lang="cs-CZ"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ja-JP" sz="1100" u="none" strike="noStrike">
                          <a:effectLst/>
                        </a:rPr>
                        <a:t>1</a:t>
                      </a:r>
                      <a:endParaRPr lang="en-US" altLang="ja-JP"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牛久保銀行本店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本店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is-IS" sz="1100" u="none" strike="noStrike">
                          <a:effectLst/>
                        </a:rPr>
                        <a:t>25</a:t>
                      </a:r>
                      <a:endParaRPr lang="is-I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神奈川県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i-FI" sz="1100" u="none" strike="noStrike" dirty="0">
                          <a:effectLst/>
                        </a:rPr>
                        <a:t>000-001-0001, 000-001-0002 </a:t>
                      </a:r>
                      <a:endParaRPr lang="fi-FI"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6061">
                <a:tc>
                  <a:txBody>
                    <a:bodyPr/>
                    <a:lstStyle/>
                    <a:p>
                      <a:pPr algn="l" fontAlgn="b"/>
                      <a:r>
                        <a:rPr lang="cs-CZ" sz="1100" u="none" strike="noStrike">
                          <a:effectLst/>
                        </a:rPr>
                        <a:t>21</a:t>
                      </a:r>
                      <a:endParaRPr lang="cs-CZ"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is-IS" sz="1100" u="none" strike="noStrike">
                          <a:effectLst/>
                        </a:rPr>
                        <a:t>2</a:t>
                      </a:r>
                      <a:endParaRPr lang="is-I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牛久保銀行都筑支店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都筑支店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is-IS" sz="1100" u="none" strike="noStrike">
                          <a:effectLst/>
                        </a:rPr>
                        <a:t>25</a:t>
                      </a:r>
                      <a:endParaRPr lang="is-I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神奈川県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mr-IN" sz="1100" u="none" strike="noStrike">
                          <a:effectLst/>
                        </a:rPr>
                        <a:t>000-002-0001 </a:t>
                      </a:r>
                      <a:endParaRPr lang="mr-IN"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6061">
                <a:tc>
                  <a:txBody>
                    <a:bodyPr/>
                    <a:lstStyle/>
                    <a:p>
                      <a:pPr algn="l" fontAlgn="b"/>
                      <a:r>
                        <a:rPr lang="cs-CZ" sz="1100" u="none" strike="noStrike">
                          <a:effectLst/>
                        </a:rPr>
                        <a:t>21</a:t>
                      </a:r>
                      <a:endParaRPr lang="cs-CZ"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ja-JP" sz="1100" u="none" strike="noStrike">
                          <a:effectLst/>
                        </a:rPr>
                        <a:t>3</a:t>
                      </a:r>
                      <a:endParaRPr lang="en-US" altLang="ja-JP"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牛久保銀行中川支店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牛久保銀行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中川支店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is-IS" sz="1100" u="none" strike="noStrike">
                          <a:effectLst/>
                        </a:rPr>
                        <a:t>24</a:t>
                      </a:r>
                      <a:endParaRPr lang="is-I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東京都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mr-IN" sz="1100" u="none" strike="noStrike" dirty="0">
                          <a:effectLst/>
                        </a:rPr>
                        <a:t>001-001-0001 </a:t>
                      </a:r>
                      <a:endParaRPr lang="mr-IN"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9828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非正規形</a:t>
            </a:r>
            <a:r>
              <a:rPr lang="en-US" altLang="ja-JP" dirty="0" smtClean="0"/>
              <a:t> (2/2)</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非正規形・・・</a:t>
            </a:r>
            <a:r>
              <a:rPr lang="ja-JP" altLang="en-US" dirty="0" smtClean="0">
                <a:solidFill>
                  <a:schemeClr val="accent2"/>
                </a:solidFill>
              </a:rPr>
              <a:t>繰り返しの項目が存在している状態のこと</a:t>
            </a:r>
            <a:endParaRPr lang="en-US" altLang="ja-JP" dirty="0" smtClean="0">
              <a:solidFill>
                <a:schemeClr val="accent2"/>
              </a:solidFill>
            </a:endParaRPr>
          </a:p>
          <a:p>
            <a:endParaRPr lang="en-US" altLang="ja-JP" dirty="0" smtClean="0">
              <a:solidFill>
                <a:schemeClr val="accent2"/>
              </a:solidFill>
            </a:endParaRPr>
          </a:p>
          <a:p>
            <a:r>
              <a:rPr lang="ja-JP" altLang="en-US" dirty="0" smtClean="0"/>
              <a:t>非正規形の表現の仕方は厳密には定められていないため、データベースに向かない</a:t>
            </a:r>
            <a:endParaRPr lang="en-US" altLang="ja-JP" dirty="0" smtClean="0"/>
          </a:p>
        </p:txBody>
      </p:sp>
      <p:sp>
        <p:nvSpPr>
          <p:cNvPr id="9" name="角丸四角形 8"/>
          <p:cNvSpPr/>
          <p:nvPr/>
        </p:nvSpPr>
        <p:spPr>
          <a:xfrm>
            <a:off x="446314" y="3729037"/>
            <a:ext cx="11269436" cy="881151"/>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0" name="表 9"/>
          <p:cNvGraphicFramePr>
            <a:graphicFrameLocks noGrp="1"/>
          </p:cNvGraphicFramePr>
          <p:nvPr>
            <p:extLst>
              <p:ext uri="{D42A27DB-BD31-4B8C-83A1-F6EECF244321}">
                <p14:modId xmlns:p14="http://schemas.microsoft.com/office/powerpoint/2010/main" val="144613556"/>
              </p:ext>
            </p:extLst>
          </p:nvPr>
        </p:nvGraphicFramePr>
        <p:xfrm>
          <a:off x="609600" y="3429000"/>
          <a:ext cx="10972822" cy="3048000"/>
        </p:xfrm>
        <a:graphic>
          <a:graphicData uri="http://schemas.openxmlformats.org/drawingml/2006/table">
            <a:tbl>
              <a:tblPr firstRow="1" bandRow="1">
                <a:tableStyleId>{5A111915-BE36-4E01-A7E5-04B1672EAD32}</a:tableStyleId>
              </a:tblPr>
              <a:tblGrid>
                <a:gridCol w="1062056"/>
                <a:gridCol w="1100137"/>
                <a:gridCol w="928688"/>
                <a:gridCol w="1185862"/>
                <a:gridCol w="2414588"/>
                <a:gridCol w="1585912"/>
                <a:gridCol w="1285875"/>
                <a:gridCol w="1409704"/>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2">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角丸四角形 10"/>
          <p:cNvSpPr/>
          <p:nvPr/>
        </p:nvSpPr>
        <p:spPr>
          <a:xfrm>
            <a:off x="609578" y="2336006"/>
            <a:ext cx="6362722" cy="828675"/>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機械可読性は良くない</a:t>
            </a:r>
            <a:r>
              <a:rPr lang="en-US" altLang="ja-JP" dirty="0"/>
              <a:t> </a:t>
            </a:r>
            <a:r>
              <a:rPr lang="ja-JP" altLang="en-US" dirty="0" smtClean="0"/>
              <a:t>かつ</a:t>
            </a:r>
            <a:r>
              <a:rPr lang="en-US" altLang="ja-JP" dirty="0"/>
              <a:t> </a:t>
            </a:r>
            <a:r>
              <a:rPr lang="ja-JP" altLang="en-US" dirty="0" smtClean="0"/>
              <a:t>場合によって人間可読性が良い例</a:t>
            </a:r>
            <a:endParaRPr lang="en-US" altLang="ja-JP" dirty="0"/>
          </a:p>
        </p:txBody>
      </p:sp>
      <p:sp>
        <p:nvSpPr>
          <p:cNvPr id="12" name="雲形吹き出し 11"/>
          <p:cNvSpPr/>
          <p:nvPr/>
        </p:nvSpPr>
        <p:spPr>
          <a:xfrm>
            <a:off x="7686675" y="2336006"/>
            <a:ext cx="4186237" cy="678708"/>
          </a:xfrm>
          <a:prstGeom prst="cloudCallout">
            <a:avLst>
              <a:gd name="adj1" fmla="val -23910"/>
              <a:gd name="adj2" fmla="val 1444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赤枠を３行として捉える？</a:t>
            </a:r>
            <a:endParaRPr kumimoji="1" lang="ja-JP" altLang="en-US" dirty="0"/>
          </a:p>
        </p:txBody>
      </p:sp>
      <p:sp>
        <p:nvSpPr>
          <p:cNvPr id="13" name="雲形吹き出し 12"/>
          <p:cNvSpPr/>
          <p:nvPr/>
        </p:nvSpPr>
        <p:spPr>
          <a:xfrm>
            <a:off x="319088" y="4874507"/>
            <a:ext cx="4186237" cy="678708"/>
          </a:xfrm>
          <a:prstGeom prst="cloudCallout">
            <a:avLst>
              <a:gd name="adj1" fmla="val -22886"/>
              <a:gd name="adj2" fmla="val -1208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赤枠を１行として</a:t>
            </a:r>
            <a:r>
              <a:rPr lang="ja-JP" altLang="en-US" smtClean="0"/>
              <a:t>捉える？</a:t>
            </a:r>
            <a:endParaRPr kumimoji="1" lang="ja-JP" altLang="en-US" dirty="0"/>
          </a:p>
        </p:txBody>
      </p:sp>
    </p:spTree>
    <p:extLst>
      <p:ext uri="{BB962C8B-B14F-4D97-AF65-F5344CB8AC3E}">
        <p14:creationId xmlns:p14="http://schemas.microsoft.com/office/powerpoint/2010/main" val="1675407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第１正規形</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第１正規形・・・</a:t>
            </a:r>
            <a:r>
              <a:rPr lang="ja-JP" altLang="en-US" dirty="0" smtClean="0">
                <a:solidFill>
                  <a:schemeClr val="accent2"/>
                </a:solidFill>
              </a:rPr>
              <a:t>非正規形から繰り返しの項目が存在しないフラットな状態にしたもの</a:t>
            </a:r>
            <a:endParaRPr lang="en-US" altLang="ja-JP" dirty="0" smtClean="0">
              <a:solidFill>
                <a:schemeClr val="accent2"/>
              </a:solidFill>
            </a:endParaRPr>
          </a:p>
        </p:txBody>
      </p:sp>
    </p:spTree>
    <p:extLst>
      <p:ext uri="{BB962C8B-B14F-4D97-AF65-F5344CB8AC3E}">
        <p14:creationId xmlns:p14="http://schemas.microsoft.com/office/powerpoint/2010/main" val="774457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第１正規形</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第１正規形・・・</a:t>
            </a:r>
            <a:r>
              <a:rPr lang="ja-JP" altLang="en-US" dirty="0" smtClean="0">
                <a:solidFill>
                  <a:schemeClr val="accent2"/>
                </a:solidFill>
              </a:rPr>
              <a:t>非正規形から繰り返しの項目が存在しないフラットな状態にしたもの</a:t>
            </a:r>
            <a:endParaRPr lang="en-US" altLang="ja-JP" dirty="0" smtClean="0">
              <a:solidFill>
                <a:schemeClr val="accent2"/>
              </a:solidFill>
            </a:endParaRPr>
          </a:p>
        </p:txBody>
      </p:sp>
      <p:sp>
        <p:nvSpPr>
          <p:cNvPr id="6" name="角丸四角形 5"/>
          <p:cNvSpPr/>
          <p:nvPr/>
        </p:nvSpPr>
        <p:spPr>
          <a:xfrm>
            <a:off x="609600" y="2612571"/>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受注商品テーブル</a:t>
            </a:r>
            <a:endParaRPr kumimoji="1" lang="ja-JP" altLang="en-US" dirty="0"/>
          </a:p>
        </p:txBody>
      </p:sp>
      <p:graphicFrame>
        <p:nvGraphicFramePr>
          <p:cNvPr id="9" name="表 8"/>
          <p:cNvGraphicFramePr>
            <a:graphicFrameLocks noGrp="1"/>
          </p:cNvGraphicFramePr>
          <p:nvPr>
            <p:extLst/>
          </p:nvPr>
        </p:nvGraphicFramePr>
        <p:xfrm>
          <a:off x="609600" y="3390989"/>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角丸四角形 4"/>
          <p:cNvSpPr/>
          <p:nvPr/>
        </p:nvSpPr>
        <p:spPr>
          <a:xfrm>
            <a:off x="446314" y="3729038"/>
            <a:ext cx="10167257" cy="979270"/>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2"/>
              </a:solidFill>
            </a:endParaRPr>
          </a:p>
        </p:txBody>
      </p:sp>
    </p:spTree>
    <p:extLst>
      <p:ext uri="{BB962C8B-B14F-4D97-AF65-F5344CB8AC3E}">
        <p14:creationId xmlns:p14="http://schemas.microsoft.com/office/powerpoint/2010/main" val="609231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第２正規形</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第２正規形</a:t>
            </a:r>
            <a:r>
              <a:rPr lang="ja-JP" altLang="en-US" dirty="0" smtClean="0"/>
              <a:t>・・・</a:t>
            </a:r>
            <a:r>
              <a:rPr lang="ja-JP" altLang="en-US" dirty="0" smtClean="0">
                <a:solidFill>
                  <a:schemeClr val="accent2"/>
                </a:solidFill>
              </a:rPr>
              <a:t>完全</a:t>
            </a:r>
            <a:r>
              <a:rPr lang="ja-JP" altLang="en-US" dirty="0">
                <a:solidFill>
                  <a:schemeClr val="accent2"/>
                </a:solidFill>
              </a:rPr>
              <a:t>関数従属</a:t>
            </a:r>
            <a:r>
              <a:rPr lang="ja-JP" altLang="en-US" dirty="0"/>
              <a:t>している列を残し、</a:t>
            </a:r>
            <a:r>
              <a:rPr lang="ja-JP" altLang="en-US" dirty="0">
                <a:solidFill>
                  <a:schemeClr val="accent2"/>
                </a:solidFill>
              </a:rPr>
              <a:t>部分関数従属</a:t>
            </a:r>
            <a:r>
              <a:rPr lang="ja-JP" altLang="en-US" dirty="0"/>
              <a:t>する列を別のテーブルに分ける </a:t>
            </a:r>
            <a:endParaRPr lang="en-US" altLang="ja-JP" dirty="0" smtClean="0">
              <a:solidFill>
                <a:schemeClr val="accent2"/>
              </a:solidFill>
            </a:endParaRPr>
          </a:p>
          <a:p>
            <a:pPr lvl="1">
              <a:buFont typeface="Wingdings" charset="2"/>
              <a:buChar char="Ø"/>
            </a:pPr>
            <a:r>
              <a:rPr lang="ja-JP" altLang="en-US" dirty="0" smtClean="0"/>
              <a:t>言い換えると、</a:t>
            </a:r>
            <a:r>
              <a:rPr lang="ja-JP" altLang="en-US" dirty="0"/>
              <a:t>主キーまたは主キーの一部によって一意に</a:t>
            </a:r>
            <a:r>
              <a:rPr lang="ja-JP" altLang="en-US" dirty="0" smtClean="0"/>
              <a:t>定まる項目</a:t>
            </a:r>
            <a:r>
              <a:rPr lang="ja-JP" altLang="en-US" dirty="0"/>
              <a:t>を別の表に</a:t>
            </a:r>
            <a:r>
              <a:rPr lang="ja-JP" altLang="en-US" dirty="0" smtClean="0"/>
              <a:t>分離</a:t>
            </a:r>
            <a:endParaRPr lang="en-US" altLang="ja-JP" dirty="0" smtClean="0"/>
          </a:p>
          <a:p>
            <a:pPr lvl="1">
              <a:buFont typeface="Wingdings" charset="2"/>
              <a:buChar char="Ø"/>
            </a:pPr>
            <a:endParaRPr lang="en-US" altLang="ja-JP" dirty="0"/>
          </a:p>
          <a:p>
            <a:pPr lvl="1">
              <a:buFont typeface="Wingdings" charset="2"/>
              <a:buChar char="Ø"/>
            </a:pPr>
            <a:endParaRPr lang="en-US" altLang="ja-JP" dirty="0" smtClean="0"/>
          </a:p>
          <a:p>
            <a:r>
              <a:rPr lang="ja-JP" altLang="en-US" dirty="0" smtClean="0"/>
              <a:t>主キーとは？</a:t>
            </a:r>
            <a:endParaRPr lang="en-US" altLang="ja-JP" dirty="0" smtClean="0"/>
          </a:p>
          <a:p>
            <a:r>
              <a:rPr lang="ja-JP" altLang="en-US" dirty="0" smtClean="0"/>
              <a:t>関数従属とは？</a:t>
            </a:r>
            <a:endParaRPr lang="en-US" altLang="ja-JP" dirty="0" smtClean="0"/>
          </a:p>
          <a:p>
            <a:r>
              <a:rPr lang="ja-JP" altLang="en-US" dirty="0" smtClean="0"/>
              <a:t>完全関数従属とは？</a:t>
            </a:r>
            <a:endParaRPr lang="en-US" altLang="ja-JP" dirty="0" smtClean="0"/>
          </a:p>
          <a:p>
            <a:r>
              <a:rPr lang="ja-JP" altLang="en-US" dirty="0" smtClean="0"/>
              <a:t>部分関数従属とは？</a:t>
            </a:r>
            <a:endParaRPr lang="en-US" altLang="ja-JP" dirty="0" smtClean="0"/>
          </a:p>
          <a:p>
            <a:endParaRPr lang="en-US" altLang="ja-JP" dirty="0"/>
          </a:p>
          <a:p>
            <a:pPr marL="0" indent="0">
              <a:buNone/>
            </a:pPr>
            <a:r>
              <a:rPr lang="ja-JP" altLang="en-US" dirty="0" smtClean="0"/>
              <a:t>→次スライド</a:t>
            </a:r>
            <a:endParaRPr lang="en-US" altLang="ja-JP" dirty="0"/>
          </a:p>
        </p:txBody>
      </p:sp>
    </p:spTree>
    <p:extLst>
      <p:ext uri="{BB962C8B-B14F-4D97-AF65-F5344CB8AC3E}">
        <p14:creationId xmlns:p14="http://schemas.microsoft.com/office/powerpoint/2010/main" val="1058724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2036800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CC</a:t>
            </a:r>
            <a:r>
              <a:rPr kumimoji="1" lang="ja-JP" altLang="en-US" dirty="0" smtClean="0"/>
              <a:t>ライセンスでの配布</a:t>
            </a:r>
            <a:endParaRPr kumimoji="1" lang="ja-JP" altLang="en-US" dirty="0"/>
          </a:p>
        </p:txBody>
      </p:sp>
      <p:sp>
        <p:nvSpPr>
          <p:cNvPr id="3" name="コンテンツ プレースホルダー 2"/>
          <p:cNvSpPr>
            <a:spLocks noGrp="1"/>
          </p:cNvSpPr>
          <p:nvPr>
            <p:ph idx="1"/>
          </p:nvPr>
        </p:nvSpPr>
        <p:spPr/>
        <p:txBody>
          <a:bodyPr anchor="ctr">
            <a:normAutofit/>
          </a:bodyPr>
          <a:lstStyle/>
          <a:p>
            <a:pPr marL="0" indent="0">
              <a:buNone/>
            </a:pPr>
            <a:r>
              <a:rPr lang="en-US" altLang="ja-JP" dirty="0" smtClean="0"/>
              <a:t>		</a:t>
            </a:r>
            <a:r>
              <a:rPr lang="ja-JP" altLang="en-US" dirty="0"/>
              <a:t>日本大学文理学部情報科学科４年　市川亮</a:t>
            </a:r>
            <a:r>
              <a:rPr lang="ja-JP" altLang="en-US" dirty="0" smtClean="0"/>
              <a:t>佑</a:t>
            </a:r>
            <a:endParaRPr lang="en-US" altLang="ja-JP" dirty="0" smtClean="0"/>
          </a:p>
          <a:p>
            <a:pPr marL="0" indent="0">
              <a:buNone/>
            </a:pPr>
            <a:r>
              <a:rPr lang="ja-JP" altLang="en-US" dirty="0" smtClean="0"/>
              <a:t>この </a:t>
            </a:r>
            <a:r>
              <a:rPr lang="ja-JP" altLang="en-US" dirty="0"/>
              <a:t>作品 </a:t>
            </a:r>
            <a:r>
              <a:rPr lang="ja-JP" altLang="en-US" dirty="0" smtClean="0"/>
              <a:t>は</a:t>
            </a:r>
            <a:r>
              <a:rPr lang="en-US" altLang="ja-JP" dirty="0"/>
              <a:t> </a:t>
            </a:r>
            <a:r>
              <a:rPr lang="ja-JP" altLang="en-US" dirty="0" smtClean="0">
                <a:hlinkClick r:id="rId2"/>
              </a:rPr>
              <a:t>クリエイティブ</a:t>
            </a:r>
            <a:r>
              <a:rPr lang="ja-JP" altLang="en-US" dirty="0">
                <a:hlinkClick r:id="rId2"/>
              </a:rPr>
              <a:t>・コモンズ 表示 </a:t>
            </a:r>
            <a:r>
              <a:rPr lang="en-US" altLang="ja-JP" dirty="0">
                <a:hlinkClick r:id="rId2"/>
              </a:rPr>
              <a:t>4.0 </a:t>
            </a:r>
            <a:r>
              <a:rPr lang="ja-JP" altLang="en-US" dirty="0">
                <a:hlinkClick r:id="rId2"/>
              </a:rPr>
              <a:t>国際 </a:t>
            </a:r>
            <a:r>
              <a:rPr lang="ja-JP" altLang="en-US" dirty="0" smtClean="0">
                <a:hlinkClick r:id="rId2"/>
              </a:rPr>
              <a:t>ライセンス</a:t>
            </a:r>
            <a:r>
              <a:rPr lang="en-US" altLang="ja-JP" dirty="0"/>
              <a:t> </a:t>
            </a:r>
            <a:r>
              <a:rPr lang="ja-JP" altLang="en-US" dirty="0" smtClean="0"/>
              <a:t>の</a:t>
            </a:r>
            <a:r>
              <a:rPr lang="ja-JP" altLang="en-US" dirty="0"/>
              <a:t>下に提供されています。</a:t>
            </a:r>
            <a:endParaRPr lang="en-US" altLang="ja-JP" dirty="0" smtClean="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3947" y="3299160"/>
            <a:ext cx="1117600" cy="393700"/>
          </a:xfrm>
          <a:prstGeom prst="rect">
            <a:avLst/>
          </a:prstGeom>
        </p:spPr>
      </p:pic>
    </p:spTree>
    <p:extLst>
      <p:ext uri="{BB962C8B-B14F-4D97-AF65-F5344CB8AC3E}">
        <p14:creationId xmlns:p14="http://schemas.microsoft.com/office/powerpoint/2010/main" val="1880367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solidFill>
                  <a:schemeClr val="accent2"/>
                </a:solidFill>
              </a:rPr>
              <a:t>主キー</a:t>
            </a:r>
            <a:endParaRPr kumimoji="1" lang="en-US" altLang="ja-JP" dirty="0" smtClean="0">
              <a:solidFill>
                <a:schemeClr val="accent2"/>
              </a:solidFill>
            </a:endParaRPr>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1757702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smtClean="0"/>
              <a:t>復習</a:t>
            </a:r>
            <a:r>
              <a:rPr lang="en-US" altLang="ja-JP" dirty="0" smtClean="0"/>
              <a:t>] </a:t>
            </a:r>
            <a:r>
              <a:rPr lang="ja-JP" altLang="en-US" dirty="0" smtClean="0"/>
              <a:t>主キー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テーブル内</a:t>
            </a:r>
            <a:r>
              <a:rPr lang="ja-JP" altLang="en-US" dirty="0"/>
              <a:t>の任意のレコードを一意に識別できる列もしくは列の組のことを</a:t>
            </a:r>
            <a:r>
              <a:rPr lang="ja-JP" altLang="en-US" b="1" u="sng" dirty="0">
                <a:solidFill>
                  <a:schemeClr val="accent2"/>
                </a:solidFill>
              </a:rPr>
              <a:t>主キー</a:t>
            </a:r>
            <a:r>
              <a:rPr lang="ja-JP" altLang="en-US" dirty="0"/>
              <a:t>という。</a:t>
            </a:r>
            <a:endParaRPr lang="en-US" altLang="ja-JP" dirty="0"/>
          </a:p>
          <a:p>
            <a:r>
              <a:rPr lang="ja-JP" altLang="en-US" dirty="0"/>
              <a:t>主キーに必要な条件は以下の通り</a:t>
            </a:r>
            <a:endParaRPr lang="en-US" altLang="ja-JP" dirty="0"/>
          </a:p>
          <a:p>
            <a:pPr marL="617220" lvl="1" indent="-342900">
              <a:buFont typeface="+mj-lt"/>
              <a:buAutoNum type="arabicPeriod"/>
            </a:pPr>
            <a:r>
              <a:rPr lang="ja-JP" altLang="en-US" dirty="0"/>
              <a:t>一意である</a:t>
            </a:r>
            <a:r>
              <a:rPr lang="en-US" altLang="ja-JP" dirty="0"/>
              <a:t>(</a:t>
            </a:r>
            <a:r>
              <a:rPr lang="ja-JP" altLang="en-US" dirty="0"/>
              <a:t>重複がない</a:t>
            </a:r>
            <a:r>
              <a:rPr lang="en-US" altLang="ja-JP" dirty="0"/>
              <a:t>)</a:t>
            </a:r>
          </a:p>
          <a:p>
            <a:pPr marL="617220" lvl="1" indent="-342900">
              <a:buFont typeface="+mj-lt"/>
              <a:buAutoNum type="arabicPeriod"/>
            </a:pPr>
            <a:r>
              <a:rPr lang="ja-JP" altLang="en-US" dirty="0"/>
              <a:t>必ず値が格納されている</a:t>
            </a:r>
            <a:r>
              <a:rPr lang="en-US" altLang="ja-JP" dirty="0"/>
              <a:t>(NULL</a:t>
            </a:r>
            <a:r>
              <a:rPr lang="ja-JP" altLang="en-US" dirty="0"/>
              <a:t>値がない</a:t>
            </a:r>
            <a:r>
              <a:rPr lang="en-US" altLang="ja-JP" dirty="0"/>
              <a:t>)</a:t>
            </a:r>
          </a:p>
          <a:p>
            <a:pPr marL="617220" lvl="1" indent="-342900">
              <a:buFont typeface="+mj-lt"/>
              <a:buAutoNum type="arabicPeriod"/>
            </a:pPr>
            <a:r>
              <a:rPr lang="ja-JP" altLang="en-US" dirty="0"/>
              <a:t>更新されない</a:t>
            </a:r>
            <a:r>
              <a:rPr lang="en-US" altLang="ja-JP" dirty="0"/>
              <a:t>(</a:t>
            </a:r>
            <a:r>
              <a:rPr lang="ja-JP" altLang="en-US" dirty="0"/>
              <a:t>値が不変</a:t>
            </a:r>
            <a:r>
              <a:rPr lang="en-US" altLang="ja-JP" dirty="0" smtClean="0"/>
              <a:t>)</a:t>
            </a:r>
          </a:p>
          <a:p>
            <a:endParaRPr lang="en-US" altLang="ja-JP" dirty="0"/>
          </a:p>
          <a:p>
            <a:endParaRPr lang="en-US" altLang="ja-JP" dirty="0" smtClean="0"/>
          </a:p>
        </p:txBody>
      </p:sp>
      <p:graphicFrame>
        <p:nvGraphicFramePr>
          <p:cNvPr id="4" name="表 3"/>
          <p:cNvGraphicFramePr>
            <a:graphicFrameLocks noGrp="1"/>
          </p:cNvGraphicFramePr>
          <p:nvPr>
            <p:extLst>
              <p:ext uri="{D42A27DB-BD31-4B8C-83A1-F6EECF244321}">
                <p14:modId xmlns:p14="http://schemas.microsoft.com/office/powerpoint/2010/main" val="1608814271"/>
              </p:ext>
            </p:extLst>
          </p:nvPr>
        </p:nvGraphicFramePr>
        <p:xfrm>
          <a:off x="609600" y="3692860"/>
          <a:ext cx="7762875" cy="2225040"/>
        </p:xfrm>
        <a:graphic>
          <a:graphicData uri="http://schemas.openxmlformats.org/drawingml/2006/table">
            <a:tbl>
              <a:tblPr firstRow="1" bandRow="1">
                <a:tableStyleId>{5C22544A-7EE6-4342-B048-85BDC9FD1C3A}</a:tableStyleId>
              </a:tblPr>
              <a:tblGrid>
                <a:gridCol w="2587625"/>
                <a:gridCol w="2587625"/>
                <a:gridCol w="2587625"/>
              </a:tblGrid>
              <a:tr h="370840">
                <a:tc>
                  <a:txBody>
                    <a:bodyPr/>
                    <a:lstStyle/>
                    <a:p>
                      <a:r>
                        <a:rPr kumimoji="1" lang="ja-JP" altLang="en-US" u="sng" dirty="0" smtClean="0"/>
                        <a:t>社員番号</a:t>
                      </a:r>
                      <a:endParaRPr kumimoji="1" lang="ja-JP" altLang="en-US" u="sng" dirty="0"/>
                    </a:p>
                  </a:txBody>
                  <a:tcPr>
                    <a:solidFill>
                      <a:schemeClr val="accent3"/>
                    </a:solidFill>
                  </a:tcPr>
                </a:tc>
                <a:tc>
                  <a:txBody>
                    <a:bodyPr/>
                    <a:lstStyle/>
                    <a:p>
                      <a:r>
                        <a:rPr kumimoji="1" lang="ja-JP" altLang="en-US" dirty="0" smtClean="0"/>
                        <a:t>名前</a:t>
                      </a:r>
                      <a:endParaRPr kumimoji="1" lang="ja-JP" altLang="en-US" dirty="0"/>
                    </a:p>
                  </a:txBody>
                  <a:tcPr/>
                </a:tc>
                <a:tc>
                  <a:txBody>
                    <a:bodyPr/>
                    <a:lstStyle/>
                    <a:p>
                      <a:r>
                        <a:rPr kumimoji="1" lang="ja-JP" altLang="en-US" dirty="0" smtClean="0"/>
                        <a:t>電話番号</a:t>
                      </a:r>
                      <a:endParaRPr kumimoji="1" lang="ja-JP" altLang="en-US" dirty="0"/>
                    </a:p>
                  </a:txBody>
                  <a:tcPr/>
                </a:tc>
              </a:tr>
              <a:tr h="370840">
                <a:tc>
                  <a:txBody>
                    <a:bodyPr/>
                    <a:lstStyle/>
                    <a:p>
                      <a:r>
                        <a:rPr kumimoji="1" lang="en-US" altLang="ja-JP" dirty="0" smtClean="0"/>
                        <a:t>00001</a:t>
                      </a:r>
                      <a:endParaRPr kumimoji="1" lang="ja-JP" altLang="en-US" dirty="0"/>
                    </a:p>
                  </a:txBody>
                  <a:tcPr/>
                </a:tc>
                <a:tc>
                  <a:txBody>
                    <a:bodyPr/>
                    <a:lstStyle/>
                    <a:p>
                      <a:r>
                        <a:rPr kumimoji="1" lang="ja-JP" altLang="en-US" dirty="0" smtClean="0"/>
                        <a:t>佐藤良平</a:t>
                      </a:r>
                      <a:endParaRPr kumimoji="1" lang="ja-JP" altLang="en-US" dirty="0"/>
                    </a:p>
                  </a:txBody>
                  <a:tcPr/>
                </a:tc>
                <a:tc>
                  <a:txBody>
                    <a:bodyPr/>
                    <a:lstStyle/>
                    <a:p>
                      <a:r>
                        <a:rPr kumimoji="1" lang="en-US" altLang="ja-JP" dirty="0" smtClean="0"/>
                        <a:t>000-0001-0002</a:t>
                      </a:r>
                      <a:endParaRPr kumimoji="1" lang="ja-JP" altLang="en-US" dirty="0"/>
                    </a:p>
                  </a:txBody>
                  <a:tcPr/>
                </a:tc>
              </a:tr>
              <a:tr h="370840">
                <a:tc>
                  <a:txBody>
                    <a:bodyPr/>
                    <a:lstStyle/>
                    <a:p>
                      <a:r>
                        <a:rPr kumimoji="1" lang="en-US" altLang="ja-JP" dirty="0" smtClean="0">
                          <a:solidFill>
                            <a:schemeClr val="tx1"/>
                          </a:solidFill>
                        </a:rPr>
                        <a:t>00002</a:t>
                      </a:r>
                      <a:endParaRPr kumimoji="1" lang="ja-JP" altLang="en-US" dirty="0">
                        <a:solidFill>
                          <a:schemeClr val="tx1"/>
                        </a:solidFill>
                      </a:endParaRPr>
                    </a:p>
                  </a:txBody>
                  <a:tcPr/>
                </a:tc>
                <a:tc>
                  <a:txBody>
                    <a:bodyPr/>
                    <a:lstStyle/>
                    <a:p>
                      <a:r>
                        <a:rPr kumimoji="1" lang="ja-JP" altLang="en-US" dirty="0" smtClean="0"/>
                        <a:t>飯田俊樹</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000-0010-0034</a:t>
                      </a:r>
                      <a:endParaRPr kumimoji="1" lang="ja-JP" altLang="en-US" dirty="0" smtClean="0"/>
                    </a:p>
                  </a:txBody>
                  <a:tcPr/>
                </a:tc>
              </a:tr>
              <a:tr h="370840">
                <a:tc>
                  <a:txBody>
                    <a:bodyPr/>
                    <a:lstStyle/>
                    <a:p>
                      <a:pPr algn="l"/>
                      <a:r>
                        <a:rPr kumimoji="1" lang="en-US" altLang="ja-JP" dirty="0" smtClean="0">
                          <a:solidFill>
                            <a:schemeClr val="tx1"/>
                          </a:solidFill>
                        </a:rPr>
                        <a:t>00075</a:t>
                      </a:r>
                      <a:endParaRPr kumimoji="1" lang="ja-JP" altLang="en-US" dirty="0">
                        <a:solidFill>
                          <a:schemeClr val="tx1"/>
                        </a:solidFill>
                      </a:endParaRPr>
                    </a:p>
                  </a:txBody>
                  <a:tcPr/>
                </a:tc>
                <a:tc>
                  <a:txBody>
                    <a:bodyPr/>
                    <a:lstStyle/>
                    <a:p>
                      <a:r>
                        <a:rPr kumimoji="1" lang="ja-JP" altLang="en-US" dirty="0" smtClean="0"/>
                        <a:t>清水陸</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010-0100-0086</a:t>
                      </a:r>
                      <a:endParaRPr kumimoji="1" lang="ja-JP" altLang="en-US" dirty="0" smtClean="0"/>
                    </a:p>
                  </a:txBody>
                  <a:tcPr/>
                </a:tc>
              </a:tr>
              <a:tr h="370840">
                <a:tc>
                  <a:txBody>
                    <a:bodyPr/>
                    <a:lstStyle/>
                    <a:p>
                      <a:r>
                        <a:rPr kumimoji="1" lang="en-US" altLang="ja-JP" dirty="0" smtClean="0">
                          <a:solidFill>
                            <a:schemeClr val="tx1"/>
                          </a:solidFill>
                        </a:rPr>
                        <a:t>00211</a:t>
                      </a:r>
                      <a:endParaRPr kumimoji="1" lang="ja-JP" altLang="en-US" dirty="0">
                        <a:solidFill>
                          <a:schemeClr val="tx1"/>
                        </a:solidFill>
                      </a:endParaRPr>
                    </a:p>
                  </a:txBody>
                  <a:tcPr/>
                </a:tc>
                <a:tc>
                  <a:txBody>
                    <a:bodyPr/>
                    <a:lstStyle/>
                    <a:p>
                      <a:r>
                        <a:rPr kumimoji="1" lang="ja-JP" altLang="en-US" dirty="0" smtClean="0"/>
                        <a:t>小林さや</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020-1001-0032</a:t>
                      </a:r>
                      <a:endParaRPr kumimoji="1" lang="ja-JP" altLang="en-US" dirty="0" smtClean="0"/>
                    </a:p>
                  </a:txBody>
                  <a:tcPr/>
                </a:tc>
              </a:tr>
              <a:tr h="370840">
                <a:tc>
                  <a:txBody>
                    <a:bodyPr/>
                    <a:lstStyle/>
                    <a:p>
                      <a:r>
                        <a:rPr kumimoji="1" lang="en-US" altLang="ja-JP" dirty="0" smtClean="0"/>
                        <a:t>00221</a:t>
                      </a:r>
                      <a:endParaRPr kumimoji="1" lang="ja-JP" altLang="en-US" dirty="0"/>
                    </a:p>
                  </a:txBody>
                  <a:tcPr/>
                </a:tc>
                <a:tc>
                  <a:txBody>
                    <a:bodyPr/>
                    <a:lstStyle/>
                    <a:p>
                      <a:r>
                        <a:rPr kumimoji="1" lang="ja-JP" altLang="en-US" dirty="0" smtClean="0"/>
                        <a:t>音石悟</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098-0423-0012</a:t>
                      </a:r>
                      <a:endParaRPr kumimoji="1" lang="ja-JP" altLang="en-US" dirty="0" smtClean="0"/>
                    </a:p>
                  </a:txBody>
                  <a:tcPr/>
                </a:tc>
              </a:tr>
            </a:tbl>
          </a:graphicData>
        </a:graphic>
      </p:graphicFrame>
      <p:sp>
        <p:nvSpPr>
          <p:cNvPr id="11" name="テキスト ボックス 10"/>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円形吹き出し 4"/>
          <p:cNvSpPr/>
          <p:nvPr/>
        </p:nvSpPr>
        <p:spPr>
          <a:xfrm>
            <a:off x="1071563" y="2828925"/>
            <a:ext cx="4357687" cy="671513"/>
          </a:xfrm>
          <a:prstGeom prst="wedgeEllipseCallou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主キーの属性</a:t>
            </a:r>
            <a:r>
              <a:rPr kumimoji="1" lang="ja-JP" altLang="en-US" smtClean="0"/>
              <a:t>には下線を引く</a:t>
            </a:r>
            <a:endParaRPr kumimoji="1" lang="ja-JP" altLang="en-US" dirty="0"/>
          </a:p>
        </p:txBody>
      </p:sp>
    </p:spTree>
    <p:extLst>
      <p:ext uri="{BB962C8B-B14F-4D97-AF65-F5344CB8AC3E}">
        <p14:creationId xmlns:p14="http://schemas.microsoft.com/office/powerpoint/2010/main" val="1062531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solidFill>
                  <a:schemeClr val="accent2"/>
                </a:solidFill>
              </a:rPr>
              <a:t>複合キー</a:t>
            </a:r>
            <a:endParaRPr lang="en-US" altLang="ja-JP" dirty="0" smtClean="0">
              <a:solidFill>
                <a:schemeClr val="accent2"/>
              </a:solidFill>
            </a:endParaRPr>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719613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t>
            </a:r>
            <a:r>
              <a:rPr lang="ja-JP" altLang="en-US" dirty="0" smtClean="0"/>
              <a:t>復習</a:t>
            </a:r>
            <a:r>
              <a:rPr lang="en-US" altLang="ja-JP" dirty="0" smtClean="0"/>
              <a:t>] </a:t>
            </a:r>
            <a:r>
              <a:rPr lang="ja-JP" altLang="en-US" dirty="0" smtClean="0"/>
              <a:t>複合キー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複数</a:t>
            </a:r>
            <a:r>
              <a:rPr lang="ja-JP" altLang="en-US" dirty="0"/>
              <a:t>の列の</a:t>
            </a:r>
            <a:r>
              <a:rPr lang="ja-JP" altLang="en-US" dirty="0" smtClean="0"/>
              <a:t>組み合わせにより、初めて</a:t>
            </a:r>
            <a:r>
              <a:rPr lang="ja-JP" altLang="en-US" dirty="0"/>
              <a:t>テーブル内の任意のレコードを一意に識別</a:t>
            </a:r>
            <a:r>
              <a:rPr lang="ja-JP" altLang="en-US" dirty="0" smtClean="0"/>
              <a:t>できるものを複合キーと呼ぶ</a:t>
            </a:r>
            <a:endParaRPr lang="en-US" altLang="ja-JP" dirty="0" smtClean="0"/>
          </a:p>
          <a:p>
            <a:r>
              <a:rPr lang="ja-JP" altLang="en-US" dirty="0" smtClean="0"/>
              <a:t>複合キーは主キーのひとつである</a:t>
            </a:r>
            <a:endParaRPr lang="en-US" altLang="ja-JP" dirty="0" smtClean="0"/>
          </a:p>
          <a:p>
            <a:endParaRPr lang="en-US" altLang="ja-JP" dirty="0"/>
          </a:p>
          <a:p>
            <a:endParaRPr lang="en-US" altLang="ja-JP" dirty="0" smtClean="0"/>
          </a:p>
          <a:p>
            <a:endParaRPr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017739721"/>
              </p:ext>
            </p:extLst>
          </p:nvPr>
        </p:nvGraphicFramePr>
        <p:xfrm>
          <a:off x="609600" y="3692860"/>
          <a:ext cx="5822157" cy="2225040"/>
        </p:xfrm>
        <a:graphic>
          <a:graphicData uri="http://schemas.openxmlformats.org/drawingml/2006/table">
            <a:tbl>
              <a:tblPr firstRow="1" bandRow="1">
                <a:tableStyleId>{5C22544A-7EE6-4342-B048-85BDC9FD1C3A}</a:tableStyleId>
              </a:tblPr>
              <a:tblGrid>
                <a:gridCol w="1940719"/>
                <a:gridCol w="1940719"/>
                <a:gridCol w="1940719"/>
              </a:tblGrid>
              <a:tr h="370840">
                <a:tc>
                  <a:txBody>
                    <a:bodyPr/>
                    <a:lstStyle/>
                    <a:p>
                      <a:r>
                        <a:rPr kumimoji="1" lang="ja-JP" altLang="en-US" u="sng" dirty="0" smtClean="0"/>
                        <a:t>クラス</a:t>
                      </a:r>
                      <a:endParaRPr kumimoji="1" lang="ja-JP" altLang="en-US" u="sng" dirty="0"/>
                    </a:p>
                  </a:txBody>
                  <a:tcPr>
                    <a:solidFill>
                      <a:schemeClr val="accent3"/>
                    </a:solidFill>
                  </a:tcPr>
                </a:tc>
                <a:tc>
                  <a:txBody>
                    <a:bodyPr/>
                    <a:lstStyle/>
                    <a:p>
                      <a:r>
                        <a:rPr kumimoji="1" lang="ja-JP" altLang="en-US" u="sng" dirty="0" smtClean="0"/>
                        <a:t>出席番号</a:t>
                      </a:r>
                      <a:endParaRPr kumimoji="1" lang="ja-JP" altLang="en-US" u="sng" dirty="0"/>
                    </a:p>
                  </a:txBody>
                  <a:tcPr>
                    <a:solidFill>
                      <a:schemeClr val="accent3"/>
                    </a:solidFill>
                  </a:tcPr>
                </a:tc>
                <a:tc>
                  <a:txBody>
                    <a:bodyPr/>
                    <a:lstStyle/>
                    <a:p>
                      <a:r>
                        <a:rPr kumimoji="1" lang="ja-JP" altLang="en-US" dirty="0" smtClean="0"/>
                        <a:t>名前</a:t>
                      </a:r>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飯田和也</a:t>
                      </a:r>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15</a:t>
                      </a:r>
                      <a:endParaRPr kumimoji="1" lang="ja-JP" altLang="en-US" dirty="0"/>
                    </a:p>
                  </a:txBody>
                  <a:tcPr/>
                </a:tc>
                <a:tc>
                  <a:txBody>
                    <a:bodyPr/>
                    <a:lstStyle/>
                    <a:p>
                      <a:r>
                        <a:rPr kumimoji="1" lang="ja-JP" altLang="en-US" dirty="0" smtClean="0"/>
                        <a:t>佐藤涼</a:t>
                      </a:r>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20</a:t>
                      </a:r>
                      <a:endParaRPr kumimoji="1" lang="ja-JP" altLang="en-US" dirty="0"/>
                    </a:p>
                  </a:txBody>
                  <a:tcPr/>
                </a:tc>
                <a:tc>
                  <a:txBody>
                    <a:bodyPr/>
                    <a:lstStyle/>
                    <a:p>
                      <a:r>
                        <a:rPr kumimoji="1" lang="ja-JP" altLang="en-US" dirty="0" smtClean="0"/>
                        <a:t>平野さき</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14</a:t>
                      </a:r>
                      <a:endParaRPr kumimoji="1" lang="ja-JP" altLang="en-US" dirty="0"/>
                    </a:p>
                  </a:txBody>
                  <a:tcPr/>
                </a:tc>
                <a:tc>
                  <a:txBody>
                    <a:bodyPr/>
                    <a:lstStyle/>
                    <a:p>
                      <a:r>
                        <a:rPr kumimoji="1" lang="ja-JP" altLang="en-US" dirty="0" smtClean="0"/>
                        <a:t>広瀬浩司</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24</a:t>
                      </a:r>
                      <a:endParaRPr kumimoji="1" lang="ja-JP" altLang="en-US" dirty="0"/>
                    </a:p>
                  </a:txBody>
                  <a:tcPr/>
                </a:tc>
                <a:tc>
                  <a:txBody>
                    <a:bodyPr/>
                    <a:lstStyle/>
                    <a:p>
                      <a:r>
                        <a:rPr kumimoji="1" lang="ja-JP" altLang="en-US" dirty="0" smtClean="0"/>
                        <a:t>南健介</a:t>
                      </a:r>
                      <a:endParaRPr kumimoji="1" lang="ja-JP" altLang="en-US" dirty="0"/>
                    </a:p>
                  </a:txBody>
                  <a:tcPr/>
                </a:tc>
              </a:tr>
            </a:tbl>
          </a:graphicData>
        </a:graphic>
      </p:graphicFrame>
      <p:sp>
        <p:nvSpPr>
          <p:cNvPr id="6" name="角丸四角形 5"/>
          <p:cNvSpPr/>
          <p:nvPr/>
        </p:nvSpPr>
        <p:spPr>
          <a:xfrm>
            <a:off x="609600" y="3071266"/>
            <a:ext cx="3233738" cy="450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複合キーの例</a:t>
            </a:r>
            <a:endParaRPr kumimoji="1" lang="ja-JP" altLang="en-US" dirty="0"/>
          </a:p>
        </p:txBody>
      </p:sp>
      <p:sp>
        <p:nvSpPr>
          <p:cNvPr id="7" name="テキスト ボックス 6"/>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1065800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受注商品</a:t>
            </a:r>
            <a:r>
              <a:rPr kumimoji="1" lang="ja-JP" altLang="en-US" dirty="0" smtClean="0"/>
              <a:t>テーブルの主キー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主キーは、</a:t>
            </a:r>
            <a:r>
              <a:rPr lang="en-US" altLang="ja-JP" dirty="0" smtClean="0"/>
              <a:t> {</a:t>
            </a:r>
            <a:r>
              <a:rPr lang="ja-JP" altLang="en-US" dirty="0" smtClean="0"/>
              <a:t>注文番号</a:t>
            </a:r>
            <a:r>
              <a:rPr lang="en-US" altLang="ja-JP" dirty="0" smtClean="0"/>
              <a:t>, </a:t>
            </a:r>
            <a:r>
              <a:rPr lang="ja-JP" altLang="en-US" dirty="0" smtClean="0"/>
              <a:t>商品番号</a:t>
            </a:r>
            <a:r>
              <a:rPr lang="en-US" altLang="ja-JP" dirty="0" smtClean="0"/>
              <a:t>} </a:t>
            </a:r>
            <a:r>
              <a:rPr lang="ja-JP" altLang="en-US" dirty="0" smtClean="0"/>
              <a:t>であるので、複合キーとも言える</a:t>
            </a:r>
            <a:endParaRPr lang="en-US" altLang="ja-JP" dirty="0" smtClean="0"/>
          </a:p>
        </p:txBody>
      </p:sp>
      <p:sp>
        <p:nvSpPr>
          <p:cNvPr id="6" name="角丸四角形 5"/>
          <p:cNvSpPr/>
          <p:nvPr/>
        </p:nvSpPr>
        <p:spPr>
          <a:xfrm>
            <a:off x="609600" y="1674648"/>
            <a:ext cx="2090057" cy="391886"/>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graphicFrame>
        <p:nvGraphicFramePr>
          <p:cNvPr id="7" name="表 6"/>
          <p:cNvGraphicFramePr>
            <a:graphicFrameLocks noGrp="1"/>
          </p:cNvGraphicFramePr>
          <p:nvPr>
            <p:extLst>
              <p:ext uri="{D42A27DB-BD31-4B8C-83A1-F6EECF244321}">
                <p14:modId xmlns:p14="http://schemas.microsoft.com/office/powerpoint/2010/main" val="480679335"/>
              </p:ext>
            </p:extLst>
          </p:nvPr>
        </p:nvGraphicFramePr>
        <p:xfrm>
          <a:off x="609600" y="2476589"/>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43097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solidFill>
                  <a:schemeClr val="accent2"/>
                </a:solidFill>
              </a:rPr>
              <a:t>関数従属</a:t>
            </a:r>
            <a:endParaRPr kumimoji="1" lang="en-US" altLang="ja-JP" dirty="0" smtClean="0">
              <a:solidFill>
                <a:schemeClr val="accent2"/>
              </a:solidFill>
            </a:endParaRPr>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1205158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関数従属</a:t>
            </a:r>
            <a:r>
              <a:rPr kumimoji="1" lang="en-US" altLang="ja-JP" dirty="0" smtClean="0"/>
              <a:t> (1/2)</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a:t>
            </a:r>
            <a:r>
              <a:rPr kumimoji="1" lang="ja-JP" altLang="en-US" dirty="0" smtClean="0"/>
              <a:t>という属性が決まれば、</a:t>
            </a:r>
            <a:r>
              <a:rPr kumimoji="1" lang="en-US" altLang="ja-JP" dirty="0" smtClean="0"/>
              <a:t>B</a:t>
            </a:r>
            <a:r>
              <a:rPr kumimoji="1" lang="ja-JP" altLang="en-US" dirty="0" smtClean="0"/>
              <a:t>という属性が一意に定まるとき、「</a:t>
            </a:r>
            <a:r>
              <a:rPr lang="en-US" altLang="ja-JP" dirty="0"/>
              <a:t>B</a:t>
            </a:r>
            <a:r>
              <a:rPr kumimoji="1" lang="ja-JP" altLang="en-US" dirty="0" smtClean="0"/>
              <a:t>は</a:t>
            </a:r>
            <a:r>
              <a:rPr lang="en-US" altLang="ja-JP" dirty="0"/>
              <a:t>A</a:t>
            </a:r>
            <a:r>
              <a:rPr kumimoji="1" lang="ja-JP" altLang="en-US" dirty="0" smtClean="0"/>
              <a:t>に関数従属している」という</a:t>
            </a:r>
            <a:endParaRPr kumimoji="1" lang="en-US" altLang="ja-JP" dirty="0" smtClean="0"/>
          </a:p>
          <a:p>
            <a:r>
              <a:rPr lang="ja-JP" altLang="en-US" dirty="0" smtClean="0"/>
              <a:t>「</a:t>
            </a:r>
            <a:r>
              <a:rPr lang="en-US" altLang="ja-JP" dirty="0" smtClean="0"/>
              <a:t>A</a:t>
            </a:r>
            <a:r>
              <a:rPr lang="ja-JP" altLang="en-US" dirty="0" smtClean="0"/>
              <a:t>→</a:t>
            </a:r>
            <a:r>
              <a:rPr lang="en-US" altLang="ja-JP" dirty="0" smtClean="0"/>
              <a:t>B</a:t>
            </a:r>
            <a:r>
              <a:rPr lang="ja-JP" altLang="en-US" dirty="0" smtClean="0"/>
              <a:t>」のように表す</a:t>
            </a:r>
            <a:endParaRPr kumimoji="1" lang="ja-JP" altLang="en-US" dirty="0"/>
          </a:p>
        </p:txBody>
      </p:sp>
    </p:spTree>
    <p:extLst>
      <p:ext uri="{BB962C8B-B14F-4D97-AF65-F5344CB8AC3E}">
        <p14:creationId xmlns:p14="http://schemas.microsoft.com/office/powerpoint/2010/main" val="17687817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 8"/>
          <p:cNvGraphicFramePr>
            <a:graphicFrameLocks noGrp="1"/>
          </p:cNvGraphicFramePr>
          <p:nvPr>
            <p:extLst>
              <p:ext uri="{D42A27DB-BD31-4B8C-83A1-F6EECF244321}">
                <p14:modId xmlns:p14="http://schemas.microsoft.com/office/powerpoint/2010/main" val="1045728103"/>
              </p:ext>
            </p:extLst>
          </p:nvPr>
        </p:nvGraphicFramePr>
        <p:xfrm>
          <a:off x="1438276" y="3256224"/>
          <a:ext cx="7762875" cy="2225040"/>
        </p:xfrm>
        <a:graphic>
          <a:graphicData uri="http://schemas.openxmlformats.org/drawingml/2006/table">
            <a:tbl>
              <a:tblPr firstRow="1" bandRow="1">
                <a:tableStyleId>{5C22544A-7EE6-4342-B048-85BDC9FD1C3A}</a:tableStyleId>
              </a:tblPr>
              <a:tblGrid>
                <a:gridCol w="2587625"/>
                <a:gridCol w="2587625"/>
                <a:gridCol w="2587625"/>
              </a:tblGrid>
              <a:tr h="370840">
                <a:tc>
                  <a:txBody>
                    <a:bodyPr/>
                    <a:lstStyle/>
                    <a:p>
                      <a:r>
                        <a:rPr kumimoji="1" lang="ja-JP" altLang="en-US" u="sng" dirty="0" smtClean="0"/>
                        <a:t>社員番号</a:t>
                      </a:r>
                      <a:endParaRPr kumimoji="1" lang="ja-JP" altLang="en-US" u="sng" dirty="0"/>
                    </a:p>
                  </a:txBody>
                  <a:tcPr>
                    <a:solidFill>
                      <a:schemeClr val="accent1"/>
                    </a:solidFill>
                  </a:tcPr>
                </a:tc>
                <a:tc>
                  <a:txBody>
                    <a:bodyPr/>
                    <a:lstStyle/>
                    <a:p>
                      <a:r>
                        <a:rPr kumimoji="1" lang="ja-JP" altLang="en-US" dirty="0" smtClean="0"/>
                        <a:t>名前</a:t>
                      </a:r>
                      <a:endParaRPr kumimoji="1" lang="ja-JP" altLang="en-US" dirty="0"/>
                    </a:p>
                  </a:txBody>
                  <a:tcPr/>
                </a:tc>
                <a:tc>
                  <a:txBody>
                    <a:bodyPr/>
                    <a:lstStyle/>
                    <a:p>
                      <a:r>
                        <a:rPr kumimoji="1" lang="ja-JP" altLang="en-US" dirty="0" smtClean="0"/>
                        <a:t>電話番号</a:t>
                      </a:r>
                      <a:endParaRPr kumimoji="1" lang="ja-JP" altLang="en-US" dirty="0"/>
                    </a:p>
                  </a:txBody>
                  <a:tcPr/>
                </a:tc>
              </a:tr>
              <a:tr h="370840">
                <a:tc>
                  <a:txBody>
                    <a:bodyPr/>
                    <a:lstStyle/>
                    <a:p>
                      <a:r>
                        <a:rPr kumimoji="1" lang="en-US" altLang="ja-JP" dirty="0" smtClean="0"/>
                        <a:t>00001</a:t>
                      </a:r>
                      <a:endParaRPr kumimoji="1" lang="ja-JP" altLang="en-US" dirty="0"/>
                    </a:p>
                  </a:txBody>
                  <a:tcPr/>
                </a:tc>
                <a:tc>
                  <a:txBody>
                    <a:bodyPr/>
                    <a:lstStyle/>
                    <a:p>
                      <a:r>
                        <a:rPr kumimoji="1" lang="ja-JP" altLang="en-US" dirty="0" smtClean="0"/>
                        <a:t>佐藤良平</a:t>
                      </a:r>
                      <a:endParaRPr kumimoji="1" lang="ja-JP" altLang="en-US" dirty="0"/>
                    </a:p>
                  </a:txBody>
                  <a:tcPr/>
                </a:tc>
                <a:tc>
                  <a:txBody>
                    <a:bodyPr/>
                    <a:lstStyle/>
                    <a:p>
                      <a:r>
                        <a:rPr kumimoji="1" lang="en-US" altLang="ja-JP" dirty="0" smtClean="0"/>
                        <a:t>000-0001-0002</a:t>
                      </a:r>
                      <a:endParaRPr kumimoji="1" lang="ja-JP" altLang="en-US" dirty="0"/>
                    </a:p>
                  </a:txBody>
                  <a:tcPr/>
                </a:tc>
              </a:tr>
              <a:tr h="370840">
                <a:tc>
                  <a:txBody>
                    <a:bodyPr/>
                    <a:lstStyle/>
                    <a:p>
                      <a:r>
                        <a:rPr kumimoji="1" lang="en-US" altLang="ja-JP" dirty="0" smtClean="0">
                          <a:solidFill>
                            <a:schemeClr val="tx1"/>
                          </a:solidFill>
                        </a:rPr>
                        <a:t>00002</a:t>
                      </a:r>
                      <a:endParaRPr kumimoji="1" lang="ja-JP" altLang="en-US" dirty="0">
                        <a:solidFill>
                          <a:schemeClr val="tx1"/>
                        </a:solidFill>
                      </a:endParaRPr>
                    </a:p>
                  </a:txBody>
                  <a:tcPr/>
                </a:tc>
                <a:tc>
                  <a:txBody>
                    <a:bodyPr/>
                    <a:lstStyle/>
                    <a:p>
                      <a:r>
                        <a:rPr kumimoji="1" lang="ja-JP" altLang="en-US" dirty="0" smtClean="0"/>
                        <a:t>飯田俊樹</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000-0010-0034</a:t>
                      </a:r>
                      <a:endParaRPr kumimoji="1" lang="ja-JP" altLang="en-US" dirty="0" smtClean="0"/>
                    </a:p>
                  </a:txBody>
                  <a:tcPr/>
                </a:tc>
              </a:tr>
              <a:tr h="370840">
                <a:tc>
                  <a:txBody>
                    <a:bodyPr/>
                    <a:lstStyle/>
                    <a:p>
                      <a:pPr algn="l"/>
                      <a:r>
                        <a:rPr kumimoji="1" lang="en-US" altLang="ja-JP" dirty="0" smtClean="0">
                          <a:solidFill>
                            <a:schemeClr val="tx1"/>
                          </a:solidFill>
                        </a:rPr>
                        <a:t>00075</a:t>
                      </a:r>
                      <a:endParaRPr kumimoji="1" lang="ja-JP" altLang="en-US" dirty="0">
                        <a:solidFill>
                          <a:schemeClr val="tx1"/>
                        </a:solidFill>
                      </a:endParaRPr>
                    </a:p>
                  </a:txBody>
                  <a:tcPr/>
                </a:tc>
                <a:tc>
                  <a:txBody>
                    <a:bodyPr/>
                    <a:lstStyle/>
                    <a:p>
                      <a:r>
                        <a:rPr kumimoji="1" lang="ja-JP" altLang="en-US" dirty="0" smtClean="0"/>
                        <a:t>清水陸</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010-0100-0086</a:t>
                      </a:r>
                      <a:endParaRPr kumimoji="1" lang="ja-JP" altLang="en-US" dirty="0" smtClean="0"/>
                    </a:p>
                  </a:txBody>
                  <a:tcPr/>
                </a:tc>
              </a:tr>
              <a:tr h="370840">
                <a:tc>
                  <a:txBody>
                    <a:bodyPr/>
                    <a:lstStyle/>
                    <a:p>
                      <a:r>
                        <a:rPr kumimoji="1" lang="en-US" altLang="ja-JP" dirty="0" smtClean="0">
                          <a:solidFill>
                            <a:schemeClr val="tx1"/>
                          </a:solidFill>
                        </a:rPr>
                        <a:t>00211</a:t>
                      </a:r>
                      <a:endParaRPr kumimoji="1" lang="ja-JP" altLang="en-US" dirty="0">
                        <a:solidFill>
                          <a:schemeClr val="tx1"/>
                        </a:solidFill>
                      </a:endParaRPr>
                    </a:p>
                  </a:txBody>
                  <a:tcPr/>
                </a:tc>
                <a:tc>
                  <a:txBody>
                    <a:bodyPr/>
                    <a:lstStyle/>
                    <a:p>
                      <a:r>
                        <a:rPr kumimoji="1" lang="ja-JP" altLang="en-US" dirty="0" smtClean="0"/>
                        <a:t>小林さや</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020-1001-0032</a:t>
                      </a:r>
                      <a:endParaRPr kumimoji="1" lang="ja-JP" altLang="en-US" dirty="0" smtClean="0"/>
                    </a:p>
                  </a:txBody>
                  <a:tcPr/>
                </a:tc>
              </a:tr>
              <a:tr h="370840">
                <a:tc>
                  <a:txBody>
                    <a:bodyPr/>
                    <a:lstStyle/>
                    <a:p>
                      <a:r>
                        <a:rPr kumimoji="1" lang="en-US" altLang="ja-JP" dirty="0" smtClean="0"/>
                        <a:t>00221</a:t>
                      </a:r>
                      <a:endParaRPr kumimoji="1" lang="ja-JP" altLang="en-US" dirty="0"/>
                    </a:p>
                  </a:txBody>
                  <a:tcPr/>
                </a:tc>
                <a:tc>
                  <a:txBody>
                    <a:bodyPr/>
                    <a:lstStyle/>
                    <a:p>
                      <a:r>
                        <a:rPr kumimoji="1" lang="ja-JP" altLang="en-US" dirty="0" smtClean="0"/>
                        <a:t>音石悟</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098-0423-0012</a:t>
                      </a:r>
                      <a:endParaRPr kumimoji="1" lang="ja-JP" altLang="en-US" dirty="0" smtClean="0"/>
                    </a:p>
                  </a:txBody>
                  <a:tcPr/>
                </a:tc>
              </a:tr>
            </a:tbl>
          </a:graphicData>
        </a:graphic>
      </p:graphicFrame>
      <p:sp>
        <p:nvSpPr>
          <p:cNvPr id="2" name="タイトル 1"/>
          <p:cNvSpPr>
            <a:spLocks noGrp="1"/>
          </p:cNvSpPr>
          <p:nvPr>
            <p:ph type="title"/>
          </p:nvPr>
        </p:nvSpPr>
        <p:spPr/>
        <p:txBody>
          <a:bodyPr/>
          <a:lstStyle/>
          <a:p>
            <a:r>
              <a:rPr kumimoji="1" lang="ja-JP" altLang="en-US" dirty="0" smtClean="0"/>
              <a:t>関数従属</a:t>
            </a:r>
            <a:r>
              <a:rPr kumimoji="1" lang="en-US" altLang="ja-JP" dirty="0" smtClean="0"/>
              <a:t> (2/2)</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a:t>
            </a:r>
            <a:r>
              <a:rPr kumimoji="1" lang="ja-JP" altLang="en-US" dirty="0" smtClean="0"/>
              <a:t>という属性が決まれば、</a:t>
            </a:r>
            <a:r>
              <a:rPr kumimoji="1" lang="en-US" altLang="ja-JP" dirty="0" smtClean="0"/>
              <a:t>B</a:t>
            </a:r>
            <a:r>
              <a:rPr kumimoji="1" lang="ja-JP" altLang="en-US" dirty="0" smtClean="0"/>
              <a:t>という属性が一意に定まるとき、「</a:t>
            </a:r>
            <a:r>
              <a:rPr lang="en-US" altLang="ja-JP" dirty="0"/>
              <a:t>B</a:t>
            </a:r>
            <a:r>
              <a:rPr kumimoji="1" lang="ja-JP" altLang="en-US" dirty="0" smtClean="0"/>
              <a:t>は</a:t>
            </a:r>
            <a:r>
              <a:rPr lang="en-US" altLang="ja-JP" dirty="0"/>
              <a:t>A</a:t>
            </a:r>
            <a:r>
              <a:rPr kumimoji="1" lang="ja-JP" altLang="en-US" dirty="0" smtClean="0"/>
              <a:t>に関数従属している」という</a:t>
            </a:r>
            <a:endParaRPr kumimoji="1" lang="en-US" altLang="ja-JP" dirty="0" smtClean="0"/>
          </a:p>
          <a:p>
            <a:r>
              <a:rPr lang="ja-JP" altLang="en-US" dirty="0" smtClean="0"/>
              <a:t>「</a:t>
            </a:r>
            <a:r>
              <a:rPr lang="en-US" altLang="ja-JP" dirty="0" smtClean="0"/>
              <a:t>A</a:t>
            </a:r>
            <a:r>
              <a:rPr lang="ja-JP" altLang="en-US" dirty="0" smtClean="0"/>
              <a:t>→</a:t>
            </a:r>
            <a:r>
              <a:rPr lang="en-US" altLang="ja-JP" dirty="0" smtClean="0"/>
              <a:t>B</a:t>
            </a:r>
            <a:r>
              <a:rPr lang="ja-JP" altLang="en-US" dirty="0" smtClean="0"/>
              <a:t>」のように表す</a:t>
            </a:r>
            <a:endParaRPr lang="en-US" altLang="ja-JP" dirty="0" smtClean="0"/>
          </a:p>
          <a:p>
            <a:endParaRPr kumimoji="1" lang="en-US" altLang="ja-JP" dirty="0"/>
          </a:p>
          <a:p>
            <a:r>
              <a:rPr lang="ja-JP" altLang="en-US" dirty="0" smtClean="0"/>
              <a:t>例：</a:t>
            </a:r>
            <a:endParaRPr kumimoji="1" lang="ja-JP" altLang="en-US" dirty="0"/>
          </a:p>
        </p:txBody>
      </p:sp>
      <p:sp>
        <p:nvSpPr>
          <p:cNvPr id="6" name="上カーブ矢印 5"/>
          <p:cNvSpPr/>
          <p:nvPr/>
        </p:nvSpPr>
        <p:spPr>
          <a:xfrm>
            <a:off x="2369343" y="3527926"/>
            <a:ext cx="2471737" cy="514351"/>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7" name="四角形吹き出し 6"/>
          <p:cNvSpPr/>
          <p:nvPr/>
        </p:nvSpPr>
        <p:spPr>
          <a:xfrm>
            <a:off x="5319714" y="1520081"/>
            <a:ext cx="5538786" cy="862030"/>
          </a:xfrm>
          <a:prstGeom prst="wedgeRectCallout">
            <a:avLst>
              <a:gd name="adj1" fmla="val -22720"/>
              <a:gd name="adj2" fmla="val 99425"/>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t>社員番号が分かれば、</a:t>
            </a:r>
            <a:r>
              <a:rPr lang="ja-JP" altLang="en-US" dirty="0" smtClean="0"/>
              <a:t>電話番号が分かる</a:t>
            </a:r>
            <a:endParaRPr lang="en-US" altLang="ja-JP" dirty="0" smtClean="0"/>
          </a:p>
          <a:p>
            <a:pPr lvl="1"/>
            <a:r>
              <a:rPr lang="ja-JP" altLang="en-US" dirty="0" smtClean="0"/>
              <a:t>つまり、電話番号は社員番号</a:t>
            </a:r>
            <a:r>
              <a:rPr kumimoji="1" lang="ja-JP" altLang="en-US" dirty="0" smtClean="0"/>
              <a:t>へ関数従属している</a:t>
            </a:r>
            <a:endParaRPr kumimoji="1" lang="ja-JP" altLang="en-US" dirty="0"/>
          </a:p>
        </p:txBody>
      </p:sp>
      <p:sp>
        <p:nvSpPr>
          <p:cNvPr id="8" name="四角形吹き出し 7"/>
          <p:cNvSpPr/>
          <p:nvPr/>
        </p:nvSpPr>
        <p:spPr>
          <a:xfrm>
            <a:off x="1238250" y="5692826"/>
            <a:ext cx="5114924" cy="862030"/>
          </a:xfrm>
          <a:prstGeom prst="wedgeRectCallout">
            <a:avLst>
              <a:gd name="adj1" fmla="val -2610"/>
              <a:gd name="adj2" fmla="val -228745"/>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t>社員番号が分かれば、</a:t>
            </a:r>
            <a:r>
              <a:rPr lang="ja-JP" altLang="en-US" dirty="0" smtClean="0"/>
              <a:t>名前が分かる</a:t>
            </a:r>
            <a:endParaRPr lang="en-US" altLang="ja-JP" dirty="0" smtClean="0"/>
          </a:p>
          <a:p>
            <a:pPr lvl="1"/>
            <a:r>
              <a:rPr lang="ja-JP" altLang="en-US" dirty="0" smtClean="0"/>
              <a:t>つまり、</a:t>
            </a:r>
            <a:r>
              <a:rPr kumimoji="1" lang="ja-JP" altLang="en-US" dirty="0" smtClean="0"/>
              <a:t>名前</a:t>
            </a:r>
            <a:r>
              <a:rPr lang="ja-JP" altLang="en-US" dirty="0" smtClean="0"/>
              <a:t>は社員番号</a:t>
            </a:r>
            <a:r>
              <a:rPr kumimoji="1" lang="ja-JP" altLang="en-US" dirty="0" smtClean="0"/>
              <a:t>へ関数従属している</a:t>
            </a:r>
            <a:endParaRPr kumimoji="1" lang="ja-JP" altLang="en-US" dirty="0"/>
          </a:p>
        </p:txBody>
      </p:sp>
      <p:sp>
        <p:nvSpPr>
          <p:cNvPr id="5" name="下カーブ矢印 4"/>
          <p:cNvSpPr/>
          <p:nvPr/>
        </p:nvSpPr>
        <p:spPr>
          <a:xfrm>
            <a:off x="2983706" y="2772275"/>
            <a:ext cx="4402931" cy="70673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Tree>
    <p:extLst>
      <p:ext uri="{BB962C8B-B14F-4D97-AF65-F5344CB8AC3E}">
        <p14:creationId xmlns:p14="http://schemas.microsoft.com/office/powerpoint/2010/main" val="2984106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solidFill>
                  <a:schemeClr val="accent2"/>
                </a:solidFill>
              </a:rPr>
              <a:t>部分関数従属</a:t>
            </a:r>
            <a:endParaRPr kumimoji="1" lang="en-US" altLang="ja-JP" dirty="0" smtClean="0">
              <a:solidFill>
                <a:schemeClr val="accent2"/>
              </a:solidFill>
            </a:endParaRPr>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6897983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部分関数従属</a:t>
            </a:r>
            <a:r>
              <a:rPr kumimoji="1" lang="en-US" altLang="ja-JP" dirty="0" smtClean="0"/>
              <a:t> (1/4)</a:t>
            </a:r>
            <a:endParaRPr kumimoji="1" lang="ja-JP" altLang="en-US" dirty="0"/>
          </a:p>
        </p:txBody>
      </p:sp>
      <p:sp>
        <p:nvSpPr>
          <p:cNvPr id="3" name="コンテンツ プレースホルダー 2"/>
          <p:cNvSpPr>
            <a:spLocks noGrp="1"/>
          </p:cNvSpPr>
          <p:nvPr>
            <p:ph idx="1"/>
          </p:nvPr>
        </p:nvSpPr>
        <p:spPr/>
        <p:txBody>
          <a:bodyPr/>
          <a:lstStyle/>
          <a:p>
            <a:r>
              <a:rPr lang="ja-JP" altLang="en-US" dirty="0"/>
              <a:t>関数従属の中で、主キーの一部に対して関数従属であることを部分関数従属という。</a:t>
            </a:r>
            <a:endParaRPr lang="en-US" altLang="ja-JP" dirty="0"/>
          </a:p>
          <a:p>
            <a:endParaRPr lang="en-US" altLang="ja-JP" dirty="0"/>
          </a:p>
          <a:p>
            <a:pPr marL="274320" lvl="1" indent="0">
              <a:buNone/>
            </a:pPr>
            <a:r>
              <a:rPr lang="en-US" altLang="ja-JP" dirty="0"/>
              <a:t>※</a:t>
            </a:r>
            <a:r>
              <a:rPr lang="ja-JP" altLang="en-US" dirty="0"/>
              <a:t>「主キーの一部」ということは、主キーが複合キーであるときに部分関数従属が</a:t>
            </a:r>
            <a:r>
              <a:rPr lang="ja-JP" altLang="en-US" dirty="0" smtClean="0"/>
              <a:t>起こる</a:t>
            </a:r>
            <a:endParaRPr lang="en-US" altLang="ja-JP" dirty="0"/>
          </a:p>
        </p:txBody>
      </p:sp>
      <p:sp>
        <p:nvSpPr>
          <p:cNvPr id="11" name="テキスト ボックス 10"/>
          <p:cNvSpPr txBox="1"/>
          <p:nvPr/>
        </p:nvSpPr>
        <p:spPr>
          <a:xfrm>
            <a:off x="909637" y="6443265"/>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2124587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正規化とは</a:t>
            </a:r>
            <a:endParaRPr kumimoji="1" lang="en-US" altLang="ja-JP" dirty="0" smtClean="0"/>
          </a:p>
          <a:p>
            <a:r>
              <a:rPr kumimoji="1" lang="ja-JP" altLang="en-US" dirty="0" smtClean="0"/>
              <a:t>正規化の手順</a:t>
            </a:r>
            <a:endParaRPr kumimoji="1" lang="en-US" altLang="ja-JP" dirty="0" smtClean="0"/>
          </a:p>
          <a:p>
            <a:r>
              <a:rPr kumimoji="1" lang="ja-JP" altLang="en-US" dirty="0" smtClean="0"/>
              <a:t>第１正規形</a:t>
            </a:r>
            <a:endParaRPr kumimoji="1" lang="en-US" altLang="ja-JP" dirty="0" smtClean="0"/>
          </a:p>
          <a:p>
            <a:pPr lvl="1"/>
            <a:r>
              <a:rPr lang="ja-JP" altLang="en-US" dirty="0" smtClean="0"/>
              <a:t>主</a:t>
            </a:r>
            <a:r>
              <a:rPr lang="ja-JP" altLang="en-US" dirty="0"/>
              <a:t>キー</a:t>
            </a:r>
            <a:endParaRPr lang="en-US" altLang="ja-JP" dirty="0"/>
          </a:p>
          <a:p>
            <a:pPr lvl="1"/>
            <a:r>
              <a:rPr lang="ja-JP" altLang="en-US" dirty="0"/>
              <a:t>複合キー</a:t>
            </a:r>
            <a:endParaRPr lang="en-US" altLang="ja-JP" dirty="0"/>
          </a:p>
          <a:p>
            <a:pPr lvl="1"/>
            <a:r>
              <a:rPr lang="ja-JP" altLang="en-US" dirty="0" smtClean="0"/>
              <a:t>関数</a:t>
            </a:r>
            <a:r>
              <a:rPr lang="ja-JP" altLang="en-US" dirty="0"/>
              <a:t>従属</a:t>
            </a:r>
            <a:endParaRPr lang="en-US" altLang="ja-JP" dirty="0"/>
          </a:p>
          <a:p>
            <a:pPr lvl="1"/>
            <a:r>
              <a:rPr lang="ja-JP" altLang="en-US" dirty="0"/>
              <a:t>部分関数従属</a:t>
            </a:r>
            <a:endParaRPr lang="en-US" altLang="ja-JP" dirty="0"/>
          </a:p>
          <a:p>
            <a:pPr lvl="1"/>
            <a:r>
              <a:rPr lang="ja-JP" altLang="en-US" dirty="0"/>
              <a:t>完全関数</a:t>
            </a:r>
            <a:r>
              <a:rPr lang="ja-JP" altLang="en-US" dirty="0" smtClean="0"/>
              <a:t>従属</a:t>
            </a:r>
            <a:endParaRPr kumimoji="1" lang="en-US" altLang="ja-JP" dirty="0" smtClean="0"/>
          </a:p>
          <a:p>
            <a:r>
              <a:rPr lang="ja-JP" altLang="en-US" dirty="0" smtClean="0"/>
              <a:t>第２正規形</a:t>
            </a:r>
            <a:endParaRPr lang="en-US" altLang="ja-JP" dirty="0"/>
          </a:p>
          <a:p>
            <a:pPr lvl="1"/>
            <a:r>
              <a:rPr lang="ja-JP" altLang="en-US" sz="1800" dirty="0" smtClean="0"/>
              <a:t>推移</a:t>
            </a:r>
            <a:r>
              <a:rPr lang="ja-JP" altLang="en-US" sz="1800" dirty="0"/>
              <a:t>関数</a:t>
            </a:r>
            <a:r>
              <a:rPr lang="ja-JP" altLang="en-US" sz="1800" dirty="0" smtClean="0"/>
              <a:t>従属</a:t>
            </a:r>
            <a:endParaRPr lang="en-US" altLang="ja-JP" sz="1800" dirty="0" smtClean="0"/>
          </a:p>
          <a:p>
            <a:r>
              <a:rPr kumimoji="1" lang="ja-JP" altLang="en-US" dirty="0" smtClean="0"/>
              <a:t>第３正規形</a:t>
            </a:r>
            <a:endParaRPr kumimoji="1" lang="en-US" altLang="ja-JP" dirty="0" smtClean="0"/>
          </a:p>
          <a:p>
            <a:r>
              <a:rPr lang="ja-JP" altLang="en-US" dirty="0" smtClean="0"/>
              <a:t>まとめ</a:t>
            </a:r>
            <a:endParaRPr kumimoji="1" lang="ja-JP" altLang="en-US" dirty="0"/>
          </a:p>
        </p:txBody>
      </p:sp>
    </p:spTree>
    <p:extLst>
      <p:ext uri="{BB962C8B-B14F-4D97-AF65-F5344CB8AC3E}">
        <p14:creationId xmlns:p14="http://schemas.microsoft.com/office/powerpoint/2010/main" val="21304572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部分関数従属</a:t>
            </a:r>
            <a:r>
              <a:rPr kumimoji="1" lang="en-US" altLang="ja-JP" dirty="0" smtClean="0"/>
              <a:t> (</a:t>
            </a:r>
            <a:r>
              <a:rPr lang="en-US" altLang="ja-JP" dirty="0"/>
              <a:t>2</a:t>
            </a:r>
            <a:r>
              <a:rPr kumimoji="1" lang="en-US" altLang="ja-JP" dirty="0" smtClean="0"/>
              <a:t>/4)</a:t>
            </a:r>
            <a:endParaRPr kumimoji="1" lang="ja-JP" altLang="en-US" dirty="0"/>
          </a:p>
        </p:txBody>
      </p:sp>
      <p:sp>
        <p:nvSpPr>
          <p:cNvPr id="3" name="コンテンツ プレースホルダー 2"/>
          <p:cNvSpPr>
            <a:spLocks noGrp="1"/>
          </p:cNvSpPr>
          <p:nvPr>
            <p:ph idx="1"/>
          </p:nvPr>
        </p:nvSpPr>
        <p:spPr/>
        <p:txBody>
          <a:bodyPr/>
          <a:lstStyle/>
          <a:p>
            <a:r>
              <a:rPr lang="ja-JP" altLang="en-US" dirty="0"/>
              <a:t>関数従属の中で、主キーの一部に対して関数従属であることを部分関数従属という。</a:t>
            </a:r>
            <a:endParaRPr lang="en-US" altLang="ja-JP" dirty="0"/>
          </a:p>
          <a:p>
            <a:endParaRPr lang="en-US" altLang="ja-JP" dirty="0"/>
          </a:p>
          <a:p>
            <a:pPr marL="274320" lvl="1" indent="0">
              <a:buNone/>
            </a:pPr>
            <a:r>
              <a:rPr lang="en-US" altLang="ja-JP" dirty="0"/>
              <a:t>※</a:t>
            </a:r>
            <a:r>
              <a:rPr lang="ja-JP" altLang="en-US" dirty="0"/>
              <a:t>「主キーの一部」ということは、主キーが複合キーであるときに部分関数従属が起こる</a:t>
            </a:r>
            <a:endParaRPr lang="en-US" altLang="ja-JP" dirty="0"/>
          </a:p>
          <a:p>
            <a:pPr marL="0" indent="0">
              <a:buNone/>
            </a:pPr>
            <a:endParaRPr lang="en-US" altLang="ja-JP" dirty="0"/>
          </a:p>
          <a:p>
            <a:pPr marL="0" indent="0">
              <a:buNone/>
            </a:pPr>
            <a:r>
              <a:rPr lang="en-US" altLang="ja-JP" dirty="0" smtClean="0"/>
              <a:t>[</a:t>
            </a:r>
            <a:r>
              <a:rPr lang="ja-JP" altLang="en-US" dirty="0" smtClean="0">
                <a:solidFill>
                  <a:schemeClr val="accent2"/>
                </a:solidFill>
              </a:rPr>
              <a:t>１つ目</a:t>
            </a:r>
            <a:r>
              <a:rPr lang="ja-JP" altLang="en-US" dirty="0" smtClean="0"/>
              <a:t>の部分関数従属</a:t>
            </a:r>
            <a:r>
              <a:rPr lang="en-US" altLang="ja-JP" dirty="0" smtClean="0"/>
              <a:t>]</a:t>
            </a:r>
          </a:p>
          <a:p>
            <a:pPr marL="0" indent="0">
              <a:buNone/>
            </a:pPr>
            <a:endParaRPr lang="en-US" altLang="ja-JP" dirty="0"/>
          </a:p>
          <a:p>
            <a:pPr marL="0" indent="0">
              <a:buNone/>
            </a:pPr>
            <a:endParaRPr lang="en-US" altLang="ja-JP" dirty="0"/>
          </a:p>
        </p:txBody>
      </p:sp>
      <p:sp>
        <p:nvSpPr>
          <p:cNvPr id="5" name="下カーブ矢印 4"/>
          <p:cNvSpPr/>
          <p:nvPr/>
        </p:nvSpPr>
        <p:spPr>
          <a:xfrm>
            <a:off x="1083469" y="4374118"/>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6" name="下カーブ矢印 5"/>
          <p:cNvSpPr/>
          <p:nvPr/>
        </p:nvSpPr>
        <p:spPr>
          <a:xfrm>
            <a:off x="1306116" y="4280468"/>
            <a:ext cx="3588545"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7" name="下カーブ矢印 6"/>
          <p:cNvSpPr/>
          <p:nvPr/>
        </p:nvSpPr>
        <p:spPr>
          <a:xfrm>
            <a:off x="1569244" y="4321697"/>
            <a:ext cx="2131219" cy="371598"/>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8" name="四角形吹き出し 7"/>
          <p:cNvSpPr/>
          <p:nvPr/>
        </p:nvSpPr>
        <p:spPr>
          <a:xfrm>
            <a:off x="609600" y="2888915"/>
            <a:ext cx="4348163" cy="1028700"/>
          </a:xfrm>
          <a:prstGeom prst="wedgeRectCallout">
            <a:avLst>
              <a:gd name="adj1" fmla="val 14073"/>
              <a:gd name="adj2" fmla="val 68055"/>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注文番号のみ分かれば</a:t>
            </a:r>
            <a:r>
              <a:rPr lang="ja-JP" altLang="en-US" dirty="0" smtClean="0"/>
              <a:t>、</a:t>
            </a:r>
            <a:endParaRPr lang="en-US" altLang="ja-JP" dirty="0" smtClean="0"/>
          </a:p>
          <a:p>
            <a:pPr algn="ctr"/>
            <a:r>
              <a:rPr kumimoji="1" lang="ja-JP" altLang="en-US" dirty="0" smtClean="0"/>
              <a:t>注文日、顧客番号、顧客名が分かる</a:t>
            </a:r>
            <a:endParaRPr kumimoji="1" lang="ja-JP" altLang="en-US" dirty="0"/>
          </a:p>
        </p:txBody>
      </p:sp>
      <p:sp>
        <p:nvSpPr>
          <p:cNvPr id="9" name="右矢印 8"/>
          <p:cNvSpPr/>
          <p:nvPr/>
        </p:nvSpPr>
        <p:spPr>
          <a:xfrm>
            <a:off x="5100638" y="3403265"/>
            <a:ext cx="557212" cy="2428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800725" y="2864185"/>
            <a:ext cx="5924550" cy="10287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注文日、顧客番号、顧客名</a:t>
            </a:r>
            <a:r>
              <a:rPr kumimoji="1" lang="en-US" altLang="ja-JP" dirty="0" smtClean="0"/>
              <a:t> </a:t>
            </a:r>
            <a:r>
              <a:rPr kumimoji="1" lang="ja-JP" altLang="en-US" dirty="0" smtClean="0"/>
              <a:t>が</a:t>
            </a:r>
            <a:r>
              <a:rPr kumimoji="1" lang="en-US" altLang="ja-JP" dirty="0" smtClean="0"/>
              <a:t> </a:t>
            </a:r>
            <a:r>
              <a:rPr kumimoji="1" lang="ja-JP" altLang="en-US" dirty="0" smtClean="0"/>
              <a:t>注文番号</a:t>
            </a:r>
            <a:r>
              <a:rPr kumimoji="1" lang="en-US" altLang="ja-JP" dirty="0" smtClean="0"/>
              <a:t> </a:t>
            </a:r>
            <a:r>
              <a:rPr kumimoji="1" lang="ja-JP" altLang="en-US" dirty="0" smtClean="0"/>
              <a:t>に部分関数従属</a:t>
            </a:r>
            <a:endParaRPr kumimoji="1" lang="ja-JP" altLang="en-US" dirty="0"/>
          </a:p>
        </p:txBody>
      </p:sp>
      <p:sp>
        <p:nvSpPr>
          <p:cNvPr id="11" name="テキスト ボックス 10"/>
          <p:cNvSpPr txBox="1"/>
          <p:nvPr/>
        </p:nvSpPr>
        <p:spPr>
          <a:xfrm>
            <a:off x="909637" y="6443265"/>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graphicFrame>
        <p:nvGraphicFramePr>
          <p:cNvPr id="13" name="表 12"/>
          <p:cNvGraphicFramePr>
            <a:graphicFrameLocks noGrp="1"/>
          </p:cNvGraphicFramePr>
          <p:nvPr>
            <p:extLst>
              <p:ext uri="{D42A27DB-BD31-4B8C-83A1-F6EECF244321}">
                <p14:modId xmlns:p14="http://schemas.microsoft.com/office/powerpoint/2010/main" val="333290220"/>
              </p:ext>
            </p:extLst>
          </p:nvPr>
        </p:nvGraphicFramePr>
        <p:xfrm>
          <a:off x="781050" y="4806280"/>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357828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部分関数従属</a:t>
            </a:r>
            <a:r>
              <a:rPr kumimoji="1" lang="en-US" altLang="ja-JP" dirty="0" smtClean="0"/>
              <a:t> (</a:t>
            </a:r>
            <a:r>
              <a:rPr lang="en-US" altLang="ja-JP" dirty="0"/>
              <a:t>3</a:t>
            </a:r>
            <a:r>
              <a:rPr kumimoji="1" lang="en-US" altLang="ja-JP" dirty="0" smtClean="0"/>
              <a:t>/4)</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関数従属の中で、主キーの一部に対して関数従属であることを部分関数従属という</a:t>
            </a:r>
            <a:r>
              <a:rPr lang="ja-JP" altLang="en-US" dirty="0" smtClean="0"/>
              <a:t>。</a:t>
            </a:r>
            <a:endParaRPr lang="en-US" altLang="ja-JP" dirty="0" smtClean="0"/>
          </a:p>
          <a:p>
            <a:endParaRPr lang="en-US" altLang="ja-JP" dirty="0" smtClean="0"/>
          </a:p>
          <a:p>
            <a:pPr marL="274320" lvl="1" indent="0">
              <a:buNone/>
            </a:pPr>
            <a:r>
              <a:rPr lang="en-US" altLang="ja-JP" dirty="0" smtClean="0"/>
              <a:t>※</a:t>
            </a:r>
            <a:r>
              <a:rPr lang="ja-JP" altLang="en-US" dirty="0" smtClean="0"/>
              <a:t>「主キーの一部」ということは、主キーが複合キーであるときに部分関数従属が起こる</a:t>
            </a:r>
            <a:endParaRPr lang="en-US" altLang="ja-JP" dirty="0" smtClean="0"/>
          </a:p>
          <a:p>
            <a:pPr marL="0" indent="0">
              <a:buNone/>
            </a:pPr>
            <a:endParaRPr lang="en-US" altLang="ja-JP" dirty="0"/>
          </a:p>
          <a:p>
            <a:pPr marL="0" indent="0">
              <a:buNone/>
            </a:pPr>
            <a:r>
              <a:rPr lang="en-US" altLang="ja-JP" dirty="0" smtClean="0"/>
              <a:t>[</a:t>
            </a:r>
            <a:r>
              <a:rPr lang="ja-JP" altLang="en-US" dirty="0" smtClean="0">
                <a:solidFill>
                  <a:schemeClr val="accent2"/>
                </a:solidFill>
              </a:rPr>
              <a:t>２つ目</a:t>
            </a:r>
            <a:r>
              <a:rPr lang="ja-JP" altLang="en-US" dirty="0" smtClean="0"/>
              <a:t>の部分関数従属</a:t>
            </a:r>
            <a:r>
              <a:rPr lang="en-US" altLang="ja-JP" dirty="0" smtClean="0"/>
              <a:t>]</a:t>
            </a:r>
          </a:p>
          <a:p>
            <a:pPr marL="0" indent="0">
              <a:buNone/>
            </a:pPr>
            <a:endParaRPr lang="en-US" altLang="ja-JP" dirty="0"/>
          </a:p>
          <a:p>
            <a:pPr marL="0" indent="0">
              <a:buNone/>
            </a:pPr>
            <a:endParaRPr lang="en-US" altLang="ja-JP" dirty="0"/>
          </a:p>
        </p:txBody>
      </p:sp>
      <p:sp>
        <p:nvSpPr>
          <p:cNvPr id="5" name="下カーブ矢印 4"/>
          <p:cNvSpPr/>
          <p:nvPr/>
        </p:nvSpPr>
        <p:spPr>
          <a:xfrm>
            <a:off x="6005512" y="4403567"/>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8" name="四角形吹き出し 7"/>
          <p:cNvSpPr/>
          <p:nvPr/>
        </p:nvSpPr>
        <p:spPr>
          <a:xfrm>
            <a:off x="609600" y="2903203"/>
            <a:ext cx="4348163" cy="1028700"/>
          </a:xfrm>
          <a:prstGeom prst="wedgeRectCallout">
            <a:avLst>
              <a:gd name="adj1" fmla="val 14073"/>
              <a:gd name="adj2" fmla="val 68055"/>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商品番号</a:t>
            </a:r>
            <a:r>
              <a:rPr kumimoji="1" lang="ja-JP" altLang="en-US" dirty="0" smtClean="0"/>
              <a:t>のみ分かれば</a:t>
            </a:r>
            <a:r>
              <a:rPr lang="ja-JP" altLang="en-US" dirty="0" smtClean="0"/>
              <a:t>、</a:t>
            </a:r>
            <a:endParaRPr lang="en-US" altLang="ja-JP" dirty="0" smtClean="0"/>
          </a:p>
          <a:p>
            <a:pPr algn="ctr"/>
            <a:r>
              <a:rPr lang="ja-JP" altLang="en-US" dirty="0" smtClean="0"/>
              <a:t>商品名、商品単価</a:t>
            </a:r>
            <a:r>
              <a:rPr kumimoji="1" lang="ja-JP" altLang="en-US" dirty="0" smtClean="0"/>
              <a:t>が分かる</a:t>
            </a:r>
            <a:endParaRPr kumimoji="1" lang="ja-JP" altLang="en-US" dirty="0"/>
          </a:p>
        </p:txBody>
      </p:sp>
      <p:sp>
        <p:nvSpPr>
          <p:cNvPr id="9" name="右矢印 8"/>
          <p:cNvSpPr/>
          <p:nvPr/>
        </p:nvSpPr>
        <p:spPr>
          <a:xfrm>
            <a:off x="5100638" y="3417553"/>
            <a:ext cx="557212" cy="2428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800725" y="2878473"/>
            <a:ext cx="5924550" cy="10287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商品名、商品単価</a:t>
            </a:r>
            <a:r>
              <a:rPr lang="en-US" altLang="ja-JP" dirty="0"/>
              <a:t> </a:t>
            </a:r>
            <a:r>
              <a:rPr kumimoji="1" lang="ja-JP" altLang="en-US" dirty="0" smtClean="0"/>
              <a:t>が</a:t>
            </a:r>
            <a:r>
              <a:rPr kumimoji="1" lang="en-US" altLang="ja-JP" dirty="0" smtClean="0"/>
              <a:t> </a:t>
            </a:r>
            <a:r>
              <a:rPr lang="ja-JP" altLang="en-US" dirty="0" smtClean="0"/>
              <a:t>商品番号</a:t>
            </a:r>
            <a:r>
              <a:rPr kumimoji="1" lang="en-US" altLang="ja-JP" dirty="0" smtClean="0"/>
              <a:t> </a:t>
            </a:r>
            <a:r>
              <a:rPr kumimoji="1" lang="ja-JP" altLang="en-US" dirty="0" smtClean="0"/>
              <a:t>に部分関数従属</a:t>
            </a:r>
            <a:endParaRPr kumimoji="1" lang="ja-JP" altLang="en-US" dirty="0"/>
          </a:p>
        </p:txBody>
      </p:sp>
      <p:sp>
        <p:nvSpPr>
          <p:cNvPr id="11" name="下カーブ矢印 10"/>
          <p:cNvSpPr/>
          <p:nvPr/>
        </p:nvSpPr>
        <p:spPr>
          <a:xfrm>
            <a:off x="6157914" y="4316789"/>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テキスト ボックス 11"/>
          <p:cNvSpPr txBox="1"/>
          <p:nvPr/>
        </p:nvSpPr>
        <p:spPr>
          <a:xfrm>
            <a:off x="931415" y="6459667"/>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graphicFrame>
        <p:nvGraphicFramePr>
          <p:cNvPr id="13" name="表 12"/>
          <p:cNvGraphicFramePr>
            <a:graphicFrameLocks noGrp="1"/>
          </p:cNvGraphicFramePr>
          <p:nvPr>
            <p:extLst>
              <p:ext uri="{D42A27DB-BD31-4B8C-83A1-F6EECF244321}">
                <p14:modId xmlns:p14="http://schemas.microsoft.com/office/powerpoint/2010/main" val="145070052"/>
              </p:ext>
            </p:extLst>
          </p:nvPr>
        </p:nvGraphicFramePr>
        <p:xfrm>
          <a:off x="609600" y="4816394"/>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838100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部分関数従属</a:t>
            </a:r>
            <a:r>
              <a:rPr kumimoji="1" lang="en-US" altLang="ja-JP" dirty="0" smtClean="0"/>
              <a:t> (</a:t>
            </a:r>
            <a:r>
              <a:rPr lang="en-US" altLang="ja-JP" dirty="0"/>
              <a:t>4</a:t>
            </a:r>
            <a:r>
              <a:rPr kumimoji="1" lang="en-US" altLang="ja-JP" dirty="0" smtClean="0"/>
              <a:t>/4)</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注文番号</a:t>
            </a:r>
            <a:r>
              <a:rPr lang="en-US" altLang="ja-JP" dirty="0" smtClean="0"/>
              <a:t> </a:t>
            </a:r>
            <a:r>
              <a:rPr lang="ja-JP" altLang="en-US" dirty="0" smtClean="0"/>
              <a:t>→</a:t>
            </a:r>
            <a:r>
              <a:rPr lang="en-US" altLang="ja-JP" dirty="0" smtClean="0"/>
              <a:t> </a:t>
            </a:r>
            <a:r>
              <a:rPr lang="ja-JP" altLang="en-US" dirty="0" smtClean="0"/>
              <a:t>注文日</a:t>
            </a:r>
            <a:endParaRPr lang="en-US" altLang="ja-JP" dirty="0" smtClean="0"/>
          </a:p>
          <a:p>
            <a:pPr marL="0" indent="0">
              <a:buNone/>
            </a:pPr>
            <a:r>
              <a:rPr lang="ja-JP" altLang="en-US" dirty="0" smtClean="0"/>
              <a:t>注文番号</a:t>
            </a:r>
            <a:r>
              <a:rPr lang="en-US" altLang="ja-JP" dirty="0" smtClean="0"/>
              <a:t> </a:t>
            </a:r>
            <a:r>
              <a:rPr lang="ja-JP" altLang="en-US" dirty="0" smtClean="0"/>
              <a:t>→</a:t>
            </a:r>
            <a:r>
              <a:rPr lang="en-US" altLang="ja-JP" dirty="0" smtClean="0"/>
              <a:t> </a:t>
            </a:r>
            <a:r>
              <a:rPr lang="ja-JP" altLang="en-US" dirty="0" smtClean="0"/>
              <a:t>顧客番号</a:t>
            </a:r>
            <a:r>
              <a:rPr lang="en-US" altLang="ja-JP" dirty="0"/>
              <a:t>	</a:t>
            </a:r>
            <a:r>
              <a:rPr lang="en-US" altLang="ja-JP" dirty="0" smtClean="0"/>
              <a:t>		</a:t>
            </a:r>
            <a:r>
              <a:rPr lang="ja-JP" altLang="en-US" dirty="0" smtClean="0"/>
              <a:t>１つ目の部分関数従属</a:t>
            </a:r>
            <a:endParaRPr lang="en-US" altLang="ja-JP" dirty="0" smtClean="0"/>
          </a:p>
          <a:p>
            <a:pPr marL="0" indent="0">
              <a:buNone/>
            </a:pPr>
            <a:r>
              <a:rPr lang="ja-JP" altLang="en-US" dirty="0" smtClean="0"/>
              <a:t>注文番号</a:t>
            </a:r>
            <a:r>
              <a:rPr lang="en-US" altLang="ja-JP" dirty="0" smtClean="0"/>
              <a:t> </a:t>
            </a:r>
            <a:r>
              <a:rPr lang="ja-JP" altLang="en-US" dirty="0" smtClean="0"/>
              <a:t>→</a:t>
            </a:r>
            <a:r>
              <a:rPr lang="en-US" altLang="ja-JP" dirty="0" smtClean="0"/>
              <a:t> </a:t>
            </a:r>
            <a:r>
              <a:rPr lang="ja-JP" altLang="en-US" dirty="0" smtClean="0"/>
              <a:t>顧客名</a:t>
            </a:r>
            <a:endParaRPr lang="en-US" altLang="ja-JP" dirty="0" smtClean="0"/>
          </a:p>
          <a:p>
            <a:pPr marL="0" indent="0">
              <a:buNone/>
            </a:pPr>
            <a:endParaRPr lang="en-US" altLang="ja-JP" dirty="0"/>
          </a:p>
          <a:p>
            <a:pPr marL="0" indent="0">
              <a:buNone/>
            </a:pPr>
            <a:r>
              <a:rPr lang="ja-JP" altLang="en-US" dirty="0" smtClean="0"/>
              <a:t>商品番号</a:t>
            </a:r>
            <a:r>
              <a:rPr lang="en-US" altLang="ja-JP" dirty="0" smtClean="0"/>
              <a:t> </a:t>
            </a:r>
            <a:r>
              <a:rPr lang="ja-JP" altLang="en-US" dirty="0" smtClean="0"/>
              <a:t>→</a:t>
            </a:r>
            <a:r>
              <a:rPr lang="en-US" altLang="ja-JP" dirty="0" smtClean="0"/>
              <a:t> </a:t>
            </a:r>
            <a:r>
              <a:rPr lang="ja-JP" altLang="en-US" dirty="0" smtClean="0"/>
              <a:t>商品名</a:t>
            </a:r>
            <a:r>
              <a:rPr lang="en-US" altLang="ja-JP" dirty="0" smtClean="0"/>
              <a:t> 			</a:t>
            </a:r>
            <a:r>
              <a:rPr lang="ja-JP" altLang="en-US" dirty="0" smtClean="0"/>
              <a:t>２つ目の部分関数従属</a:t>
            </a:r>
            <a:endParaRPr lang="en-US" altLang="ja-JP" dirty="0" smtClean="0"/>
          </a:p>
          <a:p>
            <a:pPr marL="0" indent="0">
              <a:buNone/>
            </a:pPr>
            <a:r>
              <a:rPr lang="ja-JP" altLang="en-US" dirty="0" smtClean="0"/>
              <a:t>商品番号</a:t>
            </a:r>
            <a:r>
              <a:rPr lang="en-US" altLang="ja-JP" dirty="0" smtClean="0"/>
              <a:t> </a:t>
            </a:r>
            <a:r>
              <a:rPr lang="ja-JP" altLang="en-US" dirty="0" smtClean="0"/>
              <a:t>→</a:t>
            </a:r>
            <a:r>
              <a:rPr lang="en-US" altLang="ja-JP" dirty="0" smtClean="0"/>
              <a:t> </a:t>
            </a:r>
            <a:r>
              <a:rPr lang="ja-JP" altLang="en-US" dirty="0" smtClean="0"/>
              <a:t>商品単価</a:t>
            </a:r>
            <a:r>
              <a:rPr lang="en-US" altLang="ja-JP" dirty="0" smtClean="0"/>
              <a:t> </a:t>
            </a:r>
          </a:p>
          <a:p>
            <a:pPr marL="0" indent="0">
              <a:buNone/>
            </a:pPr>
            <a:endParaRPr lang="en-US" altLang="ja-JP" dirty="0"/>
          </a:p>
          <a:p>
            <a:r>
              <a:rPr lang="ja-JP" altLang="en-US" dirty="0" smtClean="0"/>
              <a:t>部分関数従属の部分を別の表に分けれるのではないか</a:t>
            </a:r>
            <a:endParaRPr lang="en-US" altLang="ja-JP" dirty="0" smtClean="0"/>
          </a:p>
          <a:p>
            <a:pPr marL="274320" lvl="1" indent="0">
              <a:buNone/>
            </a:pPr>
            <a:r>
              <a:rPr lang="ja-JP" altLang="en-US" dirty="0" smtClean="0"/>
              <a:t>→第２正規形の考え方</a:t>
            </a:r>
            <a:endParaRPr lang="en-US" altLang="ja-JP" dirty="0"/>
          </a:p>
          <a:p>
            <a:pPr marL="0" indent="0">
              <a:buNone/>
            </a:pPr>
            <a:endParaRPr lang="en-US" altLang="ja-JP" dirty="0"/>
          </a:p>
        </p:txBody>
      </p:sp>
      <p:sp>
        <p:nvSpPr>
          <p:cNvPr id="5" name="下カーブ矢印 4"/>
          <p:cNvSpPr/>
          <p:nvPr/>
        </p:nvSpPr>
        <p:spPr>
          <a:xfrm>
            <a:off x="6005512" y="4703604"/>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1" name="下カーブ矢印 10"/>
          <p:cNvSpPr/>
          <p:nvPr/>
        </p:nvSpPr>
        <p:spPr>
          <a:xfrm>
            <a:off x="6157914" y="4616826"/>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1344810" y="4616826"/>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3" name="下カーブ矢印 12"/>
          <p:cNvSpPr/>
          <p:nvPr/>
        </p:nvSpPr>
        <p:spPr>
          <a:xfrm>
            <a:off x="1109664" y="4609954"/>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4" name="下カーブ矢印 13"/>
          <p:cNvSpPr/>
          <p:nvPr/>
        </p:nvSpPr>
        <p:spPr>
          <a:xfrm>
            <a:off x="866777" y="4609954"/>
            <a:ext cx="173354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694843978"/>
              </p:ext>
            </p:extLst>
          </p:nvPr>
        </p:nvGraphicFramePr>
        <p:xfrm>
          <a:off x="609600" y="5116431"/>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6344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435143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solidFill>
                  <a:schemeClr val="accent2"/>
                </a:solidFill>
              </a:rPr>
              <a:t>完全関数従属</a:t>
            </a:r>
            <a:endParaRPr lang="en-US" altLang="ja-JP" dirty="0" smtClean="0">
              <a:solidFill>
                <a:schemeClr val="accent2"/>
              </a:solidFill>
            </a:endParaRPr>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12736115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完全関数従属</a:t>
            </a:r>
            <a:r>
              <a:rPr lang="en-US" altLang="ja-JP" dirty="0" smtClean="0"/>
              <a:t> (1/2)</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主キー全体に対する関数従属であり、部分関数従属ではないことを完全関数従属という</a:t>
            </a:r>
            <a:endParaRPr kumimoji="1" lang="en-US" altLang="ja-JP" dirty="0" smtClean="0"/>
          </a:p>
        </p:txBody>
      </p:sp>
      <p:sp>
        <p:nvSpPr>
          <p:cNvPr id="11" name="テキスト ボックス 10"/>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88821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完全関数従属</a:t>
            </a:r>
            <a:r>
              <a:rPr lang="en-US" altLang="ja-JP" dirty="0" smtClean="0"/>
              <a:t> (</a:t>
            </a:r>
            <a:r>
              <a:rPr lang="en-US" altLang="ja-JP" dirty="0"/>
              <a:t>2</a:t>
            </a:r>
            <a:r>
              <a:rPr lang="en-US" altLang="ja-JP" dirty="0" smtClean="0"/>
              <a:t>/2)</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主キー全体に対する関数従属であり、部分関数従属ではないことを完全関数従属という</a:t>
            </a:r>
            <a:endParaRPr kumimoji="1" lang="en-US" altLang="ja-JP" dirty="0" smtClean="0"/>
          </a:p>
        </p:txBody>
      </p:sp>
      <p:graphicFrame>
        <p:nvGraphicFramePr>
          <p:cNvPr id="4" name="表 3"/>
          <p:cNvGraphicFramePr>
            <a:graphicFrameLocks noGrp="1"/>
          </p:cNvGraphicFramePr>
          <p:nvPr>
            <p:extLst/>
          </p:nvPr>
        </p:nvGraphicFramePr>
        <p:xfrm>
          <a:off x="609600" y="4506242"/>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46" name="図形グループ 45"/>
          <p:cNvGrpSpPr/>
          <p:nvPr/>
        </p:nvGrpSpPr>
        <p:grpSpPr>
          <a:xfrm>
            <a:off x="1319487" y="3726938"/>
            <a:ext cx="7267301" cy="665092"/>
            <a:chOff x="1348062" y="3743324"/>
            <a:chExt cx="7267301" cy="665092"/>
          </a:xfrm>
        </p:grpSpPr>
        <p:grpSp>
          <p:nvGrpSpPr>
            <p:cNvPr id="30" name="図形グループ 29"/>
            <p:cNvGrpSpPr/>
            <p:nvPr/>
          </p:nvGrpSpPr>
          <p:grpSpPr>
            <a:xfrm rot="16200000">
              <a:off x="3399010" y="1692376"/>
              <a:ext cx="665092" cy="4766988"/>
              <a:chOff x="1357313" y="2728913"/>
              <a:chExt cx="2826543" cy="1330571"/>
            </a:xfrm>
          </p:grpSpPr>
          <p:cxnSp>
            <p:nvCxnSpPr>
              <p:cNvPr id="21" name="カギ線コネクタ 20"/>
              <p:cNvCxnSpPr/>
              <p:nvPr/>
            </p:nvCxnSpPr>
            <p:spPr>
              <a:xfrm flipV="1">
                <a:off x="1357313" y="3429000"/>
                <a:ext cx="2814637" cy="630484"/>
              </a:xfrm>
              <a:prstGeom prst="bentConnector3">
                <a:avLst>
                  <a:gd name="adj1" fmla="val 50508"/>
                </a:avLst>
              </a:prstGeom>
              <a:ln w="76200"/>
            </p:spPr>
            <p:style>
              <a:lnRef idx="1">
                <a:schemeClr val="accent1"/>
              </a:lnRef>
              <a:fillRef idx="0">
                <a:schemeClr val="accent1"/>
              </a:fillRef>
              <a:effectRef idx="0">
                <a:schemeClr val="accent1"/>
              </a:effectRef>
              <a:fontRef idx="minor">
                <a:schemeClr val="tx1"/>
              </a:fontRef>
            </p:style>
          </p:cxnSp>
          <p:cxnSp>
            <p:nvCxnSpPr>
              <p:cNvPr id="26" name="カギ線コネクタ 25"/>
              <p:cNvCxnSpPr/>
              <p:nvPr/>
            </p:nvCxnSpPr>
            <p:spPr>
              <a:xfrm>
                <a:off x="1357313" y="2728913"/>
                <a:ext cx="2826543" cy="700087"/>
              </a:xfrm>
              <a:prstGeom prst="bentConnector3">
                <a:avLst/>
              </a:prstGeom>
              <a:ln w="76200"/>
            </p:spPr>
            <p:style>
              <a:lnRef idx="1">
                <a:schemeClr val="accent1"/>
              </a:lnRef>
              <a:fillRef idx="0">
                <a:schemeClr val="accent1"/>
              </a:fillRef>
              <a:effectRef idx="0">
                <a:schemeClr val="accent1"/>
              </a:effectRef>
              <a:fontRef idx="minor">
                <a:schemeClr val="tx1"/>
              </a:fontRef>
            </p:style>
          </p:cxnSp>
        </p:grpSp>
        <p:cxnSp>
          <p:nvCxnSpPr>
            <p:cNvPr id="35" name="カギ線コネクタ 34"/>
            <p:cNvCxnSpPr/>
            <p:nvPr/>
          </p:nvCxnSpPr>
          <p:spPr>
            <a:xfrm>
              <a:off x="3856238" y="3743324"/>
              <a:ext cx="4759125" cy="665092"/>
            </a:xfrm>
            <a:prstGeom prst="bentConnector3">
              <a:avLst>
                <a:gd name="adj1" fmla="val 99835"/>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47" name="四角形吹き出し 46"/>
          <p:cNvSpPr/>
          <p:nvPr/>
        </p:nvSpPr>
        <p:spPr>
          <a:xfrm>
            <a:off x="1319487" y="1971675"/>
            <a:ext cx="8110263" cy="857250"/>
          </a:xfrm>
          <a:prstGeom prst="wedgeRectCallout">
            <a:avLst>
              <a:gd name="adj1" fmla="val 306"/>
              <a:gd name="adj2" fmla="val 136021"/>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注文番号、商品番号</a:t>
            </a:r>
            <a:r>
              <a:rPr kumimoji="1" lang="en-US" altLang="ja-JP" dirty="0" smtClean="0"/>
              <a:t>(</a:t>
            </a:r>
            <a:r>
              <a:rPr kumimoji="1" lang="ja-JP" altLang="en-US" dirty="0" smtClean="0"/>
              <a:t>複合キー</a:t>
            </a:r>
            <a:r>
              <a:rPr kumimoji="1" lang="en-US" altLang="ja-JP" dirty="0" smtClean="0"/>
              <a:t>)</a:t>
            </a:r>
            <a:r>
              <a:rPr kumimoji="1" lang="ja-JP" altLang="en-US" dirty="0" smtClean="0"/>
              <a:t>があることで</a:t>
            </a:r>
            <a:r>
              <a:rPr lang="ja-JP" altLang="en-US" dirty="0" smtClean="0"/>
              <a:t>、数量が特定できる</a:t>
            </a:r>
            <a:endParaRPr lang="en-US" altLang="ja-JP" dirty="0" smtClean="0"/>
          </a:p>
          <a:p>
            <a:pPr algn="ctr"/>
            <a:r>
              <a:rPr kumimoji="1" lang="ja-JP" altLang="en-US" dirty="0" smtClean="0"/>
              <a:t>つまり、完全関数従属である</a:t>
            </a:r>
            <a:endParaRPr kumimoji="1" lang="en-US" altLang="ja-JP" dirty="0" smtClean="0"/>
          </a:p>
        </p:txBody>
      </p:sp>
      <p:sp>
        <p:nvSpPr>
          <p:cNvPr id="11" name="テキスト ボックス 10"/>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3266058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第２正規形</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第２正規形</a:t>
            </a:r>
            <a:r>
              <a:rPr lang="ja-JP" altLang="en-US" dirty="0" smtClean="0"/>
              <a:t>・・・</a:t>
            </a:r>
            <a:r>
              <a:rPr lang="ja-JP" altLang="en-US" dirty="0" smtClean="0">
                <a:solidFill>
                  <a:schemeClr val="accent2"/>
                </a:solidFill>
              </a:rPr>
              <a:t>主</a:t>
            </a:r>
            <a:r>
              <a:rPr lang="ja-JP" altLang="en-US" dirty="0">
                <a:solidFill>
                  <a:schemeClr val="accent2"/>
                </a:solidFill>
              </a:rPr>
              <a:t>キーに完全関数従属している列を残し、部分関数従属する列を別のテーブルに分ける </a:t>
            </a:r>
            <a:endParaRPr lang="en-US" altLang="ja-JP" dirty="0" smtClean="0">
              <a:solidFill>
                <a:schemeClr val="accent2"/>
              </a:solidFill>
            </a:endParaRPr>
          </a:p>
          <a:p>
            <a:pPr lvl="1"/>
            <a:r>
              <a:rPr lang="ja-JP" altLang="en-US" dirty="0" smtClean="0"/>
              <a:t>言い換えると、</a:t>
            </a:r>
            <a:r>
              <a:rPr lang="ja-JP" altLang="en-US" dirty="0"/>
              <a:t>主キーまたは主キーの一部によって一意に</a:t>
            </a:r>
            <a:r>
              <a:rPr lang="ja-JP" altLang="en-US" dirty="0" smtClean="0"/>
              <a:t>定まる項目</a:t>
            </a:r>
            <a:r>
              <a:rPr lang="ja-JP" altLang="en-US" dirty="0"/>
              <a:t>を別の表に分離</a:t>
            </a:r>
            <a:endParaRPr lang="en-US" altLang="ja-JP" dirty="0" smtClean="0"/>
          </a:p>
          <a:p>
            <a:endParaRPr lang="en-US" altLang="ja-JP" dirty="0"/>
          </a:p>
          <a:p>
            <a:r>
              <a:rPr lang="ja-JP" altLang="en-US" dirty="0" smtClean="0"/>
              <a:t>４ステップで１セットとなる</a:t>
            </a:r>
            <a:endParaRPr lang="en-US" altLang="ja-JP" dirty="0" smtClean="0"/>
          </a:p>
          <a:p>
            <a:pPr marL="617220" lvl="1" indent="-342900">
              <a:buFont typeface="+mj-lt"/>
              <a:buAutoNum type="arabicPeriod"/>
            </a:pPr>
            <a:r>
              <a:rPr lang="ja-JP" altLang="en-US" dirty="0" smtClean="0"/>
              <a:t>部分関数従属であるものを切り出して、別の表にする</a:t>
            </a:r>
            <a:endParaRPr lang="en-US" altLang="ja-JP" dirty="0" smtClean="0"/>
          </a:p>
          <a:p>
            <a:pPr marL="617220" lvl="1" indent="-342900">
              <a:buFont typeface="+mj-lt"/>
              <a:buAutoNum type="arabicPeriod"/>
            </a:pPr>
            <a:r>
              <a:rPr lang="ja-JP" altLang="en-US" dirty="0" smtClean="0"/>
              <a:t>元のテーブルの「主キーの一部」の列を切り出した表に付け加える</a:t>
            </a:r>
            <a:endParaRPr lang="en-US" altLang="ja-JP" dirty="0" smtClean="0"/>
          </a:p>
          <a:p>
            <a:pPr marL="617220" lvl="1" indent="-342900">
              <a:buFont typeface="+mj-lt"/>
              <a:buAutoNum type="arabicPeriod"/>
            </a:pPr>
            <a:r>
              <a:rPr lang="ja-JP" altLang="en-US" dirty="0"/>
              <a:t>切り出した表の重複している行</a:t>
            </a:r>
            <a:r>
              <a:rPr lang="ja-JP" altLang="en-US" dirty="0" smtClean="0"/>
              <a:t>を統合する</a:t>
            </a:r>
            <a:endParaRPr lang="en-US" altLang="ja-JP" dirty="0" smtClean="0"/>
          </a:p>
          <a:p>
            <a:pPr marL="617220" lvl="1" indent="-342900">
              <a:buFont typeface="+mj-lt"/>
              <a:buAutoNum type="arabicPeriod"/>
            </a:pPr>
            <a:r>
              <a:rPr lang="ja-JP" altLang="en-US" dirty="0" smtClean="0"/>
              <a:t>切り出した表にテーブル名をつける</a:t>
            </a:r>
            <a:endParaRPr lang="en-US" altLang="ja-JP" dirty="0" smtClean="0"/>
          </a:p>
          <a:p>
            <a:pPr marL="617220" lvl="1" indent="-342900">
              <a:buFont typeface="+mj-lt"/>
              <a:buAutoNum type="arabicPeriod"/>
            </a:pPr>
            <a:endParaRPr lang="en-US" altLang="ja-JP" dirty="0" smtClean="0"/>
          </a:p>
          <a:p>
            <a:r>
              <a:rPr lang="ja-JP" altLang="en-US" dirty="0" smtClean="0"/>
              <a:t>今回、部分関数従属が２つあるので、４ステップを２セット行う</a:t>
            </a:r>
            <a:endParaRPr lang="en-US" altLang="ja-JP" dirty="0"/>
          </a:p>
        </p:txBody>
      </p:sp>
      <p:sp>
        <p:nvSpPr>
          <p:cNvPr id="11" name="下カーブ矢印 10"/>
          <p:cNvSpPr/>
          <p:nvPr/>
        </p:nvSpPr>
        <p:spPr>
          <a:xfrm>
            <a:off x="6467255" y="5466832"/>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6619657" y="5380054"/>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3" name="下カーブ矢印 12"/>
          <p:cNvSpPr/>
          <p:nvPr/>
        </p:nvSpPr>
        <p:spPr>
          <a:xfrm>
            <a:off x="1806553" y="5380054"/>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4" name="下カーブ矢印 13"/>
          <p:cNvSpPr/>
          <p:nvPr/>
        </p:nvSpPr>
        <p:spPr>
          <a:xfrm>
            <a:off x="1571407" y="5373182"/>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5" name="下カーブ矢印 14"/>
          <p:cNvSpPr/>
          <p:nvPr/>
        </p:nvSpPr>
        <p:spPr>
          <a:xfrm>
            <a:off x="1328520" y="5373182"/>
            <a:ext cx="173354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6" name="角丸四角形 15"/>
          <p:cNvSpPr/>
          <p:nvPr/>
        </p:nvSpPr>
        <p:spPr>
          <a:xfrm>
            <a:off x="1326894" y="4931580"/>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１セット目</a:t>
            </a:r>
            <a:endParaRPr kumimoji="1" lang="ja-JP" altLang="en-US" dirty="0"/>
          </a:p>
        </p:txBody>
      </p:sp>
      <p:sp>
        <p:nvSpPr>
          <p:cNvPr id="17" name="角丸四角形 16"/>
          <p:cNvSpPr/>
          <p:nvPr/>
        </p:nvSpPr>
        <p:spPr>
          <a:xfrm>
            <a:off x="6362858" y="4931580"/>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２セット目</a:t>
            </a:r>
            <a:endParaRPr kumimoji="1" lang="ja-JP" altLang="en-US" dirty="0"/>
          </a:p>
        </p:txBody>
      </p:sp>
      <p:graphicFrame>
        <p:nvGraphicFramePr>
          <p:cNvPr id="18" name="表 17"/>
          <p:cNvGraphicFramePr>
            <a:graphicFrameLocks noGrp="1"/>
          </p:cNvGraphicFramePr>
          <p:nvPr>
            <p:extLst/>
          </p:nvPr>
        </p:nvGraphicFramePr>
        <p:xfrm>
          <a:off x="990599" y="5872787"/>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0">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313098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57200"/>
            <a:ext cx="10972800" cy="6019800"/>
          </a:xfrm>
        </p:spPr>
        <p:txBody>
          <a:bodyPr/>
          <a:lstStyle/>
          <a:p>
            <a:r>
              <a:rPr lang="ja-JP" altLang="en-US" dirty="0" smtClean="0"/>
              <a:t>１セット目</a:t>
            </a:r>
            <a:endParaRPr lang="en-US" altLang="ja-JP" dirty="0" smtClean="0"/>
          </a:p>
          <a:p>
            <a:pPr marL="617220" lvl="1" indent="-342900">
              <a:buFont typeface="+mj-lt"/>
              <a:buAutoNum type="arabicPeriod"/>
            </a:pPr>
            <a:r>
              <a:rPr lang="ja-JP" altLang="en-US" dirty="0" smtClean="0"/>
              <a:t>部分関数従属であるものを切り出して、別の表にする</a:t>
            </a:r>
            <a:endParaRPr lang="en-US" altLang="ja-JP" dirty="0" smtClean="0"/>
          </a:p>
          <a:p>
            <a:pPr marL="617220" lvl="1" indent="-342900">
              <a:buFont typeface="+mj-lt"/>
              <a:buAutoNum type="arabicPeriod"/>
            </a:pPr>
            <a:r>
              <a:rPr lang="ja-JP" altLang="en-US" dirty="0" smtClean="0"/>
              <a:t>元のテーブルの「主キーの一部」の列を切り出した表に付け加える</a:t>
            </a:r>
            <a:endParaRPr lang="en-US" altLang="ja-JP" dirty="0" smtClean="0"/>
          </a:p>
          <a:p>
            <a:pPr marL="617220" lvl="1" indent="-342900">
              <a:buFont typeface="+mj-lt"/>
              <a:buAutoNum type="arabicPeriod"/>
            </a:pPr>
            <a:r>
              <a:rPr lang="ja-JP" altLang="en-US" dirty="0" smtClean="0"/>
              <a:t>切り出した表</a:t>
            </a:r>
            <a:r>
              <a:rPr lang="ja-JP" altLang="en-US" dirty="0"/>
              <a:t>の重複している行を統合する</a:t>
            </a:r>
            <a:endParaRPr lang="en-US" altLang="ja-JP" dirty="0" smtClean="0"/>
          </a:p>
          <a:p>
            <a:pPr marL="617220" lvl="1" indent="-342900">
              <a:buFont typeface="+mj-lt"/>
              <a:buAutoNum type="arabicPeriod"/>
            </a:pPr>
            <a:r>
              <a:rPr lang="ja-JP" altLang="en-US" dirty="0" smtClean="0"/>
              <a:t>切り出した表にテーブル名をつける</a:t>
            </a:r>
            <a:endParaRPr lang="en-US" altLang="ja-JP" dirty="0" smtClean="0"/>
          </a:p>
          <a:p>
            <a:endParaRPr lang="en-US" altLang="ja-JP" dirty="0" smtClean="0"/>
          </a:p>
        </p:txBody>
      </p:sp>
      <p:sp>
        <p:nvSpPr>
          <p:cNvPr id="21" name="下カーブ矢印 20"/>
          <p:cNvSpPr/>
          <p:nvPr/>
        </p:nvSpPr>
        <p:spPr>
          <a:xfrm>
            <a:off x="1687710" y="2929395"/>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2" name="下カーブ矢印 21"/>
          <p:cNvSpPr/>
          <p:nvPr/>
        </p:nvSpPr>
        <p:spPr>
          <a:xfrm>
            <a:off x="1452564" y="2922523"/>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3" name="下カーブ矢印 22"/>
          <p:cNvSpPr/>
          <p:nvPr/>
        </p:nvSpPr>
        <p:spPr>
          <a:xfrm>
            <a:off x="1209677" y="2922523"/>
            <a:ext cx="173354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26" name="表 25"/>
          <p:cNvGraphicFramePr>
            <a:graphicFrameLocks noGrp="1"/>
          </p:cNvGraphicFramePr>
          <p:nvPr>
            <p:extLst>
              <p:ext uri="{D42A27DB-BD31-4B8C-83A1-F6EECF244321}">
                <p14:modId xmlns:p14="http://schemas.microsoft.com/office/powerpoint/2010/main" val="1336720002"/>
              </p:ext>
            </p:extLst>
          </p:nvPr>
        </p:nvGraphicFramePr>
        <p:xfrm>
          <a:off x="976312" y="3429000"/>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88870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１セット目</a:t>
            </a:r>
            <a:endParaRPr lang="en-US" altLang="ja-JP" dirty="0" smtClean="0"/>
          </a:p>
          <a:p>
            <a:pPr>
              <a:buFont typeface="Wingdings" charset="2"/>
              <a:buChar char="Ø"/>
            </a:pPr>
            <a:r>
              <a:rPr lang="ja-JP" altLang="en-US" dirty="0" smtClean="0"/>
              <a:t>１</a:t>
            </a:r>
            <a:r>
              <a:rPr lang="en-US" altLang="ja-JP" dirty="0" smtClean="0"/>
              <a:t>. </a:t>
            </a:r>
            <a:r>
              <a:rPr lang="ja-JP" altLang="en-US" dirty="0" smtClean="0">
                <a:solidFill>
                  <a:schemeClr val="accent2"/>
                </a:solidFill>
              </a:rPr>
              <a:t>部分関数従属であるものを切り出して、別の表にする</a:t>
            </a:r>
            <a:endParaRPr lang="en-US" altLang="ja-JP" dirty="0" smtClean="0">
              <a:solidFill>
                <a:schemeClr val="accent2"/>
              </a:solidFill>
            </a:endParaRPr>
          </a:p>
        </p:txBody>
      </p:sp>
      <p:sp>
        <p:nvSpPr>
          <p:cNvPr id="21" name="下カーブ矢印 20"/>
          <p:cNvSpPr/>
          <p:nvPr/>
        </p:nvSpPr>
        <p:spPr>
          <a:xfrm>
            <a:off x="1096414" y="1293901"/>
            <a:ext cx="1741292"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2" name="下カーブ矢印 21"/>
          <p:cNvSpPr/>
          <p:nvPr/>
        </p:nvSpPr>
        <p:spPr>
          <a:xfrm>
            <a:off x="861268" y="1287029"/>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3" name="下カーブ矢印 22"/>
          <p:cNvSpPr/>
          <p:nvPr/>
        </p:nvSpPr>
        <p:spPr>
          <a:xfrm>
            <a:off x="618381" y="1287029"/>
            <a:ext cx="133349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26" name="表 25"/>
          <p:cNvGraphicFramePr>
            <a:graphicFrameLocks noGrp="1"/>
          </p:cNvGraphicFramePr>
          <p:nvPr>
            <p:extLst>
              <p:ext uri="{D42A27DB-BD31-4B8C-83A1-F6EECF244321}">
                <p14:modId xmlns:p14="http://schemas.microsoft.com/office/powerpoint/2010/main" val="1143945731"/>
              </p:ext>
            </p:extLst>
          </p:nvPr>
        </p:nvGraphicFramePr>
        <p:xfrm>
          <a:off x="385016" y="1793506"/>
          <a:ext cx="7196136"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4" name="表 3"/>
          <p:cNvGraphicFramePr>
            <a:graphicFrameLocks noGrp="1"/>
          </p:cNvGraphicFramePr>
          <p:nvPr>
            <p:extLst>
              <p:ext uri="{D42A27DB-BD31-4B8C-83A1-F6EECF244321}">
                <p14:modId xmlns:p14="http://schemas.microsoft.com/office/powerpoint/2010/main" val="2022292973"/>
              </p:ext>
            </p:extLst>
          </p:nvPr>
        </p:nvGraphicFramePr>
        <p:xfrm>
          <a:off x="8994130" y="4330618"/>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960638560"/>
              </p:ext>
            </p:extLst>
          </p:nvPr>
        </p:nvGraphicFramePr>
        <p:xfrm>
          <a:off x="4165702" y="4356787"/>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曲折矢印 5"/>
          <p:cNvSpPr/>
          <p:nvPr/>
        </p:nvSpPr>
        <p:spPr>
          <a:xfrm rot="10800000">
            <a:off x="1921670" y="4330618"/>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円形吹き出し 10"/>
          <p:cNvSpPr/>
          <p:nvPr/>
        </p:nvSpPr>
        <p:spPr>
          <a:xfrm>
            <a:off x="8413558" y="1581000"/>
            <a:ext cx="3504598"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赤い部分の属性たちを切り出す</a:t>
            </a:r>
            <a:endParaRPr kumimoji="1" lang="ja-JP" altLang="en-US" dirty="0"/>
          </a:p>
        </p:txBody>
      </p:sp>
    </p:spTree>
    <p:extLst>
      <p:ext uri="{BB962C8B-B14F-4D97-AF65-F5344CB8AC3E}">
        <p14:creationId xmlns:p14="http://schemas.microsoft.com/office/powerpoint/2010/main" val="16851949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a:t>１セット目</a:t>
            </a:r>
            <a:endParaRPr lang="en-US" altLang="ja-JP" dirty="0"/>
          </a:p>
          <a:p>
            <a:pPr>
              <a:buFont typeface="Wingdings" charset="2"/>
              <a:buChar char="Ø"/>
            </a:pPr>
            <a:r>
              <a:rPr lang="ja-JP" altLang="en-US" dirty="0" smtClean="0"/>
              <a:t>２</a:t>
            </a:r>
            <a:r>
              <a:rPr lang="en-US" altLang="ja-JP" dirty="0" smtClean="0"/>
              <a:t>. </a:t>
            </a:r>
            <a:r>
              <a:rPr lang="ja-JP" altLang="en-US" dirty="0" smtClean="0">
                <a:solidFill>
                  <a:schemeClr val="accent2"/>
                </a:solidFill>
              </a:rPr>
              <a:t>元</a:t>
            </a:r>
            <a:r>
              <a:rPr lang="ja-JP" altLang="en-US" dirty="0">
                <a:solidFill>
                  <a:schemeClr val="accent2"/>
                </a:solidFill>
              </a:rPr>
              <a:t>のテーブルの「主キーの一部」</a:t>
            </a:r>
            <a:r>
              <a:rPr lang="ja-JP" altLang="en-US" dirty="0" smtClean="0">
                <a:solidFill>
                  <a:schemeClr val="accent2"/>
                </a:solidFill>
              </a:rPr>
              <a:t>の列を</a:t>
            </a:r>
            <a:r>
              <a:rPr lang="ja-JP" altLang="en-US" dirty="0">
                <a:solidFill>
                  <a:schemeClr val="accent2"/>
                </a:solidFill>
              </a:rPr>
              <a:t>切り出した表に</a:t>
            </a:r>
            <a:r>
              <a:rPr lang="ja-JP" altLang="en-US" dirty="0" smtClean="0">
                <a:solidFill>
                  <a:schemeClr val="accent2"/>
                </a:solidFill>
              </a:rPr>
              <a:t>付け加える</a:t>
            </a:r>
            <a:endParaRPr lang="en-US" altLang="ja-JP" dirty="0">
              <a:solidFill>
                <a:schemeClr val="accent2"/>
              </a:solidFill>
            </a:endParaRPr>
          </a:p>
        </p:txBody>
      </p:sp>
      <p:graphicFrame>
        <p:nvGraphicFramePr>
          <p:cNvPr id="4" name="表 3"/>
          <p:cNvGraphicFramePr>
            <a:graphicFrameLocks noGrp="1"/>
          </p:cNvGraphicFramePr>
          <p:nvPr/>
        </p:nvGraphicFramePr>
        <p:xfrm>
          <a:off x="8151319" y="4235723"/>
          <a:ext cx="3576784" cy="24384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表 9"/>
          <p:cNvGraphicFramePr>
            <a:graphicFrameLocks noGrp="1"/>
          </p:cNvGraphicFramePr>
          <p:nvPr/>
        </p:nvGraphicFramePr>
        <p:xfrm>
          <a:off x="2858392" y="4235723"/>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曲折矢印 5"/>
          <p:cNvSpPr/>
          <p:nvPr/>
        </p:nvSpPr>
        <p:spPr>
          <a:xfrm rot="10800000">
            <a:off x="609600" y="4393544"/>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16" name="表 15"/>
          <p:cNvGraphicFramePr>
            <a:graphicFrameLocks noGrp="1"/>
          </p:cNvGraphicFramePr>
          <p:nvPr>
            <p:extLst>
              <p:ext uri="{D42A27DB-BD31-4B8C-83A1-F6EECF244321}">
                <p14:modId xmlns:p14="http://schemas.microsoft.com/office/powerpoint/2010/main" val="1030015776"/>
              </p:ext>
            </p:extLst>
          </p:nvPr>
        </p:nvGraphicFramePr>
        <p:xfrm>
          <a:off x="5452768" y="1500463"/>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7" name="表 16"/>
          <p:cNvGraphicFramePr>
            <a:graphicFrameLocks noGrp="1"/>
          </p:cNvGraphicFramePr>
          <p:nvPr>
            <p:extLst>
              <p:ext uri="{D42A27DB-BD31-4B8C-83A1-F6EECF244321}">
                <p14:modId xmlns:p14="http://schemas.microsoft.com/office/powerpoint/2010/main" val="609468765"/>
              </p:ext>
            </p:extLst>
          </p:nvPr>
        </p:nvGraphicFramePr>
        <p:xfrm>
          <a:off x="609600" y="1500463"/>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円形吹き出し 7"/>
          <p:cNvSpPr/>
          <p:nvPr/>
        </p:nvSpPr>
        <p:spPr>
          <a:xfrm>
            <a:off x="8496903" y="1800225"/>
            <a:ext cx="3504598"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注文番号を、</a:t>
            </a:r>
            <a:endParaRPr kumimoji="1" lang="en-US" altLang="ja-JP" dirty="0" smtClean="0"/>
          </a:p>
          <a:p>
            <a:pPr algn="ctr"/>
            <a:r>
              <a:rPr kumimoji="1" lang="ja-JP" altLang="en-US" dirty="0" smtClean="0"/>
              <a:t>切り出した表にもつける</a:t>
            </a:r>
            <a:endParaRPr kumimoji="1" lang="ja-JP" altLang="en-US" dirty="0"/>
          </a:p>
        </p:txBody>
      </p:sp>
    </p:spTree>
    <p:extLst>
      <p:ext uri="{BB962C8B-B14F-4D97-AF65-F5344CB8AC3E}">
        <p14:creationId xmlns:p14="http://schemas.microsoft.com/office/powerpoint/2010/main" val="1256842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今回使っていくテーブル</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商品の発注</a:t>
            </a:r>
            <a:r>
              <a:rPr kumimoji="1" lang="ja-JP" altLang="en-US" dirty="0" smtClean="0"/>
              <a:t>に関するテーブルである</a:t>
            </a:r>
            <a:endParaRPr kumimoji="1" lang="en-US" altLang="ja-JP" dirty="0" smtClean="0"/>
          </a:p>
          <a:p>
            <a:r>
              <a:rPr lang="ja-JP" altLang="en-US" dirty="0" smtClean="0"/>
              <a:t>各属性</a:t>
            </a:r>
            <a:r>
              <a:rPr lang="en-US" altLang="ja-JP" dirty="0" smtClean="0"/>
              <a:t>(</a:t>
            </a:r>
            <a:r>
              <a:rPr lang="ja-JP" altLang="en-US" dirty="0" smtClean="0"/>
              <a:t>列</a:t>
            </a:r>
            <a:r>
              <a:rPr lang="en-US" altLang="ja-JP" dirty="0" smtClean="0"/>
              <a:t>)</a:t>
            </a:r>
            <a:r>
              <a:rPr lang="ja-JP" altLang="en-US" dirty="0" smtClean="0"/>
              <a:t>にはどんな値が格納されているのか確認してみよう</a:t>
            </a:r>
            <a:endParaRPr lang="en-US" altLang="ja-JP" dirty="0" smtClean="0"/>
          </a:p>
          <a:p>
            <a:r>
              <a:rPr lang="en-US" altLang="ja-JP" dirty="0" smtClean="0"/>
              <a:t>NULL </a:t>
            </a:r>
            <a:r>
              <a:rPr lang="ja-JP" altLang="en-US" dirty="0" smtClean="0"/>
              <a:t>→</a:t>
            </a:r>
            <a:r>
              <a:rPr lang="en-US" altLang="ja-JP" dirty="0" smtClean="0"/>
              <a:t> </a:t>
            </a:r>
            <a:r>
              <a:rPr lang="ja-JP" altLang="en-US" dirty="0" smtClean="0"/>
              <a:t>値がないことを表す。</a:t>
            </a:r>
            <a:endParaRPr lang="en-US" altLang="ja-JP" dirty="0" smtClean="0"/>
          </a:p>
        </p:txBody>
      </p:sp>
      <p:graphicFrame>
        <p:nvGraphicFramePr>
          <p:cNvPr id="4" name="表 3"/>
          <p:cNvGraphicFramePr>
            <a:graphicFrameLocks noGrp="1"/>
          </p:cNvGraphicFramePr>
          <p:nvPr>
            <p:extLst>
              <p:ext uri="{D42A27DB-BD31-4B8C-83A1-F6EECF244321}">
                <p14:modId xmlns:p14="http://schemas.microsoft.com/office/powerpoint/2010/main" val="820266559"/>
              </p:ext>
            </p:extLst>
          </p:nvPr>
        </p:nvGraphicFramePr>
        <p:xfrm>
          <a:off x="609600" y="3224348"/>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2">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角丸四角形 5"/>
          <p:cNvSpPr/>
          <p:nvPr/>
        </p:nvSpPr>
        <p:spPr>
          <a:xfrm>
            <a:off x="609600" y="2612571"/>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spTree>
    <p:extLst>
      <p:ext uri="{BB962C8B-B14F-4D97-AF65-F5344CB8AC3E}">
        <p14:creationId xmlns:p14="http://schemas.microsoft.com/office/powerpoint/2010/main" val="138347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a:t>１セット目</a:t>
            </a:r>
            <a:endParaRPr lang="en-US" altLang="ja-JP" dirty="0"/>
          </a:p>
          <a:p>
            <a:pPr>
              <a:buFont typeface="Wingdings" charset="2"/>
              <a:buChar char="Ø"/>
            </a:pPr>
            <a:r>
              <a:rPr lang="ja-JP" altLang="en-US" dirty="0" smtClean="0"/>
              <a:t>３</a:t>
            </a:r>
            <a:r>
              <a:rPr lang="en-US" altLang="ja-JP" dirty="0" smtClean="0"/>
              <a:t>. </a:t>
            </a:r>
            <a:r>
              <a:rPr lang="ja-JP" altLang="en-US" dirty="0" smtClean="0">
                <a:solidFill>
                  <a:schemeClr val="accent2"/>
                </a:solidFill>
              </a:rPr>
              <a:t>切り出した</a:t>
            </a:r>
            <a:r>
              <a:rPr lang="ja-JP" altLang="en-US" dirty="0">
                <a:solidFill>
                  <a:schemeClr val="accent2"/>
                </a:solidFill>
              </a:rPr>
              <a:t>表の重複している行</a:t>
            </a:r>
            <a:r>
              <a:rPr lang="ja-JP" altLang="en-US" dirty="0" smtClean="0">
                <a:solidFill>
                  <a:schemeClr val="accent2"/>
                </a:solidFill>
              </a:rPr>
              <a:t>を統合する</a:t>
            </a:r>
            <a:endParaRPr lang="en-US" altLang="ja-JP" dirty="0">
              <a:solidFill>
                <a:schemeClr val="accent2"/>
              </a:solidFill>
            </a:endParaRPr>
          </a:p>
        </p:txBody>
      </p:sp>
      <p:sp>
        <p:nvSpPr>
          <p:cNvPr id="6" name="曲折矢印 5"/>
          <p:cNvSpPr/>
          <p:nvPr/>
        </p:nvSpPr>
        <p:spPr>
          <a:xfrm rot="10800000">
            <a:off x="3486596" y="4393544"/>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円形吹き出し 7"/>
          <p:cNvSpPr/>
          <p:nvPr/>
        </p:nvSpPr>
        <p:spPr>
          <a:xfrm>
            <a:off x="6629400" y="1697969"/>
            <a:ext cx="3943350"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重複</a:t>
            </a:r>
            <a:r>
              <a:rPr lang="ja-JP" altLang="en-US" smtClean="0"/>
              <a:t>している行を統合する</a:t>
            </a:r>
            <a:endParaRPr kumimoji="1" lang="ja-JP" altLang="en-US" dirty="0"/>
          </a:p>
        </p:txBody>
      </p:sp>
      <p:graphicFrame>
        <p:nvGraphicFramePr>
          <p:cNvPr id="19" name="表 18"/>
          <p:cNvGraphicFramePr>
            <a:graphicFrameLocks noGrp="1"/>
          </p:cNvGraphicFramePr>
          <p:nvPr>
            <p:extLst>
              <p:ext uri="{D42A27DB-BD31-4B8C-83A1-F6EECF244321}">
                <p14:modId xmlns:p14="http://schemas.microsoft.com/office/powerpoint/2010/main" val="1414147009"/>
              </p:ext>
            </p:extLst>
          </p:nvPr>
        </p:nvGraphicFramePr>
        <p:xfrm>
          <a:off x="888506" y="1500463"/>
          <a:ext cx="3576784" cy="24384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graphicFrame>
        <p:nvGraphicFramePr>
          <p:cNvPr id="20" name="表 19"/>
          <p:cNvGraphicFramePr>
            <a:graphicFrameLocks noGrp="1"/>
          </p:cNvGraphicFramePr>
          <p:nvPr>
            <p:extLst>
              <p:ext uri="{D42A27DB-BD31-4B8C-83A1-F6EECF244321}">
                <p14:modId xmlns:p14="http://schemas.microsoft.com/office/powerpoint/2010/main" val="284833209"/>
              </p:ext>
            </p:extLst>
          </p:nvPr>
        </p:nvGraphicFramePr>
        <p:xfrm>
          <a:off x="6291264" y="5010425"/>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spTree>
    <p:extLst>
      <p:ext uri="{BB962C8B-B14F-4D97-AF65-F5344CB8AC3E}">
        <p14:creationId xmlns:p14="http://schemas.microsoft.com/office/powerpoint/2010/main" val="15706886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a:t>１セット目</a:t>
            </a:r>
            <a:endParaRPr lang="en-US" altLang="ja-JP" dirty="0"/>
          </a:p>
          <a:p>
            <a:pPr>
              <a:buFont typeface="Wingdings" charset="2"/>
              <a:buChar char="Ø"/>
            </a:pPr>
            <a:r>
              <a:rPr lang="ja-JP" altLang="en-US" dirty="0" smtClean="0"/>
              <a:t>４</a:t>
            </a:r>
            <a:r>
              <a:rPr lang="en-US" altLang="ja-JP" dirty="0" smtClean="0"/>
              <a:t>. </a:t>
            </a:r>
            <a:r>
              <a:rPr lang="ja-JP" altLang="en-US" dirty="0" smtClean="0">
                <a:solidFill>
                  <a:schemeClr val="accent2"/>
                </a:solidFill>
              </a:rPr>
              <a:t>切り出した</a:t>
            </a:r>
            <a:r>
              <a:rPr lang="ja-JP" altLang="en-US" dirty="0">
                <a:solidFill>
                  <a:schemeClr val="accent2"/>
                </a:solidFill>
              </a:rPr>
              <a:t>表にテーブル名を</a:t>
            </a:r>
            <a:r>
              <a:rPr lang="ja-JP" altLang="en-US" dirty="0" smtClean="0">
                <a:solidFill>
                  <a:schemeClr val="accent2"/>
                </a:solidFill>
              </a:rPr>
              <a:t>つける</a:t>
            </a:r>
            <a:endParaRPr lang="en-US" altLang="ja-JP" dirty="0">
              <a:solidFill>
                <a:schemeClr val="accent2"/>
              </a:solidFill>
            </a:endParaRPr>
          </a:p>
        </p:txBody>
      </p:sp>
      <p:sp>
        <p:nvSpPr>
          <p:cNvPr id="8" name="円形吹き出し 7"/>
          <p:cNvSpPr/>
          <p:nvPr/>
        </p:nvSpPr>
        <p:spPr>
          <a:xfrm>
            <a:off x="7686675" y="485775"/>
            <a:ext cx="3895725"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テーブル名</a:t>
            </a:r>
            <a:r>
              <a:rPr kumimoji="1" lang="ja-JP" altLang="en-US" smtClean="0"/>
              <a:t>を新しくつける</a:t>
            </a:r>
            <a:endParaRPr kumimoji="1" lang="ja-JP" altLang="en-US" dirty="0"/>
          </a:p>
        </p:txBody>
      </p:sp>
      <p:graphicFrame>
        <p:nvGraphicFramePr>
          <p:cNvPr id="20" name="表 19"/>
          <p:cNvGraphicFramePr>
            <a:graphicFrameLocks noGrp="1"/>
          </p:cNvGraphicFramePr>
          <p:nvPr>
            <p:extLst>
              <p:ext uri="{D42A27DB-BD31-4B8C-83A1-F6EECF244321}">
                <p14:modId xmlns:p14="http://schemas.microsoft.com/office/powerpoint/2010/main" val="2123445576"/>
              </p:ext>
            </p:extLst>
          </p:nvPr>
        </p:nvGraphicFramePr>
        <p:xfrm>
          <a:off x="6813056" y="3023907"/>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95587228"/>
              </p:ext>
            </p:extLst>
          </p:nvPr>
        </p:nvGraphicFramePr>
        <p:xfrm>
          <a:off x="1122911" y="3026707"/>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角丸四角形 8"/>
          <p:cNvSpPr/>
          <p:nvPr/>
        </p:nvSpPr>
        <p:spPr>
          <a:xfrm>
            <a:off x="1122911" y="2455127"/>
            <a:ext cx="3263352"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t>受注商品テーブル</a:t>
            </a:r>
            <a:r>
              <a:rPr lang="en-US" altLang="ja-JP" dirty="0" smtClean="0"/>
              <a:t>(</a:t>
            </a:r>
            <a:r>
              <a:rPr lang="ja-JP" altLang="en-US" dirty="0" smtClean="0"/>
              <a:t>元のまま</a:t>
            </a:r>
            <a:r>
              <a:rPr lang="en-US" altLang="ja-JP" dirty="0" smtClean="0"/>
              <a:t>)</a:t>
            </a:r>
            <a:endParaRPr kumimoji="1" lang="ja-JP" altLang="en-US" dirty="0"/>
          </a:p>
        </p:txBody>
      </p:sp>
      <p:sp>
        <p:nvSpPr>
          <p:cNvPr id="10" name="角丸四角形 9"/>
          <p:cNvSpPr/>
          <p:nvPr/>
        </p:nvSpPr>
        <p:spPr>
          <a:xfrm>
            <a:off x="6813055" y="2214563"/>
            <a:ext cx="3788269" cy="63245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r>
              <a:rPr lang="en-US" altLang="ja-JP" sz="3200" dirty="0" smtClean="0"/>
              <a:t>(</a:t>
            </a:r>
            <a:r>
              <a:rPr lang="ja-JP" altLang="en-US" sz="3200" dirty="0" smtClean="0"/>
              <a:t>新しく命名</a:t>
            </a:r>
            <a:r>
              <a:rPr lang="en-US" altLang="ja-JP" sz="3200" dirty="0" smtClean="0"/>
              <a:t>)</a:t>
            </a:r>
            <a:endParaRPr kumimoji="1" lang="ja-JP" altLang="en-US" dirty="0"/>
          </a:p>
        </p:txBody>
      </p:sp>
      <p:sp>
        <p:nvSpPr>
          <p:cNvPr id="2" name="雲形吹き出し 1"/>
          <p:cNvSpPr/>
          <p:nvPr/>
        </p:nvSpPr>
        <p:spPr>
          <a:xfrm>
            <a:off x="7329488" y="4729300"/>
            <a:ext cx="4114800" cy="1471613"/>
          </a:xfrm>
          <a:prstGeom prst="cloudCallout">
            <a:avLst>
              <a:gd name="adj1" fmla="val -46243"/>
              <a:gd name="adj2" fmla="val -666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a:t>
            </a:r>
            <a:r>
              <a:rPr kumimoji="1" lang="ja-JP" altLang="en-US" dirty="0" smtClean="0"/>
              <a:t>テーブルの主キーは、注文番号</a:t>
            </a:r>
            <a:r>
              <a:rPr kumimoji="1" lang="en-US" altLang="ja-JP" dirty="0" smtClean="0"/>
              <a:t> </a:t>
            </a:r>
            <a:r>
              <a:rPr kumimoji="1" lang="ja-JP" altLang="en-US" dirty="0" smtClean="0"/>
              <a:t>になる</a:t>
            </a:r>
            <a:endParaRPr kumimoji="1" lang="ja-JP" altLang="en-US" dirty="0"/>
          </a:p>
        </p:txBody>
      </p:sp>
    </p:spTree>
    <p:extLst>
      <p:ext uri="{BB962C8B-B14F-4D97-AF65-F5344CB8AC3E}">
        <p14:creationId xmlns:p14="http://schemas.microsoft.com/office/powerpoint/2010/main" val="2471245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182880" lvl="1"/>
            <a:r>
              <a:rPr lang="ja-JP" altLang="en-US" dirty="0" smtClean="0"/>
              <a:t>１セット目終了</a:t>
            </a:r>
            <a:endParaRPr lang="en-US" altLang="ja-JP" dirty="0" smtClean="0"/>
          </a:p>
          <a:p>
            <a:pPr marL="182880" lvl="1"/>
            <a:r>
              <a:rPr lang="ja-JP" altLang="en-US" dirty="0" smtClean="0"/>
              <a:t>２セット目に入る</a:t>
            </a:r>
            <a:endParaRPr lang="en-US" altLang="ja-JP" dirty="0" smtClean="0"/>
          </a:p>
          <a:p>
            <a:pPr marL="617220" lvl="1" indent="-342900">
              <a:buFont typeface="+mj-lt"/>
              <a:buAutoNum type="arabicPeriod"/>
            </a:pPr>
            <a:r>
              <a:rPr lang="ja-JP" altLang="en-US" dirty="0"/>
              <a:t>部分関数従属であるものを切り出して、別の表にする</a:t>
            </a:r>
            <a:endParaRPr lang="en-US" altLang="ja-JP" dirty="0"/>
          </a:p>
          <a:p>
            <a:pPr marL="617220" lvl="1" indent="-342900">
              <a:buFont typeface="+mj-lt"/>
              <a:buAutoNum type="arabicPeriod"/>
            </a:pPr>
            <a:r>
              <a:rPr lang="ja-JP" altLang="en-US" dirty="0"/>
              <a:t>元のテーブルの「主キーの一部」</a:t>
            </a:r>
            <a:r>
              <a:rPr lang="ja-JP" altLang="en-US" dirty="0" smtClean="0"/>
              <a:t>の列を</a:t>
            </a:r>
            <a:r>
              <a:rPr lang="ja-JP" altLang="en-US" dirty="0"/>
              <a:t>切り出した表に付け加える</a:t>
            </a:r>
            <a:endParaRPr lang="en-US" altLang="ja-JP" dirty="0"/>
          </a:p>
          <a:p>
            <a:pPr marL="617220" lvl="1" indent="-342900">
              <a:buFont typeface="+mj-lt"/>
              <a:buAutoNum type="arabicPeriod"/>
            </a:pPr>
            <a:r>
              <a:rPr lang="ja-JP" altLang="en-US" dirty="0"/>
              <a:t>切り出した表の重複している行</a:t>
            </a:r>
            <a:r>
              <a:rPr lang="ja-JP" altLang="en-US" dirty="0" smtClean="0"/>
              <a:t>を統合する</a:t>
            </a:r>
            <a:endParaRPr lang="en-US" altLang="ja-JP" dirty="0"/>
          </a:p>
          <a:p>
            <a:pPr marL="617220" lvl="1" indent="-342900">
              <a:buFont typeface="+mj-lt"/>
              <a:buAutoNum type="arabicPeriod"/>
            </a:pPr>
            <a:r>
              <a:rPr lang="ja-JP" altLang="en-US" dirty="0"/>
              <a:t>切り出した表にテーブル名をつける</a:t>
            </a:r>
            <a:endParaRPr lang="en-US" altLang="ja-JP" dirty="0"/>
          </a:p>
          <a:p>
            <a:pPr marL="182880" lvl="1"/>
            <a:endParaRPr lang="en-US" altLang="ja-JP" dirty="0" smtClean="0"/>
          </a:p>
        </p:txBody>
      </p:sp>
      <p:graphicFrame>
        <p:nvGraphicFramePr>
          <p:cNvPr id="20" name="表 19"/>
          <p:cNvGraphicFramePr>
            <a:graphicFrameLocks noGrp="1"/>
          </p:cNvGraphicFramePr>
          <p:nvPr>
            <p:extLst>
              <p:ext uri="{D42A27DB-BD31-4B8C-83A1-F6EECF244321}">
                <p14:modId xmlns:p14="http://schemas.microsoft.com/office/powerpoint/2010/main" val="1199574748"/>
              </p:ext>
            </p:extLst>
          </p:nvPr>
        </p:nvGraphicFramePr>
        <p:xfrm>
          <a:off x="6813056" y="3774059"/>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1900726575"/>
              </p:ext>
            </p:extLst>
          </p:nvPr>
        </p:nvGraphicFramePr>
        <p:xfrm>
          <a:off x="1122911" y="4256794"/>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角丸四角形 8"/>
          <p:cNvSpPr/>
          <p:nvPr/>
        </p:nvSpPr>
        <p:spPr>
          <a:xfrm>
            <a:off x="1122911" y="3272497"/>
            <a:ext cx="2849014" cy="391886"/>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sp>
        <p:nvSpPr>
          <p:cNvPr id="10" name="角丸四角形 9"/>
          <p:cNvSpPr/>
          <p:nvPr/>
        </p:nvSpPr>
        <p:spPr>
          <a:xfrm>
            <a:off x="6813056" y="3272497"/>
            <a:ext cx="1802308" cy="391886"/>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1" name="下カーブ矢印 10"/>
          <p:cNvSpPr/>
          <p:nvPr/>
        </p:nvSpPr>
        <p:spPr>
          <a:xfrm>
            <a:off x="2280197" y="3918964"/>
            <a:ext cx="1123950" cy="32604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2432599" y="3832186"/>
            <a:ext cx="2709861"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Tree>
    <p:extLst>
      <p:ext uri="{BB962C8B-B14F-4D97-AF65-F5344CB8AC3E}">
        <p14:creationId xmlns:p14="http://schemas.microsoft.com/office/powerpoint/2010/main" val="17437271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２セット目</a:t>
            </a:r>
            <a:endParaRPr lang="en-US" altLang="ja-JP" dirty="0"/>
          </a:p>
          <a:p>
            <a:pPr>
              <a:buFont typeface="Wingdings" charset="2"/>
              <a:buChar char="Ø"/>
            </a:pPr>
            <a:r>
              <a:rPr lang="ja-JP" altLang="en-US" dirty="0"/>
              <a:t>１</a:t>
            </a:r>
            <a:r>
              <a:rPr lang="en-US" altLang="ja-JP" dirty="0" smtClean="0"/>
              <a:t>. </a:t>
            </a:r>
            <a:r>
              <a:rPr lang="ja-JP" altLang="en-US" dirty="0" smtClean="0">
                <a:solidFill>
                  <a:schemeClr val="accent2"/>
                </a:solidFill>
              </a:rPr>
              <a:t>部分</a:t>
            </a:r>
            <a:r>
              <a:rPr lang="ja-JP" altLang="en-US" dirty="0">
                <a:solidFill>
                  <a:schemeClr val="accent2"/>
                </a:solidFill>
              </a:rPr>
              <a:t>関数従属であるものを切り出して、別の表に</a:t>
            </a:r>
            <a:r>
              <a:rPr lang="ja-JP" altLang="en-US" dirty="0" smtClean="0">
                <a:solidFill>
                  <a:schemeClr val="accent2"/>
                </a:solidFill>
              </a:rPr>
              <a:t>する</a:t>
            </a:r>
            <a:endParaRPr lang="en-US" altLang="ja-JP" dirty="0">
              <a:solidFill>
                <a:schemeClr val="accent2"/>
              </a:solidFill>
            </a:endParaRPr>
          </a:p>
        </p:txBody>
      </p:sp>
      <p:graphicFrame>
        <p:nvGraphicFramePr>
          <p:cNvPr id="7" name="表 6"/>
          <p:cNvGraphicFramePr>
            <a:graphicFrameLocks noGrp="1"/>
          </p:cNvGraphicFramePr>
          <p:nvPr>
            <p:extLst>
              <p:ext uri="{D42A27DB-BD31-4B8C-83A1-F6EECF244321}">
                <p14:modId xmlns:p14="http://schemas.microsoft.com/office/powerpoint/2010/main" val="1160577432"/>
              </p:ext>
            </p:extLst>
          </p:nvPr>
        </p:nvGraphicFramePr>
        <p:xfrm>
          <a:off x="609600" y="1785056"/>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下カーブ矢印 10"/>
          <p:cNvSpPr/>
          <p:nvPr/>
        </p:nvSpPr>
        <p:spPr>
          <a:xfrm>
            <a:off x="1766886" y="1447226"/>
            <a:ext cx="1123950" cy="32604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1919288" y="1360448"/>
            <a:ext cx="2709861"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4" name="表 3"/>
          <p:cNvGraphicFramePr>
            <a:graphicFrameLocks noGrp="1"/>
          </p:cNvGraphicFramePr>
          <p:nvPr>
            <p:extLst>
              <p:ext uri="{D42A27DB-BD31-4B8C-83A1-F6EECF244321}">
                <p14:modId xmlns:p14="http://schemas.microsoft.com/office/powerpoint/2010/main" val="1893259846"/>
              </p:ext>
            </p:extLst>
          </p:nvPr>
        </p:nvGraphicFramePr>
        <p:xfrm>
          <a:off x="5810250" y="4038600"/>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230933923"/>
              </p:ext>
            </p:extLst>
          </p:nvPr>
        </p:nvGraphicFramePr>
        <p:xfrm>
          <a:off x="9146083" y="4062412"/>
          <a:ext cx="1799034" cy="2438400"/>
        </p:xfrm>
        <a:graphic>
          <a:graphicData uri="http://schemas.openxmlformats.org/drawingml/2006/table">
            <a:tbl>
              <a:tblPr firstRow="1" bandRow="1">
                <a:tableStyleId>{5A111915-BE36-4E01-A7E5-04B1672EAD32}</a:tableStyleId>
              </a:tblPr>
              <a:tblGrid>
                <a:gridCol w="899517"/>
                <a:gridCol w="899517"/>
              </a:tblGrid>
              <a:tr h="212884">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曲折矢印 12"/>
          <p:cNvSpPr/>
          <p:nvPr/>
        </p:nvSpPr>
        <p:spPr>
          <a:xfrm rot="10800000">
            <a:off x="2555529" y="4535840"/>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円形吹き出し 13"/>
          <p:cNvSpPr/>
          <p:nvPr/>
        </p:nvSpPr>
        <p:spPr>
          <a:xfrm>
            <a:off x="7684895" y="1264624"/>
            <a:ext cx="3504598"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赤い部分の属性たちを切り出す</a:t>
            </a:r>
            <a:endParaRPr kumimoji="1" lang="ja-JP" altLang="en-US" dirty="0"/>
          </a:p>
        </p:txBody>
      </p:sp>
    </p:spTree>
    <p:extLst>
      <p:ext uri="{BB962C8B-B14F-4D97-AF65-F5344CB8AC3E}">
        <p14:creationId xmlns:p14="http://schemas.microsoft.com/office/powerpoint/2010/main" val="20606518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２セット目</a:t>
            </a:r>
            <a:endParaRPr lang="en-US" altLang="ja-JP" dirty="0"/>
          </a:p>
          <a:p>
            <a:pPr>
              <a:buFont typeface="Wingdings" charset="2"/>
              <a:buChar char="Ø"/>
            </a:pPr>
            <a:r>
              <a:rPr lang="ja-JP" altLang="en-US" dirty="0"/>
              <a:t>２</a:t>
            </a:r>
            <a:r>
              <a:rPr lang="en-US" altLang="ja-JP" dirty="0"/>
              <a:t>. </a:t>
            </a:r>
            <a:r>
              <a:rPr lang="ja-JP" altLang="en-US" dirty="0">
                <a:solidFill>
                  <a:schemeClr val="accent2"/>
                </a:solidFill>
              </a:rPr>
              <a:t>元のテーブルの「主キーの一部」</a:t>
            </a:r>
            <a:r>
              <a:rPr lang="ja-JP" altLang="en-US" dirty="0" smtClean="0">
                <a:solidFill>
                  <a:schemeClr val="accent2"/>
                </a:solidFill>
              </a:rPr>
              <a:t>の列を</a:t>
            </a:r>
            <a:r>
              <a:rPr lang="ja-JP" altLang="en-US" dirty="0">
                <a:solidFill>
                  <a:schemeClr val="accent2"/>
                </a:solidFill>
              </a:rPr>
              <a:t>切り出した表に</a:t>
            </a:r>
            <a:r>
              <a:rPr lang="ja-JP" altLang="en-US" dirty="0" smtClean="0">
                <a:solidFill>
                  <a:schemeClr val="accent2"/>
                </a:solidFill>
              </a:rPr>
              <a:t>付け加える</a:t>
            </a:r>
            <a:endParaRPr lang="en-US" altLang="ja-JP" dirty="0">
              <a:solidFill>
                <a:schemeClr val="accent2"/>
              </a:solidFill>
            </a:endParaRPr>
          </a:p>
        </p:txBody>
      </p:sp>
      <p:graphicFrame>
        <p:nvGraphicFramePr>
          <p:cNvPr id="4" name="表 3"/>
          <p:cNvGraphicFramePr>
            <a:graphicFrameLocks noGrp="1"/>
          </p:cNvGraphicFramePr>
          <p:nvPr>
            <p:extLst>
              <p:ext uri="{D42A27DB-BD31-4B8C-83A1-F6EECF244321}">
                <p14:modId xmlns:p14="http://schemas.microsoft.com/office/powerpoint/2010/main" val="1742956674"/>
              </p:ext>
            </p:extLst>
          </p:nvPr>
        </p:nvGraphicFramePr>
        <p:xfrm>
          <a:off x="966788" y="1624012"/>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584651779"/>
              </p:ext>
            </p:extLst>
          </p:nvPr>
        </p:nvGraphicFramePr>
        <p:xfrm>
          <a:off x="4296966" y="1628774"/>
          <a:ext cx="1799034" cy="2438400"/>
        </p:xfrm>
        <a:graphic>
          <a:graphicData uri="http://schemas.openxmlformats.org/drawingml/2006/table">
            <a:tbl>
              <a:tblPr firstRow="1" bandRow="1">
                <a:tableStyleId>{5A111915-BE36-4E01-A7E5-04B1672EAD32}</a:tableStyleId>
              </a:tblPr>
              <a:tblGrid>
                <a:gridCol w="899517"/>
                <a:gridCol w="899517"/>
              </a:tblGrid>
              <a:tr h="212884">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曲折矢印 12"/>
          <p:cNvSpPr/>
          <p:nvPr/>
        </p:nvSpPr>
        <p:spPr>
          <a:xfrm rot="10800000">
            <a:off x="2555529" y="4535840"/>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15" name="表 14"/>
          <p:cNvGraphicFramePr>
            <a:graphicFrameLocks noGrp="1"/>
          </p:cNvGraphicFramePr>
          <p:nvPr>
            <p:extLst>
              <p:ext uri="{D42A27DB-BD31-4B8C-83A1-F6EECF244321}">
                <p14:modId xmlns:p14="http://schemas.microsoft.com/office/powerpoint/2010/main" val="1329148310"/>
              </p:ext>
            </p:extLst>
          </p:nvPr>
        </p:nvGraphicFramePr>
        <p:xfrm>
          <a:off x="5862638" y="4265790"/>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6" name="表 15"/>
          <p:cNvGraphicFramePr>
            <a:graphicFrameLocks noGrp="1"/>
          </p:cNvGraphicFramePr>
          <p:nvPr>
            <p:extLst>
              <p:ext uri="{D42A27DB-BD31-4B8C-83A1-F6EECF244321}">
                <p14:modId xmlns:p14="http://schemas.microsoft.com/office/powerpoint/2010/main" val="1068211676"/>
              </p:ext>
            </p:extLst>
          </p:nvPr>
        </p:nvGraphicFramePr>
        <p:xfrm>
          <a:off x="9144000" y="4265790"/>
          <a:ext cx="2500017" cy="243840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7" name="円形吹き出し 16"/>
          <p:cNvSpPr/>
          <p:nvPr/>
        </p:nvSpPr>
        <p:spPr>
          <a:xfrm>
            <a:off x="8031067" y="1624012"/>
            <a:ext cx="3504598"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商品番号</a:t>
            </a:r>
            <a:r>
              <a:rPr kumimoji="1" lang="ja-JP" altLang="en-US" dirty="0" smtClean="0"/>
              <a:t>を、</a:t>
            </a:r>
            <a:endParaRPr kumimoji="1" lang="en-US" altLang="ja-JP" dirty="0" smtClean="0"/>
          </a:p>
          <a:p>
            <a:pPr algn="ctr"/>
            <a:r>
              <a:rPr kumimoji="1" lang="ja-JP" altLang="en-US" dirty="0" smtClean="0"/>
              <a:t>切り出した表にもつける</a:t>
            </a:r>
            <a:endParaRPr kumimoji="1" lang="ja-JP" altLang="en-US" dirty="0"/>
          </a:p>
        </p:txBody>
      </p:sp>
    </p:spTree>
    <p:extLst>
      <p:ext uri="{BB962C8B-B14F-4D97-AF65-F5344CB8AC3E}">
        <p14:creationId xmlns:p14="http://schemas.microsoft.com/office/powerpoint/2010/main" val="1048853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２セット目</a:t>
            </a:r>
            <a:endParaRPr lang="en-US" altLang="ja-JP" dirty="0" smtClean="0"/>
          </a:p>
          <a:p>
            <a:pPr>
              <a:buFont typeface="Wingdings" charset="2"/>
              <a:buChar char="Ø"/>
            </a:pPr>
            <a:r>
              <a:rPr lang="ja-JP" altLang="en-US" dirty="0" smtClean="0"/>
              <a:t>３</a:t>
            </a:r>
            <a:r>
              <a:rPr lang="en-US" altLang="ja-JP" dirty="0"/>
              <a:t>. </a:t>
            </a:r>
            <a:r>
              <a:rPr lang="ja-JP" altLang="en-US" dirty="0">
                <a:solidFill>
                  <a:schemeClr val="accent2"/>
                </a:solidFill>
              </a:rPr>
              <a:t>切り出した表の重複している行</a:t>
            </a:r>
            <a:r>
              <a:rPr lang="ja-JP" altLang="en-US" dirty="0" smtClean="0">
                <a:solidFill>
                  <a:schemeClr val="accent2"/>
                </a:solidFill>
              </a:rPr>
              <a:t>を統合する</a:t>
            </a:r>
            <a:endParaRPr lang="en-US" altLang="ja-JP" dirty="0">
              <a:solidFill>
                <a:schemeClr val="accent2"/>
              </a:solidFill>
            </a:endParaRPr>
          </a:p>
          <a:p>
            <a:pPr marL="0" indent="0">
              <a:buNone/>
            </a:pPr>
            <a:endParaRPr lang="ja-JP" altLang="en-US" dirty="0" smtClean="0"/>
          </a:p>
        </p:txBody>
      </p:sp>
      <p:graphicFrame>
        <p:nvGraphicFramePr>
          <p:cNvPr id="16" name="表 15"/>
          <p:cNvGraphicFramePr>
            <a:graphicFrameLocks noGrp="1"/>
          </p:cNvGraphicFramePr>
          <p:nvPr>
            <p:extLst>
              <p:ext uri="{D42A27DB-BD31-4B8C-83A1-F6EECF244321}">
                <p14:modId xmlns:p14="http://schemas.microsoft.com/office/powerpoint/2010/main" val="1797475848"/>
              </p:ext>
            </p:extLst>
          </p:nvPr>
        </p:nvGraphicFramePr>
        <p:xfrm>
          <a:off x="674560" y="1578907"/>
          <a:ext cx="2500017" cy="243840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1524114987"/>
              </p:ext>
            </p:extLst>
          </p:nvPr>
        </p:nvGraphicFramePr>
        <p:xfrm>
          <a:off x="5719763" y="4526280"/>
          <a:ext cx="2500017" cy="195072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円形吹き出し 9"/>
          <p:cNvSpPr/>
          <p:nvPr/>
        </p:nvSpPr>
        <p:spPr>
          <a:xfrm>
            <a:off x="6555286" y="1934666"/>
            <a:ext cx="3960314"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重複</a:t>
            </a:r>
            <a:r>
              <a:rPr lang="ja-JP" altLang="en-US" smtClean="0"/>
              <a:t>している行を統合する</a:t>
            </a:r>
            <a:endParaRPr kumimoji="1" lang="ja-JP" altLang="en-US" dirty="0"/>
          </a:p>
        </p:txBody>
      </p:sp>
      <p:sp>
        <p:nvSpPr>
          <p:cNvPr id="11" name="曲折矢印 10"/>
          <p:cNvSpPr/>
          <p:nvPr/>
        </p:nvSpPr>
        <p:spPr>
          <a:xfrm rot="10800000">
            <a:off x="2572196" y="4432766"/>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9739847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２セット目</a:t>
            </a:r>
            <a:endParaRPr lang="en-US" altLang="ja-JP" dirty="0"/>
          </a:p>
          <a:p>
            <a:pPr>
              <a:buFont typeface="Wingdings" charset="2"/>
              <a:buChar char="Ø"/>
            </a:pPr>
            <a:r>
              <a:rPr lang="ja-JP" altLang="en-US" dirty="0" smtClean="0"/>
              <a:t>４</a:t>
            </a:r>
            <a:r>
              <a:rPr lang="en-US" altLang="ja-JP" dirty="0" smtClean="0"/>
              <a:t>. </a:t>
            </a:r>
            <a:r>
              <a:rPr lang="ja-JP" altLang="en-US" dirty="0" smtClean="0">
                <a:solidFill>
                  <a:schemeClr val="accent2"/>
                </a:solidFill>
              </a:rPr>
              <a:t>切り出した</a:t>
            </a:r>
            <a:r>
              <a:rPr lang="ja-JP" altLang="en-US" dirty="0">
                <a:solidFill>
                  <a:schemeClr val="accent2"/>
                </a:solidFill>
              </a:rPr>
              <a:t>表にテーブル名を</a:t>
            </a:r>
            <a:r>
              <a:rPr lang="ja-JP" altLang="en-US" dirty="0" smtClean="0">
                <a:solidFill>
                  <a:schemeClr val="accent2"/>
                </a:solidFill>
              </a:rPr>
              <a:t>つける</a:t>
            </a:r>
            <a:endParaRPr lang="en-US" altLang="ja-JP" dirty="0">
              <a:solidFill>
                <a:schemeClr val="accent2"/>
              </a:solidFill>
            </a:endParaRPr>
          </a:p>
        </p:txBody>
      </p:sp>
      <p:sp>
        <p:nvSpPr>
          <p:cNvPr id="8" name="円形吹き出し 7"/>
          <p:cNvSpPr/>
          <p:nvPr/>
        </p:nvSpPr>
        <p:spPr>
          <a:xfrm>
            <a:off x="7686675" y="485775"/>
            <a:ext cx="3895725"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テーブル名</a:t>
            </a:r>
            <a:r>
              <a:rPr kumimoji="1" lang="ja-JP" altLang="en-US" smtClean="0"/>
              <a:t>を新しくつける</a:t>
            </a:r>
            <a:endParaRPr kumimoji="1" lang="ja-JP" altLang="en-US" dirty="0"/>
          </a:p>
        </p:txBody>
      </p:sp>
      <p:sp>
        <p:nvSpPr>
          <p:cNvPr id="9" name="角丸四角形 8"/>
          <p:cNvSpPr/>
          <p:nvPr/>
        </p:nvSpPr>
        <p:spPr>
          <a:xfrm>
            <a:off x="2344340" y="2334845"/>
            <a:ext cx="3142059"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受注商品テーブル</a:t>
            </a:r>
            <a:r>
              <a:rPr lang="en-US" altLang="ja-JP" dirty="0" smtClean="0"/>
              <a:t>(</a:t>
            </a:r>
            <a:r>
              <a:rPr lang="ja-JP" altLang="en-US" dirty="0" smtClean="0"/>
              <a:t>元のまま</a:t>
            </a:r>
            <a:r>
              <a:rPr lang="en-US" altLang="ja-JP" dirty="0" smtClean="0"/>
              <a:t>)</a:t>
            </a:r>
            <a:endParaRPr kumimoji="1" lang="ja-JP" altLang="en-US" dirty="0"/>
          </a:p>
        </p:txBody>
      </p:sp>
      <p:sp>
        <p:nvSpPr>
          <p:cNvPr id="10" name="角丸四角形 9"/>
          <p:cNvSpPr/>
          <p:nvPr/>
        </p:nvSpPr>
        <p:spPr>
          <a:xfrm>
            <a:off x="6813055" y="2214563"/>
            <a:ext cx="3788269" cy="63245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r>
              <a:rPr lang="en-US" altLang="ja-JP" sz="3200" dirty="0" smtClean="0"/>
              <a:t>(</a:t>
            </a:r>
            <a:r>
              <a:rPr lang="ja-JP" altLang="en-US" sz="3200" dirty="0" smtClean="0"/>
              <a:t>新しく命名</a:t>
            </a:r>
            <a:r>
              <a:rPr lang="en-US" altLang="ja-JP" sz="3200" dirty="0" smtClean="0"/>
              <a:t>)</a:t>
            </a:r>
            <a:endParaRPr kumimoji="1" lang="ja-JP" altLang="en-US" dirty="0"/>
          </a:p>
        </p:txBody>
      </p:sp>
      <p:sp>
        <p:nvSpPr>
          <p:cNvPr id="2" name="雲形吹き出し 1"/>
          <p:cNvSpPr/>
          <p:nvPr/>
        </p:nvSpPr>
        <p:spPr>
          <a:xfrm>
            <a:off x="7686675" y="5536890"/>
            <a:ext cx="4100513" cy="940110"/>
          </a:xfrm>
          <a:prstGeom prst="cloudCallout">
            <a:avLst>
              <a:gd name="adj1" fmla="val -56348"/>
              <a:gd name="adj2" fmla="val -772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a:t>
            </a:r>
            <a:r>
              <a:rPr kumimoji="1" lang="ja-JP" altLang="en-US" dirty="0" smtClean="0"/>
              <a:t>テーブルの主キーは、商品番号</a:t>
            </a:r>
            <a:r>
              <a:rPr kumimoji="1" lang="en-US" altLang="ja-JP" dirty="0" smtClean="0"/>
              <a:t> </a:t>
            </a:r>
            <a:r>
              <a:rPr kumimoji="1" lang="ja-JP" altLang="en-US" dirty="0" smtClean="0"/>
              <a:t>になる</a:t>
            </a:r>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1745026798"/>
              </p:ext>
            </p:extLst>
          </p:nvPr>
        </p:nvGraphicFramePr>
        <p:xfrm>
          <a:off x="2362052" y="3036907"/>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884991904"/>
              </p:ext>
            </p:extLst>
          </p:nvPr>
        </p:nvGraphicFramePr>
        <p:xfrm>
          <a:off x="6813055" y="3054667"/>
          <a:ext cx="2500017" cy="195072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9657518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r>
              <a:rPr lang="ja-JP" altLang="en-US" sz="2800" dirty="0" smtClean="0"/>
              <a:t>第２正規形に変形できた</a:t>
            </a:r>
            <a:endParaRPr lang="en-US" altLang="ja-JP" sz="2800" dirty="0"/>
          </a:p>
          <a:p>
            <a:r>
              <a:rPr lang="ja-JP" altLang="en-US" sz="1800" dirty="0" smtClean="0"/>
              <a:t>また、表と表とを関連づけるため、他の表の主キーを参照する列のことを</a:t>
            </a:r>
            <a:r>
              <a:rPr lang="ja-JP" altLang="en-US" sz="1800" b="1" u="sng" dirty="0" smtClean="0"/>
              <a:t>外部キー</a:t>
            </a:r>
            <a:r>
              <a:rPr lang="ja-JP" altLang="en-US" sz="1800" dirty="0" smtClean="0"/>
              <a:t>と呼ぶ</a:t>
            </a:r>
            <a:endParaRPr lang="en-US" altLang="ja-JP" sz="1400" dirty="0"/>
          </a:p>
        </p:txBody>
      </p:sp>
      <p:sp>
        <p:nvSpPr>
          <p:cNvPr id="9" name="角丸四角形 8"/>
          <p:cNvSpPr/>
          <p:nvPr/>
        </p:nvSpPr>
        <p:spPr>
          <a:xfrm>
            <a:off x="744141" y="2477720"/>
            <a:ext cx="2849014"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85087055"/>
              </p:ext>
            </p:extLst>
          </p:nvPr>
        </p:nvGraphicFramePr>
        <p:xfrm>
          <a:off x="761852" y="3179782"/>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77465737"/>
              </p:ext>
            </p:extLst>
          </p:nvPr>
        </p:nvGraphicFramePr>
        <p:xfrm>
          <a:off x="5526881" y="4704807"/>
          <a:ext cx="2500017" cy="195072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4" name="角丸四角形 13"/>
          <p:cNvSpPr/>
          <p:nvPr/>
        </p:nvSpPr>
        <p:spPr>
          <a:xfrm>
            <a:off x="5526881" y="1471131"/>
            <a:ext cx="1802308"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graphicFrame>
        <p:nvGraphicFramePr>
          <p:cNvPr id="15" name="表 14"/>
          <p:cNvGraphicFramePr>
            <a:graphicFrameLocks noGrp="1"/>
          </p:cNvGraphicFramePr>
          <p:nvPr>
            <p:extLst>
              <p:ext uri="{D42A27DB-BD31-4B8C-83A1-F6EECF244321}">
                <p14:modId xmlns:p14="http://schemas.microsoft.com/office/powerpoint/2010/main" val="1562907"/>
              </p:ext>
            </p:extLst>
          </p:nvPr>
        </p:nvGraphicFramePr>
        <p:xfrm>
          <a:off x="5526881" y="1960582"/>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6" name="角丸四角形 15"/>
          <p:cNvSpPr/>
          <p:nvPr/>
        </p:nvSpPr>
        <p:spPr>
          <a:xfrm>
            <a:off x="5512965" y="4134394"/>
            <a:ext cx="1802308"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
        <p:nvSpPr>
          <p:cNvPr id="6" name="上矢印 5"/>
          <p:cNvSpPr/>
          <p:nvPr/>
        </p:nvSpPr>
        <p:spPr>
          <a:xfrm rot="5817097">
            <a:off x="3898565" y="3728182"/>
            <a:ext cx="178159" cy="359390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上矢印 18"/>
          <p:cNvSpPr/>
          <p:nvPr/>
        </p:nvSpPr>
        <p:spPr>
          <a:xfrm rot="15323587">
            <a:off x="3409300" y="1145548"/>
            <a:ext cx="367709" cy="4519522"/>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4601100" y="3276240"/>
            <a:ext cx="1841068" cy="47077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t>受注商品テーブルへの</a:t>
            </a:r>
            <a:endParaRPr lang="en-US" altLang="ja-JP" sz="1200" dirty="0" smtClean="0"/>
          </a:p>
          <a:p>
            <a:pPr algn="ctr"/>
            <a:r>
              <a:rPr lang="ja-JP" altLang="en-US" sz="1200" dirty="0" smtClean="0"/>
              <a:t>外部キー</a:t>
            </a:r>
            <a:endParaRPr kumimoji="1" lang="ja-JP" altLang="en-US" sz="1200" dirty="0"/>
          </a:p>
        </p:txBody>
      </p:sp>
      <p:sp>
        <p:nvSpPr>
          <p:cNvPr id="22" name="角丸四角形 21"/>
          <p:cNvSpPr/>
          <p:nvPr/>
        </p:nvSpPr>
        <p:spPr>
          <a:xfrm>
            <a:off x="2093640" y="5576819"/>
            <a:ext cx="1499514" cy="47077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t>商品テーブルへの</a:t>
            </a:r>
            <a:endParaRPr lang="en-US" altLang="ja-JP" sz="1200" dirty="0" smtClean="0"/>
          </a:p>
          <a:p>
            <a:pPr algn="ctr"/>
            <a:r>
              <a:rPr lang="ja-JP" altLang="en-US" sz="1200" dirty="0" smtClean="0"/>
              <a:t>外部キー</a:t>
            </a:r>
            <a:endParaRPr kumimoji="1" lang="ja-JP" altLang="en-US" sz="1200" dirty="0"/>
          </a:p>
        </p:txBody>
      </p:sp>
    </p:spTree>
    <p:extLst>
      <p:ext uri="{BB962C8B-B14F-4D97-AF65-F5344CB8AC3E}">
        <p14:creationId xmlns:p14="http://schemas.microsoft.com/office/powerpoint/2010/main" val="2600406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第３正規形</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第３正規形・・・</a:t>
            </a:r>
            <a:r>
              <a:rPr lang="ja-JP" altLang="en-US" dirty="0" smtClean="0">
                <a:solidFill>
                  <a:schemeClr val="accent2"/>
                </a:solidFill>
              </a:rPr>
              <a:t>推移関数従属</a:t>
            </a:r>
            <a:r>
              <a:rPr lang="ja-JP" altLang="en-US" dirty="0"/>
              <a:t>にあるものを、別の表に</a:t>
            </a:r>
            <a:r>
              <a:rPr lang="ja-JP" altLang="en-US" dirty="0" smtClean="0"/>
              <a:t>分ける</a:t>
            </a:r>
            <a:endParaRPr lang="en-US" altLang="ja-JP" dirty="0" smtClean="0"/>
          </a:p>
          <a:p>
            <a:pPr lvl="1"/>
            <a:r>
              <a:rPr lang="ja-JP" altLang="en-US" dirty="0" smtClean="0"/>
              <a:t>言い換えると、主</a:t>
            </a:r>
            <a:r>
              <a:rPr lang="ja-JP" altLang="en-US" dirty="0"/>
              <a:t>キー以外の項目についても従属関係がある場合は別表に</a:t>
            </a:r>
            <a:r>
              <a:rPr lang="ja-JP" altLang="en-US" dirty="0" smtClean="0"/>
              <a:t>分離</a:t>
            </a:r>
            <a:endParaRPr lang="en-US" altLang="ja-JP" dirty="0" smtClean="0"/>
          </a:p>
        </p:txBody>
      </p:sp>
    </p:spTree>
    <p:extLst>
      <p:ext uri="{BB962C8B-B14F-4D97-AF65-F5344CB8AC3E}">
        <p14:creationId xmlns:p14="http://schemas.microsoft.com/office/powerpoint/2010/main" val="13210987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solidFill>
                  <a:schemeClr val="accent2"/>
                </a:solidFill>
              </a:rPr>
              <a:t>推移関数従属</a:t>
            </a:r>
            <a:endParaRPr kumimoji="1" lang="ja-JP" altLang="en-US" dirty="0">
              <a:solidFill>
                <a:schemeClr val="accent2"/>
              </a:solidFill>
            </a:endParaRPr>
          </a:p>
        </p:txBody>
      </p:sp>
    </p:spTree>
    <p:extLst>
      <p:ext uri="{BB962C8B-B14F-4D97-AF65-F5344CB8AC3E}">
        <p14:creationId xmlns:p14="http://schemas.microsoft.com/office/powerpoint/2010/main" val="1627720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正規化とは</a:t>
            </a:r>
            <a:endParaRPr kumimoji="1" lang="ja-JP" altLang="en-US" dirty="0"/>
          </a:p>
        </p:txBody>
      </p:sp>
      <p:sp>
        <p:nvSpPr>
          <p:cNvPr id="3" name="コンテンツ プレースホルダー 2"/>
          <p:cNvSpPr>
            <a:spLocks noGrp="1"/>
          </p:cNvSpPr>
          <p:nvPr>
            <p:ph idx="1"/>
          </p:nvPr>
        </p:nvSpPr>
        <p:spPr/>
        <p:txBody>
          <a:bodyPr>
            <a:noAutofit/>
          </a:bodyPr>
          <a:lstStyle/>
          <a:p>
            <a:r>
              <a:rPr kumimoji="1" lang="ja-JP" altLang="en-US" b="1" u="sng" dirty="0" smtClean="0"/>
              <a:t>正規化</a:t>
            </a:r>
            <a:r>
              <a:rPr kumimoji="1" lang="ja-JP" altLang="en-US" dirty="0" smtClean="0"/>
              <a:t>とは、データベースで適切に利用できるような形のテーブルを作るために必須となる作業</a:t>
            </a:r>
            <a:endParaRPr kumimoji="1" lang="en-US" altLang="ja-JP" dirty="0" smtClean="0"/>
          </a:p>
          <a:p>
            <a:r>
              <a:rPr lang="ja-JP" altLang="en-US" b="1" dirty="0" smtClean="0"/>
              <a:t>データの冗長性をなくし、関連性の強い属性を集める</a:t>
            </a:r>
            <a:r>
              <a:rPr lang="ja-JP" altLang="en-US" dirty="0" smtClean="0"/>
              <a:t>こと</a:t>
            </a:r>
            <a:endParaRPr lang="en-US" altLang="ja-JP" dirty="0" smtClean="0"/>
          </a:p>
          <a:p>
            <a:r>
              <a:rPr lang="ja-JP" altLang="en-US" dirty="0" smtClean="0"/>
              <a:t>正規化によって、データの追加や削除をしたときに不整合が発生してしまうことを避け、それによって</a:t>
            </a:r>
            <a:r>
              <a:rPr lang="ja-JP" altLang="en-US" b="1" dirty="0" smtClean="0"/>
              <a:t>データの一貫性</a:t>
            </a:r>
            <a:r>
              <a:rPr lang="ja-JP" altLang="en-US" dirty="0" smtClean="0"/>
              <a:t>や</a:t>
            </a:r>
            <a:r>
              <a:rPr lang="ja-JP" altLang="en-US" b="1" dirty="0" smtClean="0"/>
              <a:t>整合性</a:t>
            </a:r>
            <a:r>
              <a:rPr lang="ja-JP" altLang="en-US" dirty="0" smtClean="0"/>
              <a:t>を保てるようになる</a:t>
            </a:r>
            <a:endParaRPr lang="en-US" altLang="ja-JP" dirty="0" smtClean="0"/>
          </a:p>
          <a:p>
            <a:endParaRPr kumimoji="1" lang="en-US" altLang="ja-JP" dirty="0" smtClean="0"/>
          </a:p>
          <a:p>
            <a:r>
              <a:rPr kumimoji="1" lang="ja-JP" altLang="en-US" b="1" dirty="0" smtClean="0"/>
              <a:t>正規化によってテーブルが適切に分割された状態</a:t>
            </a:r>
            <a:r>
              <a:rPr kumimoji="1" lang="ja-JP" altLang="en-US" dirty="0" smtClean="0"/>
              <a:t>を</a:t>
            </a:r>
            <a:r>
              <a:rPr kumimoji="1" lang="ja-JP" altLang="en-US" b="1" u="sng" dirty="0" smtClean="0"/>
              <a:t>正規形</a:t>
            </a:r>
            <a:r>
              <a:rPr kumimoji="1" lang="ja-JP" altLang="en-US" dirty="0" smtClean="0"/>
              <a:t>という</a:t>
            </a:r>
            <a:endParaRPr kumimoji="1" lang="en-US" altLang="ja-JP" dirty="0" smtClean="0"/>
          </a:p>
          <a:p>
            <a:r>
              <a:rPr lang="ja-JP" altLang="en-US" dirty="0" smtClean="0"/>
              <a:t>どの程度正規化されるかによって、正規形は第１正規形から第５正規形まで存在する</a:t>
            </a:r>
            <a:endParaRPr lang="en-US" altLang="ja-JP" dirty="0" smtClean="0"/>
          </a:p>
          <a:p>
            <a:r>
              <a:rPr kumimoji="1" lang="ja-JP" altLang="en-US" dirty="0" smtClean="0"/>
              <a:t>→通常のシステム開発が目的の場合、</a:t>
            </a:r>
            <a:r>
              <a:rPr kumimoji="1" lang="ja-JP" altLang="en-US" b="1" dirty="0" smtClean="0"/>
              <a:t>第３正規形までが必要とされる</a:t>
            </a:r>
            <a:r>
              <a:rPr kumimoji="1" lang="ja-JP" altLang="en-US" dirty="0" smtClean="0"/>
              <a:t>ことがほとんど</a:t>
            </a:r>
            <a:endParaRPr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18252347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推移関数従属</a:t>
            </a:r>
            <a:r>
              <a:rPr lang="en-US" altLang="ja-JP" dirty="0" smtClean="0"/>
              <a:t> (1/2)</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a:t>
            </a:r>
            <a:r>
              <a:rPr kumimoji="1" lang="ja-JP" altLang="en-US" dirty="0" smtClean="0"/>
              <a:t>→</a:t>
            </a:r>
            <a:r>
              <a:rPr kumimoji="1" lang="en-US" altLang="ja-JP" dirty="0" smtClean="0"/>
              <a:t>B</a:t>
            </a:r>
            <a:r>
              <a:rPr kumimoji="1" lang="ja-JP" altLang="en-US" dirty="0" smtClean="0"/>
              <a:t>かつ</a:t>
            </a:r>
            <a:r>
              <a:rPr kumimoji="1" lang="en-US" altLang="ja-JP" dirty="0" smtClean="0"/>
              <a:t>B</a:t>
            </a:r>
            <a:r>
              <a:rPr kumimoji="1" lang="ja-JP" altLang="en-US" dirty="0" smtClean="0"/>
              <a:t>→</a:t>
            </a:r>
            <a:r>
              <a:rPr kumimoji="1" lang="en-US" altLang="ja-JP" dirty="0" smtClean="0"/>
              <a:t>C (A</a:t>
            </a:r>
            <a:r>
              <a:rPr kumimoji="1" lang="ja-JP" altLang="en-US" dirty="0" smtClean="0"/>
              <a:t>→</a:t>
            </a:r>
            <a:r>
              <a:rPr kumimoji="1" lang="en-US" altLang="ja-JP" dirty="0" smtClean="0"/>
              <a:t>B</a:t>
            </a:r>
            <a:r>
              <a:rPr kumimoji="1" lang="ja-JP" altLang="en-US" dirty="0" smtClean="0"/>
              <a:t>→</a:t>
            </a:r>
            <a:r>
              <a:rPr kumimoji="1" lang="en-US" altLang="ja-JP" dirty="0" smtClean="0"/>
              <a:t>C </a:t>
            </a:r>
            <a:r>
              <a:rPr kumimoji="1" lang="ja-JP" altLang="en-US" dirty="0" smtClean="0"/>
              <a:t>と書ける</a:t>
            </a:r>
            <a:r>
              <a:rPr kumimoji="1" lang="en-US" altLang="ja-JP" dirty="0" smtClean="0"/>
              <a:t>) </a:t>
            </a:r>
            <a:r>
              <a:rPr lang="ja-JP" altLang="en-US" dirty="0" smtClean="0"/>
              <a:t>のとき、</a:t>
            </a:r>
            <a:r>
              <a:rPr lang="en-US" altLang="ja-JP" dirty="0" smtClean="0"/>
              <a:t>C</a:t>
            </a:r>
            <a:r>
              <a:rPr lang="ja-JP" altLang="en-US" dirty="0" smtClean="0"/>
              <a:t>は</a:t>
            </a:r>
            <a:r>
              <a:rPr lang="en-US" altLang="ja-JP" dirty="0" smtClean="0"/>
              <a:t>A</a:t>
            </a:r>
            <a:r>
              <a:rPr lang="ja-JP" altLang="en-US" dirty="0" smtClean="0"/>
              <a:t>に推移関係従属しているという</a:t>
            </a:r>
            <a:endParaRPr kumimoji="1" lang="en-US" altLang="ja-JP" dirty="0" smtClean="0"/>
          </a:p>
          <a:p>
            <a:r>
              <a:rPr kumimoji="1" lang="ja-JP" altLang="en-US" dirty="0" smtClean="0"/>
              <a:t>主キー以外の項目にも従属関係がある</a:t>
            </a:r>
            <a:endParaRPr kumimoji="1" lang="en-US" altLang="ja-JP" dirty="0" smtClean="0"/>
          </a:p>
          <a:p>
            <a:endParaRPr kumimoji="1" lang="en-US" altLang="ja-JP" dirty="0" smtClean="0"/>
          </a:p>
          <a:p>
            <a:r>
              <a:rPr lang="ja-JP" altLang="en-US" dirty="0" smtClean="0"/>
              <a:t>２つのステップを踏むときステップ２</a:t>
            </a:r>
            <a:r>
              <a:rPr lang="en-US" altLang="ja-JP" dirty="0" smtClean="0"/>
              <a:t>(*)</a:t>
            </a:r>
            <a:r>
              <a:rPr lang="ja-JP" altLang="en-US" dirty="0" smtClean="0"/>
              <a:t>の属性たちは別の表に分けれるのではないか？</a:t>
            </a:r>
            <a:endParaRPr lang="en-US" altLang="ja-JP" dirty="0" smtClean="0"/>
          </a:p>
          <a:p>
            <a:pPr marL="274320" lvl="1" indent="0">
              <a:buNone/>
            </a:pPr>
            <a:r>
              <a:rPr kumimoji="1" lang="ja-JP" altLang="en-US" dirty="0" smtClean="0"/>
              <a:t>→　第３正規形の考え方</a:t>
            </a:r>
            <a:endParaRPr kumimoji="1" lang="ja-JP" altLang="en-US" dirty="0"/>
          </a:p>
        </p:txBody>
      </p:sp>
      <p:sp>
        <p:nvSpPr>
          <p:cNvPr id="7" name="下カーブ矢印 6"/>
          <p:cNvSpPr/>
          <p:nvPr/>
        </p:nvSpPr>
        <p:spPr>
          <a:xfrm>
            <a:off x="1369219" y="4272836"/>
            <a:ext cx="2131219"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8" name="下カーブ矢印 7"/>
          <p:cNvSpPr/>
          <p:nvPr/>
        </p:nvSpPr>
        <p:spPr>
          <a:xfrm>
            <a:off x="3643313" y="4272835"/>
            <a:ext cx="1443037"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9" name="四角形吹き出し 8"/>
          <p:cNvSpPr/>
          <p:nvPr/>
        </p:nvSpPr>
        <p:spPr>
          <a:xfrm>
            <a:off x="1100137" y="3143250"/>
            <a:ext cx="4314825" cy="757238"/>
          </a:xfrm>
          <a:prstGeom prst="wedgeRectCallou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r>
              <a:rPr kumimoji="1" lang="ja-JP" altLang="en-US" dirty="0" smtClean="0"/>
              <a:t>ステップ</a:t>
            </a:r>
            <a:r>
              <a:rPr lang="ja-JP" altLang="en-US" dirty="0" smtClean="0"/>
              <a:t>１</a:t>
            </a:r>
            <a:r>
              <a:rPr kumimoji="1" lang="en-US" altLang="ja-JP" dirty="0" smtClean="0"/>
              <a:t>]</a:t>
            </a:r>
          </a:p>
          <a:p>
            <a:pPr algn="ctr"/>
            <a:r>
              <a:rPr lang="ja-JP" altLang="en-US" dirty="0"/>
              <a:t>顧客番号</a:t>
            </a:r>
            <a:r>
              <a:rPr kumimoji="1" lang="ja-JP" altLang="en-US" dirty="0" smtClean="0"/>
              <a:t>が注文番号に関係従属している</a:t>
            </a:r>
            <a:endParaRPr kumimoji="1" lang="ja-JP" altLang="en-US" dirty="0"/>
          </a:p>
        </p:txBody>
      </p:sp>
      <p:sp>
        <p:nvSpPr>
          <p:cNvPr id="10" name="四角形吹き出し 9"/>
          <p:cNvSpPr/>
          <p:nvPr/>
        </p:nvSpPr>
        <p:spPr>
          <a:xfrm>
            <a:off x="5905499" y="3571875"/>
            <a:ext cx="4195762" cy="835819"/>
          </a:xfrm>
          <a:prstGeom prst="wedgeRectCallout">
            <a:avLst>
              <a:gd name="adj1" fmla="val -67615"/>
              <a:gd name="adj2" fmla="val 52641"/>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r>
              <a:rPr kumimoji="1" lang="ja-JP" altLang="en-US" dirty="0" smtClean="0"/>
              <a:t>ステップ</a:t>
            </a:r>
            <a:r>
              <a:rPr lang="ja-JP" altLang="en-US" dirty="0" smtClean="0"/>
              <a:t>２</a:t>
            </a:r>
            <a:r>
              <a:rPr lang="en-US" altLang="ja-JP" dirty="0" smtClean="0"/>
              <a:t>(*)</a:t>
            </a:r>
            <a:r>
              <a:rPr kumimoji="1" lang="en-US" altLang="ja-JP" dirty="0" smtClean="0"/>
              <a:t>]</a:t>
            </a:r>
          </a:p>
          <a:p>
            <a:pPr algn="ctr"/>
            <a:r>
              <a:rPr lang="ja-JP" altLang="en-US" dirty="0" smtClean="0"/>
              <a:t>顧客名</a:t>
            </a:r>
            <a:r>
              <a:rPr kumimoji="1" lang="ja-JP" altLang="en-US" dirty="0" smtClean="0"/>
              <a:t>が顧客番号に関係従属している</a:t>
            </a:r>
            <a:endParaRPr kumimoji="1" lang="ja-JP" altLang="en-US" dirty="0"/>
          </a:p>
        </p:txBody>
      </p:sp>
      <p:graphicFrame>
        <p:nvGraphicFramePr>
          <p:cNvPr id="12" name="表 11"/>
          <p:cNvGraphicFramePr>
            <a:graphicFrameLocks noGrp="1"/>
          </p:cNvGraphicFramePr>
          <p:nvPr>
            <p:extLst>
              <p:ext uri="{D42A27DB-BD31-4B8C-83A1-F6EECF244321}">
                <p14:modId xmlns:p14="http://schemas.microsoft.com/office/powerpoint/2010/main" val="463465414"/>
              </p:ext>
            </p:extLst>
          </p:nvPr>
        </p:nvGraphicFramePr>
        <p:xfrm>
          <a:off x="609600" y="5139174"/>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045083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推移関数従属</a:t>
            </a:r>
            <a:r>
              <a:rPr lang="en-US" altLang="ja-JP" dirty="0" smtClean="0"/>
              <a:t> (2/2)</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a:t>
            </a:r>
            <a:r>
              <a:rPr kumimoji="1" lang="ja-JP" altLang="en-US" dirty="0" smtClean="0"/>
              <a:t>→</a:t>
            </a:r>
            <a:r>
              <a:rPr kumimoji="1" lang="en-US" altLang="ja-JP" dirty="0" smtClean="0"/>
              <a:t>B</a:t>
            </a:r>
            <a:r>
              <a:rPr kumimoji="1" lang="ja-JP" altLang="en-US" dirty="0" smtClean="0"/>
              <a:t>かつ</a:t>
            </a:r>
            <a:r>
              <a:rPr kumimoji="1" lang="en-US" altLang="ja-JP" dirty="0" smtClean="0"/>
              <a:t>B</a:t>
            </a:r>
            <a:r>
              <a:rPr kumimoji="1" lang="ja-JP" altLang="en-US" dirty="0" smtClean="0"/>
              <a:t>→</a:t>
            </a:r>
            <a:r>
              <a:rPr kumimoji="1" lang="en-US" altLang="ja-JP" dirty="0" smtClean="0"/>
              <a:t>C (A</a:t>
            </a:r>
            <a:r>
              <a:rPr kumimoji="1" lang="ja-JP" altLang="en-US" dirty="0" smtClean="0"/>
              <a:t>→</a:t>
            </a:r>
            <a:r>
              <a:rPr kumimoji="1" lang="en-US" altLang="ja-JP" dirty="0" smtClean="0"/>
              <a:t>B</a:t>
            </a:r>
            <a:r>
              <a:rPr kumimoji="1" lang="ja-JP" altLang="en-US" dirty="0" smtClean="0"/>
              <a:t>→</a:t>
            </a:r>
            <a:r>
              <a:rPr kumimoji="1" lang="en-US" altLang="ja-JP" dirty="0" smtClean="0"/>
              <a:t>C </a:t>
            </a:r>
            <a:r>
              <a:rPr kumimoji="1" lang="ja-JP" altLang="en-US" dirty="0" smtClean="0"/>
              <a:t>と書ける</a:t>
            </a:r>
            <a:r>
              <a:rPr kumimoji="1" lang="en-US" altLang="ja-JP" dirty="0" smtClean="0"/>
              <a:t>) </a:t>
            </a:r>
            <a:r>
              <a:rPr lang="ja-JP" altLang="en-US" dirty="0" smtClean="0"/>
              <a:t>のとき、</a:t>
            </a:r>
            <a:r>
              <a:rPr lang="en-US" altLang="ja-JP" dirty="0" smtClean="0"/>
              <a:t>C</a:t>
            </a:r>
            <a:r>
              <a:rPr lang="ja-JP" altLang="en-US" dirty="0" smtClean="0"/>
              <a:t>は</a:t>
            </a:r>
            <a:r>
              <a:rPr lang="en-US" altLang="ja-JP" dirty="0" smtClean="0"/>
              <a:t>A</a:t>
            </a:r>
            <a:r>
              <a:rPr lang="ja-JP" altLang="en-US" dirty="0" smtClean="0"/>
              <a:t>に推移関係従属しているという</a:t>
            </a:r>
            <a:endParaRPr kumimoji="1" lang="en-US" altLang="ja-JP" dirty="0" smtClean="0"/>
          </a:p>
          <a:p>
            <a:r>
              <a:rPr kumimoji="1" lang="ja-JP" altLang="en-US" dirty="0" smtClean="0"/>
              <a:t>主キー以外の項目にも従属関係がある</a:t>
            </a:r>
            <a:endParaRPr kumimoji="1" lang="en-US" altLang="ja-JP" dirty="0" smtClean="0"/>
          </a:p>
          <a:p>
            <a:endParaRPr kumimoji="1" lang="en-US" altLang="ja-JP" dirty="0" smtClean="0"/>
          </a:p>
          <a:p>
            <a:r>
              <a:rPr lang="ja-JP" altLang="en-US" dirty="0" smtClean="0"/>
              <a:t>２つのステップを踏むときステップ２</a:t>
            </a:r>
            <a:r>
              <a:rPr lang="en-US" altLang="ja-JP" dirty="0" smtClean="0"/>
              <a:t>(*)</a:t>
            </a:r>
            <a:r>
              <a:rPr lang="ja-JP" altLang="en-US" dirty="0" smtClean="0"/>
              <a:t>の属性たちは別の表に分けれるのではないか？</a:t>
            </a:r>
            <a:endParaRPr lang="en-US" altLang="ja-JP" dirty="0" smtClean="0"/>
          </a:p>
          <a:p>
            <a:pPr marL="274320" lvl="1" indent="0">
              <a:buNone/>
            </a:pPr>
            <a:r>
              <a:rPr kumimoji="1" lang="ja-JP" altLang="en-US" dirty="0" smtClean="0"/>
              <a:t>→　第３正規形の考え方</a:t>
            </a:r>
            <a:endParaRPr kumimoji="1" lang="ja-JP" altLang="en-US" dirty="0"/>
          </a:p>
        </p:txBody>
      </p:sp>
      <p:sp>
        <p:nvSpPr>
          <p:cNvPr id="12" name="下カーブ矢印 11"/>
          <p:cNvSpPr/>
          <p:nvPr/>
        </p:nvSpPr>
        <p:spPr>
          <a:xfrm>
            <a:off x="1369219" y="3319419"/>
            <a:ext cx="2131219"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3" name="下カーブ矢印 12"/>
          <p:cNvSpPr/>
          <p:nvPr/>
        </p:nvSpPr>
        <p:spPr>
          <a:xfrm>
            <a:off x="3643313" y="3319418"/>
            <a:ext cx="1443037"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4" name="四角形吹き出し 13"/>
          <p:cNvSpPr/>
          <p:nvPr/>
        </p:nvSpPr>
        <p:spPr>
          <a:xfrm>
            <a:off x="6096000" y="5876926"/>
            <a:ext cx="4514850" cy="835819"/>
          </a:xfrm>
          <a:prstGeom prst="wedgeRectCallout">
            <a:avLst>
              <a:gd name="adj1" fmla="val -70339"/>
              <a:gd name="adj2" fmla="val -37957"/>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顧客名は注文番号</a:t>
            </a:r>
            <a:r>
              <a:rPr kumimoji="1" lang="ja-JP" altLang="en-US" smtClean="0"/>
              <a:t>に推移関数従属している</a:t>
            </a:r>
            <a:endParaRPr kumimoji="1" lang="ja-JP" altLang="en-US" dirty="0"/>
          </a:p>
        </p:txBody>
      </p:sp>
      <p:sp>
        <p:nvSpPr>
          <p:cNvPr id="15" name="上カーブ矢印 14"/>
          <p:cNvSpPr/>
          <p:nvPr/>
        </p:nvSpPr>
        <p:spPr>
          <a:xfrm>
            <a:off x="1400175" y="5789012"/>
            <a:ext cx="3600450" cy="907989"/>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9" name="表 8"/>
          <p:cNvGraphicFramePr>
            <a:graphicFrameLocks noGrp="1"/>
          </p:cNvGraphicFramePr>
          <p:nvPr>
            <p:extLst>
              <p:ext uri="{D42A27DB-BD31-4B8C-83A1-F6EECF244321}">
                <p14:modId xmlns:p14="http://schemas.microsoft.com/office/powerpoint/2010/main" val="2020033785"/>
              </p:ext>
            </p:extLst>
          </p:nvPr>
        </p:nvGraphicFramePr>
        <p:xfrm>
          <a:off x="609600" y="4167187"/>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201368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まとめ</a:t>
            </a:r>
            <a:endParaRPr kumimoji="1" lang="ja-JP" altLang="en-US" dirty="0"/>
          </a:p>
        </p:txBody>
      </p:sp>
      <p:sp>
        <p:nvSpPr>
          <p:cNvPr id="10" name="下カーブ矢印 9"/>
          <p:cNvSpPr/>
          <p:nvPr/>
        </p:nvSpPr>
        <p:spPr>
          <a:xfrm>
            <a:off x="6491287" y="2917667"/>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1" name="下カーブ矢印 10"/>
          <p:cNvSpPr/>
          <p:nvPr/>
        </p:nvSpPr>
        <p:spPr>
          <a:xfrm>
            <a:off x="6643689" y="2830889"/>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1830585" y="2830889"/>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3" name="下カーブ矢印 12"/>
          <p:cNvSpPr/>
          <p:nvPr/>
        </p:nvSpPr>
        <p:spPr>
          <a:xfrm>
            <a:off x="1595439" y="2824017"/>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4" name="下カーブ矢印 13"/>
          <p:cNvSpPr/>
          <p:nvPr/>
        </p:nvSpPr>
        <p:spPr>
          <a:xfrm>
            <a:off x="1352552" y="2824017"/>
            <a:ext cx="173354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pSp>
        <p:nvGrpSpPr>
          <p:cNvPr id="15" name="図形グループ 14"/>
          <p:cNvGrpSpPr/>
          <p:nvPr/>
        </p:nvGrpSpPr>
        <p:grpSpPr>
          <a:xfrm>
            <a:off x="1830585" y="1514475"/>
            <a:ext cx="7267301" cy="1735738"/>
            <a:chOff x="1348062" y="3743324"/>
            <a:chExt cx="7267301" cy="665092"/>
          </a:xfrm>
        </p:grpSpPr>
        <p:grpSp>
          <p:nvGrpSpPr>
            <p:cNvPr id="16" name="図形グループ 15"/>
            <p:cNvGrpSpPr/>
            <p:nvPr/>
          </p:nvGrpSpPr>
          <p:grpSpPr>
            <a:xfrm rot="16200000">
              <a:off x="3399010" y="1692376"/>
              <a:ext cx="665092" cy="4766988"/>
              <a:chOff x="1357313" y="2728913"/>
              <a:chExt cx="2826543" cy="1330571"/>
            </a:xfrm>
          </p:grpSpPr>
          <p:cxnSp>
            <p:nvCxnSpPr>
              <p:cNvPr id="18" name="カギ線コネクタ 17"/>
              <p:cNvCxnSpPr/>
              <p:nvPr/>
            </p:nvCxnSpPr>
            <p:spPr>
              <a:xfrm flipV="1">
                <a:off x="1357313" y="3429000"/>
                <a:ext cx="2814637" cy="630484"/>
              </a:xfrm>
              <a:prstGeom prst="bentConnector3">
                <a:avLst>
                  <a:gd name="adj1" fmla="val 50508"/>
                </a:avLst>
              </a:prstGeom>
              <a:ln w="76200"/>
            </p:spPr>
            <p:style>
              <a:lnRef idx="1">
                <a:schemeClr val="accent1"/>
              </a:lnRef>
              <a:fillRef idx="0">
                <a:schemeClr val="accent1"/>
              </a:fillRef>
              <a:effectRef idx="0">
                <a:schemeClr val="accent1"/>
              </a:effectRef>
              <a:fontRef idx="minor">
                <a:schemeClr val="tx1"/>
              </a:fontRef>
            </p:style>
          </p:cxnSp>
          <p:cxnSp>
            <p:nvCxnSpPr>
              <p:cNvPr id="19" name="カギ線コネクタ 18"/>
              <p:cNvCxnSpPr/>
              <p:nvPr/>
            </p:nvCxnSpPr>
            <p:spPr>
              <a:xfrm>
                <a:off x="1357313" y="2728913"/>
                <a:ext cx="2826543" cy="700087"/>
              </a:xfrm>
              <a:prstGeom prst="bentConnector3">
                <a:avLst/>
              </a:prstGeom>
              <a:ln w="76200"/>
            </p:spPr>
            <p:style>
              <a:lnRef idx="1">
                <a:schemeClr val="accent1"/>
              </a:lnRef>
              <a:fillRef idx="0">
                <a:schemeClr val="accent1"/>
              </a:fillRef>
              <a:effectRef idx="0">
                <a:schemeClr val="accent1"/>
              </a:effectRef>
              <a:fontRef idx="minor">
                <a:schemeClr val="tx1"/>
              </a:fontRef>
            </p:style>
          </p:cxnSp>
        </p:grpSp>
        <p:cxnSp>
          <p:nvCxnSpPr>
            <p:cNvPr id="17" name="カギ線コネクタ 16"/>
            <p:cNvCxnSpPr/>
            <p:nvPr/>
          </p:nvCxnSpPr>
          <p:spPr>
            <a:xfrm>
              <a:off x="3856238" y="3743324"/>
              <a:ext cx="4759125" cy="665092"/>
            </a:xfrm>
            <a:prstGeom prst="bentConnector3">
              <a:avLst>
                <a:gd name="adj1" fmla="val 99835"/>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20" name="上カーブ矢印 19"/>
          <p:cNvSpPr/>
          <p:nvPr/>
        </p:nvSpPr>
        <p:spPr>
          <a:xfrm>
            <a:off x="1595439" y="5115017"/>
            <a:ext cx="3933824" cy="907989"/>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角丸四角形 22"/>
          <p:cNvSpPr/>
          <p:nvPr/>
        </p:nvSpPr>
        <p:spPr>
          <a:xfrm>
            <a:off x="2319396" y="2689018"/>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部分</a:t>
            </a:r>
            <a:r>
              <a:rPr kumimoji="1" lang="ja-JP" altLang="en-US" dirty="0" smtClean="0"/>
              <a:t>関数従属</a:t>
            </a:r>
            <a:endParaRPr kumimoji="1" lang="ja-JP" altLang="en-US" dirty="0"/>
          </a:p>
        </p:txBody>
      </p:sp>
      <p:sp>
        <p:nvSpPr>
          <p:cNvPr id="24" name="角丸四角形 23"/>
          <p:cNvSpPr/>
          <p:nvPr/>
        </p:nvSpPr>
        <p:spPr>
          <a:xfrm>
            <a:off x="7005944" y="2666725"/>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部分</a:t>
            </a:r>
            <a:r>
              <a:rPr kumimoji="1" lang="ja-JP" altLang="en-US" dirty="0" smtClean="0"/>
              <a:t>関数従属</a:t>
            </a:r>
            <a:endParaRPr kumimoji="1" lang="ja-JP" altLang="en-US" dirty="0"/>
          </a:p>
        </p:txBody>
      </p:sp>
      <p:sp>
        <p:nvSpPr>
          <p:cNvPr id="27" name="角丸四角形 26"/>
          <p:cNvSpPr/>
          <p:nvPr/>
        </p:nvSpPr>
        <p:spPr>
          <a:xfrm>
            <a:off x="5988941" y="1373440"/>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完全</a:t>
            </a:r>
            <a:r>
              <a:rPr kumimoji="1" lang="ja-JP" altLang="en-US" dirty="0" smtClean="0"/>
              <a:t>関数従属</a:t>
            </a:r>
            <a:endParaRPr kumimoji="1" lang="ja-JP" altLang="en-US" dirty="0"/>
          </a:p>
        </p:txBody>
      </p:sp>
      <p:sp>
        <p:nvSpPr>
          <p:cNvPr id="28" name="角丸四角形 27"/>
          <p:cNvSpPr/>
          <p:nvPr/>
        </p:nvSpPr>
        <p:spPr>
          <a:xfrm>
            <a:off x="2712464" y="5874660"/>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推移</a:t>
            </a:r>
            <a:r>
              <a:rPr kumimoji="1" lang="ja-JP" altLang="en-US" dirty="0" smtClean="0"/>
              <a:t>関数従属</a:t>
            </a:r>
            <a:endParaRPr kumimoji="1" lang="ja-JP" altLang="en-US" dirty="0"/>
          </a:p>
        </p:txBody>
      </p:sp>
      <p:graphicFrame>
        <p:nvGraphicFramePr>
          <p:cNvPr id="21" name="表 20"/>
          <p:cNvGraphicFramePr>
            <a:graphicFrameLocks noGrp="1"/>
          </p:cNvGraphicFramePr>
          <p:nvPr>
            <p:extLst>
              <p:ext uri="{D42A27DB-BD31-4B8C-83A1-F6EECF244321}">
                <p14:modId xmlns:p14="http://schemas.microsoft.com/office/powerpoint/2010/main" val="127557385"/>
              </p:ext>
            </p:extLst>
          </p:nvPr>
        </p:nvGraphicFramePr>
        <p:xfrm>
          <a:off x="1112141" y="3384467"/>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01648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第３正規形</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第３正規形・・・</a:t>
            </a:r>
            <a:r>
              <a:rPr lang="ja-JP" altLang="en-US" dirty="0" smtClean="0">
                <a:solidFill>
                  <a:schemeClr val="accent2"/>
                </a:solidFill>
              </a:rPr>
              <a:t>推移関数従属</a:t>
            </a:r>
            <a:r>
              <a:rPr lang="ja-JP" altLang="en-US" dirty="0">
                <a:solidFill>
                  <a:schemeClr val="accent2"/>
                </a:solidFill>
              </a:rPr>
              <a:t>にあるものを、別の表に</a:t>
            </a:r>
            <a:r>
              <a:rPr lang="ja-JP" altLang="en-US" dirty="0" smtClean="0">
                <a:solidFill>
                  <a:schemeClr val="accent2"/>
                </a:solidFill>
              </a:rPr>
              <a:t>分ける</a:t>
            </a:r>
            <a:endParaRPr lang="en-US" altLang="ja-JP" dirty="0" smtClean="0">
              <a:solidFill>
                <a:schemeClr val="accent2"/>
              </a:solidFill>
            </a:endParaRPr>
          </a:p>
          <a:p>
            <a:pPr lvl="1"/>
            <a:r>
              <a:rPr lang="ja-JP" altLang="en-US" dirty="0" smtClean="0"/>
              <a:t>言い換えると、主</a:t>
            </a:r>
            <a:r>
              <a:rPr lang="ja-JP" altLang="en-US" dirty="0"/>
              <a:t>キー以外の項目についても従属関係がある場合は別表に</a:t>
            </a:r>
            <a:r>
              <a:rPr lang="ja-JP" altLang="en-US" dirty="0" smtClean="0"/>
              <a:t>分離</a:t>
            </a:r>
            <a:endParaRPr lang="en-US" altLang="ja-JP" dirty="0" smtClean="0"/>
          </a:p>
          <a:p>
            <a:pPr lvl="1"/>
            <a:endParaRPr lang="en-US" altLang="ja-JP" dirty="0">
              <a:solidFill>
                <a:schemeClr val="accent2"/>
              </a:solidFill>
            </a:endParaRPr>
          </a:p>
          <a:p>
            <a:r>
              <a:rPr lang="en-US" altLang="ja-JP" dirty="0" smtClean="0"/>
              <a:t>[</a:t>
            </a:r>
            <a:r>
              <a:rPr lang="ja-JP" altLang="en-US" dirty="0" smtClean="0"/>
              <a:t>推移関数従属</a:t>
            </a:r>
            <a:r>
              <a:rPr lang="en-US" altLang="ja-JP" dirty="0" smtClean="0"/>
              <a:t>]</a:t>
            </a:r>
            <a:endParaRPr lang="en-US" altLang="ja-JP" dirty="0"/>
          </a:p>
        </p:txBody>
      </p:sp>
      <p:sp>
        <p:nvSpPr>
          <p:cNvPr id="20" name="下カーブ矢印 19"/>
          <p:cNvSpPr/>
          <p:nvPr/>
        </p:nvSpPr>
        <p:spPr>
          <a:xfrm>
            <a:off x="1369219" y="2490744"/>
            <a:ext cx="2131219"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1" name="下カーブ矢印 20"/>
          <p:cNvSpPr/>
          <p:nvPr/>
        </p:nvSpPr>
        <p:spPr>
          <a:xfrm>
            <a:off x="3643313" y="2490743"/>
            <a:ext cx="1443037"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9" name="四角形吹き出し 8"/>
          <p:cNvSpPr/>
          <p:nvPr/>
        </p:nvSpPr>
        <p:spPr>
          <a:xfrm>
            <a:off x="6096000" y="5041107"/>
            <a:ext cx="4514850" cy="835819"/>
          </a:xfrm>
          <a:prstGeom prst="wedgeRectCallout">
            <a:avLst>
              <a:gd name="adj1" fmla="val -70339"/>
              <a:gd name="adj2" fmla="val -37957"/>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顧客名は注文番号</a:t>
            </a:r>
            <a:r>
              <a:rPr kumimoji="1" lang="ja-JP" altLang="en-US" smtClean="0"/>
              <a:t>に推移関数従属している</a:t>
            </a:r>
            <a:endParaRPr kumimoji="1" lang="ja-JP" altLang="en-US" dirty="0"/>
          </a:p>
        </p:txBody>
      </p:sp>
      <p:sp>
        <p:nvSpPr>
          <p:cNvPr id="10" name="上カーブ矢印 9"/>
          <p:cNvSpPr/>
          <p:nvPr/>
        </p:nvSpPr>
        <p:spPr>
          <a:xfrm>
            <a:off x="1485900" y="4968937"/>
            <a:ext cx="3600450" cy="907989"/>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11" name="表 10"/>
          <p:cNvGraphicFramePr>
            <a:graphicFrameLocks noGrp="1"/>
          </p:cNvGraphicFramePr>
          <p:nvPr>
            <p:extLst>
              <p:ext uri="{D42A27DB-BD31-4B8C-83A1-F6EECF244321}">
                <p14:modId xmlns:p14="http://schemas.microsoft.com/office/powerpoint/2010/main" val="112717454"/>
              </p:ext>
            </p:extLst>
          </p:nvPr>
        </p:nvGraphicFramePr>
        <p:xfrm>
          <a:off x="1219200" y="3347113"/>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110751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normAutofit/>
          </a:bodyPr>
          <a:lstStyle/>
          <a:p>
            <a:r>
              <a:rPr lang="ja-JP" altLang="en-US" sz="1800" dirty="0" smtClean="0"/>
              <a:t>推移関数従属があるテーブルは、受注テーブル</a:t>
            </a:r>
            <a:endParaRPr lang="en-US" altLang="ja-JP" sz="1800" dirty="0"/>
          </a:p>
        </p:txBody>
      </p:sp>
      <p:sp>
        <p:nvSpPr>
          <p:cNvPr id="9" name="角丸四角形 8"/>
          <p:cNvSpPr/>
          <p:nvPr/>
        </p:nvSpPr>
        <p:spPr>
          <a:xfrm>
            <a:off x="8757977" y="716661"/>
            <a:ext cx="2849014"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graphicFrame>
        <p:nvGraphicFramePr>
          <p:cNvPr id="12" name="表 11"/>
          <p:cNvGraphicFramePr>
            <a:graphicFrameLocks noGrp="1"/>
          </p:cNvGraphicFramePr>
          <p:nvPr>
            <p:extLst>
              <p:ext uri="{D42A27DB-BD31-4B8C-83A1-F6EECF244321}">
                <p14:modId xmlns:p14="http://schemas.microsoft.com/office/powerpoint/2010/main" val="1494472048"/>
              </p:ext>
            </p:extLst>
          </p:nvPr>
        </p:nvGraphicFramePr>
        <p:xfrm>
          <a:off x="8757977" y="4375567"/>
          <a:ext cx="2500017" cy="195072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4" name="角丸四角形 13"/>
          <p:cNvSpPr/>
          <p:nvPr/>
        </p:nvSpPr>
        <p:spPr>
          <a:xfrm>
            <a:off x="609600" y="1079245"/>
            <a:ext cx="1802308"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graphicFrame>
        <p:nvGraphicFramePr>
          <p:cNvPr id="15" name="表 14"/>
          <p:cNvGraphicFramePr>
            <a:graphicFrameLocks noGrp="1"/>
          </p:cNvGraphicFramePr>
          <p:nvPr>
            <p:extLst>
              <p:ext uri="{D42A27DB-BD31-4B8C-83A1-F6EECF244321}">
                <p14:modId xmlns:p14="http://schemas.microsoft.com/office/powerpoint/2010/main" val="972647551"/>
              </p:ext>
            </p:extLst>
          </p:nvPr>
        </p:nvGraphicFramePr>
        <p:xfrm>
          <a:off x="608897" y="2378387"/>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6" name="角丸四角形 15"/>
          <p:cNvSpPr/>
          <p:nvPr/>
        </p:nvSpPr>
        <p:spPr>
          <a:xfrm>
            <a:off x="8757977" y="3838103"/>
            <a:ext cx="1802308"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graphicFrame>
        <p:nvGraphicFramePr>
          <p:cNvPr id="17" name="表 16"/>
          <p:cNvGraphicFramePr>
            <a:graphicFrameLocks noGrp="1"/>
          </p:cNvGraphicFramePr>
          <p:nvPr>
            <p:extLst>
              <p:ext uri="{D42A27DB-BD31-4B8C-83A1-F6EECF244321}">
                <p14:modId xmlns:p14="http://schemas.microsoft.com/office/powerpoint/2010/main" val="85185850"/>
              </p:ext>
            </p:extLst>
          </p:nvPr>
        </p:nvGraphicFramePr>
        <p:xfrm>
          <a:off x="8757977" y="1254125"/>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雲形吹き出し 1"/>
          <p:cNvSpPr/>
          <p:nvPr/>
        </p:nvSpPr>
        <p:spPr>
          <a:xfrm>
            <a:off x="4462724" y="1011495"/>
            <a:ext cx="3771900" cy="1814512"/>
          </a:xfrm>
          <a:prstGeom prst="cloudCallout">
            <a:avLst>
              <a:gd name="adj1" fmla="val -43297"/>
              <a:gd name="adj2" fmla="val 514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r>
              <a:rPr kumimoji="1" lang="ja-JP" altLang="en-US" dirty="0" smtClean="0"/>
              <a:t>疑問</a:t>
            </a:r>
            <a:r>
              <a:rPr kumimoji="1" lang="en-US" altLang="ja-JP" dirty="0" smtClean="0"/>
              <a:t>]</a:t>
            </a:r>
          </a:p>
          <a:p>
            <a:pPr algn="ctr"/>
            <a:r>
              <a:rPr kumimoji="1" lang="ja-JP" altLang="en-US" dirty="0" smtClean="0"/>
              <a:t>顧客番号だけ残して、顧客名は別の表にしても大丈夫ではないか？</a:t>
            </a:r>
            <a:endParaRPr kumimoji="1" lang="ja-JP" altLang="en-US" dirty="0"/>
          </a:p>
        </p:txBody>
      </p:sp>
      <p:sp>
        <p:nvSpPr>
          <p:cNvPr id="4" name="角丸四角形 3"/>
          <p:cNvSpPr/>
          <p:nvPr/>
        </p:nvSpPr>
        <p:spPr>
          <a:xfrm>
            <a:off x="4462724" y="3262857"/>
            <a:ext cx="3114675" cy="871537"/>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a:t>
            </a:r>
            <a:r>
              <a:rPr lang="en-US" altLang="ja-JP" dirty="0" smtClean="0"/>
              <a:t> </a:t>
            </a:r>
            <a:r>
              <a:rPr lang="ja-JP" altLang="en-US" dirty="0" smtClean="0"/>
              <a:t>その通り</a:t>
            </a:r>
            <a:endParaRPr lang="en-US" altLang="ja-JP" dirty="0" smtClean="0"/>
          </a:p>
          <a:p>
            <a:pPr algn="ctr"/>
            <a:r>
              <a:rPr lang="en-US" altLang="ja-JP" dirty="0" smtClean="0"/>
              <a:t>(</a:t>
            </a:r>
            <a:r>
              <a:rPr lang="ja-JP" altLang="en-US" dirty="0" smtClean="0"/>
              <a:t>第３正規形へ変形</a:t>
            </a:r>
            <a:r>
              <a:rPr lang="en-US" altLang="ja-JP" dirty="0" smtClean="0"/>
              <a:t>)</a:t>
            </a:r>
            <a:endParaRPr kumimoji="1" lang="en-US" altLang="ja-JP" dirty="0" smtClean="0"/>
          </a:p>
        </p:txBody>
      </p:sp>
      <p:sp>
        <p:nvSpPr>
          <p:cNvPr id="13" name="下カーブ矢印 12"/>
          <p:cNvSpPr/>
          <p:nvPr/>
        </p:nvSpPr>
        <p:spPr>
          <a:xfrm>
            <a:off x="869156" y="2064601"/>
            <a:ext cx="1859757" cy="28992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9" name="下カーブ矢印 18"/>
          <p:cNvSpPr/>
          <p:nvPr/>
        </p:nvSpPr>
        <p:spPr>
          <a:xfrm>
            <a:off x="2874301" y="2064601"/>
            <a:ext cx="897600" cy="28992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0" name="上カーブ矢印 19"/>
          <p:cNvSpPr/>
          <p:nvPr/>
        </p:nvSpPr>
        <p:spPr>
          <a:xfrm>
            <a:off x="803954" y="3761431"/>
            <a:ext cx="3186670" cy="907989"/>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6716450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normAutofit/>
          </a:bodyPr>
          <a:lstStyle/>
          <a:p>
            <a:r>
              <a:rPr lang="ja-JP" altLang="en-US" sz="3200" dirty="0" smtClean="0"/>
              <a:t>ステップ１</a:t>
            </a:r>
            <a:r>
              <a:rPr lang="en-US" altLang="ja-JP" sz="3200" dirty="0" smtClean="0"/>
              <a:t>. </a:t>
            </a:r>
            <a:r>
              <a:rPr lang="ja-JP" altLang="en-US" sz="3200" dirty="0" smtClean="0"/>
              <a:t>切り分ける</a:t>
            </a:r>
            <a:endParaRPr lang="en-US" altLang="ja-JP" sz="3200" dirty="0"/>
          </a:p>
        </p:txBody>
      </p:sp>
      <p:graphicFrame>
        <p:nvGraphicFramePr>
          <p:cNvPr id="15" name="表 14"/>
          <p:cNvGraphicFramePr>
            <a:graphicFrameLocks noGrp="1"/>
          </p:cNvGraphicFramePr>
          <p:nvPr>
            <p:extLst>
              <p:ext uri="{D42A27DB-BD31-4B8C-83A1-F6EECF244321}">
                <p14:modId xmlns:p14="http://schemas.microsoft.com/office/powerpoint/2010/main" val="71449249"/>
              </p:ext>
            </p:extLst>
          </p:nvPr>
        </p:nvGraphicFramePr>
        <p:xfrm>
          <a:off x="609600" y="1831276"/>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8" name="下カーブ矢印 17"/>
          <p:cNvSpPr/>
          <p:nvPr/>
        </p:nvSpPr>
        <p:spPr>
          <a:xfrm>
            <a:off x="849440" y="1261009"/>
            <a:ext cx="1919584" cy="449790"/>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1" name="下カーブ矢印 20"/>
          <p:cNvSpPr/>
          <p:nvPr/>
        </p:nvSpPr>
        <p:spPr>
          <a:xfrm>
            <a:off x="2934892" y="1261009"/>
            <a:ext cx="962843" cy="449790"/>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815142440"/>
              </p:ext>
            </p:extLst>
          </p:nvPr>
        </p:nvGraphicFramePr>
        <p:xfrm>
          <a:off x="8796337" y="4722813"/>
          <a:ext cx="1788392" cy="1219200"/>
        </p:xfrm>
        <a:graphic>
          <a:graphicData uri="http://schemas.openxmlformats.org/drawingml/2006/table">
            <a:tbl>
              <a:tblPr firstRow="1" bandRow="1">
                <a:tableStyleId>{5A111915-BE36-4E01-A7E5-04B1672EAD32}</a:tableStyleId>
              </a:tblPr>
              <a:tblGrid>
                <a:gridCol w="894196"/>
                <a:gridCol w="894196"/>
              </a:tblGrid>
              <a:tr h="212884">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688306447"/>
              </p:ext>
            </p:extLst>
          </p:nvPr>
        </p:nvGraphicFramePr>
        <p:xfrm>
          <a:off x="5099039" y="4722813"/>
          <a:ext cx="2682588" cy="1219200"/>
        </p:xfrm>
        <a:graphic>
          <a:graphicData uri="http://schemas.openxmlformats.org/drawingml/2006/table">
            <a:tbl>
              <a:tblPr firstRow="1" bandRow="1">
                <a:tableStyleId>{5A111915-BE36-4E01-A7E5-04B1672EAD32}</a:tableStyleId>
              </a:tblPr>
              <a:tblGrid>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9" name="曲折矢印 18"/>
          <p:cNvSpPr/>
          <p:nvPr/>
        </p:nvSpPr>
        <p:spPr>
          <a:xfrm rot="10800000">
            <a:off x="2126941" y="3371849"/>
            <a:ext cx="1957387" cy="2570163"/>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円形吹き出し 19"/>
          <p:cNvSpPr/>
          <p:nvPr/>
        </p:nvSpPr>
        <p:spPr>
          <a:xfrm>
            <a:off x="5936529" y="1465357"/>
            <a:ext cx="3895725" cy="731838"/>
          </a:xfrm>
          <a:prstGeom prst="wedgeEllipseCallout">
            <a:avLst>
              <a:gd name="adj1" fmla="val -44091"/>
              <a:gd name="adj2" fmla="val 818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切り分ける</a:t>
            </a:r>
            <a:endParaRPr kumimoji="1" lang="ja-JP" altLang="en-US" dirty="0"/>
          </a:p>
        </p:txBody>
      </p:sp>
    </p:spTree>
    <p:extLst>
      <p:ext uri="{BB962C8B-B14F-4D97-AF65-F5344CB8AC3E}">
        <p14:creationId xmlns:p14="http://schemas.microsoft.com/office/powerpoint/2010/main" val="9551412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normAutofit/>
          </a:bodyPr>
          <a:lstStyle/>
          <a:p>
            <a:r>
              <a:rPr lang="ja-JP" altLang="en-US" sz="3200" dirty="0" smtClean="0"/>
              <a:t>ステップ２</a:t>
            </a:r>
            <a:r>
              <a:rPr lang="en-US" altLang="ja-JP" sz="3200" dirty="0" smtClean="0"/>
              <a:t>. </a:t>
            </a:r>
            <a:r>
              <a:rPr lang="ja-JP" altLang="en-US" sz="3200" dirty="0" smtClean="0"/>
              <a:t>重複を統合する</a:t>
            </a:r>
            <a:endParaRPr lang="en-US" altLang="ja-JP" sz="3200" dirty="0"/>
          </a:p>
        </p:txBody>
      </p:sp>
      <p:sp>
        <p:nvSpPr>
          <p:cNvPr id="19" name="曲折矢印 18"/>
          <p:cNvSpPr/>
          <p:nvPr/>
        </p:nvSpPr>
        <p:spPr>
          <a:xfrm rot="10800000">
            <a:off x="2126942" y="4313238"/>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円形吹き出し 19"/>
          <p:cNvSpPr/>
          <p:nvPr/>
        </p:nvSpPr>
        <p:spPr>
          <a:xfrm>
            <a:off x="6399202" y="1956791"/>
            <a:ext cx="3895725" cy="1328738"/>
          </a:xfrm>
          <a:prstGeom prst="wedgeEllipseCallout">
            <a:avLst>
              <a:gd name="adj1" fmla="val -48858"/>
              <a:gd name="adj2" fmla="val 49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重複を統合する</a:t>
            </a:r>
            <a:endParaRPr kumimoji="1" lang="ja-JP" altLang="en-US" dirty="0"/>
          </a:p>
        </p:txBody>
      </p:sp>
      <p:graphicFrame>
        <p:nvGraphicFramePr>
          <p:cNvPr id="10" name="表 9"/>
          <p:cNvGraphicFramePr>
            <a:graphicFrameLocks noGrp="1"/>
          </p:cNvGraphicFramePr>
          <p:nvPr>
            <p:extLst>
              <p:ext uri="{D42A27DB-BD31-4B8C-83A1-F6EECF244321}">
                <p14:modId xmlns:p14="http://schemas.microsoft.com/office/powerpoint/2010/main" val="1353803573"/>
              </p:ext>
            </p:extLst>
          </p:nvPr>
        </p:nvGraphicFramePr>
        <p:xfrm>
          <a:off x="838479" y="2031799"/>
          <a:ext cx="4028796" cy="1953420"/>
        </p:xfrm>
        <a:graphic>
          <a:graphicData uri="http://schemas.openxmlformats.org/drawingml/2006/table">
            <a:tbl>
              <a:tblPr firstRow="1" bandRow="1">
                <a:tableStyleId>{5A111915-BE36-4E01-A7E5-04B1672EAD32}</a:tableStyleId>
              </a:tblPr>
              <a:tblGrid>
                <a:gridCol w="2014398"/>
                <a:gridCol w="2014398"/>
              </a:tblGrid>
              <a:tr h="390684">
                <a:tc>
                  <a:txBody>
                    <a:bodyPr/>
                    <a:lstStyle/>
                    <a:p>
                      <a:pPr algn="ctr"/>
                      <a:r>
                        <a:rPr kumimoji="1" lang="ja-JP" altLang="en-US" sz="1600" dirty="0" smtClean="0"/>
                        <a:t>顧客番号</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600" dirty="0" smtClean="0"/>
                        <a:t>顧客名</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390684">
                <a:tc>
                  <a:txBody>
                    <a:bodyPr/>
                    <a:lstStyle/>
                    <a:p>
                      <a:r>
                        <a:rPr kumimoji="1" lang="en-US" altLang="ja-JP" sz="1600" dirty="0" smtClean="0"/>
                        <a:t>C023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オレンジ出版</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0684">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600" dirty="0" smtClean="0"/>
                        <a:t>みどり工業</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390684">
                <a:tc>
                  <a:txBody>
                    <a:bodyPr/>
                    <a:lstStyle/>
                    <a:p>
                      <a:r>
                        <a:rPr kumimoji="1" lang="en-US" altLang="ja-JP" sz="1600" dirty="0" smtClean="0"/>
                        <a:t>C010</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ピンク工房</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0684">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600" dirty="0" smtClean="0"/>
                        <a:t>みどり工業</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bl>
          </a:graphicData>
        </a:graphic>
      </p:graphicFrame>
      <p:graphicFrame>
        <p:nvGraphicFramePr>
          <p:cNvPr id="2" name="表 1"/>
          <p:cNvGraphicFramePr>
            <a:graphicFrameLocks noGrp="1"/>
          </p:cNvGraphicFramePr>
          <p:nvPr>
            <p:extLst>
              <p:ext uri="{D42A27DB-BD31-4B8C-83A1-F6EECF244321}">
                <p14:modId xmlns:p14="http://schemas.microsoft.com/office/powerpoint/2010/main" val="524180014"/>
              </p:ext>
            </p:extLst>
          </p:nvPr>
        </p:nvGraphicFramePr>
        <p:xfrm>
          <a:off x="4867275" y="4756544"/>
          <a:ext cx="4028796" cy="1562736"/>
        </p:xfrm>
        <a:graphic>
          <a:graphicData uri="http://schemas.openxmlformats.org/drawingml/2006/table">
            <a:tbl>
              <a:tblPr firstRow="1" bandRow="1">
                <a:tableStyleId>{5A111915-BE36-4E01-A7E5-04B1672EAD32}</a:tableStyleId>
              </a:tblPr>
              <a:tblGrid>
                <a:gridCol w="2014398"/>
                <a:gridCol w="2014398"/>
              </a:tblGrid>
              <a:tr h="390684">
                <a:tc>
                  <a:txBody>
                    <a:bodyPr/>
                    <a:lstStyle/>
                    <a:p>
                      <a:pPr algn="ctr"/>
                      <a:r>
                        <a:rPr kumimoji="1" lang="ja-JP" altLang="en-US" sz="1600" dirty="0" smtClean="0"/>
                        <a:t>顧客番号</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600" dirty="0" smtClean="0"/>
                        <a:t>顧客名</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390684">
                <a:tc>
                  <a:txBody>
                    <a:bodyPr/>
                    <a:lstStyle/>
                    <a:p>
                      <a:r>
                        <a:rPr kumimoji="1" lang="en-US" altLang="ja-JP" sz="1600" dirty="0" smtClean="0"/>
                        <a:t>C023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オレンジ出版</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0684">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600" dirty="0" smtClean="0"/>
                        <a:t>みどり工業</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390684">
                <a:tc>
                  <a:txBody>
                    <a:bodyPr/>
                    <a:lstStyle/>
                    <a:p>
                      <a:r>
                        <a:rPr kumimoji="1" lang="en-US" altLang="ja-JP" sz="1600" dirty="0" smtClean="0"/>
                        <a:t>C010</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ピンク工房</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5031229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normAutofit/>
          </a:bodyPr>
          <a:lstStyle/>
          <a:p>
            <a:r>
              <a:rPr lang="ja-JP" altLang="en-US" sz="3200" dirty="0" smtClean="0"/>
              <a:t>ステップ３</a:t>
            </a:r>
            <a:r>
              <a:rPr lang="en-US" altLang="ja-JP" sz="3200" dirty="0" smtClean="0"/>
              <a:t>. </a:t>
            </a:r>
            <a:r>
              <a:rPr lang="ja-JP" altLang="en-US" sz="3200" dirty="0" smtClean="0"/>
              <a:t>テーブル名を決める</a:t>
            </a:r>
            <a:endParaRPr lang="en-US" altLang="ja-JP" sz="3200" dirty="0"/>
          </a:p>
        </p:txBody>
      </p:sp>
      <p:graphicFrame>
        <p:nvGraphicFramePr>
          <p:cNvPr id="6" name="表 5"/>
          <p:cNvGraphicFramePr>
            <a:graphicFrameLocks noGrp="1"/>
          </p:cNvGraphicFramePr>
          <p:nvPr>
            <p:extLst>
              <p:ext uri="{D42A27DB-BD31-4B8C-83A1-F6EECF244321}">
                <p14:modId xmlns:p14="http://schemas.microsoft.com/office/powerpoint/2010/main" val="1084437410"/>
              </p:ext>
            </p:extLst>
          </p:nvPr>
        </p:nvGraphicFramePr>
        <p:xfrm>
          <a:off x="1027101" y="2871787"/>
          <a:ext cx="4559310" cy="1676400"/>
        </p:xfrm>
        <a:graphic>
          <a:graphicData uri="http://schemas.openxmlformats.org/drawingml/2006/table">
            <a:tbl>
              <a:tblPr firstRow="1" bandRow="1">
                <a:tableStyleId>{5A111915-BE36-4E01-A7E5-04B1672EAD32}</a:tableStyleId>
              </a:tblPr>
              <a:tblGrid>
                <a:gridCol w="1519770"/>
                <a:gridCol w="1519770"/>
                <a:gridCol w="1519770"/>
              </a:tblGrid>
              <a:tr h="212884">
                <a:tc>
                  <a:txBody>
                    <a:bodyPr/>
                    <a:lstStyle/>
                    <a:p>
                      <a:pPr algn="ctr"/>
                      <a:r>
                        <a:rPr kumimoji="1" lang="ja-JP" altLang="en-US" sz="1600" u="sng" dirty="0" smtClean="0"/>
                        <a:t>注文番号</a:t>
                      </a:r>
                      <a:endParaRPr kumimoji="1" lang="ja-JP" altLang="en-US" sz="16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600" dirty="0" smtClean="0"/>
                        <a:t>注文日</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600" dirty="0" smtClean="0"/>
                        <a:t>顧客番号</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600" dirty="0" smtClean="0"/>
                        <a:t>0001</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2017/10/23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C023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0002</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2017/10/24</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0003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2017/10/27</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C010</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0004</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2017/10/28</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95118301"/>
              </p:ext>
            </p:extLst>
          </p:nvPr>
        </p:nvGraphicFramePr>
        <p:xfrm>
          <a:off x="6796087" y="2871787"/>
          <a:ext cx="3262314" cy="1341120"/>
        </p:xfrm>
        <a:graphic>
          <a:graphicData uri="http://schemas.openxmlformats.org/drawingml/2006/table">
            <a:tbl>
              <a:tblPr firstRow="1" bandRow="1">
                <a:tableStyleId>{5A111915-BE36-4E01-A7E5-04B1672EAD32}</a:tableStyleId>
              </a:tblPr>
              <a:tblGrid>
                <a:gridCol w="1631157"/>
                <a:gridCol w="1631157"/>
              </a:tblGrid>
              <a:tr h="212884">
                <a:tc>
                  <a:txBody>
                    <a:bodyPr/>
                    <a:lstStyle/>
                    <a:p>
                      <a:pPr algn="ctr"/>
                      <a:r>
                        <a:rPr kumimoji="1" lang="ja-JP" altLang="en-US" sz="1600" u="sng" dirty="0" smtClean="0"/>
                        <a:t>顧客番号</a:t>
                      </a:r>
                      <a:endParaRPr kumimoji="1" lang="ja-JP" altLang="en-US" sz="16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a:r>
                        <a:rPr kumimoji="1" lang="ja-JP" altLang="en-US" sz="1600" dirty="0" smtClean="0"/>
                        <a:t>顧客名</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600" dirty="0" smtClean="0"/>
                        <a:t>C023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オレンジ出版</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みどり工業</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C010</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ピンク工房</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1" name="角丸四角形 10"/>
          <p:cNvSpPr/>
          <p:nvPr/>
        </p:nvSpPr>
        <p:spPr>
          <a:xfrm>
            <a:off x="1027101" y="2183664"/>
            <a:ext cx="2630499"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r>
              <a:rPr lang="en-US" altLang="ja-JP" dirty="0" smtClean="0"/>
              <a:t>(</a:t>
            </a:r>
            <a:r>
              <a:rPr lang="ja-JP" altLang="en-US" dirty="0" smtClean="0"/>
              <a:t>元のまま</a:t>
            </a:r>
            <a:r>
              <a:rPr lang="en-US" altLang="ja-JP" dirty="0" smtClean="0"/>
              <a:t>)</a:t>
            </a:r>
            <a:endParaRPr kumimoji="1" lang="ja-JP" altLang="en-US" dirty="0"/>
          </a:p>
        </p:txBody>
      </p:sp>
      <p:sp>
        <p:nvSpPr>
          <p:cNvPr id="12" name="角丸四角形 11"/>
          <p:cNvSpPr/>
          <p:nvPr/>
        </p:nvSpPr>
        <p:spPr>
          <a:xfrm>
            <a:off x="6796087" y="218366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3" name="円形吹き出し 12"/>
          <p:cNvSpPr/>
          <p:nvPr/>
        </p:nvSpPr>
        <p:spPr>
          <a:xfrm>
            <a:off x="7042139" y="4680583"/>
            <a:ext cx="4540261" cy="1348741"/>
          </a:xfrm>
          <a:prstGeom prst="wedgeEllipseCallout">
            <a:avLst>
              <a:gd name="adj1" fmla="val -28512"/>
              <a:gd name="adj2" fmla="val -707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顧客番号が新しく主キーとなる</a:t>
            </a:r>
            <a:endParaRPr kumimoji="1" lang="ja-JP" altLang="en-US" dirty="0"/>
          </a:p>
        </p:txBody>
      </p:sp>
      <p:sp>
        <p:nvSpPr>
          <p:cNvPr id="14" name="角丸四角形 13"/>
          <p:cNvSpPr/>
          <p:nvPr/>
        </p:nvSpPr>
        <p:spPr>
          <a:xfrm>
            <a:off x="4504398" y="4373653"/>
            <a:ext cx="1499514" cy="47077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t>顧客テーブルへの</a:t>
            </a:r>
            <a:endParaRPr lang="en-US" altLang="ja-JP" sz="1200" dirty="0" smtClean="0"/>
          </a:p>
          <a:p>
            <a:pPr algn="ctr"/>
            <a:r>
              <a:rPr lang="ja-JP" altLang="en-US" sz="1200" dirty="0" smtClean="0"/>
              <a:t>外部キー</a:t>
            </a:r>
            <a:endParaRPr kumimoji="1" lang="ja-JP" altLang="en-US" sz="1200" dirty="0"/>
          </a:p>
        </p:txBody>
      </p:sp>
      <p:sp>
        <p:nvSpPr>
          <p:cNvPr id="16" name="上矢印 15"/>
          <p:cNvSpPr/>
          <p:nvPr/>
        </p:nvSpPr>
        <p:spPr>
          <a:xfrm rot="5015516">
            <a:off x="5912145" y="2782183"/>
            <a:ext cx="367709" cy="1922593"/>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51291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第３正規形になったテーブル</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436131525"/>
              </p:ext>
            </p:extLst>
          </p:nvPr>
        </p:nvGraphicFramePr>
        <p:xfrm>
          <a:off x="4610099" y="1805194"/>
          <a:ext cx="3657600" cy="1524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1493832042"/>
              </p:ext>
            </p:extLst>
          </p:nvPr>
        </p:nvGraphicFramePr>
        <p:xfrm>
          <a:off x="8610598" y="1789576"/>
          <a:ext cx="2438400" cy="1219200"/>
        </p:xfrm>
        <a:graphic>
          <a:graphicData uri="http://schemas.openxmlformats.org/drawingml/2006/table">
            <a:tbl>
              <a:tblPr firstRow="1" bandRow="1">
                <a:tableStyleId>{5A111915-BE36-4E01-A7E5-04B1672EAD32}</a:tableStyleId>
              </a:tblPr>
              <a:tblGrid>
                <a:gridCol w="1219200"/>
                <a:gridCol w="1219200"/>
              </a:tblGrid>
              <a:tr h="204434">
                <a:tc>
                  <a:txBody>
                    <a:bodyPr/>
                    <a:lstStyle/>
                    <a:p>
                      <a:pPr algn="ctr"/>
                      <a:r>
                        <a:rPr kumimoji="1" lang="ja-JP" altLang="en-US" sz="1400" u="sng" dirty="0" smtClean="0"/>
                        <a:t>顧客番号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603812817"/>
              </p:ext>
            </p:extLst>
          </p:nvPr>
        </p:nvGraphicFramePr>
        <p:xfrm>
          <a:off x="609600" y="1805194"/>
          <a:ext cx="3657600" cy="3048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1421783244"/>
              </p:ext>
            </p:extLst>
          </p:nvPr>
        </p:nvGraphicFramePr>
        <p:xfrm>
          <a:off x="4610099" y="4009167"/>
          <a:ext cx="3657600" cy="24384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角丸四角形 11"/>
          <p:cNvSpPr/>
          <p:nvPr/>
        </p:nvSpPr>
        <p:spPr>
          <a:xfrm>
            <a:off x="609600" y="126926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sp>
        <p:nvSpPr>
          <p:cNvPr id="13" name="角丸四角形 12"/>
          <p:cNvSpPr/>
          <p:nvPr/>
        </p:nvSpPr>
        <p:spPr>
          <a:xfrm>
            <a:off x="4610099" y="126926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4" name="角丸四角形 13"/>
          <p:cNvSpPr/>
          <p:nvPr/>
        </p:nvSpPr>
        <p:spPr>
          <a:xfrm>
            <a:off x="8610598" y="126926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5" name="角丸四角形 14"/>
          <p:cNvSpPr/>
          <p:nvPr/>
        </p:nvSpPr>
        <p:spPr>
          <a:xfrm>
            <a:off x="4610099" y="3473237"/>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Tree>
    <p:extLst>
      <p:ext uri="{BB962C8B-B14F-4D97-AF65-F5344CB8AC3E}">
        <p14:creationId xmlns:p14="http://schemas.microsoft.com/office/powerpoint/2010/main" val="99798150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まとめ</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427734982"/>
              </p:ext>
            </p:extLst>
          </p:nvPr>
        </p:nvGraphicFramePr>
        <p:xfrm>
          <a:off x="4295774" y="1748044"/>
          <a:ext cx="3657600" cy="1524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2107054543"/>
              </p:ext>
            </p:extLst>
          </p:nvPr>
        </p:nvGraphicFramePr>
        <p:xfrm>
          <a:off x="8296273" y="1732426"/>
          <a:ext cx="2438400" cy="1219200"/>
        </p:xfrm>
        <a:graphic>
          <a:graphicData uri="http://schemas.openxmlformats.org/drawingml/2006/table">
            <a:tbl>
              <a:tblPr firstRow="1" bandRow="1">
                <a:tableStyleId>{5A111915-BE36-4E01-A7E5-04B1672EAD32}</a:tableStyleId>
              </a:tblPr>
              <a:tblGrid>
                <a:gridCol w="1219200"/>
                <a:gridCol w="1219200"/>
              </a:tblGrid>
              <a:tr h="204434">
                <a:tc>
                  <a:txBody>
                    <a:bodyPr/>
                    <a:lstStyle/>
                    <a:p>
                      <a:pPr algn="ctr"/>
                      <a:r>
                        <a:rPr kumimoji="1" lang="ja-JP" altLang="en-US" sz="1400" u="sng" dirty="0" smtClean="0"/>
                        <a:t>顧客番号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1260365171"/>
              </p:ext>
            </p:extLst>
          </p:nvPr>
        </p:nvGraphicFramePr>
        <p:xfrm>
          <a:off x="295275" y="1748044"/>
          <a:ext cx="3657600" cy="3048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178734989"/>
              </p:ext>
            </p:extLst>
          </p:nvPr>
        </p:nvGraphicFramePr>
        <p:xfrm>
          <a:off x="4295774" y="3952017"/>
          <a:ext cx="3657600" cy="24384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角丸四角形 11"/>
          <p:cNvSpPr/>
          <p:nvPr/>
        </p:nvSpPr>
        <p:spPr>
          <a:xfrm>
            <a:off x="295275" y="121211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sp>
        <p:nvSpPr>
          <p:cNvPr id="13" name="角丸四角形 12"/>
          <p:cNvSpPr/>
          <p:nvPr/>
        </p:nvSpPr>
        <p:spPr>
          <a:xfrm>
            <a:off x="4295774" y="121211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4" name="角丸四角形 13"/>
          <p:cNvSpPr/>
          <p:nvPr/>
        </p:nvSpPr>
        <p:spPr>
          <a:xfrm>
            <a:off x="8296273" y="121211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5" name="角丸四角形 14"/>
          <p:cNvSpPr/>
          <p:nvPr/>
        </p:nvSpPr>
        <p:spPr>
          <a:xfrm>
            <a:off x="4295774" y="3416087"/>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
        <p:nvSpPr>
          <p:cNvPr id="16" name="上矢印 15"/>
          <p:cNvSpPr/>
          <p:nvPr/>
        </p:nvSpPr>
        <p:spPr>
          <a:xfrm rot="15798226">
            <a:off x="2666995" y="648230"/>
            <a:ext cx="367709" cy="3701586"/>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上矢印 16"/>
          <p:cNvSpPr/>
          <p:nvPr/>
        </p:nvSpPr>
        <p:spPr>
          <a:xfrm rot="5015516">
            <a:off x="7769519" y="1866846"/>
            <a:ext cx="367709" cy="1293948"/>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上矢印 17"/>
          <p:cNvSpPr/>
          <p:nvPr/>
        </p:nvSpPr>
        <p:spPr>
          <a:xfrm rot="6206194">
            <a:off x="3303926" y="3440549"/>
            <a:ext cx="367709" cy="2267679"/>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7604246" y="3663682"/>
            <a:ext cx="4476747" cy="306573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b="1" dirty="0" smtClean="0"/>
              <a:t>[</a:t>
            </a:r>
            <a:r>
              <a:rPr lang="ja-JP" altLang="en-US" sz="3200" b="1" dirty="0" smtClean="0"/>
              <a:t>まとめ</a:t>
            </a:r>
            <a:r>
              <a:rPr lang="en-US" altLang="ja-JP" sz="3200" b="1" dirty="0" smtClean="0"/>
              <a:t>]</a:t>
            </a:r>
          </a:p>
          <a:p>
            <a:pPr algn="ctr"/>
            <a:r>
              <a:rPr lang="ja-JP" altLang="en-US" sz="3200" b="1" dirty="0" smtClean="0"/>
              <a:t>データの冗長性をなくし、関連性の強い</a:t>
            </a:r>
            <a:endParaRPr lang="en-US" altLang="ja-JP" sz="3200" b="1" dirty="0" smtClean="0"/>
          </a:p>
          <a:p>
            <a:pPr algn="ctr"/>
            <a:r>
              <a:rPr lang="ja-JP" altLang="en-US" sz="3200" b="1" dirty="0" smtClean="0"/>
              <a:t>属性を集める</a:t>
            </a:r>
            <a:r>
              <a:rPr lang="ja-JP" altLang="en-US" sz="3200" dirty="0" smtClean="0"/>
              <a:t>こと</a:t>
            </a:r>
            <a:endParaRPr lang="en-US" altLang="ja-JP" sz="3200" dirty="0" smtClean="0"/>
          </a:p>
          <a:p>
            <a:pPr algn="ctr"/>
            <a:endParaRPr kumimoji="1" lang="en-US" altLang="ja-JP" sz="3200" dirty="0" smtClean="0"/>
          </a:p>
          <a:p>
            <a:pPr algn="ctr"/>
            <a:r>
              <a:rPr kumimoji="1" lang="ja-JP" altLang="en-US" sz="3200" dirty="0" smtClean="0"/>
              <a:t>→</a:t>
            </a:r>
            <a:r>
              <a:rPr kumimoji="1" lang="en-US" altLang="ja-JP" sz="3200" dirty="0" smtClean="0"/>
              <a:t> </a:t>
            </a:r>
            <a:r>
              <a:rPr kumimoji="1" lang="ja-JP" altLang="en-US" sz="3200" dirty="0" smtClean="0"/>
              <a:t>正規化の目的</a:t>
            </a:r>
            <a:endParaRPr kumimoji="1" lang="ja-JP" altLang="en-US" sz="3200" dirty="0"/>
          </a:p>
        </p:txBody>
      </p:sp>
    </p:spTree>
    <p:extLst>
      <p:ext uri="{BB962C8B-B14F-4D97-AF65-F5344CB8AC3E}">
        <p14:creationId xmlns:p14="http://schemas.microsoft.com/office/powerpoint/2010/main" val="1536284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363567"/>
            <a:ext cx="10972800" cy="1252871"/>
          </a:xfrm>
        </p:spPr>
        <p:txBody>
          <a:bodyPr/>
          <a:lstStyle/>
          <a:p>
            <a:r>
              <a:rPr kumimoji="1" lang="en-US" altLang="ja-JP" sz="7200" dirty="0" smtClean="0"/>
              <a:t>Before </a:t>
            </a:r>
            <a:r>
              <a:rPr lang="en-US" altLang="ja-JP" sz="2400" dirty="0"/>
              <a:t>(</a:t>
            </a:r>
            <a:r>
              <a:rPr lang="ja-JP" altLang="en-US" sz="2400" dirty="0" smtClean="0"/>
              <a:t>正規化の前</a:t>
            </a:r>
            <a:r>
              <a:rPr lang="en-US" altLang="ja-JP" sz="2400" dirty="0" smtClean="0"/>
              <a:t>)</a:t>
            </a:r>
            <a:endParaRPr kumimoji="1" lang="ja-JP" altLang="en-US" sz="2400" dirty="0"/>
          </a:p>
        </p:txBody>
      </p:sp>
      <p:graphicFrame>
        <p:nvGraphicFramePr>
          <p:cNvPr id="4" name="表 3"/>
          <p:cNvGraphicFramePr>
            <a:graphicFrameLocks noGrp="1"/>
          </p:cNvGraphicFramePr>
          <p:nvPr>
            <p:extLst>
              <p:ext uri="{D42A27DB-BD31-4B8C-83A1-F6EECF244321}">
                <p14:modId xmlns:p14="http://schemas.microsoft.com/office/powerpoint/2010/main" val="1163846807"/>
              </p:ext>
            </p:extLst>
          </p:nvPr>
        </p:nvGraphicFramePr>
        <p:xfrm>
          <a:off x="609600" y="2418805"/>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2">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角丸四角形 5"/>
          <p:cNvSpPr/>
          <p:nvPr/>
        </p:nvSpPr>
        <p:spPr>
          <a:xfrm>
            <a:off x="609600" y="1821679"/>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受注商品テーブル</a:t>
            </a:r>
          </a:p>
        </p:txBody>
      </p:sp>
    </p:spTree>
    <p:extLst>
      <p:ext uri="{BB962C8B-B14F-4D97-AF65-F5344CB8AC3E}">
        <p14:creationId xmlns:p14="http://schemas.microsoft.com/office/powerpoint/2010/main" val="20272547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正規化の手順</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非正規形</a:t>
            </a:r>
            <a:endParaRPr kumimoji="1" lang="en-US" altLang="ja-JP" dirty="0" smtClean="0"/>
          </a:p>
          <a:p>
            <a:pPr marL="0" indent="0">
              <a:buNone/>
            </a:pPr>
            <a:endParaRPr lang="en-US" altLang="ja-JP" dirty="0" smtClean="0"/>
          </a:p>
          <a:p>
            <a:pPr marL="0" indent="0">
              <a:buNone/>
            </a:pPr>
            <a:r>
              <a:rPr lang="ja-JP" altLang="en-US" dirty="0" smtClean="0"/>
              <a:t>↓　繰り返しの項目</a:t>
            </a:r>
            <a:r>
              <a:rPr lang="en-US" altLang="ja-JP" dirty="0" smtClean="0"/>
              <a:t>(</a:t>
            </a:r>
            <a:r>
              <a:rPr lang="ja-JP" altLang="en-US" dirty="0" smtClean="0"/>
              <a:t>列</a:t>
            </a:r>
            <a:r>
              <a:rPr lang="en-US" altLang="ja-JP" dirty="0" smtClean="0"/>
              <a:t>)</a:t>
            </a:r>
            <a:r>
              <a:rPr lang="ja-JP" altLang="en-US" dirty="0" smtClean="0"/>
              <a:t>を無くす。</a:t>
            </a:r>
            <a:r>
              <a:rPr lang="en-US" altLang="ja-JP" dirty="0" smtClean="0"/>
              <a:t> (</a:t>
            </a:r>
            <a:r>
              <a:rPr lang="ja-JP" altLang="en-US" dirty="0" smtClean="0"/>
              <a:t>第１正規化</a:t>
            </a:r>
            <a:r>
              <a:rPr lang="en-US" altLang="ja-JP" dirty="0" smtClean="0"/>
              <a:t>)</a:t>
            </a:r>
          </a:p>
          <a:p>
            <a:pPr marL="0" indent="0">
              <a:buNone/>
            </a:pPr>
            <a:endParaRPr kumimoji="1" lang="en-US" altLang="ja-JP" dirty="0" smtClean="0"/>
          </a:p>
          <a:p>
            <a:pPr marL="0" indent="0">
              <a:buNone/>
            </a:pPr>
            <a:r>
              <a:rPr kumimoji="1" lang="ja-JP" altLang="en-US" dirty="0" smtClean="0"/>
              <a:t>第１正規形</a:t>
            </a:r>
            <a:endParaRPr kumimoji="1" lang="en-US" altLang="ja-JP" dirty="0" smtClean="0"/>
          </a:p>
          <a:p>
            <a:pPr marL="0" indent="0">
              <a:buNone/>
            </a:pPr>
            <a:endParaRPr lang="en-US" altLang="ja-JP" dirty="0"/>
          </a:p>
          <a:p>
            <a:pPr marL="0" indent="0">
              <a:buNone/>
            </a:pPr>
            <a:r>
              <a:rPr kumimoji="1" lang="ja-JP" altLang="en-US" dirty="0" smtClean="0"/>
              <a:t>↓　部分関数従属にあるものを、別の表に分ける</a:t>
            </a:r>
            <a:r>
              <a:rPr kumimoji="1" lang="en-US" altLang="ja-JP" dirty="0" smtClean="0"/>
              <a:t> </a:t>
            </a:r>
            <a:r>
              <a:rPr lang="en-US" altLang="ja-JP" dirty="0"/>
              <a:t>(</a:t>
            </a:r>
            <a:r>
              <a:rPr lang="ja-JP" altLang="en-US" dirty="0" smtClean="0"/>
              <a:t>第２正規化</a:t>
            </a:r>
            <a:r>
              <a:rPr lang="en-US" altLang="ja-JP" dirty="0"/>
              <a:t>)</a:t>
            </a:r>
            <a:endParaRPr kumimoji="1" lang="en-US" altLang="ja-JP" dirty="0" smtClean="0"/>
          </a:p>
          <a:p>
            <a:pPr marL="0" indent="0">
              <a:buNone/>
            </a:pPr>
            <a:endParaRPr lang="en-US" altLang="ja-JP" dirty="0"/>
          </a:p>
          <a:p>
            <a:pPr marL="0" indent="0">
              <a:buNone/>
            </a:pPr>
            <a:r>
              <a:rPr kumimoji="1" lang="ja-JP" altLang="en-US" dirty="0" smtClean="0"/>
              <a:t>第２正規形</a:t>
            </a:r>
            <a:endParaRPr kumimoji="1" lang="en-US" altLang="ja-JP" dirty="0" smtClean="0"/>
          </a:p>
          <a:p>
            <a:pPr marL="0" indent="0">
              <a:buNone/>
            </a:pPr>
            <a:endParaRPr lang="en-US" altLang="ja-JP" dirty="0"/>
          </a:p>
          <a:p>
            <a:pPr marL="0" indent="0">
              <a:buNone/>
            </a:pPr>
            <a:r>
              <a:rPr kumimoji="1" lang="ja-JP" altLang="en-US" dirty="0" smtClean="0"/>
              <a:t>↓</a:t>
            </a:r>
            <a:r>
              <a:rPr lang="ja-JP" altLang="en-US" dirty="0"/>
              <a:t>　</a:t>
            </a:r>
            <a:r>
              <a:rPr lang="ja-JP" altLang="en-US" dirty="0" smtClean="0"/>
              <a:t>推移関数従属にあるものを、別の表に分ける</a:t>
            </a:r>
            <a:r>
              <a:rPr lang="en-US" altLang="ja-JP" dirty="0"/>
              <a:t> (</a:t>
            </a:r>
            <a:r>
              <a:rPr lang="ja-JP" altLang="en-US" dirty="0" smtClean="0"/>
              <a:t>第３正規化</a:t>
            </a:r>
            <a:r>
              <a:rPr lang="en-US" altLang="ja-JP" dirty="0"/>
              <a:t>)</a:t>
            </a:r>
            <a:endParaRPr kumimoji="1" lang="en-US" altLang="ja-JP" dirty="0" smtClean="0"/>
          </a:p>
          <a:p>
            <a:pPr marL="0" indent="0">
              <a:buNone/>
            </a:pPr>
            <a:endParaRPr lang="en-US" altLang="ja-JP" dirty="0"/>
          </a:p>
          <a:p>
            <a:pPr marL="0" indent="0">
              <a:buNone/>
            </a:pPr>
            <a:r>
              <a:rPr kumimoji="1" lang="ja-JP" altLang="en-US" dirty="0" smtClean="0"/>
              <a:t>第３正規形</a:t>
            </a:r>
            <a:endParaRPr kumimoji="1" lang="en-US" altLang="ja-JP" dirty="0" smtClean="0"/>
          </a:p>
        </p:txBody>
      </p:sp>
    </p:spTree>
    <p:extLst>
      <p:ext uri="{BB962C8B-B14F-4D97-AF65-F5344CB8AC3E}">
        <p14:creationId xmlns:p14="http://schemas.microsoft.com/office/powerpoint/2010/main" val="14479266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自宅学習課題の説明</a:t>
            </a:r>
            <a:endParaRPr kumimoji="1" lang="ja-JP" altLang="en-US" dirty="0"/>
          </a:p>
        </p:txBody>
      </p:sp>
      <p:sp>
        <p:nvSpPr>
          <p:cNvPr id="3" name="コンテンツ プレースホルダー 2"/>
          <p:cNvSpPr>
            <a:spLocks noGrp="1"/>
          </p:cNvSpPr>
          <p:nvPr>
            <p:ph idx="1"/>
          </p:nvPr>
        </p:nvSpPr>
        <p:spPr/>
        <p:txBody>
          <a:bodyPr anchor="t"/>
          <a:lstStyle/>
          <a:p>
            <a:r>
              <a:rPr kumimoji="1" lang="ja-JP" altLang="en-US" dirty="0" smtClean="0"/>
              <a:t>自宅学習課題内の正規化の問題から解こう。正規化の問題が解き終わったら、</a:t>
            </a:r>
            <a:r>
              <a:rPr kumimoji="1" lang="en-US" altLang="ja-JP" dirty="0" smtClean="0"/>
              <a:t>SQL</a:t>
            </a:r>
            <a:r>
              <a:rPr kumimoji="1" lang="ja-JP" altLang="en-US" dirty="0" smtClean="0"/>
              <a:t>文に関する問題</a:t>
            </a:r>
            <a:r>
              <a:rPr kumimoji="1" lang="en-US" altLang="ja-JP" dirty="0" smtClean="0"/>
              <a:t>(</a:t>
            </a:r>
            <a:r>
              <a:rPr kumimoji="1" lang="ja-JP" altLang="en-US" dirty="0" smtClean="0"/>
              <a:t>基礎編</a:t>
            </a:r>
            <a:r>
              <a:rPr kumimoji="1" lang="en-US" altLang="ja-JP" dirty="0" smtClean="0"/>
              <a:t>)</a:t>
            </a:r>
            <a:r>
              <a:rPr kumimoji="1" lang="ja-JP" altLang="en-US" dirty="0" smtClean="0"/>
              <a:t>、</a:t>
            </a:r>
            <a:r>
              <a:rPr lang="en-US" altLang="ja-JP" dirty="0"/>
              <a:t> SQL</a:t>
            </a:r>
            <a:r>
              <a:rPr lang="ja-JP" altLang="en-US" dirty="0"/>
              <a:t>文に関する問題</a:t>
            </a:r>
            <a:r>
              <a:rPr lang="en-US" altLang="ja-JP" dirty="0" smtClean="0"/>
              <a:t>(</a:t>
            </a:r>
            <a:r>
              <a:rPr lang="ja-JP" altLang="en-US" dirty="0" smtClean="0"/>
              <a:t>応用編</a:t>
            </a:r>
            <a:r>
              <a:rPr lang="en-US" altLang="ja-JP" dirty="0" smtClean="0"/>
              <a:t>)</a:t>
            </a:r>
            <a:r>
              <a:rPr lang="ja-JP" altLang="en-US" dirty="0" smtClean="0"/>
              <a:t>も解いて</a:t>
            </a:r>
            <a:r>
              <a:rPr lang="ja-JP" altLang="en-US" dirty="0" smtClean="0"/>
              <a:t>いこう。</a:t>
            </a:r>
            <a:endParaRPr lang="en-US" altLang="ja-JP" dirty="0" smtClean="0"/>
          </a:p>
          <a:p>
            <a:endParaRPr kumimoji="1" lang="en-US" altLang="ja-JP" dirty="0"/>
          </a:p>
          <a:p>
            <a:r>
              <a:rPr lang="ja-JP" altLang="en-US" dirty="0" smtClean="0"/>
              <a:t>選択肢が正しいことはもちろんのこと、その選択肢を選んだ理由・根拠をしっかりと書けているかも評価の対象</a:t>
            </a:r>
            <a:r>
              <a:rPr lang="ja-JP" altLang="en-US" smtClean="0"/>
              <a:t>と</a:t>
            </a:r>
            <a:r>
              <a:rPr lang="ja-JP" altLang="en-US" smtClean="0"/>
              <a:t>なる。</a:t>
            </a:r>
            <a:endParaRPr kumimoji="1" lang="ja-JP" altLang="en-US" dirty="0"/>
          </a:p>
        </p:txBody>
      </p:sp>
    </p:spTree>
    <p:extLst>
      <p:ext uri="{BB962C8B-B14F-4D97-AF65-F5344CB8AC3E}">
        <p14:creationId xmlns:p14="http://schemas.microsoft.com/office/powerpoint/2010/main" val="852001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363567"/>
            <a:ext cx="10972800" cy="839357"/>
          </a:xfrm>
        </p:spPr>
        <p:txBody>
          <a:bodyPr/>
          <a:lstStyle/>
          <a:p>
            <a:r>
              <a:rPr kumimoji="1" lang="en-US" altLang="ja-JP" sz="7200" dirty="0" smtClean="0"/>
              <a:t>After </a:t>
            </a:r>
            <a:r>
              <a:rPr kumimoji="1" lang="en-US" altLang="ja-JP" sz="2400" dirty="0" smtClean="0"/>
              <a:t>(</a:t>
            </a:r>
            <a:r>
              <a:rPr kumimoji="1" lang="ja-JP" altLang="en-US" sz="2400" dirty="0" smtClean="0"/>
              <a:t>正規化の後</a:t>
            </a:r>
            <a:r>
              <a:rPr kumimoji="1" lang="en-US" altLang="ja-JP" sz="2400" dirty="0" smtClean="0"/>
              <a:t>)</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413438216"/>
              </p:ext>
            </p:extLst>
          </p:nvPr>
        </p:nvGraphicFramePr>
        <p:xfrm>
          <a:off x="4604657" y="1932451"/>
          <a:ext cx="3657600" cy="1524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1309240992"/>
              </p:ext>
            </p:extLst>
          </p:nvPr>
        </p:nvGraphicFramePr>
        <p:xfrm>
          <a:off x="8605156" y="1932451"/>
          <a:ext cx="2438400" cy="1219200"/>
        </p:xfrm>
        <a:graphic>
          <a:graphicData uri="http://schemas.openxmlformats.org/drawingml/2006/table">
            <a:tbl>
              <a:tblPr firstRow="1" bandRow="1">
                <a:tableStyleId>{5A111915-BE36-4E01-A7E5-04B1672EAD32}</a:tableStyleId>
              </a:tblPr>
              <a:tblGrid>
                <a:gridCol w="1219200"/>
                <a:gridCol w="1219200"/>
              </a:tblGrid>
              <a:tr h="204434">
                <a:tc>
                  <a:txBody>
                    <a:bodyPr/>
                    <a:lstStyle/>
                    <a:p>
                      <a:pPr algn="ctr"/>
                      <a:r>
                        <a:rPr kumimoji="1" lang="ja-JP" altLang="en-US" sz="1400" u="sng" dirty="0" smtClean="0"/>
                        <a:t>顧客番号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191993198"/>
              </p:ext>
            </p:extLst>
          </p:nvPr>
        </p:nvGraphicFramePr>
        <p:xfrm>
          <a:off x="604158" y="1932451"/>
          <a:ext cx="3657600" cy="3048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53500821"/>
              </p:ext>
            </p:extLst>
          </p:nvPr>
        </p:nvGraphicFramePr>
        <p:xfrm>
          <a:off x="4604657" y="4162928"/>
          <a:ext cx="3657600" cy="24384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角丸四角形 11"/>
          <p:cNvSpPr/>
          <p:nvPr/>
        </p:nvSpPr>
        <p:spPr>
          <a:xfrm>
            <a:off x="604158" y="1377743"/>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受注商品テーブル</a:t>
            </a:r>
          </a:p>
        </p:txBody>
      </p:sp>
      <p:sp>
        <p:nvSpPr>
          <p:cNvPr id="13" name="角丸四角形 12"/>
          <p:cNvSpPr/>
          <p:nvPr/>
        </p:nvSpPr>
        <p:spPr>
          <a:xfrm>
            <a:off x="4604656" y="1371745"/>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4" name="角丸四角形 13"/>
          <p:cNvSpPr/>
          <p:nvPr/>
        </p:nvSpPr>
        <p:spPr>
          <a:xfrm>
            <a:off x="8605154" y="1371745"/>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5" name="角丸四角形 14"/>
          <p:cNvSpPr/>
          <p:nvPr/>
        </p:nvSpPr>
        <p:spPr>
          <a:xfrm>
            <a:off x="4604657" y="3605226"/>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Tree>
    <p:extLst>
      <p:ext uri="{BB962C8B-B14F-4D97-AF65-F5344CB8AC3E}">
        <p14:creationId xmlns:p14="http://schemas.microsoft.com/office/powerpoint/2010/main" val="581895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正規化のメリット・デメリット</a:t>
            </a:r>
            <a:endParaRPr kumimoji="1" lang="ja-JP" altLang="en-US" dirty="0"/>
          </a:p>
        </p:txBody>
      </p:sp>
      <p:sp>
        <p:nvSpPr>
          <p:cNvPr id="3" name="コンテンツ プレースホルダー 2"/>
          <p:cNvSpPr>
            <a:spLocks noGrp="1"/>
          </p:cNvSpPr>
          <p:nvPr>
            <p:ph idx="1"/>
          </p:nvPr>
        </p:nvSpPr>
        <p:spPr/>
        <p:txBody>
          <a:bodyPr/>
          <a:lstStyle/>
          <a:p>
            <a:pPr>
              <a:spcBef>
                <a:spcPts val="0"/>
              </a:spcBef>
              <a:buClrTx/>
              <a:buSzTx/>
            </a:pPr>
            <a:r>
              <a:rPr lang="ja-JP" altLang="en-US" dirty="0" smtClean="0"/>
              <a:t>メリット</a:t>
            </a:r>
            <a:endParaRPr lang="en-US" altLang="ja-JP" dirty="0" smtClean="0"/>
          </a:p>
          <a:p>
            <a:pPr>
              <a:spcBef>
                <a:spcPts val="0"/>
              </a:spcBef>
              <a:buClrTx/>
              <a:buSzTx/>
            </a:pPr>
            <a:endParaRPr lang="en-US" altLang="ja-JP" dirty="0" smtClean="0"/>
          </a:p>
          <a:p>
            <a:pPr marL="457200" indent="-457200">
              <a:spcBef>
                <a:spcPts val="0"/>
              </a:spcBef>
              <a:buClrTx/>
              <a:buSzTx/>
              <a:buFont typeface="+mj-lt"/>
              <a:buAutoNum type="arabicPeriod"/>
            </a:pPr>
            <a:r>
              <a:rPr lang="ja-JP" altLang="en-US" dirty="0" smtClean="0"/>
              <a:t>正規化前には、同じデータが複</a:t>
            </a:r>
            <a:r>
              <a:rPr lang="ja-JP" altLang="en-US" dirty="0"/>
              <a:t>数箇所に登録されていると</a:t>
            </a:r>
            <a:r>
              <a:rPr lang="ja-JP" altLang="en-US" dirty="0" smtClean="0"/>
              <a:t>、すべての</a:t>
            </a:r>
            <a:r>
              <a:rPr lang="ja-JP" altLang="en-US" dirty="0"/>
              <a:t>箇所を修正</a:t>
            </a:r>
            <a:r>
              <a:rPr lang="ja-JP" altLang="en-US" dirty="0" smtClean="0"/>
              <a:t>しなければ不整合が発生してしまうが、正規化により１箇所の修正で済む。</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marL="274320" lvl="1" indent="0">
              <a:spcBef>
                <a:spcPts val="0"/>
              </a:spcBef>
              <a:buClrTx/>
              <a:buSzTx/>
              <a:buNone/>
            </a:pPr>
            <a:r>
              <a:rPr lang="ja-JP" altLang="en-US" dirty="0" smtClean="0"/>
              <a:t>など</a:t>
            </a:r>
            <a:endParaRPr lang="en-US" altLang="ja-JP" dirty="0" smtClean="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a:spcBef>
                <a:spcPts val="0"/>
              </a:spcBef>
              <a:buClrTx/>
              <a:buSzTx/>
            </a:pPr>
            <a:r>
              <a:rPr lang="ja-JP" altLang="en-US" dirty="0" smtClean="0"/>
              <a:t>デメリット</a:t>
            </a:r>
            <a:endParaRPr lang="en-US" altLang="ja-JP" dirty="0" smtClean="0"/>
          </a:p>
          <a:p>
            <a:pPr marL="457200" indent="-457200">
              <a:spcBef>
                <a:spcPts val="0"/>
              </a:spcBef>
              <a:buClrTx/>
              <a:buSzTx/>
              <a:buFont typeface="+mj-lt"/>
              <a:buAutoNum type="arabicPeriod"/>
            </a:pPr>
            <a:endParaRPr lang="en-US" altLang="ja-JP" dirty="0" smtClean="0"/>
          </a:p>
          <a:p>
            <a:pPr marL="457200" indent="-457200">
              <a:spcBef>
                <a:spcPts val="0"/>
              </a:spcBef>
              <a:buClrTx/>
              <a:buSzTx/>
              <a:buFont typeface="+mj-lt"/>
              <a:buAutoNum type="arabicPeriod"/>
            </a:pPr>
            <a:r>
              <a:rPr lang="ja-JP" altLang="en-US" dirty="0"/>
              <a:t>正規化を</a:t>
            </a:r>
            <a:r>
              <a:rPr lang="ja-JP" altLang="en-US" dirty="0" smtClean="0"/>
              <a:t>進める</a:t>
            </a:r>
            <a:r>
              <a:rPr lang="ja-JP" altLang="en-US" dirty="0"/>
              <a:t>に</a:t>
            </a:r>
            <a:r>
              <a:rPr lang="ja-JP" altLang="en-US" dirty="0" smtClean="0"/>
              <a:t>したがってデータが多くのテーブルに</a:t>
            </a:r>
            <a:r>
              <a:rPr lang="ja-JP" altLang="en-US" dirty="0"/>
              <a:t>分散するため</a:t>
            </a:r>
            <a:r>
              <a:rPr lang="ja-JP" altLang="en-US" dirty="0" smtClean="0"/>
              <a:t>、データの検索には時間がかかってしまう。</a:t>
            </a:r>
            <a:r>
              <a:rPr lang="ja-JP" altLang="en-US" dirty="0"/>
              <a:t>そのため、あえて正規化</a:t>
            </a:r>
            <a:r>
              <a:rPr lang="ja-JP" altLang="en-US" dirty="0" smtClean="0"/>
              <a:t>をせず、冗長</a:t>
            </a:r>
            <a:r>
              <a:rPr lang="ja-JP" altLang="en-US" dirty="0"/>
              <a:t>な</a:t>
            </a:r>
            <a:r>
              <a:rPr lang="ja-JP" altLang="en-US" dirty="0" smtClean="0"/>
              <a:t>ままの</a:t>
            </a:r>
            <a:r>
              <a:rPr lang="ja-JP" altLang="en-US" dirty="0"/>
              <a:t>状態を保つことも</a:t>
            </a:r>
            <a:r>
              <a:rPr lang="ja-JP" altLang="en-US" dirty="0" smtClean="0"/>
              <a:t>ある。 </a:t>
            </a:r>
            <a:endParaRPr lang="en-US" altLang="ja-JP" dirty="0" smtClean="0"/>
          </a:p>
          <a:p>
            <a:pPr marL="457200" indent="-457200">
              <a:spcBef>
                <a:spcPts val="0"/>
              </a:spcBef>
              <a:buClrTx/>
              <a:buSzTx/>
              <a:buFont typeface="+mj-lt"/>
              <a:buAutoNum type="arabicPeriod"/>
            </a:pPr>
            <a:endParaRPr lang="en-US" altLang="ja-JP" dirty="0" smtClean="0"/>
          </a:p>
          <a:p>
            <a:pPr marL="274320" lvl="1" indent="0">
              <a:spcBef>
                <a:spcPts val="0"/>
              </a:spcBef>
              <a:buClrTx/>
              <a:buSzTx/>
              <a:buNone/>
            </a:pPr>
            <a:r>
              <a:rPr lang="ja-JP" altLang="en-US" dirty="0" smtClean="0"/>
              <a:t>など</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en-US" altLang="ja-JP"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ja-JP" altLang="en-US"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191527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正規化のメリット・デメリット</a:t>
            </a:r>
            <a:endParaRPr kumimoji="1" lang="ja-JP" altLang="en-US" dirty="0"/>
          </a:p>
        </p:txBody>
      </p:sp>
      <p:sp>
        <p:nvSpPr>
          <p:cNvPr id="3" name="コンテンツ プレースホルダー 2"/>
          <p:cNvSpPr>
            <a:spLocks noGrp="1"/>
          </p:cNvSpPr>
          <p:nvPr>
            <p:ph idx="1"/>
          </p:nvPr>
        </p:nvSpPr>
        <p:spPr/>
        <p:txBody>
          <a:bodyPr/>
          <a:lstStyle/>
          <a:p>
            <a:pPr>
              <a:spcBef>
                <a:spcPts val="0"/>
              </a:spcBef>
              <a:buClrTx/>
              <a:buSzTx/>
            </a:pPr>
            <a:r>
              <a:rPr lang="ja-JP" altLang="en-US" dirty="0" smtClean="0"/>
              <a:t>メリット</a:t>
            </a:r>
            <a:endParaRPr lang="en-US" altLang="ja-JP" dirty="0" smtClean="0"/>
          </a:p>
          <a:p>
            <a:pPr>
              <a:spcBef>
                <a:spcPts val="0"/>
              </a:spcBef>
              <a:buClrTx/>
              <a:buSzTx/>
            </a:pPr>
            <a:endParaRPr lang="en-US" altLang="ja-JP" dirty="0" smtClean="0"/>
          </a:p>
          <a:p>
            <a:pPr marL="457200" indent="-457200">
              <a:spcBef>
                <a:spcPts val="0"/>
              </a:spcBef>
              <a:buClrTx/>
              <a:buSzTx/>
              <a:buFont typeface="+mj-lt"/>
              <a:buAutoNum type="arabicPeriod"/>
            </a:pPr>
            <a:r>
              <a:rPr lang="ja-JP" altLang="en-US" dirty="0" smtClean="0">
                <a:solidFill>
                  <a:schemeClr val="accent2"/>
                </a:solidFill>
              </a:rPr>
              <a:t>正規化前には、同じデータが複</a:t>
            </a:r>
            <a:r>
              <a:rPr lang="ja-JP" altLang="en-US" dirty="0">
                <a:solidFill>
                  <a:schemeClr val="accent2"/>
                </a:solidFill>
              </a:rPr>
              <a:t>数箇所に登録されていると</a:t>
            </a:r>
            <a:r>
              <a:rPr lang="ja-JP" altLang="en-US" dirty="0" smtClean="0">
                <a:solidFill>
                  <a:schemeClr val="accent2"/>
                </a:solidFill>
              </a:rPr>
              <a:t>、すべての</a:t>
            </a:r>
            <a:r>
              <a:rPr lang="ja-JP" altLang="en-US" dirty="0">
                <a:solidFill>
                  <a:schemeClr val="accent2"/>
                </a:solidFill>
              </a:rPr>
              <a:t>箇所を修正</a:t>
            </a:r>
            <a:r>
              <a:rPr lang="ja-JP" altLang="en-US" dirty="0" smtClean="0">
                <a:solidFill>
                  <a:schemeClr val="accent2"/>
                </a:solidFill>
              </a:rPr>
              <a:t>しなければ不整合が発生してしまうが、正規化により１箇所の修正で済む。</a:t>
            </a:r>
            <a:endParaRPr lang="ja-JP" altLang="en-US" dirty="0">
              <a:solidFill>
                <a:schemeClr val="accent2"/>
              </a:solidFill>
            </a:endParaRP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marL="274320" lvl="1" indent="0">
              <a:spcBef>
                <a:spcPts val="0"/>
              </a:spcBef>
              <a:buClrTx/>
              <a:buSzTx/>
              <a:buNone/>
            </a:pPr>
            <a:r>
              <a:rPr lang="ja-JP" altLang="en-US" dirty="0" smtClean="0"/>
              <a:t>など</a:t>
            </a:r>
            <a:endParaRPr lang="en-US" altLang="ja-JP" dirty="0" smtClean="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a:spcBef>
                <a:spcPts val="0"/>
              </a:spcBef>
              <a:buClrTx/>
              <a:buSzTx/>
            </a:pPr>
            <a:r>
              <a:rPr lang="ja-JP" altLang="en-US" dirty="0" smtClean="0"/>
              <a:t>デメリット</a:t>
            </a:r>
            <a:endParaRPr lang="en-US" altLang="ja-JP" dirty="0" smtClean="0"/>
          </a:p>
          <a:p>
            <a:pPr marL="457200" indent="-457200">
              <a:spcBef>
                <a:spcPts val="0"/>
              </a:spcBef>
              <a:buClrTx/>
              <a:buSzTx/>
              <a:buFont typeface="+mj-lt"/>
              <a:buAutoNum type="arabicPeriod"/>
            </a:pPr>
            <a:endParaRPr lang="en-US" altLang="ja-JP" dirty="0" smtClean="0"/>
          </a:p>
          <a:p>
            <a:pPr marL="457200" indent="-457200">
              <a:spcBef>
                <a:spcPts val="0"/>
              </a:spcBef>
              <a:buClrTx/>
              <a:buSzTx/>
              <a:buFont typeface="+mj-lt"/>
              <a:buAutoNum type="arabicPeriod"/>
            </a:pPr>
            <a:r>
              <a:rPr lang="ja-JP" altLang="en-US" dirty="0"/>
              <a:t>正規化を</a:t>
            </a:r>
            <a:r>
              <a:rPr lang="ja-JP" altLang="en-US" dirty="0" smtClean="0"/>
              <a:t>進める</a:t>
            </a:r>
            <a:r>
              <a:rPr lang="ja-JP" altLang="en-US" dirty="0"/>
              <a:t>に</a:t>
            </a:r>
            <a:r>
              <a:rPr lang="ja-JP" altLang="en-US" dirty="0" smtClean="0"/>
              <a:t>したがってデータが多くのテーブルに</a:t>
            </a:r>
            <a:r>
              <a:rPr lang="ja-JP" altLang="en-US" dirty="0"/>
              <a:t>分散するため</a:t>
            </a:r>
            <a:r>
              <a:rPr lang="ja-JP" altLang="en-US" dirty="0" smtClean="0"/>
              <a:t>、データの検索には時間がかかってしまう。</a:t>
            </a:r>
            <a:r>
              <a:rPr lang="ja-JP" altLang="en-US" dirty="0"/>
              <a:t>そのため、あえて正規化</a:t>
            </a:r>
            <a:r>
              <a:rPr lang="ja-JP" altLang="en-US" dirty="0" smtClean="0"/>
              <a:t>をせず、冗長</a:t>
            </a:r>
            <a:r>
              <a:rPr lang="ja-JP" altLang="en-US" dirty="0"/>
              <a:t>な</a:t>
            </a:r>
            <a:r>
              <a:rPr lang="ja-JP" altLang="en-US" dirty="0" smtClean="0"/>
              <a:t>ままの</a:t>
            </a:r>
            <a:r>
              <a:rPr lang="ja-JP" altLang="en-US" dirty="0"/>
              <a:t>状態を保つことも</a:t>
            </a:r>
            <a:r>
              <a:rPr lang="ja-JP" altLang="en-US" dirty="0" smtClean="0"/>
              <a:t>ある。 </a:t>
            </a:r>
            <a:endParaRPr lang="en-US" altLang="ja-JP" dirty="0" smtClean="0"/>
          </a:p>
          <a:p>
            <a:pPr marL="457200" indent="-457200">
              <a:spcBef>
                <a:spcPts val="0"/>
              </a:spcBef>
              <a:buClrTx/>
              <a:buSzTx/>
              <a:buFont typeface="+mj-lt"/>
              <a:buAutoNum type="arabicPeriod"/>
            </a:pPr>
            <a:endParaRPr lang="en-US" altLang="ja-JP" dirty="0" smtClean="0"/>
          </a:p>
          <a:p>
            <a:pPr marL="274320" lvl="1" indent="0">
              <a:spcBef>
                <a:spcPts val="0"/>
              </a:spcBef>
              <a:buClrTx/>
              <a:buSzTx/>
              <a:buNone/>
            </a:pPr>
            <a:r>
              <a:rPr lang="ja-JP" altLang="en-US" dirty="0" smtClean="0"/>
              <a:t>など</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en-US" altLang="ja-JP"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ja-JP" altLang="en-US"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442852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情報科学実習2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情報科学実習2テーマ" id="{5D24C12E-73FC-874D-B787-02E62ECFE3D0}" vid="{586F9C04-8E17-0E41-81A1-14B794C4323E}"/>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情報科学実習2テーマ</Template>
  <TotalTime>3854</TotalTime>
  <Words>5630</Words>
  <Application>Microsoft Macintosh PowerPoint</Application>
  <PresentationFormat>ワイド画面</PresentationFormat>
  <Paragraphs>2771</Paragraphs>
  <Slides>61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61</vt:i4>
      </vt:variant>
    </vt:vector>
  </HeadingPairs>
  <TitlesOfParts>
    <vt:vector size="70" baseType="lpstr">
      <vt:lpstr>HGPｺﾞｼｯｸE</vt:lpstr>
      <vt:lpstr>Hiragino Kaku Gothic ProN W3</vt:lpstr>
      <vt:lpstr>Hiragino Maru Gothic ProN</vt:lpstr>
      <vt:lpstr>Mangal</vt:lpstr>
      <vt:lpstr>ＭＳ Ｐゴシック</vt:lpstr>
      <vt:lpstr>Wingdings</vt:lpstr>
      <vt:lpstr>Yu Gothic</vt:lpstr>
      <vt:lpstr>Arial</vt:lpstr>
      <vt:lpstr>情報科学実習2テーマ</vt:lpstr>
      <vt:lpstr>第４回授業</vt:lpstr>
      <vt:lpstr>CCライセンスでの配布</vt:lpstr>
      <vt:lpstr>目次</vt:lpstr>
      <vt:lpstr>今回使っていくテーブル</vt:lpstr>
      <vt:lpstr>正規化とは</vt:lpstr>
      <vt:lpstr>Before (正規化の前)</vt:lpstr>
      <vt:lpstr>After (正規化の後)</vt:lpstr>
      <vt:lpstr>正規化のメリット・デメリット</vt:lpstr>
      <vt:lpstr>正規化のメリット・デメリット</vt:lpstr>
      <vt:lpstr>正規化前には、同じデータが複数箇所に登録されていると、すべての箇所を修正しなければ不整合が発生してしまう。</vt:lpstr>
      <vt:lpstr>正規化により１箇所の修正で済む。</vt:lpstr>
      <vt:lpstr>正規化のメリット・デメリット</vt:lpstr>
      <vt:lpstr>正規化の手順</vt:lpstr>
      <vt:lpstr>非正規形 (1/2)</vt:lpstr>
      <vt:lpstr>非正規形 (2/2)</vt:lpstr>
      <vt:lpstr>第１正規形</vt:lpstr>
      <vt:lpstr>第１正規形</vt:lpstr>
      <vt:lpstr>第２正規形</vt:lpstr>
      <vt:lpstr>前準備</vt:lpstr>
      <vt:lpstr>前準備</vt:lpstr>
      <vt:lpstr>[復習] 主キー</vt:lpstr>
      <vt:lpstr>前準備</vt:lpstr>
      <vt:lpstr>[復習] 複合キー</vt:lpstr>
      <vt:lpstr>受注商品テーブルの主キー</vt:lpstr>
      <vt:lpstr>前準備</vt:lpstr>
      <vt:lpstr>関数従属 (1/2)</vt:lpstr>
      <vt:lpstr>関数従属 (2/2)</vt:lpstr>
      <vt:lpstr>前準備</vt:lpstr>
      <vt:lpstr>部分関数従属 (1/4)</vt:lpstr>
      <vt:lpstr>部分関数従属 (2/4)</vt:lpstr>
      <vt:lpstr>部分関数従属 (3/4)</vt:lpstr>
      <vt:lpstr>部分関数従属 (4/4)</vt:lpstr>
      <vt:lpstr>前準備</vt:lpstr>
      <vt:lpstr>完全関数従属 (1/2)</vt:lpstr>
      <vt:lpstr>完全関数従属 (2/2)</vt:lpstr>
      <vt:lpstr>第２正規形</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第３正規形</vt:lpstr>
      <vt:lpstr>前準備</vt:lpstr>
      <vt:lpstr>推移関数従属 (1/2)</vt:lpstr>
      <vt:lpstr>推移関数従属 (2/2)</vt:lpstr>
      <vt:lpstr>まとめ</vt:lpstr>
      <vt:lpstr>第３正規形</vt:lpstr>
      <vt:lpstr>PowerPoint プレゼンテーション</vt:lpstr>
      <vt:lpstr>PowerPoint プレゼンテーション</vt:lpstr>
      <vt:lpstr>PowerPoint プレゼンテーション</vt:lpstr>
      <vt:lpstr>PowerPoint プレゼンテーション</vt:lpstr>
      <vt:lpstr>第３正規形になったテーブル</vt:lpstr>
      <vt:lpstr>まとめ</vt:lpstr>
      <vt:lpstr>正規化の手順</vt:lpstr>
      <vt:lpstr>自宅学習課題の説明</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イチカワリョウスケ</dc:creator>
  <cp:lastModifiedBy>イチカワリョウスケ</cp:lastModifiedBy>
  <cp:revision>167</cp:revision>
  <dcterms:created xsi:type="dcterms:W3CDTF">2017-12-02T06:54:50Z</dcterms:created>
  <dcterms:modified xsi:type="dcterms:W3CDTF">2018-01-11T09:56:14Z</dcterms:modified>
</cp:coreProperties>
</file>