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4" r:id="rId3"/>
    <p:sldId id="265" r:id="rId4"/>
    <p:sldId id="269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10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D289-E132-E943-A8EF-D48D68264252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D0A52-3113-3946-812A-753EEA0B0D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23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rsue.ne.jp/jouhousyo/sysadcategory/Database/SQL/Q20.html#Q14" TargetMode="External"/><Relationship Id="rId4" Type="http://schemas.openxmlformats.org/officeDocument/2006/relationships/hyperlink" Target="http://www.pursue.ne.jp/jouhousyo/sysadcategory/Database/SQL/Q20.html#Q20" TargetMode="External"/><Relationship Id="rId5" Type="http://schemas.openxmlformats.org/officeDocument/2006/relationships/hyperlink" Target="http://xn--n9q36mh1hnxuksz7wt.jp/FE14a-am/k68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ursue.ne.jp/jouhousyo/sysadcategory/Database/SQL/Q10.html#Q0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</a:t>
            </a:r>
            <a:r>
              <a:rPr lang="ja-JP" altLang="en-US" dirty="0" smtClean="0"/>
              <a:t>　第４回授業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83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問題１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en-US" altLang="ja-JP" dirty="0"/>
              <a:t>* from </a:t>
            </a:r>
            <a:r>
              <a:rPr lang="ja-JP" altLang="en-US" dirty="0"/>
              <a:t>売上</a:t>
            </a:r>
            <a:r>
              <a:rPr lang="ja-JP" altLang="en-US" dirty="0" smtClean="0"/>
              <a:t>データ </a:t>
            </a:r>
            <a:r>
              <a:rPr lang="en-US" altLang="ja-JP" dirty="0"/>
              <a:t>where </a:t>
            </a:r>
            <a:r>
              <a:rPr lang="ja-JP" altLang="en-US" dirty="0"/>
              <a:t>曜日 </a:t>
            </a:r>
            <a:r>
              <a:rPr lang="en-US" altLang="ja-JP" dirty="0"/>
              <a:t>in("</a:t>
            </a:r>
            <a:r>
              <a:rPr lang="ja-JP" altLang="en-US" dirty="0"/>
              <a:t>火</a:t>
            </a:r>
            <a:r>
              <a:rPr lang="en-US" altLang="ja-JP" dirty="0"/>
              <a:t>", "</a:t>
            </a:r>
            <a:r>
              <a:rPr lang="ja-JP" altLang="en-US" dirty="0"/>
              <a:t>水</a:t>
            </a:r>
            <a:r>
              <a:rPr lang="en-US" altLang="ja-JP" dirty="0" smtClean="0"/>
              <a:t>");</a:t>
            </a:r>
          </a:p>
          <a:p>
            <a:r>
              <a:rPr lang="ja-JP" altLang="en-US" dirty="0" smtClean="0"/>
              <a:t>問題２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商品データ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商品名 </a:t>
            </a:r>
            <a:r>
              <a:rPr lang="en-US" altLang="ja-JP" dirty="0" smtClean="0"/>
              <a:t>like "%</a:t>
            </a:r>
            <a:r>
              <a:rPr lang="ja-JP" altLang="en-US" dirty="0" smtClean="0"/>
              <a:t>茶</a:t>
            </a:r>
            <a:r>
              <a:rPr lang="en-US" altLang="ja-JP" dirty="0" smtClean="0"/>
              <a:t>%";</a:t>
            </a:r>
          </a:p>
          <a:p>
            <a:r>
              <a:rPr lang="ja-JP" altLang="en-US" dirty="0" smtClean="0"/>
              <a:t>問題３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商品データ </a:t>
            </a:r>
            <a:r>
              <a:rPr lang="en-US" altLang="ja-JP" dirty="0"/>
              <a:t>where </a:t>
            </a:r>
            <a:r>
              <a:rPr lang="ja-JP" altLang="en-US" dirty="0"/>
              <a:t>商品名 </a:t>
            </a:r>
            <a:r>
              <a:rPr lang="en-US" altLang="ja-JP" dirty="0"/>
              <a:t>like </a:t>
            </a:r>
            <a:r>
              <a:rPr lang="en-US" altLang="ja-JP" dirty="0" smtClean="0"/>
              <a:t>”___</a:t>
            </a:r>
            <a:r>
              <a:rPr lang="ja-JP" altLang="en-US" dirty="0" smtClean="0"/>
              <a:t>茶</a:t>
            </a:r>
            <a:r>
              <a:rPr lang="en-US" altLang="ja-JP" dirty="0" smtClean="0"/>
              <a:t>"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4955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演習問題の答え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演習１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in("</a:t>
            </a:r>
            <a:r>
              <a:rPr lang="ja-JP" altLang="en-US" dirty="0" smtClean="0"/>
              <a:t>伊倉町</a:t>
            </a:r>
            <a:r>
              <a:rPr lang="en-US" altLang="ja-JP" dirty="0" smtClean="0"/>
              <a:t>", "</a:t>
            </a:r>
            <a:r>
              <a:rPr lang="ja-JP" altLang="en-US" dirty="0" smtClean="0"/>
              <a:t>宇治町</a:t>
            </a:r>
            <a:r>
              <a:rPr lang="en-US" altLang="ja-JP" dirty="0" smtClean="0"/>
              <a:t>");</a:t>
            </a:r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= "</a:t>
            </a:r>
            <a:r>
              <a:rPr lang="ja-JP" altLang="en-US" dirty="0" smtClean="0"/>
              <a:t>伊倉町</a:t>
            </a:r>
            <a:r>
              <a:rPr lang="en-US" altLang="ja-JP" dirty="0" smtClean="0"/>
              <a:t>" or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= "</a:t>
            </a:r>
            <a:r>
              <a:rPr lang="ja-JP" altLang="en-US" dirty="0" smtClean="0"/>
              <a:t>宇治町</a:t>
            </a:r>
            <a:r>
              <a:rPr lang="en-US" altLang="ja-JP" dirty="0" smtClean="0"/>
              <a:t>";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演習２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名前 </a:t>
            </a:r>
            <a:r>
              <a:rPr lang="en-US" altLang="ja-JP" dirty="0" smtClean="0"/>
              <a:t>like "%</a:t>
            </a:r>
            <a:r>
              <a:rPr lang="ja-JP" altLang="en-US" dirty="0" smtClean="0"/>
              <a:t>子</a:t>
            </a:r>
            <a:r>
              <a:rPr lang="en-US" altLang="ja-JP" dirty="0" smtClean="0"/>
              <a:t>";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演習３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distinct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生徒データ </a:t>
            </a:r>
            <a:r>
              <a:rPr lang="en-US" altLang="ja-JP" dirty="0" smtClean="0"/>
              <a:t>where </a:t>
            </a:r>
            <a:r>
              <a:rPr lang="ja-JP" altLang="en-US" dirty="0" smtClean="0"/>
              <a:t>住所 </a:t>
            </a:r>
            <a:r>
              <a:rPr lang="en-US" altLang="ja-JP" dirty="0" smtClean="0"/>
              <a:t>like "__</a:t>
            </a:r>
            <a:r>
              <a:rPr lang="ja-JP" altLang="en-US" dirty="0" smtClean="0"/>
              <a:t>町</a:t>
            </a:r>
            <a:r>
              <a:rPr lang="en-US" altLang="ja-JP" dirty="0" smtClean="0"/>
              <a:t>";</a:t>
            </a:r>
          </a:p>
          <a:p>
            <a:pPr marL="0" indent="0">
              <a:buNone/>
            </a:pPr>
            <a:r>
              <a:rPr lang="en-US" altLang="ja-JP" dirty="0" smtClean="0"/>
              <a:t>(select </a:t>
            </a:r>
            <a:r>
              <a:rPr lang="ja-JP" altLang="en-US" dirty="0"/>
              <a:t>住所 </a:t>
            </a:r>
            <a:r>
              <a:rPr lang="en-US" altLang="ja-JP" dirty="0"/>
              <a:t>from </a:t>
            </a:r>
            <a:r>
              <a:rPr lang="ja-JP" altLang="en-US" dirty="0"/>
              <a:t>生徒データ </a:t>
            </a:r>
            <a:r>
              <a:rPr lang="en-US" altLang="ja-JP" dirty="0"/>
              <a:t>where </a:t>
            </a:r>
            <a:r>
              <a:rPr lang="ja-JP" altLang="en-US" dirty="0"/>
              <a:t>住所 </a:t>
            </a:r>
            <a:r>
              <a:rPr lang="en-US" altLang="ja-JP" dirty="0"/>
              <a:t>like "__</a:t>
            </a:r>
            <a:r>
              <a:rPr lang="ja-JP" altLang="en-US" dirty="0"/>
              <a:t>町</a:t>
            </a:r>
            <a:r>
              <a:rPr lang="en-US" altLang="ja-JP" dirty="0"/>
              <a:t>" group by </a:t>
            </a:r>
            <a:r>
              <a:rPr lang="ja-JP" altLang="en-US" dirty="0"/>
              <a:t>住所</a:t>
            </a:r>
            <a:r>
              <a:rPr lang="en-US" altLang="ja-JP" dirty="0" smtClean="0"/>
              <a:t>;)</a:t>
            </a:r>
          </a:p>
        </p:txBody>
      </p:sp>
    </p:spTree>
    <p:extLst>
      <p:ext uri="{BB962C8B-B14F-4D97-AF65-F5344CB8AC3E}">
        <p14:creationId xmlns:p14="http://schemas.microsoft.com/office/powerpoint/2010/main" val="160520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/>
              <a:t>基礎編</a:t>
            </a:r>
            <a:r>
              <a:rPr lang="en-US" altLang="ja-JP" dirty="0"/>
              <a:t> (</a:t>
            </a:r>
            <a:r>
              <a:rPr lang="ja-JP" altLang="en-US" dirty="0"/>
              <a:t>全９問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それぞれの問題へのリンクは以下のようになる</a:t>
            </a:r>
            <a:endParaRPr lang="en-US" altLang="ja-JP" dirty="0" smtClean="0"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>
                <a:hlinkClick r:id="rId3"/>
              </a:rPr>
              <a:t>http</a:t>
            </a:r>
            <a:r>
              <a:rPr lang="en-US" altLang="ja-JP" dirty="0">
                <a:hlinkClick r:id="rId3"/>
              </a:rPr>
              <a:t>://</a:t>
            </a:r>
            <a:r>
              <a:rPr lang="en-US" altLang="ja-JP" dirty="0" smtClean="0">
                <a:hlinkClick r:id="rId3"/>
              </a:rPr>
              <a:t>www.pursue.ne.jp/jouhousyo/sysadcategory/Database/SQL/Q20.html#Q14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>
                <a:hlinkClick r:id="rId4"/>
              </a:rPr>
              <a:t>http</a:t>
            </a:r>
            <a:r>
              <a:rPr lang="en-US" altLang="ja-JP" dirty="0">
                <a:hlinkClick r:id="rId4"/>
              </a:rPr>
              <a:t>://</a:t>
            </a:r>
            <a:r>
              <a:rPr lang="en-US" altLang="ja-JP" dirty="0" smtClean="0">
                <a:hlinkClick r:id="rId4"/>
              </a:rPr>
              <a:t>www.pursue.ne.jp/jouhousyo/sysadcategory/Database/SQL/Q20.html#Q20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dirty="0">
                <a:hlinkClick r:id="rId5"/>
              </a:rPr>
              <a:t>http://xn--</a:t>
            </a:r>
            <a:r>
              <a:rPr lang="en-US" altLang="ja-JP" dirty="0" smtClean="0">
                <a:hlinkClick r:id="rId5"/>
              </a:rPr>
              <a:t>n9q36mh1hnxuksz7wt.jp/FE14a-am/k68.html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181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問題１</a:t>
            </a:r>
            <a:endParaRPr kumimoji="1" lang="en-US" altLang="ja-JP" dirty="0" smtClean="0"/>
          </a:p>
          <a:p>
            <a:r>
              <a:rPr lang="en-US" altLang="ja-JP" sz="1800" dirty="0"/>
              <a:t>SQL</a:t>
            </a:r>
            <a:r>
              <a:rPr lang="ja-JP" altLang="en-US" sz="1800" dirty="0"/>
              <a:t>では，</a:t>
            </a:r>
            <a:r>
              <a:rPr lang="en-US" altLang="ja-JP" sz="1800" dirty="0"/>
              <a:t>LIKE</a:t>
            </a:r>
            <a:r>
              <a:rPr lang="ja-JP" altLang="en-US" sz="1800" dirty="0"/>
              <a:t>述語と任意の文字列を表す特殊文字“</a:t>
            </a:r>
            <a:r>
              <a:rPr lang="en-US" altLang="ja-JP" sz="1800" dirty="0"/>
              <a:t>%”</a:t>
            </a:r>
            <a:r>
              <a:rPr lang="ja-JP" altLang="en-US" sz="1800" dirty="0"/>
              <a:t>を使うことで文字列のパターンマッチを行うことができる。蔵書テーブル</a:t>
            </a:r>
            <a:r>
              <a:rPr lang="en-US" altLang="ja-JP" sz="1800" dirty="0"/>
              <a:t>BOOKS</a:t>
            </a:r>
            <a:r>
              <a:rPr lang="ja-JP" altLang="en-US" sz="1800" dirty="0"/>
              <a:t>から“</a:t>
            </a:r>
            <a:r>
              <a:rPr lang="en-US" altLang="ja-JP" sz="1800" dirty="0"/>
              <a:t>UNIX”</a:t>
            </a:r>
            <a:r>
              <a:rPr lang="ja-JP" altLang="en-US" sz="1800" dirty="0"/>
              <a:t>を書名に含むものを探すために，次の</a:t>
            </a:r>
            <a:r>
              <a:rPr lang="en-US" altLang="ja-JP" sz="1800" dirty="0"/>
              <a:t>SQL</a:t>
            </a:r>
            <a:r>
              <a:rPr lang="ja-JP" altLang="en-US" sz="1800" dirty="0"/>
              <a:t>文を用いるとき，</a:t>
            </a:r>
            <a:r>
              <a:rPr lang="en-US" altLang="ja-JP" sz="1800" dirty="0"/>
              <a:t>a</a:t>
            </a:r>
            <a:r>
              <a:rPr lang="ja-JP" altLang="en-US" sz="1800" dirty="0"/>
              <a:t>に指定する文字列として，適切なものはどれか</a:t>
            </a:r>
            <a:r>
              <a:rPr lang="ja-JP" altLang="en-US" sz="1800" dirty="0" smtClean="0"/>
              <a:t>。</a:t>
            </a:r>
            <a:endParaRPr lang="en-US" altLang="ja-JP" sz="1800" dirty="0" smtClean="0"/>
          </a:p>
          <a:p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SELECT</a:t>
            </a:r>
            <a:r>
              <a:rPr lang="ja-JP" altLang="en-US" sz="1800" dirty="0"/>
              <a:t>　*　 </a:t>
            </a:r>
            <a:r>
              <a:rPr lang="en-US" altLang="ja-JP" sz="1800" dirty="0"/>
              <a:t>FROM</a:t>
            </a:r>
            <a:r>
              <a:rPr lang="ja-JP" altLang="en-US" sz="1800" dirty="0"/>
              <a:t>　</a:t>
            </a:r>
            <a:r>
              <a:rPr lang="en-US" altLang="ja-JP" sz="1800" dirty="0"/>
              <a:t>BOOKS</a:t>
            </a:r>
            <a:r>
              <a:rPr lang="ja-JP" altLang="en-US" sz="1800" dirty="0"/>
              <a:t>　</a:t>
            </a:r>
            <a:r>
              <a:rPr lang="en-US" altLang="ja-JP" sz="1800" dirty="0"/>
              <a:t>WHERE</a:t>
            </a:r>
            <a:r>
              <a:rPr lang="ja-JP" altLang="en-US" sz="1800" dirty="0"/>
              <a:t>　書名　</a:t>
            </a:r>
            <a:r>
              <a:rPr lang="en-US" altLang="ja-JP" sz="1800" dirty="0"/>
              <a:t>LIKE</a:t>
            </a:r>
            <a:r>
              <a:rPr lang="ja-JP" altLang="en-US" sz="1800" dirty="0"/>
              <a:t>　</a:t>
            </a:r>
            <a:r>
              <a:rPr lang="en-US" altLang="ja-JP" sz="1800" dirty="0"/>
              <a:t>'</a:t>
            </a:r>
            <a:r>
              <a:rPr lang="ja-JP" altLang="en-US" sz="1800" dirty="0"/>
              <a:t>［　　</a:t>
            </a:r>
            <a:r>
              <a:rPr lang="en-US" altLang="ja-JP" sz="1800" dirty="0"/>
              <a:t>a</a:t>
            </a:r>
            <a:r>
              <a:rPr lang="ja-JP" altLang="en-US" sz="1800" dirty="0"/>
              <a:t>　　］</a:t>
            </a:r>
            <a:r>
              <a:rPr lang="en-US" altLang="ja-JP" sz="1800" dirty="0"/>
              <a:t>'</a:t>
            </a:r>
          </a:p>
          <a:p>
            <a:endParaRPr lang="en-US" altLang="ja-JP" sz="1800" dirty="0" smtClean="0"/>
          </a:p>
          <a:p>
            <a:r>
              <a:rPr lang="ja-JP" altLang="en-US" sz="1800" dirty="0"/>
              <a:t>ア　</a:t>
            </a:r>
            <a:r>
              <a:rPr lang="en-US" altLang="ja-JP" sz="1800" dirty="0"/>
              <a:t>%UNIX</a:t>
            </a:r>
          </a:p>
          <a:p>
            <a:r>
              <a:rPr lang="ja-JP" altLang="en-US" sz="1800" dirty="0">
                <a:solidFill>
                  <a:schemeClr val="accent2"/>
                </a:solidFill>
              </a:rPr>
              <a:t>イ　</a:t>
            </a:r>
            <a:r>
              <a:rPr lang="en-US" altLang="ja-JP" sz="1800" dirty="0">
                <a:solidFill>
                  <a:schemeClr val="accent2"/>
                </a:solidFill>
              </a:rPr>
              <a:t>%UNIX%</a:t>
            </a:r>
          </a:p>
          <a:p>
            <a:r>
              <a:rPr lang="ja-JP" altLang="en-US" sz="1800" dirty="0"/>
              <a:t>ウ　</a:t>
            </a:r>
            <a:r>
              <a:rPr lang="en-US" altLang="ja-JP" sz="1800" dirty="0"/>
              <a:t>UNIX</a:t>
            </a:r>
          </a:p>
          <a:p>
            <a:r>
              <a:rPr lang="ja-JP" altLang="en-US" sz="1800" dirty="0"/>
              <a:t>エ　</a:t>
            </a:r>
            <a:r>
              <a:rPr lang="en-US" altLang="ja-JP" sz="1800" dirty="0"/>
              <a:t>UNIX</a:t>
            </a:r>
            <a:r>
              <a:rPr lang="en-US" altLang="ja-JP" sz="1800" dirty="0" smtClean="0"/>
              <a:t>%</a:t>
            </a:r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pPr marL="0" indent="0" algn="r">
              <a:buNone/>
            </a:pPr>
            <a:r>
              <a:rPr lang="ja-JP" altLang="en-US" sz="1800" dirty="0"/>
              <a:t>初級シスアド 平成</a:t>
            </a:r>
            <a:r>
              <a:rPr lang="en-US" altLang="ja-JP" sz="1800" dirty="0"/>
              <a:t>12</a:t>
            </a:r>
            <a:r>
              <a:rPr lang="ja-JP" altLang="en-US" sz="1800" dirty="0"/>
              <a:t>年 春期 午前 問</a:t>
            </a:r>
            <a:r>
              <a:rPr lang="en-US" altLang="ja-JP" sz="1800" dirty="0"/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743078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問題２</a:t>
            </a:r>
            <a:endParaRPr kumimoji="1" lang="en-US" altLang="ja-JP" dirty="0" smtClean="0"/>
          </a:p>
          <a:p>
            <a:r>
              <a:rPr lang="ja-JP" altLang="en-US" dirty="0"/>
              <a:t>“商品”表に対して，次の</a:t>
            </a:r>
            <a:r>
              <a:rPr lang="en-US" altLang="ja-JP" dirty="0"/>
              <a:t>SQL</a:t>
            </a:r>
            <a:r>
              <a:rPr lang="ja-JP" altLang="en-US" dirty="0"/>
              <a:t>文によって得られる結果はどれか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</a:t>
            </a:r>
            <a:r>
              <a:rPr lang="ja-JP" altLang="en-US" dirty="0"/>
              <a:t>　商品番号　</a:t>
            </a:r>
            <a:r>
              <a:rPr lang="en-US" altLang="ja-JP" dirty="0"/>
              <a:t>FROM</a:t>
            </a:r>
            <a:r>
              <a:rPr lang="ja-JP" altLang="en-US" dirty="0"/>
              <a:t>　</a:t>
            </a:r>
            <a:r>
              <a:rPr lang="ja-JP" altLang="en-US" dirty="0" smtClean="0"/>
              <a:t>商品</a:t>
            </a:r>
            <a:r>
              <a:rPr lang="ja-JP" altLang="en-US" dirty="0"/>
              <a:t>　</a:t>
            </a:r>
            <a:r>
              <a:rPr lang="en-US" altLang="ja-JP" dirty="0" smtClean="0"/>
              <a:t>WHERE</a:t>
            </a:r>
            <a:r>
              <a:rPr lang="ja-JP" altLang="en-US" dirty="0"/>
              <a:t>　商品名　</a:t>
            </a:r>
            <a:r>
              <a:rPr lang="en-US" altLang="ja-JP" dirty="0"/>
              <a:t>LIKE</a:t>
            </a:r>
            <a:r>
              <a:rPr lang="ja-JP" altLang="en-US" dirty="0"/>
              <a:t>　</a:t>
            </a:r>
            <a:r>
              <a:rPr lang="en-US" altLang="ja-JP" dirty="0"/>
              <a:t>'%</a:t>
            </a:r>
            <a:r>
              <a:rPr lang="ja-JP" altLang="en-US" dirty="0"/>
              <a:t>めん</a:t>
            </a:r>
            <a:r>
              <a:rPr lang="en-US" altLang="ja-JP" dirty="0"/>
              <a:t>'</a:t>
            </a:r>
            <a:r>
              <a:rPr lang="ja-JP" altLang="en-US" dirty="0"/>
              <a:t>　</a:t>
            </a:r>
            <a:r>
              <a:rPr lang="en-US" altLang="ja-JP" dirty="0"/>
              <a:t>AND</a:t>
            </a:r>
            <a:r>
              <a:rPr lang="ja-JP" altLang="en-US" dirty="0"/>
              <a:t>　単価 </a:t>
            </a:r>
            <a:r>
              <a:rPr lang="en-US" altLang="ja-JP" dirty="0"/>
              <a:t>&lt; </a:t>
            </a:r>
            <a:r>
              <a:rPr lang="en-US" altLang="ja-JP" dirty="0" smtClean="0"/>
              <a:t>330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>
                <a:solidFill>
                  <a:schemeClr val="accent2"/>
                </a:solidFill>
              </a:rPr>
              <a:t>答え：　ウ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初級シスアド 平成</a:t>
            </a:r>
            <a:r>
              <a:rPr lang="en-US" altLang="ja-JP" dirty="0"/>
              <a:t>14</a:t>
            </a:r>
            <a:r>
              <a:rPr lang="ja-JP" altLang="en-US" dirty="0"/>
              <a:t>年 春期 午前 問</a:t>
            </a:r>
            <a:r>
              <a:rPr lang="en-US" altLang="ja-JP" dirty="0"/>
              <a:t>29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650" y="3429000"/>
            <a:ext cx="4000500" cy="21082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800350"/>
            <a:ext cx="3073400" cy="3365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96223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</a:t>
            </a:r>
            <a:r>
              <a:rPr lang="en-US" altLang="ja-JP"/>
              <a:t>: </a:t>
            </a:r>
            <a:r>
              <a:rPr lang="ja-JP" altLang="en-US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問題３</a:t>
            </a:r>
            <a:endParaRPr kumimoji="1" lang="en-US" altLang="ja-JP" dirty="0" smtClean="0"/>
          </a:p>
          <a:p>
            <a:r>
              <a:rPr lang="ja-JP" altLang="en-US" dirty="0"/>
              <a:t>氏名に“三”の文字をもつ社員を“社員”表から検索して， 次のような“社員リスト”表を作成する </a:t>
            </a:r>
            <a:r>
              <a:rPr lang="en-US" altLang="ja-JP" dirty="0"/>
              <a:t>SQL </a:t>
            </a:r>
            <a:r>
              <a:rPr lang="ja-JP" altLang="en-US" dirty="0"/>
              <a:t>文中の </a:t>
            </a:r>
            <a:r>
              <a:rPr lang="en-US" altLang="ja-JP" dirty="0"/>
              <a:t>a </a:t>
            </a:r>
            <a:r>
              <a:rPr lang="ja-JP" altLang="en-US" dirty="0"/>
              <a:t>に入れるべき適切な字句はどれか。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</a:t>
            </a:r>
            <a:r>
              <a:rPr lang="ja-JP" altLang="en-US" dirty="0"/>
              <a:t>社員番号</a:t>
            </a:r>
            <a:r>
              <a:rPr lang="en-US" altLang="ja-JP" dirty="0"/>
              <a:t>, </a:t>
            </a:r>
            <a:r>
              <a:rPr lang="ja-JP" altLang="en-US" dirty="0"/>
              <a:t>氏名</a:t>
            </a:r>
            <a:r>
              <a:rPr lang="en-US" altLang="ja-JP" dirty="0"/>
              <a:t>, </a:t>
            </a:r>
            <a:r>
              <a:rPr lang="ja-JP" altLang="en-US" dirty="0"/>
              <a:t>課コード</a:t>
            </a:r>
            <a:r>
              <a:rPr lang="en-US" altLang="ja-JP" dirty="0"/>
              <a:t>, </a:t>
            </a:r>
            <a:r>
              <a:rPr lang="ja-JP" altLang="en-US" dirty="0"/>
              <a:t>内線電話 </a:t>
            </a:r>
            <a:r>
              <a:rPr lang="en-US" altLang="ja-JP" dirty="0"/>
              <a:t>FROM </a:t>
            </a:r>
            <a:r>
              <a:rPr lang="ja-JP" altLang="en-US" dirty="0"/>
              <a:t>社員 </a:t>
            </a:r>
            <a:r>
              <a:rPr lang="en-US" altLang="ja-JP" dirty="0" smtClean="0"/>
              <a:t>WHERE [        a        ]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r>
              <a:rPr lang="ja-JP" altLang="en-US" dirty="0"/>
              <a:t>ア　氏名 </a:t>
            </a:r>
            <a:r>
              <a:rPr lang="en-US" altLang="ja-JP" dirty="0"/>
              <a:t>='</a:t>
            </a:r>
            <a:r>
              <a:rPr lang="ja-JP" altLang="en-US" dirty="0" smtClean="0"/>
              <a:t>三</a:t>
            </a:r>
            <a:r>
              <a:rPr lang="en-US" altLang="ja-JP" dirty="0" smtClean="0"/>
              <a:t>’</a:t>
            </a:r>
          </a:p>
          <a:p>
            <a:r>
              <a:rPr lang="ja-JP" altLang="en-US" dirty="0" smtClean="0"/>
              <a:t>イ</a:t>
            </a:r>
            <a:r>
              <a:rPr lang="ja-JP" altLang="en-US" dirty="0"/>
              <a:t>　氏名 </a:t>
            </a:r>
            <a:r>
              <a:rPr lang="en-US" altLang="ja-JP" dirty="0"/>
              <a:t>='%</a:t>
            </a:r>
            <a:r>
              <a:rPr lang="ja-JP" altLang="en-US" dirty="0"/>
              <a:t>三</a:t>
            </a:r>
            <a:r>
              <a:rPr lang="en-US" altLang="ja-JP" dirty="0" smtClean="0"/>
              <a:t>%’</a:t>
            </a:r>
          </a:p>
          <a:p>
            <a:r>
              <a:rPr lang="ja-JP" altLang="en-US" dirty="0" smtClean="0">
                <a:solidFill>
                  <a:schemeClr val="accent2"/>
                </a:solidFill>
              </a:rPr>
              <a:t>ウ</a:t>
            </a:r>
            <a:r>
              <a:rPr lang="ja-JP" altLang="en-US" dirty="0">
                <a:solidFill>
                  <a:schemeClr val="accent2"/>
                </a:solidFill>
              </a:rPr>
              <a:t>　氏名 </a:t>
            </a:r>
            <a:r>
              <a:rPr lang="en-US" altLang="ja-JP" dirty="0">
                <a:solidFill>
                  <a:schemeClr val="accent2"/>
                </a:solidFill>
              </a:rPr>
              <a:t>LIKE '%</a:t>
            </a:r>
            <a:r>
              <a:rPr lang="ja-JP" altLang="en-US" dirty="0">
                <a:solidFill>
                  <a:schemeClr val="accent2"/>
                </a:solidFill>
              </a:rPr>
              <a:t>三</a:t>
            </a:r>
            <a:r>
              <a:rPr lang="en-US" altLang="ja-JP" dirty="0" smtClean="0">
                <a:solidFill>
                  <a:schemeClr val="accent2"/>
                </a:solidFill>
              </a:rPr>
              <a:t>%’</a:t>
            </a:r>
          </a:p>
          <a:p>
            <a:r>
              <a:rPr lang="ja-JP" altLang="en-US" dirty="0" smtClean="0"/>
              <a:t>エ</a:t>
            </a:r>
            <a:r>
              <a:rPr lang="ja-JP" altLang="en-US" dirty="0"/>
              <a:t>　氏名 </a:t>
            </a:r>
            <a:r>
              <a:rPr lang="en-US" altLang="ja-JP" dirty="0"/>
              <a:t>NOT LIKE '%</a:t>
            </a:r>
            <a:r>
              <a:rPr lang="ja-JP" altLang="en-US" dirty="0"/>
              <a:t>三</a:t>
            </a:r>
            <a:r>
              <a:rPr lang="en-US" altLang="ja-JP" dirty="0" smtClean="0"/>
              <a:t>%’</a:t>
            </a:r>
          </a:p>
          <a:p>
            <a:pPr marL="0" indent="0" algn="r">
              <a:buNone/>
            </a:pPr>
            <a:r>
              <a:rPr lang="ja-JP" altLang="en-US" dirty="0"/>
              <a:t>平成</a:t>
            </a:r>
            <a:r>
              <a:rPr lang="en-US" altLang="ja-JP" dirty="0"/>
              <a:t>14</a:t>
            </a:r>
            <a:r>
              <a:rPr lang="ja-JP" altLang="en-US" dirty="0"/>
              <a:t>年 春期 基本情報技術者 午前 問</a:t>
            </a:r>
            <a:r>
              <a:rPr lang="en-US" altLang="ja-JP" dirty="0"/>
              <a:t>68</a:t>
            </a: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81" y="2933700"/>
            <a:ext cx="5760823" cy="25527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557572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11</TotalTime>
  <Words>349</Words>
  <Application>Microsoft Macintosh PowerPoint</Application>
  <PresentationFormat>ワイド画面</PresentationFormat>
  <Paragraphs>72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Hiragino Kaku Gothic ProN W3</vt:lpstr>
      <vt:lpstr>Hiragino Maru Gothic ProN</vt:lpstr>
      <vt:lpstr>Yu Gothic</vt:lpstr>
      <vt:lpstr>Arial</vt:lpstr>
      <vt:lpstr>情報科学実習2テーマ</vt:lpstr>
      <vt:lpstr>高校生向け　第４回授業 解答</vt:lpstr>
      <vt:lpstr>問題の解答</vt:lpstr>
      <vt:lpstr>演習問題の答え</vt:lpstr>
      <vt:lpstr>SQL文に関する問題 : 基礎編 (全９問)</vt:lpstr>
      <vt:lpstr>SQL文に関する問題 : 基礎編</vt:lpstr>
      <vt:lpstr>SQL文に関する問題 : 基礎編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高校生向け　第１回授業 解答</dc:title>
  <dc:creator>イチカワリョウスケ</dc:creator>
  <cp:lastModifiedBy>イチカワリョウスケ</cp:lastModifiedBy>
  <cp:revision>11</cp:revision>
  <dcterms:created xsi:type="dcterms:W3CDTF">2018-01-29T03:09:34Z</dcterms:created>
  <dcterms:modified xsi:type="dcterms:W3CDTF">2018-01-30T06:45:14Z</dcterms:modified>
</cp:coreProperties>
</file>