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8"/>
  </p:notesMasterIdLst>
  <p:sldIdLst>
    <p:sldId id="256" r:id="rId2"/>
    <p:sldId id="262" r:id="rId3"/>
    <p:sldId id="263" r:id="rId4"/>
    <p:sldId id="264" r:id="rId5"/>
    <p:sldId id="265" r:id="rId6"/>
    <p:sldId id="266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84"/>
    <p:restoredTop sz="94669"/>
  </p:normalViewPr>
  <p:slideViewPr>
    <p:cSldViewPr snapToGrid="0" snapToObjects="1">
      <p:cViewPr varScale="1">
        <p:scale>
          <a:sx n="90" d="100"/>
          <a:sy n="90" d="100"/>
        </p:scale>
        <p:origin x="104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2ED289-E132-E943-A8EF-D48D68264252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FD0A52-3113-3946-812A-753EEA0B0D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516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71601"/>
            <a:ext cx="10464800" cy="1927225"/>
          </a:xfrm>
        </p:spPr>
        <p:txBody>
          <a:bodyPr anchor="b">
            <a:noAutofit/>
          </a:bodyPr>
          <a:lstStyle>
            <a:lvl1pPr>
              <a:defRPr sz="5400" b="0" i="0" cap="none" baseline="0">
                <a:latin typeface="Hiragino Maru Gothic ProN" charset="-128"/>
                <a:ea typeface="Hiragino Maru Gothic ProN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505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14400" y="3398520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09600"/>
            <a:ext cx="2743200" cy="5867400"/>
          </a:xfrm>
        </p:spPr>
        <p:txBody>
          <a:bodyPr vert="eaVert" anchor="b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8026400" cy="5867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Hiragino Maru Gothic ProN" charset="-128"/>
                <a:ea typeface="Hiragino Maru Gothic ProN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362201"/>
            <a:ext cx="103632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626865"/>
            <a:ext cx="103632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975360" y="4599432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984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i="0" kern="1200" dirty="0" smtClean="0">
                <a:solidFill>
                  <a:schemeClr val="tx2"/>
                </a:solidFill>
                <a:latin typeface="+mn-lt"/>
                <a:ea typeface="Hiragino Kaku Gothic ProN W3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984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741949" y="4045691"/>
            <a:ext cx="4709160" cy="1059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080"/>
            <a:ext cx="2852928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792080"/>
            <a:ext cx="7620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130553"/>
            <a:ext cx="2852928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912152" y="3579942"/>
            <a:ext cx="5577840" cy="211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480"/>
            <a:ext cx="2856907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1480" y="838201"/>
            <a:ext cx="787252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133600"/>
            <a:ext cx="2852928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12192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63568"/>
            <a:ext cx="10972800" cy="4473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908720"/>
            <a:ext cx="10972800" cy="5568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18288"/>
            <a:ext cx="3860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fld id="{8B5D45DB-5788-764A-8DCA-170A82FB4A29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18288"/>
            <a:ext cx="5486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18288"/>
            <a:ext cx="1422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1230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2800" b="0" i="0" kern="1200" spc="-100" baseline="0">
          <a:solidFill>
            <a:schemeClr val="tx2"/>
          </a:solidFill>
          <a:latin typeface="Hiragino Maru Gothic ProN" charset="-128"/>
          <a:ea typeface="Hiragino Maru Gothic ProN" charset="-128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20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18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kumimoji="1" sz="18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6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kumimoji="1" sz="1600" b="0" i="0" kern="1200" baseline="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pursue.ne.jp/jouhousyo/sysadcategory/Database/SQL/Q10.html#Q01" TargetMode="External"/><Relationship Id="rId3" Type="http://schemas.openxmlformats.org/officeDocument/2006/relationships/hyperlink" Target="http://www.pursue.ne.jp/jouhousyo/sysadcategory/Database/SQL/Q10.html#Q10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高校生向け</a:t>
            </a:r>
            <a:r>
              <a:rPr lang="ja-JP" altLang="en-US" smtClean="0"/>
              <a:t>　第３回</a:t>
            </a:r>
            <a:r>
              <a:rPr lang="ja-JP" altLang="en-US" dirty="0" smtClean="0"/>
              <a:t>授業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解答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日本大学文理学部情報科学科４年　市川亮</a:t>
            </a:r>
            <a:r>
              <a:rPr lang="ja-JP" altLang="en-US" dirty="0" smtClean="0"/>
              <a:t>佑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7083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問題の解答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問題１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select * from </a:t>
            </a:r>
            <a:r>
              <a:rPr lang="ja-JP" altLang="en-US" dirty="0" smtClean="0"/>
              <a:t>商品データ </a:t>
            </a:r>
            <a:r>
              <a:rPr lang="en-US" altLang="ja-JP" dirty="0" smtClean="0"/>
              <a:t>order by </a:t>
            </a:r>
            <a:r>
              <a:rPr lang="ja-JP" altLang="en-US" dirty="0" smtClean="0"/>
              <a:t>価格 </a:t>
            </a:r>
            <a:r>
              <a:rPr lang="en-US" altLang="ja-JP" dirty="0" err="1" smtClean="0"/>
              <a:t>desc</a:t>
            </a:r>
            <a:r>
              <a:rPr lang="en-US" altLang="ja-JP" dirty="0" smtClean="0"/>
              <a:t>;</a:t>
            </a:r>
          </a:p>
          <a:p>
            <a:pPr marL="0" indent="0">
              <a:buNone/>
            </a:pPr>
            <a:endParaRPr lang="en-US" altLang="ja-JP" dirty="0" smtClean="0"/>
          </a:p>
          <a:p>
            <a:r>
              <a:rPr lang="ja-JP" altLang="en-US" dirty="0" smtClean="0"/>
              <a:t>問題２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select count(distinct </a:t>
            </a:r>
            <a:r>
              <a:rPr lang="ja-JP" altLang="en-US" dirty="0"/>
              <a:t>商品コード</a:t>
            </a:r>
            <a:r>
              <a:rPr lang="en-US" altLang="ja-JP" dirty="0"/>
              <a:t>), count</a:t>
            </a:r>
            <a:r>
              <a:rPr lang="en-US" altLang="ja-JP" dirty="0" smtClean="0"/>
              <a:t>(*)</a:t>
            </a:r>
            <a:r>
              <a:rPr lang="en-US" altLang="ja-JP" dirty="0"/>
              <a:t> </a:t>
            </a:r>
            <a:r>
              <a:rPr lang="en-US" altLang="ja-JP" dirty="0" smtClean="0"/>
              <a:t>from </a:t>
            </a:r>
            <a:r>
              <a:rPr lang="ja-JP" altLang="en-US" dirty="0"/>
              <a:t>売上データ</a:t>
            </a:r>
            <a:r>
              <a:rPr lang="en-US" altLang="ja-JP" dirty="0"/>
              <a:t>;</a:t>
            </a:r>
            <a:endParaRPr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1972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演習問題の解答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演習１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select </a:t>
            </a:r>
            <a:r>
              <a:rPr lang="en-US" altLang="ja-JP" dirty="0" err="1"/>
              <a:t>avg</a:t>
            </a:r>
            <a:r>
              <a:rPr lang="en-US" altLang="ja-JP" dirty="0"/>
              <a:t>(</a:t>
            </a:r>
            <a:r>
              <a:rPr lang="ja-JP" altLang="en-US" dirty="0"/>
              <a:t>国語</a:t>
            </a:r>
            <a:r>
              <a:rPr lang="en-US" altLang="ja-JP" dirty="0"/>
              <a:t>) as </a:t>
            </a:r>
            <a:r>
              <a:rPr lang="ja-JP" altLang="en-US" dirty="0"/>
              <a:t>国語の平均点</a:t>
            </a:r>
            <a:r>
              <a:rPr lang="en-US" altLang="ja-JP" dirty="0"/>
              <a:t>, max(</a:t>
            </a:r>
            <a:r>
              <a:rPr lang="ja-JP" altLang="en-US" dirty="0"/>
              <a:t>国語</a:t>
            </a:r>
            <a:r>
              <a:rPr lang="en-US" altLang="ja-JP" dirty="0"/>
              <a:t>) as </a:t>
            </a:r>
            <a:r>
              <a:rPr lang="ja-JP" altLang="en-US" dirty="0"/>
              <a:t>国語の最高点</a:t>
            </a:r>
            <a:r>
              <a:rPr lang="en-US" altLang="ja-JP" dirty="0"/>
              <a:t>, min(</a:t>
            </a:r>
            <a:r>
              <a:rPr lang="ja-JP" altLang="en-US" dirty="0"/>
              <a:t>国語</a:t>
            </a:r>
            <a:r>
              <a:rPr lang="en-US" altLang="ja-JP" dirty="0"/>
              <a:t>) as </a:t>
            </a:r>
            <a:r>
              <a:rPr lang="ja-JP" altLang="en-US" dirty="0"/>
              <a:t>国語の最低点 </a:t>
            </a:r>
            <a:r>
              <a:rPr lang="en-US" altLang="ja-JP" dirty="0"/>
              <a:t>from </a:t>
            </a:r>
            <a:r>
              <a:rPr lang="ja-JP" altLang="en-US" dirty="0"/>
              <a:t>生徒成績データ</a:t>
            </a:r>
            <a:r>
              <a:rPr lang="en-US" altLang="ja-JP" dirty="0" smtClean="0"/>
              <a:t>;</a:t>
            </a:r>
          </a:p>
          <a:p>
            <a:r>
              <a:rPr lang="ja-JP" altLang="en-US" dirty="0" smtClean="0"/>
              <a:t>演習２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select * from </a:t>
            </a:r>
            <a:r>
              <a:rPr lang="ja-JP" altLang="en-US" dirty="0" smtClean="0"/>
              <a:t>生徒成績データ </a:t>
            </a:r>
            <a:r>
              <a:rPr lang="en-US" altLang="ja-JP" dirty="0" smtClean="0"/>
              <a:t>order by </a:t>
            </a:r>
            <a:r>
              <a:rPr lang="ja-JP" altLang="en-US" dirty="0" smtClean="0"/>
              <a:t>国語 </a:t>
            </a:r>
            <a:r>
              <a:rPr lang="en-US" altLang="ja-JP" dirty="0" err="1" smtClean="0"/>
              <a:t>desc</a:t>
            </a:r>
            <a:r>
              <a:rPr lang="en-US" altLang="ja-JP" dirty="0" smtClean="0"/>
              <a:t> limit 10;</a:t>
            </a:r>
          </a:p>
          <a:p>
            <a:r>
              <a:rPr kumimoji="1" lang="ja-JP" altLang="en-US" dirty="0" smtClean="0"/>
              <a:t>演習３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select * from </a:t>
            </a:r>
            <a:r>
              <a:rPr lang="ja-JP" altLang="en-US" dirty="0"/>
              <a:t>生徒成績データ </a:t>
            </a:r>
            <a:r>
              <a:rPr lang="en-US" altLang="ja-JP" dirty="0"/>
              <a:t>where </a:t>
            </a:r>
            <a:r>
              <a:rPr lang="ja-JP" altLang="en-US" dirty="0"/>
              <a:t>理科 </a:t>
            </a:r>
            <a:r>
              <a:rPr lang="en-US" altLang="ja-JP" dirty="0"/>
              <a:t>&gt; 95 order by </a:t>
            </a:r>
            <a:r>
              <a:rPr lang="ja-JP" altLang="en-US" dirty="0"/>
              <a:t>理科 </a:t>
            </a:r>
            <a:r>
              <a:rPr lang="en-US" altLang="ja-JP" dirty="0" err="1"/>
              <a:t>desc</a:t>
            </a:r>
            <a:r>
              <a:rPr lang="en-US" altLang="ja-JP" dirty="0"/>
              <a:t>;</a:t>
            </a:r>
            <a:endParaRPr kumimoji="1" lang="en-US" altLang="ja-JP" dirty="0" smtClean="0"/>
          </a:p>
          <a:p>
            <a:r>
              <a:rPr kumimoji="1" lang="ja-JP" altLang="en-US" dirty="0" smtClean="0"/>
              <a:t>演習</a:t>
            </a:r>
            <a:r>
              <a:rPr lang="ja-JP" altLang="en-US" dirty="0" smtClean="0"/>
              <a:t>４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select count(distinct </a:t>
            </a:r>
            <a:r>
              <a:rPr lang="ja-JP" altLang="en-US" dirty="0"/>
              <a:t>クラブ</a:t>
            </a:r>
            <a:r>
              <a:rPr lang="en-US" altLang="ja-JP" dirty="0"/>
              <a:t>) as </a:t>
            </a:r>
            <a:r>
              <a:rPr lang="ja-JP" altLang="en-US" dirty="0"/>
              <a:t>クラブ数 </a:t>
            </a:r>
            <a:r>
              <a:rPr lang="en-US" altLang="ja-JP" dirty="0"/>
              <a:t>from </a:t>
            </a:r>
            <a:r>
              <a:rPr lang="ja-JP" altLang="en-US" dirty="0"/>
              <a:t>クラブデータ</a:t>
            </a:r>
            <a:r>
              <a:rPr lang="en-US" altLang="ja-JP" dirty="0"/>
              <a:t>;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22347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961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SQL</a:t>
            </a:r>
            <a:r>
              <a:rPr lang="ja-JP" altLang="en-US" dirty="0"/>
              <a:t>文に関する問題</a:t>
            </a:r>
            <a:r>
              <a:rPr lang="en-US" altLang="ja-JP" dirty="0"/>
              <a:t> : </a:t>
            </a:r>
            <a:r>
              <a:rPr lang="ja-JP" altLang="en-US" dirty="0" smtClean="0"/>
              <a:t>基礎編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それぞれの問題へのリンクは以下のようになる</a:t>
            </a:r>
            <a:endParaRPr lang="en-US" altLang="ja-JP" dirty="0" smtClean="0">
              <a:hlinkClick r:id="rId2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ja-JP" dirty="0" smtClean="0">
                <a:hlinkClick r:id="rId3"/>
              </a:rPr>
              <a:t>http</a:t>
            </a:r>
            <a:r>
              <a:rPr lang="en-US" altLang="ja-JP" dirty="0">
                <a:hlinkClick r:id="rId3"/>
              </a:rPr>
              <a:t>://</a:t>
            </a:r>
            <a:r>
              <a:rPr lang="en-US" altLang="ja-JP" dirty="0" smtClean="0">
                <a:hlinkClick r:id="rId3"/>
              </a:rPr>
              <a:t>www.pursue.ne.jp/jouhousyo/sysadcategory/Database/SQL/Q10.html#Q10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741583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SQL</a:t>
            </a:r>
            <a:r>
              <a:rPr lang="ja-JP" altLang="en-US" dirty="0"/>
              <a:t>文に関する問題</a:t>
            </a:r>
            <a:r>
              <a:rPr lang="en-US" altLang="ja-JP" dirty="0"/>
              <a:t> : </a:t>
            </a:r>
            <a:r>
              <a:rPr lang="ja-JP" altLang="en-US" smtClean="0"/>
              <a:t>基礎編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dirty="0" smtClean="0"/>
              <a:t>問題１</a:t>
            </a:r>
            <a:endParaRPr kumimoji="1" lang="en-US" altLang="ja-JP" dirty="0" smtClean="0"/>
          </a:p>
          <a:p>
            <a:r>
              <a:rPr lang="ja-JP" altLang="en-US" dirty="0"/>
              <a:t>次の表“出庫記録”に対する</a:t>
            </a:r>
            <a:r>
              <a:rPr lang="en-US" altLang="ja-JP" dirty="0"/>
              <a:t>SQL</a:t>
            </a:r>
            <a:r>
              <a:rPr lang="ja-JP" altLang="en-US" dirty="0"/>
              <a:t>文の実行結果として，最も大きな値が得られるものはどれか。</a:t>
            </a:r>
            <a:endParaRPr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r>
              <a:rPr lang="ja-JP" altLang="en-US" dirty="0"/>
              <a:t>ア　</a:t>
            </a:r>
            <a:r>
              <a:rPr lang="en-US" altLang="ja-JP" dirty="0"/>
              <a:t>SELECT AVG(</a:t>
            </a:r>
            <a:r>
              <a:rPr lang="ja-JP" altLang="en-US" dirty="0"/>
              <a:t>数量</a:t>
            </a:r>
            <a:r>
              <a:rPr lang="en-US" altLang="ja-JP" dirty="0"/>
              <a:t>) FROM </a:t>
            </a:r>
            <a:r>
              <a:rPr lang="ja-JP" altLang="en-US" dirty="0"/>
              <a:t>出庫記録</a:t>
            </a:r>
          </a:p>
          <a:p>
            <a:r>
              <a:rPr lang="ja-JP" altLang="en-US" dirty="0">
                <a:solidFill>
                  <a:schemeClr val="accent2"/>
                </a:solidFill>
              </a:rPr>
              <a:t>イ　</a:t>
            </a:r>
            <a:r>
              <a:rPr lang="en-US" altLang="ja-JP" dirty="0">
                <a:solidFill>
                  <a:schemeClr val="accent2"/>
                </a:solidFill>
              </a:rPr>
              <a:t>SELECT COUNT(*) FROM </a:t>
            </a:r>
            <a:r>
              <a:rPr lang="ja-JP" altLang="en-US" dirty="0">
                <a:solidFill>
                  <a:schemeClr val="accent2"/>
                </a:solidFill>
              </a:rPr>
              <a:t>出庫記録</a:t>
            </a:r>
          </a:p>
          <a:p>
            <a:r>
              <a:rPr lang="ja-JP" altLang="en-US" dirty="0"/>
              <a:t>ウ　</a:t>
            </a:r>
            <a:r>
              <a:rPr lang="en-US" altLang="ja-JP" dirty="0"/>
              <a:t>SELECT MAX(</a:t>
            </a:r>
            <a:r>
              <a:rPr lang="ja-JP" altLang="en-US" dirty="0"/>
              <a:t>数量</a:t>
            </a:r>
            <a:r>
              <a:rPr lang="en-US" altLang="ja-JP" dirty="0"/>
              <a:t>) FROM </a:t>
            </a:r>
            <a:r>
              <a:rPr lang="ja-JP" altLang="en-US" dirty="0"/>
              <a:t>出庫記録</a:t>
            </a:r>
          </a:p>
          <a:p>
            <a:r>
              <a:rPr lang="ja-JP" altLang="en-US" dirty="0"/>
              <a:t>エ　</a:t>
            </a:r>
            <a:r>
              <a:rPr lang="en-US" altLang="ja-JP" dirty="0"/>
              <a:t>SELECT SUM(</a:t>
            </a:r>
            <a:r>
              <a:rPr lang="ja-JP" altLang="en-US" dirty="0"/>
              <a:t>数量</a:t>
            </a:r>
            <a:r>
              <a:rPr lang="en-US" altLang="ja-JP" dirty="0"/>
              <a:t>) FROM </a:t>
            </a:r>
            <a:r>
              <a:rPr lang="ja-JP" altLang="en-US" dirty="0"/>
              <a:t>出庫記録 </a:t>
            </a:r>
            <a:r>
              <a:rPr lang="en-US" altLang="ja-JP" dirty="0"/>
              <a:t>WHERE </a:t>
            </a:r>
            <a:r>
              <a:rPr lang="ja-JP" altLang="en-US" dirty="0"/>
              <a:t>日付 </a:t>
            </a:r>
            <a:r>
              <a:rPr lang="en-US" altLang="ja-JP" dirty="0"/>
              <a:t>= '19991011</a:t>
            </a:r>
            <a:r>
              <a:rPr lang="en-US" altLang="ja-JP" dirty="0" smtClean="0"/>
              <a:t>'</a:t>
            </a:r>
            <a:endParaRPr lang="en-US" altLang="ja-JP" dirty="0"/>
          </a:p>
          <a:p>
            <a:pPr marL="0" indent="0" algn="r">
              <a:buNone/>
            </a:pPr>
            <a:endParaRPr lang="en-US" altLang="ja-JP" dirty="0" smtClean="0"/>
          </a:p>
          <a:p>
            <a:pPr marL="0" indent="0" algn="r">
              <a:buNone/>
            </a:pPr>
            <a:r>
              <a:rPr lang="ja-JP" altLang="en-US" dirty="0"/>
              <a:t>初級シスアド 平成</a:t>
            </a:r>
            <a:r>
              <a:rPr lang="en-US" altLang="ja-JP" dirty="0"/>
              <a:t>11</a:t>
            </a:r>
            <a:r>
              <a:rPr lang="ja-JP" altLang="en-US" dirty="0"/>
              <a:t>年度 春期 午前 問</a:t>
            </a:r>
            <a:r>
              <a:rPr lang="en-US" altLang="ja-JP" dirty="0"/>
              <a:t>45</a:t>
            </a:r>
            <a:endParaRPr lang="en-US" altLang="ja-JP" dirty="0" smtClean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400" y="1969092"/>
            <a:ext cx="2489200" cy="20574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5783559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情報科学実習2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クラシック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クラリティ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情報科学実習2テーマ" id="{5D24C12E-73FC-874D-B787-02E62ECFE3D0}" vid="{586F9C04-8E17-0E41-81A1-14B794C4323E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情報科学実習2テーマ</Template>
  <TotalTime>7</TotalTime>
  <Words>176</Words>
  <Application>Microsoft Macintosh PowerPoint</Application>
  <PresentationFormat>ワイド画面</PresentationFormat>
  <Paragraphs>36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Hiragino Kaku Gothic ProN W3</vt:lpstr>
      <vt:lpstr>Hiragino Maru Gothic ProN</vt:lpstr>
      <vt:lpstr>Yu Gothic</vt:lpstr>
      <vt:lpstr>Arial</vt:lpstr>
      <vt:lpstr>情報科学実習2テーマ</vt:lpstr>
      <vt:lpstr>高校生向け　第３回授業 解答</vt:lpstr>
      <vt:lpstr>問題の解答</vt:lpstr>
      <vt:lpstr>演習問題の解答</vt:lpstr>
      <vt:lpstr>PowerPoint プレゼンテーション</vt:lpstr>
      <vt:lpstr>SQL文に関する問題 : 基礎編</vt:lpstr>
      <vt:lpstr>SQL文に関する問題 : 基礎編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高校生向け　第１回授業 解答</dc:title>
  <dc:creator>イチカワリョウスケ</dc:creator>
  <cp:lastModifiedBy>イチカワリョウスケ</cp:lastModifiedBy>
  <cp:revision>9</cp:revision>
  <dcterms:created xsi:type="dcterms:W3CDTF">2018-01-29T03:09:34Z</dcterms:created>
  <dcterms:modified xsi:type="dcterms:W3CDTF">2018-01-30T06:43:03Z</dcterms:modified>
</cp:coreProperties>
</file>