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56" r:id="rId2"/>
    <p:sldId id="264" r:id="rId3"/>
    <p:sldId id="265" r:id="rId4"/>
    <p:sldId id="280" r:id="rId5"/>
    <p:sldId id="266" r:id="rId6"/>
    <p:sldId id="267" r:id="rId7"/>
    <p:sldId id="269" r:id="rId8"/>
    <p:sldId id="270" r:id="rId9"/>
    <p:sldId id="271" r:id="rId10"/>
    <p:sldId id="272" r:id="rId11"/>
    <p:sldId id="274" r:id="rId12"/>
    <p:sldId id="275" r:id="rId13"/>
    <p:sldId id="276" r:id="rId14"/>
    <p:sldId id="277" r:id="rId15"/>
    <p:sldId id="278" r:id="rId16"/>
    <p:sldId id="279"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16"/>
    <p:restoredTop sz="94669"/>
  </p:normalViewPr>
  <p:slideViewPr>
    <p:cSldViewPr snapToGrid="0" snapToObjects="1">
      <p:cViewPr varScale="1">
        <p:scale>
          <a:sx n="90" d="100"/>
          <a:sy n="90" d="100"/>
        </p:scale>
        <p:origin x="112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2ED289-E132-E943-A8EF-D48D68264252}" type="datetimeFigureOut">
              <a:rPr kumimoji="1" lang="ja-JP" altLang="en-US" smtClean="0"/>
              <a:t>2018/1/30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FD0A52-3113-3946-812A-753EEA0B0DA8}" type="slidenum">
              <a:rPr kumimoji="1" lang="ja-JP" altLang="en-US" smtClean="0"/>
              <a:t>‹#›</a:t>
            </a:fld>
            <a:endParaRPr kumimoji="1" lang="ja-JP" altLang="en-US"/>
          </a:p>
        </p:txBody>
      </p:sp>
    </p:spTree>
    <p:extLst>
      <p:ext uri="{BB962C8B-B14F-4D97-AF65-F5344CB8AC3E}">
        <p14:creationId xmlns:p14="http://schemas.microsoft.com/office/powerpoint/2010/main" val="2195166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B5D45DB-5788-764A-8DCA-170A82FB4A29}" type="datetimeFigureOut">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F8ECD50-EB55-B84E-8F4F-817C6369C266}"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8B5D45DB-5788-764A-8DCA-170A82FB4A29}" type="datetimeFigureOut">
              <a:rPr kumimoji="1" lang="ja-JP" altLang="en-US" smtClean="0"/>
              <a:t>2018/1/30</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2F8ECD50-EB55-B84E-8F4F-817C6369C266}" type="slidenum">
              <a:rPr kumimoji="1" lang="ja-JP" altLang="en-US" smtClean="0"/>
              <a:t>‹#›</a:t>
            </a:fld>
            <a:endParaRPr kumimoji="1" lang="ja-JP" altLang="en-US"/>
          </a:p>
        </p:txBody>
      </p:sp>
    </p:spTree>
    <p:extLst>
      <p:ext uri="{BB962C8B-B14F-4D97-AF65-F5344CB8AC3E}">
        <p14:creationId xmlns:p14="http://schemas.microsoft.com/office/powerpoint/2010/main" val="681230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gif"/><Relationship Id="rId3" Type="http://schemas.openxmlformats.org/officeDocument/2006/relationships/image" Target="../media/image10.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pursue.ne.jp/jouhousyo/sysadcategory/Database/SQL/Q10.html#Q05" TargetMode="External"/><Relationship Id="rId4" Type="http://schemas.openxmlformats.org/officeDocument/2006/relationships/hyperlink" Target="http://www.pursue.ne.jp/jouhousyo/sysadcategory/Database/SQL/Q20.html#Q16" TargetMode="External"/><Relationship Id="rId1" Type="http://schemas.openxmlformats.org/officeDocument/2006/relationships/slideLayout" Target="../slideLayouts/slideLayout2.xml"/><Relationship Id="rId2" Type="http://schemas.openxmlformats.org/officeDocument/2006/relationships/hyperlink" Target="http://www.pursue.ne.jp/jouhousyo/sysadcategory/Database/SQL/Q10.html#Q0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e-siken.com/kakomon/28_aki/pm03.html" TargetMode="External"/><Relationship Id="rId3" Type="http://schemas.openxmlformats.org/officeDocument/2006/relationships/hyperlink" Target="http://www.fe-siken.com/kakomon/28_haru/pm03.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高校生向け</a:t>
            </a:r>
            <a:r>
              <a:rPr lang="ja-JP" altLang="en-US" dirty="0" smtClean="0"/>
              <a:t>　第５回授業</a:t>
            </a:r>
            <a:r>
              <a:rPr lang="en-US" altLang="ja-JP" dirty="0" smtClean="0"/>
              <a:t/>
            </a:r>
            <a:br>
              <a:rPr lang="en-US" altLang="ja-JP" dirty="0" smtClean="0"/>
            </a:br>
            <a:r>
              <a:rPr lang="ja-JP" altLang="en-US" dirty="0" smtClean="0"/>
              <a:t>解答</a:t>
            </a:r>
            <a:endParaRPr kumimoji="1" lang="ja-JP" altLang="en-US" dirty="0"/>
          </a:p>
        </p:txBody>
      </p:sp>
      <p:sp>
        <p:nvSpPr>
          <p:cNvPr id="3" name="サブタイトル 2"/>
          <p:cNvSpPr>
            <a:spLocks noGrp="1"/>
          </p:cNvSpPr>
          <p:nvPr>
            <p:ph type="subTitle" idx="1"/>
          </p:nvPr>
        </p:nvSpPr>
        <p:spPr/>
        <p:txBody>
          <a:bodyPr/>
          <a:lstStyle/>
          <a:p>
            <a:r>
              <a:rPr lang="ja-JP" altLang="en-US" dirty="0"/>
              <a:t>日本大学文理学部情報科学科４年　市川亮</a:t>
            </a:r>
            <a:r>
              <a:rPr lang="ja-JP" altLang="en-US" dirty="0" smtClean="0"/>
              <a:t>佑</a:t>
            </a:r>
            <a:endParaRPr lang="ja-JP" altLang="en-US" dirty="0"/>
          </a:p>
        </p:txBody>
      </p:sp>
    </p:spTree>
    <p:extLst>
      <p:ext uri="{BB962C8B-B14F-4D97-AF65-F5344CB8AC3E}">
        <p14:creationId xmlns:p14="http://schemas.microsoft.com/office/powerpoint/2010/main" val="107083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2428332"/>
          </a:xfrm>
        </p:spPr>
        <p:txBody>
          <a:bodyPr>
            <a:normAutofit fontScale="77500" lnSpcReduction="20000"/>
          </a:bodyPr>
          <a:lstStyle/>
          <a:p>
            <a:pPr marL="0" indent="0">
              <a:buNone/>
            </a:pPr>
            <a:r>
              <a:rPr lang="ja-JP" altLang="en-US" dirty="0"/>
              <a:t>設問１</a:t>
            </a:r>
            <a:endParaRPr lang="en-US" altLang="ja-JP" dirty="0"/>
          </a:p>
          <a:p>
            <a:r>
              <a:rPr lang="ja-JP" altLang="en-US" dirty="0"/>
              <a:t>変更後の表を用いて通勤手当に関するデータを集計する。次の記述中の</a:t>
            </a:r>
            <a:r>
              <a:rPr lang="en-US" altLang="ja-JP" dirty="0"/>
              <a:t> [      ] </a:t>
            </a:r>
            <a:r>
              <a:rPr lang="ja-JP" altLang="en-US" dirty="0"/>
              <a:t>に入れる正しい答えを，解答群の中から選べ。</a:t>
            </a:r>
            <a:br>
              <a:rPr lang="ja-JP" altLang="en-US" dirty="0"/>
            </a:br>
            <a:r>
              <a:rPr lang="ja-JP" altLang="en-US" dirty="0"/>
              <a:t/>
            </a:r>
            <a:br>
              <a:rPr lang="ja-JP" altLang="en-US" dirty="0"/>
            </a:br>
            <a:r>
              <a:rPr lang="ja-JP" altLang="en-US" dirty="0"/>
              <a:t>　従業員ごとの通勤手当を求めるには，</a:t>
            </a:r>
            <a:r>
              <a:rPr lang="en-US" altLang="ja-JP" dirty="0"/>
              <a:t>[   a   ]</a:t>
            </a:r>
            <a:r>
              <a:rPr lang="ja-JP" altLang="en-US" dirty="0"/>
              <a:t>グループ化して，集合関数</a:t>
            </a:r>
            <a:r>
              <a:rPr lang="en-US" altLang="ja-JP" dirty="0"/>
              <a:t>[   b   ]</a:t>
            </a:r>
            <a:r>
              <a:rPr lang="ja-JP" altLang="en-US" dirty="0"/>
              <a:t>を用いればよい。また，交通機関ごとの利用者数を求めるには，</a:t>
            </a:r>
            <a:r>
              <a:rPr lang="en-US" altLang="ja-JP" dirty="0"/>
              <a:t>[   c   ]</a:t>
            </a:r>
            <a:r>
              <a:rPr lang="ja-JP" altLang="en-US" dirty="0"/>
              <a:t>グループ化して，集合関数</a:t>
            </a:r>
            <a:r>
              <a:rPr lang="en-US" altLang="ja-JP" dirty="0"/>
              <a:t>[   d   ]</a:t>
            </a:r>
            <a:r>
              <a:rPr lang="ja-JP" altLang="en-US" dirty="0"/>
              <a:t>を用いればよい</a:t>
            </a:r>
            <a:r>
              <a:rPr lang="ja-JP" altLang="en-US" dirty="0" smtClean="0"/>
              <a:t>。</a:t>
            </a:r>
            <a:endParaRPr lang="en-US" altLang="ja-JP" dirty="0"/>
          </a:p>
          <a:p>
            <a:r>
              <a:rPr lang="ja-JP" altLang="en-US" dirty="0" smtClean="0">
                <a:solidFill>
                  <a:schemeClr val="accent2"/>
                </a:solidFill>
              </a:rPr>
              <a:t>答え：　</a:t>
            </a:r>
            <a:r>
              <a:rPr lang="en-US" altLang="ja-JP" dirty="0" smtClean="0">
                <a:solidFill>
                  <a:schemeClr val="accent2"/>
                </a:solidFill>
              </a:rPr>
              <a:t>a = </a:t>
            </a:r>
            <a:r>
              <a:rPr lang="ja-JP" altLang="en-US" dirty="0" smtClean="0">
                <a:solidFill>
                  <a:schemeClr val="accent2"/>
                </a:solidFill>
              </a:rPr>
              <a:t>エ</a:t>
            </a:r>
            <a:r>
              <a:rPr lang="en-US" altLang="ja-JP" dirty="0" smtClean="0">
                <a:solidFill>
                  <a:schemeClr val="accent2"/>
                </a:solidFill>
              </a:rPr>
              <a:t>, b = </a:t>
            </a:r>
            <a:r>
              <a:rPr lang="ja-JP" altLang="en-US" dirty="0" smtClean="0">
                <a:solidFill>
                  <a:schemeClr val="accent2"/>
                </a:solidFill>
              </a:rPr>
              <a:t>エ</a:t>
            </a:r>
            <a:r>
              <a:rPr lang="en-US" altLang="ja-JP" dirty="0" smtClean="0">
                <a:solidFill>
                  <a:schemeClr val="accent2"/>
                </a:solidFill>
              </a:rPr>
              <a:t>, c = </a:t>
            </a:r>
            <a:r>
              <a:rPr lang="ja-JP" altLang="en-US" dirty="0" smtClean="0">
                <a:solidFill>
                  <a:schemeClr val="accent2"/>
                </a:solidFill>
              </a:rPr>
              <a:t>ウ</a:t>
            </a:r>
            <a:r>
              <a:rPr lang="en-US" altLang="ja-JP" dirty="0" smtClean="0">
                <a:solidFill>
                  <a:schemeClr val="accent2"/>
                </a:solidFill>
              </a:rPr>
              <a:t>, d = </a:t>
            </a:r>
            <a:r>
              <a:rPr lang="ja-JP" altLang="en-US" dirty="0" smtClean="0">
                <a:solidFill>
                  <a:schemeClr val="accent2"/>
                </a:solidFill>
              </a:rPr>
              <a:t>イ</a:t>
            </a:r>
            <a:endParaRPr lang="en-US" altLang="ja-JP" dirty="0" smtClean="0">
              <a:solidFill>
                <a:schemeClr val="accent2"/>
              </a:solidFill>
            </a:endParaRPr>
          </a:p>
        </p:txBody>
      </p:sp>
      <p:sp>
        <p:nvSpPr>
          <p:cNvPr id="4" name="コンテンツ プレースホルダー 3"/>
          <p:cNvSpPr>
            <a:spLocks noGrp="1"/>
          </p:cNvSpPr>
          <p:nvPr>
            <p:ph sz="half" idx="2"/>
          </p:nvPr>
        </p:nvSpPr>
        <p:spPr>
          <a:xfrm>
            <a:off x="609600" y="3581704"/>
            <a:ext cx="10972800" cy="2809952"/>
          </a:xfrm>
        </p:spPr>
        <p:txBody>
          <a:bodyPr numCol="2">
            <a:normAutofit fontScale="77500" lnSpcReduction="20000"/>
          </a:bodyPr>
          <a:lstStyle/>
          <a:p>
            <a:pPr marL="0" indent="0">
              <a:buNone/>
            </a:pPr>
            <a:r>
              <a:rPr lang="en-US" altLang="ja-JP" u="sng" dirty="0"/>
              <a:t>a, c </a:t>
            </a:r>
            <a:r>
              <a:rPr lang="ja-JP" altLang="en-US" u="sng" dirty="0"/>
              <a:t>に関する解答群</a:t>
            </a:r>
            <a:endParaRPr lang="en-US" altLang="ja-JP" u="sng" dirty="0"/>
          </a:p>
          <a:p>
            <a:r>
              <a:rPr lang="ja-JP" altLang="en-US" dirty="0"/>
              <a:t>ア</a:t>
            </a:r>
            <a:r>
              <a:rPr lang="en-US" altLang="ja-JP" dirty="0"/>
              <a:t>. </a:t>
            </a:r>
            <a:r>
              <a:rPr lang="ja-JP" altLang="en-US" dirty="0"/>
              <a:t>交通機関表を交通機関コードで</a:t>
            </a:r>
            <a:endParaRPr lang="en-US" altLang="ja-JP" dirty="0"/>
          </a:p>
          <a:p>
            <a:r>
              <a:rPr lang="ja-JP" altLang="en-US" dirty="0"/>
              <a:t>イ</a:t>
            </a:r>
            <a:r>
              <a:rPr lang="en-US" altLang="ja-JP" dirty="0"/>
              <a:t>. </a:t>
            </a:r>
            <a:r>
              <a:rPr lang="ja-JP" altLang="en-US" dirty="0" smtClean="0"/>
              <a:t>従業員表</a:t>
            </a:r>
            <a:r>
              <a:rPr lang="ja-JP" altLang="en-US" dirty="0"/>
              <a:t>を従業員番号で</a:t>
            </a:r>
            <a:endParaRPr lang="en-US" altLang="ja-JP" dirty="0"/>
          </a:p>
          <a:p>
            <a:r>
              <a:rPr lang="ja-JP" altLang="en-US" dirty="0"/>
              <a:t>ウ</a:t>
            </a:r>
            <a:r>
              <a:rPr lang="en-US" altLang="ja-JP" dirty="0"/>
              <a:t>. </a:t>
            </a:r>
            <a:r>
              <a:rPr lang="ja-JP" altLang="en-US" dirty="0"/>
              <a:t>通勤費表を交通機関コードで</a:t>
            </a:r>
            <a:endParaRPr lang="en-US" altLang="ja-JP" dirty="0"/>
          </a:p>
          <a:p>
            <a:r>
              <a:rPr lang="ja-JP" altLang="en-US" dirty="0"/>
              <a:t>エ</a:t>
            </a:r>
            <a:r>
              <a:rPr lang="en-US" altLang="ja-JP" dirty="0"/>
              <a:t>. </a:t>
            </a:r>
            <a:r>
              <a:rPr lang="ja-JP" altLang="en-US" dirty="0"/>
              <a:t>通勤費表を従業員番号</a:t>
            </a:r>
            <a:r>
              <a:rPr lang="ja-JP" altLang="en-US" dirty="0" smtClean="0"/>
              <a:t>で</a:t>
            </a:r>
            <a:endParaRPr lang="en-US" altLang="ja-JP" dirty="0" smtClean="0"/>
          </a:p>
          <a:p>
            <a:endParaRPr lang="en-US" altLang="ja-JP" dirty="0" smtClean="0"/>
          </a:p>
          <a:p>
            <a:endParaRPr lang="en-US" altLang="ja-JP" dirty="0"/>
          </a:p>
          <a:p>
            <a:endParaRPr lang="en-US" altLang="ja-JP" dirty="0" smtClean="0"/>
          </a:p>
          <a:p>
            <a:pPr marL="0" indent="0">
              <a:buNone/>
            </a:pPr>
            <a:r>
              <a:rPr lang="en-US" altLang="ja-JP" u="sng" dirty="0"/>
              <a:t>b</a:t>
            </a:r>
            <a:r>
              <a:rPr lang="en-US" altLang="ja-JP" u="sng" dirty="0" smtClean="0"/>
              <a:t>,  d</a:t>
            </a:r>
            <a:r>
              <a:rPr lang="ja-JP" altLang="en-US" u="sng" dirty="0" smtClean="0"/>
              <a:t>に関する解答群</a:t>
            </a:r>
            <a:endParaRPr lang="en-US" altLang="ja-JP" u="sng" dirty="0" smtClean="0"/>
          </a:p>
          <a:p>
            <a:r>
              <a:rPr lang="ja-JP" altLang="en-US" dirty="0"/>
              <a:t>ア</a:t>
            </a:r>
            <a:r>
              <a:rPr lang="en-US" altLang="ja-JP" dirty="0"/>
              <a:t>. </a:t>
            </a:r>
            <a:r>
              <a:rPr lang="en-US" altLang="ja-JP" dirty="0" smtClean="0"/>
              <a:t>AVG</a:t>
            </a:r>
            <a:endParaRPr lang="en-US" altLang="ja-JP" dirty="0"/>
          </a:p>
          <a:p>
            <a:r>
              <a:rPr lang="ja-JP" altLang="en-US" dirty="0"/>
              <a:t>イ</a:t>
            </a:r>
            <a:r>
              <a:rPr lang="en-US" altLang="ja-JP" dirty="0"/>
              <a:t>. </a:t>
            </a:r>
            <a:r>
              <a:rPr lang="en-US" altLang="ja-JP" dirty="0" smtClean="0"/>
              <a:t>COUNT</a:t>
            </a:r>
            <a:endParaRPr lang="en-US" altLang="ja-JP" dirty="0"/>
          </a:p>
          <a:p>
            <a:r>
              <a:rPr lang="ja-JP" altLang="en-US" dirty="0"/>
              <a:t>ウ</a:t>
            </a:r>
            <a:r>
              <a:rPr lang="en-US" altLang="ja-JP" dirty="0" smtClean="0"/>
              <a:t>. MAX</a:t>
            </a:r>
            <a:endParaRPr lang="en-US" altLang="ja-JP" dirty="0"/>
          </a:p>
          <a:p>
            <a:r>
              <a:rPr lang="ja-JP" altLang="en-US" dirty="0"/>
              <a:t>エ</a:t>
            </a:r>
            <a:r>
              <a:rPr lang="en-US" altLang="ja-JP" dirty="0"/>
              <a:t>. </a:t>
            </a:r>
            <a:r>
              <a:rPr lang="en-US" altLang="ja-JP" dirty="0" smtClean="0"/>
              <a:t>SUM</a:t>
            </a:r>
            <a:endParaRPr lang="en-US" altLang="ja-JP" dirty="0"/>
          </a:p>
        </p:txBody>
      </p:sp>
    </p:spTree>
    <p:extLst>
      <p:ext uri="{BB962C8B-B14F-4D97-AF65-F5344CB8AC3E}">
        <p14:creationId xmlns:p14="http://schemas.microsoft.com/office/powerpoint/2010/main" val="403796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設問２</a:t>
            </a:r>
            <a:endParaRPr lang="en-US" altLang="ja-JP" dirty="0" smtClean="0"/>
          </a:p>
          <a:p>
            <a:r>
              <a:rPr lang="ja-JP" altLang="en-US" dirty="0" smtClean="0"/>
              <a:t>通勤</a:t>
            </a:r>
            <a:r>
              <a:rPr lang="ja-JP" altLang="en-US" dirty="0"/>
              <a:t>にバスを利用している従業員の従業員番号と交通機関名を表示する。ここで，交通機関コードは</a:t>
            </a:r>
            <a:r>
              <a:rPr lang="en-US" altLang="ja-JP" dirty="0"/>
              <a:t>3</a:t>
            </a:r>
            <a:r>
              <a:rPr lang="ja-JP" altLang="en-US" dirty="0"/>
              <a:t>文字の固定長文字列であり，バスの交通機関コードだけが文字</a:t>
            </a:r>
            <a:r>
              <a:rPr lang="en-US" altLang="ja-JP" dirty="0"/>
              <a:t>"B"</a:t>
            </a:r>
            <a:r>
              <a:rPr lang="ja-JP" altLang="en-US" dirty="0"/>
              <a:t>で始まる。次の</a:t>
            </a:r>
            <a:r>
              <a:rPr lang="en-US" altLang="ja-JP" dirty="0"/>
              <a:t>SQL</a:t>
            </a:r>
            <a:r>
              <a:rPr lang="ja-JP" altLang="en-US" dirty="0"/>
              <a:t>文</a:t>
            </a:r>
            <a:r>
              <a:rPr lang="ja-JP" altLang="en-US" dirty="0" smtClean="0"/>
              <a:t>の</a:t>
            </a:r>
            <a:r>
              <a:rPr lang="en-US" altLang="ja-JP" dirty="0" smtClean="0"/>
              <a:t>[   e   ]</a:t>
            </a:r>
            <a:r>
              <a:rPr lang="ja-JP" altLang="en-US" dirty="0" smtClean="0"/>
              <a:t>に</a:t>
            </a:r>
            <a:r>
              <a:rPr lang="ja-JP" altLang="en-US" dirty="0"/>
              <a:t>入れる正しい答えを，</a:t>
            </a:r>
            <a:r>
              <a:rPr lang="ja-JP" altLang="en-US" dirty="0" smtClean="0"/>
              <a:t>解答群の</a:t>
            </a:r>
            <a:r>
              <a:rPr lang="ja-JP" altLang="en-US" dirty="0"/>
              <a:t>中から選べ</a:t>
            </a:r>
            <a:r>
              <a:rPr lang="ja-JP" altLang="en-US" dirty="0" smtClean="0"/>
              <a:t>。</a:t>
            </a:r>
            <a:endParaRPr lang="en-US" altLang="ja-JP" dirty="0" smtClean="0"/>
          </a:p>
          <a:p>
            <a:endParaRPr kumimoji="1" lang="en-US" altLang="ja-JP" dirty="0"/>
          </a:p>
          <a:p>
            <a:endParaRPr lang="en-US" altLang="ja-JP" dirty="0" smtClean="0"/>
          </a:p>
          <a:p>
            <a:endParaRPr lang="en-US" altLang="ja-JP" dirty="0"/>
          </a:p>
          <a:p>
            <a:endParaRPr lang="en-US" altLang="ja-JP" dirty="0"/>
          </a:p>
          <a:p>
            <a:endParaRPr lang="en-US" altLang="ja-JP" dirty="0" smtClean="0"/>
          </a:p>
          <a:p>
            <a:pPr marL="0" indent="0">
              <a:buNone/>
            </a:pPr>
            <a:r>
              <a:rPr lang="en-US" altLang="ja-JP" u="sng" dirty="0"/>
              <a:t>e</a:t>
            </a:r>
            <a:r>
              <a:rPr kumimoji="1" lang="ja-JP" altLang="en-US" u="sng" dirty="0" smtClean="0"/>
              <a:t>に関する解答群</a:t>
            </a:r>
            <a:endParaRPr kumimoji="1" lang="en-US" altLang="ja-JP" u="sng" dirty="0" smtClean="0"/>
          </a:p>
          <a:p>
            <a:endParaRPr lang="en-US" altLang="ja-JP" dirty="0"/>
          </a:p>
          <a:p>
            <a:r>
              <a:rPr lang="ja-JP" altLang="en-US" dirty="0"/>
              <a:t>ア</a:t>
            </a:r>
            <a:r>
              <a:rPr lang="en-US" altLang="ja-JP" dirty="0" smtClean="0"/>
              <a:t>. </a:t>
            </a:r>
            <a:r>
              <a:rPr lang="ja-JP" altLang="en-US" dirty="0" smtClean="0"/>
              <a:t>通勤費表</a:t>
            </a:r>
            <a:r>
              <a:rPr lang="en-US" altLang="ja-JP" dirty="0"/>
              <a:t>.</a:t>
            </a:r>
            <a:r>
              <a:rPr lang="ja-JP" altLang="en-US" dirty="0"/>
              <a:t>交通機関コード </a:t>
            </a:r>
            <a:r>
              <a:rPr lang="en-US" altLang="ja-JP" dirty="0"/>
              <a:t>IN ('B00'</a:t>
            </a:r>
            <a:r>
              <a:rPr lang="ja-JP" altLang="en-US" dirty="0"/>
              <a:t>，</a:t>
            </a:r>
            <a:r>
              <a:rPr lang="en-US" altLang="ja-JP" dirty="0"/>
              <a:t>'B99</a:t>
            </a:r>
            <a:r>
              <a:rPr lang="en-US" altLang="ja-JP" dirty="0" smtClean="0"/>
              <a:t>')</a:t>
            </a:r>
            <a:endParaRPr lang="en-US" altLang="ja-JP" dirty="0"/>
          </a:p>
          <a:p>
            <a:r>
              <a:rPr lang="ja-JP" altLang="en-US" dirty="0">
                <a:solidFill>
                  <a:schemeClr val="accent2"/>
                </a:solidFill>
              </a:rPr>
              <a:t>イ</a:t>
            </a:r>
            <a:r>
              <a:rPr lang="en-US" altLang="ja-JP" dirty="0" smtClean="0">
                <a:solidFill>
                  <a:schemeClr val="accent2"/>
                </a:solidFill>
              </a:rPr>
              <a:t>. </a:t>
            </a:r>
            <a:r>
              <a:rPr lang="ja-JP" altLang="en-US" dirty="0" smtClean="0">
                <a:solidFill>
                  <a:schemeClr val="accent2"/>
                </a:solidFill>
              </a:rPr>
              <a:t>通勤費表</a:t>
            </a:r>
            <a:r>
              <a:rPr lang="en-US" altLang="ja-JP" dirty="0">
                <a:solidFill>
                  <a:schemeClr val="accent2"/>
                </a:solidFill>
              </a:rPr>
              <a:t>.</a:t>
            </a:r>
            <a:r>
              <a:rPr lang="ja-JP" altLang="en-US" dirty="0">
                <a:solidFill>
                  <a:schemeClr val="accent2"/>
                </a:solidFill>
              </a:rPr>
              <a:t>交通機関コード </a:t>
            </a:r>
            <a:r>
              <a:rPr lang="en-US" altLang="ja-JP" dirty="0">
                <a:solidFill>
                  <a:schemeClr val="accent2"/>
                </a:solidFill>
              </a:rPr>
              <a:t>LIKE 'B</a:t>
            </a:r>
            <a:r>
              <a:rPr lang="en-US" altLang="ja-JP" dirty="0" smtClean="0">
                <a:solidFill>
                  <a:schemeClr val="accent2"/>
                </a:solidFill>
              </a:rPr>
              <a:t>%'</a:t>
            </a:r>
            <a:endParaRPr lang="en-US" altLang="ja-JP" dirty="0">
              <a:solidFill>
                <a:schemeClr val="accent2"/>
              </a:solidFill>
            </a:endParaRPr>
          </a:p>
          <a:p>
            <a:r>
              <a:rPr lang="ja-JP" altLang="en-US" dirty="0"/>
              <a:t>ウ</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'B_'</a:t>
            </a:r>
            <a:endParaRPr lang="en-US" altLang="ja-JP" dirty="0"/>
          </a:p>
          <a:p>
            <a:r>
              <a:rPr lang="ja-JP" altLang="en-US" dirty="0"/>
              <a:t>エ</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’_B</a:t>
            </a:r>
            <a:r>
              <a:rPr lang="en-US" altLang="ja-JP" dirty="0"/>
              <a:t>%'</a:t>
            </a:r>
            <a:endParaRPr kumimoji="1" lang="en-US" altLang="ja-JP" dirty="0" smtClean="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335" y="2528711"/>
            <a:ext cx="7145329" cy="1350433"/>
          </a:xfrm>
          <a:prstGeom prst="rect">
            <a:avLst/>
          </a:prstGeom>
        </p:spPr>
      </p:pic>
    </p:spTree>
    <p:extLst>
      <p:ext uri="{BB962C8B-B14F-4D97-AF65-F5344CB8AC3E}">
        <p14:creationId xmlns:p14="http://schemas.microsoft.com/office/powerpoint/2010/main" val="465868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大問</a:t>
            </a:r>
            <a:r>
              <a:rPr lang="en-US" altLang="ja-JP" dirty="0" smtClean="0"/>
              <a:t>2(</a:t>
            </a:r>
            <a:r>
              <a:rPr lang="ja-JP" altLang="en-US" dirty="0" smtClean="0"/>
              <a:t>設問は４つ</a:t>
            </a:r>
            <a:r>
              <a:rPr lang="en-US" altLang="ja-JP" dirty="0" smtClean="0"/>
              <a:t>)</a:t>
            </a:r>
          </a:p>
          <a:p>
            <a:r>
              <a:rPr lang="ja-JP" altLang="en-US" dirty="0"/>
              <a:t>遊園地の入園者情報を管理する関係データベースに関する次の記述を読んで，設問</a:t>
            </a:r>
            <a:r>
              <a:rPr lang="en-US" altLang="ja-JP" dirty="0"/>
              <a:t>1</a:t>
            </a:r>
            <a:r>
              <a:rPr lang="ja-JP" altLang="en-US" dirty="0"/>
              <a:t>～</a:t>
            </a:r>
            <a:r>
              <a:rPr lang="en-US" altLang="ja-JP" dirty="0"/>
              <a:t>4</a:t>
            </a:r>
            <a:r>
              <a:rPr lang="ja-JP" altLang="en-US" dirty="0"/>
              <a:t>に答えよ。</a:t>
            </a:r>
            <a:br>
              <a:rPr lang="ja-JP" altLang="en-US" dirty="0"/>
            </a:br>
            <a:r>
              <a:rPr lang="ja-JP" altLang="en-US" dirty="0"/>
              <a:t/>
            </a:r>
            <a:br>
              <a:rPr lang="ja-JP" altLang="en-US" dirty="0"/>
            </a:br>
            <a:r>
              <a:rPr lang="ja-JP" altLang="en-US" dirty="0"/>
              <a:t>　遊園地</a:t>
            </a:r>
            <a:r>
              <a:rPr lang="en-US" altLang="ja-JP" dirty="0"/>
              <a:t>Y</a:t>
            </a:r>
            <a:r>
              <a:rPr lang="ja-JP" altLang="en-US" dirty="0"/>
              <a:t>では，各アトラクションの入り口に</a:t>
            </a:r>
            <a:r>
              <a:rPr lang="en-US" altLang="ja-JP" dirty="0"/>
              <a:t>IC</a:t>
            </a:r>
            <a:r>
              <a:rPr lang="ja-JP" altLang="en-US" dirty="0"/>
              <a:t>カードの読取り機を設置して，入園者の利用状況を収集するシステムを導入した。入園者は，全てのアトラクションを追加料金なしで利用できるパスポートか，アトラクション利用の都度，料金が課金される入園券のいずれかを購入し，対応する</a:t>
            </a:r>
            <a:r>
              <a:rPr lang="en-US" altLang="ja-JP" dirty="0"/>
              <a:t>IC</a:t>
            </a:r>
            <a:r>
              <a:rPr lang="ja-JP" altLang="en-US" dirty="0"/>
              <a:t>カードを受け取る。</a:t>
            </a:r>
            <a:r>
              <a:rPr lang="en-US" altLang="ja-JP" dirty="0"/>
              <a:t>IC</a:t>
            </a:r>
            <a:r>
              <a:rPr lang="ja-JP" altLang="en-US" dirty="0"/>
              <a:t>カードは退園時に料金を精算してから返却する。ここで，入園者は退園まで遊園地を出ることはないものとする。</a:t>
            </a:r>
            <a:br>
              <a:rPr lang="ja-JP" altLang="en-US" dirty="0"/>
            </a:br>
            <a:r>
              <a:rPr lang="ja-JP" altLang="en-US" dirty="0"/>
              <a:t>　遊園地</a:t>
            </a:r>
            <a:r>
              <a:rPr lang="en-US" altLang="ja-JP" dirty="0"/>
              <a:t>Y</a:t>
            </a:r>
            <a:r>
              <a:rPr lang="ja-JP" altLang="en-US" dirty="0"/>
              <a:t>では，システム導入前は入園者の情報を図</a:t>
            </a:r>
            <a:r>
              <a:rPr lang="en-US" altLang="ja-JP" dirty="0"/>
              <a:t>1</a:t>
            </a:r>
            <a:r>
              <a:rPr lang="ja-JP" altLang="en-US" dirty="0"/>
              <a:t>に示す表で構成されるデータベースで管理していた。下線付きの項目は主キーを表す</a:t>
            </a:r>
            <a:r>
              <a:rPr lang="ja-JP" altLang="en-US" dirty="0" smtClean="0"/>
              <a:t>。</a:t>
            </a:r>
            <a:endParaRPr kumimoji="1" lang="en-US" altLang="ja-JP" dirty="0"/>
          </a:p>
          <a:p>
            <a:endParaRPr lang="en-US" altLang="ja-JP" dirty="0" smtClean="0"/>
          </a:p>
          <a:p>
            <a:endParaRPr kumimoji="1"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smtClean="0"/>
          </a:p>
          <a:p>
            <a:pPr marL="0" indent="0">
              <a:buNone/>
            </a:pPr>
            <a:endParaRPr kumimoji="1" lang="en-US" altLang="ja-JP" dirty="0"/>
          </a:p>
          <a:p>
            <a:pPr marL="0" indent="0" algn="r">
              <a:buNone/>
            </a:pPr>
            <a:r>
              <a:rPr lang="ja-JP" altLang="en-US" dirty="0"/>
              <a:t>基本情報技術者過去問題 平成</a:t>
            </a:r>
            <a:r>
              <a:rPr lang="en-US" altLang="ja-JP" dirty="0"/>
              <a:t>28</a:t>
            </a:r>
            <a:r>
              <a:rPr lang="ja-JP" altLang="en-US" dirty="0"/>
              <a:t>年春期 午後問</a:t>
            </a:r>
            <a:r>
              <a:rPr lang="en-US" altLang="ja-JP" dirty="0" smtClean="0"/>
              <a:t>3</a:t>
            </a: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00" y="3469922"/>
            <a:ext cx="3733800" cy="3187700"/>
          </a:xfrm>
          <a:prstGeom prst="rect">
            <a:avLst/>
          </a:prstGeom>
          <a:ln>
            <a:solidFill>
              <a:schemeClr val="accent1"/>
            </a:solidFill>
          </a:ln>
        </p:spPr>
      </p:pic>
    </p:spTree>
    <p:extLst>
      <p:ext uri="{BB962C8B-B14F-4D97-AF65-F5344CB8AC3E}">
        <p14:creationId xmlns:p14="http://schemas.microsoft.com/office/powerpoint/2010/main" val="131679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1422399"/>
          </a:xfrm>
        </p:spPr>
        <p:txBody>
          <a:bodyPr>
            <a:normAutofit fontScale="55000" lnSpcReduction="20000"/>
          </a:bodyPr>
          <a:lstStyle/>
          <a:p>
            <a:pPr marL="0" indent="0">
              <a:buNone/>
            </a:pPr>
            <a:r>
              <a:rPr lang="ja-JP" altLang="en-US" dirty="0" smtClean="0"/>
              <a:t>設問１</a:t>
            </a:r>
            <a:endParaRPr lang="en-US" altLang="ja-JP" dirty="0" smtClean="0"/>
          </a:p>
          <a:p>
            <a:r>
              <a:rPr lang="ja-JP" altLang="en-US" dirty="0" smtClean="0"/>
              <a:t>システム</a:t>
            </a:r>
            <a:r>
              <a:rPr lang="ja-JP" altLang="en-US" dirty="0"/>
              <a:t>の導入に当たり，データベースの表を図</a:t>
            </a:r>
            <a:r>
              <a:rPr lang="en-US" altLang="ja-JP" dirty="0"/>
              <a:t>2</a:t>
            </a:r>
            <a:r>
              <a:rPr lang="ja-JP" altLang="en-US" dirty="0"/>
              <a:t>に示すとおり再設計した。次の記述中の　に入れる適切な答えを，解答群の中から選べ。</a:t>
            </a:r>
            <a:br>
              <a:rPr lang="ja-JP" altLang="en-US" dirty="0"/>
            </a:br>
            <a:r>
              <a:rPr lang="ja-JP" altLang="en-US" dirty="0"/>
              <a:t/>
            </a:r>
            <a:br>
              <a:rPr lang="ja-JP" altLang="en-US" dirty="0"/>
            </a:br>
            <a:r>
              <a:rPr lang="ja-JP" altLang="en-US" dirty="0"/>
              <a:t>　入園者表に退園時刻の項目を追加することによって</a:t>
            </a:r>
            <a:r>
              <a:rPr lang="ja-JP" altLang="en-US" dirty="0" smtClean="0"/>
              <a:t>，</a:t>
            </a:r>
            <a:r>
              <a:rPr lang="en-US" altLang="ja-JP" dirty="0" smtClean="0"/>
              <a:t>[   a   ]</a:t>
            </a:r>
            <a:r>
              <a:rPr lang="ja-JP" altLang="en-US" dirty="0" smtClean="0"/>
              <a:t>が</a:t>
            </a:r>
            <a:r>
              <a:rPr lang="ja-JP" altLang="en-US" dirty="0"/>
              <a:t>分かるようになった。また，利用表を追加することによって</a:t>
            </a:r>
            <a:r>
              <a:rPr lang="ja-JP" altLang="en-US" dirty="0" smtClean="0"/>
              <a:t>，</a:t>
            </a:r>
            <a:r>
              <a:rPr lang="en-US" altLang="ja-JP" dirty="0" smtClean="0"/>
              <a:t>[   b   ]</a:t>
            </a:r>
            <a:r>
              <a:rPr lang="ja-JP" altLang="en-US" dirty="0" smtClean="0"/>
              <a:t>が</a:t>
            </a:r>
            <a:r>
              <a:rPr lang="ja-JP" altLang="en-US" dirty="0"/>
              <a:t>分かるようになった。各アトラクションには一意のアトラクション番号を割り振って，利用表から分離したアトラクション表を作成した。</a:t>
            </a:r>
          </a:p>
        </p:txBody>
      </p:sp>
      <p:sp>
        <p:nvSpPr>
          <p:cNvPr id="4" name="コンテンツ プレースホルダー 3"/>
          <p:cNvSpPr>
            <a:spLocks noGrp="1"/>
          </p:cNvSpPr>
          <p:nvPr>
            <p:ph sz="half" idx="2"/>
          </p:nvPr>
        </p:nvSpPr>
        <p:spPr>
          <a:xfrm>
            <a:off x="4154311" y="2575771"/>
            <a:ext cx="7428089" cy="4195681"/>
          </a:xfrm>
        </p:spPr>
        <p:txBody>
          <a:bodyPr numCol="2">
            <a:normAutofit fontScale="55000" lnSpcReduction="20000"/>
          </a:bodyPr>
          <a:lstStyle/>
          <a:p>
            <a:pPr marL="0" indent="0">
              <a:buNone/>
            </a:pPr>
            <a:r>
              <a:rPr lang="en-US" altLang="ja-JP" u="sng" dirty="0"/>
              <a:t>a</a:t>
            </a:r>
            <a:r>
              <a:rPr lang="en-US" altLang="ja-JP" u="sng" dirty="0" smtClean="0"/>
              <a:t>, b</a:t>
            </a:r>
            <a:r>
              <a:rPr lang="ja-JP" altLang="en-US" u="sng" dirty="0" smtClean="0"/>
              <a:t>に関する解答群</a:t>
            </a:r>
            <a:endParaRPr lang="en-US" altLang="ja-JP" u="sng" dirty="0" smtClean="0"/>
          </a:p>
          <a:p>
            <a:pPr marL="0" indent="0">
              <a:buNone/>
            </a:pPr>
            <a:endParaRPr lang="en-US" altLang="ja-JP" u="sng" dirty="0" smtClean="0"/>
          </a:p>
          <a:p>
            <a:r>
              <a:rPr lang="ja-JP" altLang="en-US" dirty="0"/>
              <a:t>ア</a:t>
            </a:r>
            <a:r>
              <a:rPr lang="en-US" altLang="ja-JP" dirty="0" smtClean="0"/>
              <a:t>. </a:t>
            </a:r>
            <a:r>
              <a:rPr lang="ja-JP" altLang="en-US" dirty="0" smtClean="0"/>
              <a:t>アトラクション</a:t>
            </a:r>
            <a:r>
              <a:rPr lang="ja-JP" altLang="en-US" dirty="0"/>
              <a:t>の待ち時間</a:t>
            </a:r>
          </a:p>
          <a:p>
            <a:r>
              <a:rPr lang="ja-JP" altLang="en-US" dirty="0" smtClean="0"/>
              <a:t>イ</a:t>
            </a:r>
            <a:r>
              <a:rPr lang="en-US" altLang="ja-JP" dirty="0" smtClean="0"/>
              <a:t>. </a:t>
            </a:r>
            <a:r>
              <a:rPr lang="ja-JP" altLang="en-US" dirty="0" smtClean="0"/>
              <a:t>休園</a:t>
            </a:r>
            <a:r>
              <a:rPr lang="ja-JP" altLang="en-US" dirty="0"/>
              <a:t>日</a:t>
            </a:r>
          </a:p>
          <a:p>
            <a:r>
              <a:rPr lang="ja-JP" altLang="en-US" dirty="0" smtClean="0"/>
              <a:t>ウ</a:t>
            </a:r>
            <a:r>
              <a:rPr lang="en-US" altLang="ja-JP" dirty="0" smtClean="0"/>
              <a:t>. </a:t>
            </a:r>
            <a:r>
              <a:rPr lang="ja-JP" altLang="en-US" dirty="0" smtClean="0"/>
              <a:t>入園者数</a:t>
            </a:r>
            <a:endParaRPr lang="ja-JP" altLang="en-US" dirty="0"/>
          </a:p>
          <a:p>
            <a:r>
              <a:rPr lang="ja-JP" altLang="en-US" dirty="0" smtClean="0"/>
              <a:t>エ</a:t>
            </a:r>
            <a:r>
              <a:rPr lang="en-US" altLang="ja-JP" dirty="0" smtClean="0"/>
              <a:t>. </a:t>
            </a:r>
            <a:r>
              <a:rPr lang="ja-JP" altLang="en-US" dirty="0" smtClean="0"/>
              <a:t>入園者</a:t>
            </a:r>
            <a:r>
              <a:rPr lang="ja-JP" altLang="en-US" dirty="0"/>
              <a:t>のアトラクション利用状況</a:t>
            </a:r>
          </a:p>
          <a:p>
            <a:r>
              <a:rPr lang="ja-JP" altLang="en-US" dirty="0" smtClean="0"/>
              <a:t>オ</a:t>
            </a:r>
            <a:r>
              <a:rPr lang="en-US" altLang="ja-JP" dirty="0" smtClean="0"/>
              <a:t>. </a:t>
            </a:r>
            <a:r>
              <a:rPr lang="ja-JP" altLang="en-US" dirty="0" smtClean="0"/>
              <a:t>入園者</a:t>
            </a:r>
            <a:r>
              <a:rPr lang="ja-JP" altLang="en-US" dirty="0"/>
              <a:t>の滞在時間</a:t>
            </a:r>
          </a:p>
          <a:p>
            <a:endParaRPr lang="en-US" altLang="ja-JP" u="sng" dirty="0" smtClean="0"/>
          </a:p>
          <a:p>
            <a:r>
              <a:rPr lang="ja-JP" altLang="en-US" dirty="0" smtClean="0">
                <a:solidFill>
                  <a:schemeClr val="accent2"/>
                </a:solidFill>
              </a:rPr>
              <a:t>答え：　</a:t>
            </a:r>
            <a:r>
              <a:rPr lang="en-US" altLang="ja-JP" dirty="0" smtClean="0">
                <a:solidFill>
                  <a:schemeClr val="accent2"/>
                </a:solidFill>
              </a:rPr>
              <a:t>a = </a:t>
            </a:r>
            <a:r>
              <a:rPr lang="ja-JP" altLang="en-US" dirty="0" smtClean="0">
                <a:solidFill>
                  <a:schemeClr val="accent2"/>
                </a:solidFill>
              </a:rPr>
              <a:t>オ</a:t>
            </a:r>
            <a:r>
              <a:rPr lang="en-US" altLang="ja-JP" dirty="0" smtClean="0">
                <a:solidFill>
                  <a:schemeClr val="accent2"/>
                </a:solidFill>
              </a:rPr>
              <a:t>, b = </a:t>
            </a:r>
            <a:r>
              <a:rPr lang="ja-JP" altLang="en-US" dirty="0" smtClean="0">
                <a:solidFill>
                  <a:schemeClr val="accent2"/>
                </a:solidFill>
              </a:rPr>
              <a:t>エ</a:t>
            </a:r>
            <a:endParaRPr lang="en-US" altLang="ja-JP" dirty="0">
              <a:solidFill>
                <a:schemeClr val="accent2"/>
              </a:solidFill>
            </a:endParaRPr>
          </a:p>
          <a:p>
            <a:pPr marL="0" indent="0">
              <a:buNone/>
            </a:pPr>
            <a:endParaRPr lang="en-US" altLang="ja-JP" dirty="0" smtClean="0"/>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575771"/>
            <a:ext cx="2968978" cy="4195681"/>
          </a:xfrm>
          <a:prstGeom prst="rect">
            <a:avLst/>
          </a:prstGeom>
          <a:ln>
            <a:solidFill>
              <a:schemeClr val="accent1"/>
            </a:solidFill>
          </a:ln>
        </p:spPr>
      </p:pic>
    </p:spTree>
    <p:extLst>
      <p:ext uri="{BB962C8B-B14F-4D97-AF65-F5344CB8AC3E}">
        <p14:creationId xmlns:p14="http://schemas.microsoft.com/office/powerpoint/2010/main" val="12223764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lstStyle/>
          <a:p>
            <a:pPr marL="0" indent="0">
              <a:buNone/>
            </a:pPr>
            <a:r>
              <a:rPr kumimoji="1" lang="ja-JP" altLang="en-US" dirty="0" smtClean="0"/>
              <a:t>設問２</a:t>
            </a:r>
            <a:endParaRPr kumimoji="1" lang="en-US" altLang="ja-JP" dirty="0" smtClean="0"/>
          </a:p>
          <a:p>
            <a:r>
              <a:rPr lang="ja-JP" altLang="en-US" dirty="0"/>
              <a:t>アトラクションごとの延べ利用者数を表示する。次の</a:t>
            </a:r>
            <a:r>
              <a:rPr lang="en-US" altLang="ja-JP" dirty="0"/>
              <a:t>SQL</a:t>
            </a:r>
            <a:r>
              <a:rPr lang="ja-JP" altLang="en-US" dirty="0"/>
              <a:t>文</a:t>
            </a:r>
            <a:r>
              <a:rPr lang="ja-JP" altLang="en-US" dirty="0" smtClean="0"/>
              <a:t>の</a:t>
            </a:r>
            <a:r>
              <a:rPr lang="en-US" altLang="ja-JP" dirty="0" smtClean="0"/>
              <a:t>[   c   ]</a:t>
            </a:r>
            <a:r>
              <a:rPr lang="ja-JP" altLang="en-US" dirty="0" smtClean="0"/>
              <a:t>に</a:t>
            </a:r>
            <a:r>
              <a:rPr lang="ja-JP" altLang="en-US" dirty="0"/>
              <a:t>入れる正しい答えを，解答群の中から選べ</a:t>
            </a:r>
            <a:r>
              <a:rPr lang="ja-JP" altLang="en-US" dirty="0" smtClean="0"/>
              <a:t>。</a:t>
            </a:r>
            <a:endParaRPr lang="en-US" altLang="ja-JP" dirty="0" smtClean="0"/>
          </a:p>
          <a:p>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pPr marL="0" indent="0">
              <a:buNone/>
            </a:pPr>
            <a:r>
              <a:rPr lang="en-US" altLang="ja-JP" u="sng" dirty="0"/>
              <a:t>c</a:t>
            </a:r>
            <a:r>
              <a:rPr lang="ja-JP" altLang="en-US" u="sng" dirty="0" smtClean="0"/>
              <a:t>に関する解答群</a:t>
            </a:r>
            <a:endParaRPr lang="en-US" altLang="ja-JP" u="sng" dirty="0" smtClean="0"/>
          </a:p>
          <a:p>
            <a:r>
              <a:rPr lang="ja-JP" altLang="en-US" dirty="0" smtClean="0"/>
              <a:t>ア</a:t>
            </a:r>
            <a:r>
              <a:rPr lang="en-US" altLang="ja-JP" dirty="0" smtClean="0"/>
              <a:t>. AVG</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solidFill>
                  <a:schemeClr val="accent2"/>
                </a:solidFill>
              </a:rPr>
              <a:t>イ</a:t>
            </a:r>
            <a:r>
              <a:rPr lang="en-US" altLang="ja-JP" dirty="0" smtClean="0">
                <a:solidFill>
                  <a:schemeClr val="accent2"/>
                </a:solidFill>
              </a:rPr>
              <a:t>. COUNT</a:t>
            </a:r>
            <a:r>
              <a:rPr lang="en-US" altLang="ja-JP" dirty="0">
                <a:solidFill>
                  <a:schemeClr val="accent2"/>
                </a:solidFill>
              </a:rPr>
              <a:t>(*)</a:t>
            </a:r>
          </a:p>
          <a:p>
            <a:r>
              <a:rPr lang="ja-JP" altLang="en-US" dirty="0" smtClean="0"/>
              <a:t>ウ</a:t>
            </a:r>
            <a:r>
              <a:rPr lang="en-US" altLang="ja-JP" dirty="0" smtClean="0"/>
              <a:t>. MAX</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t>エ</a:t>
            </a:r>
            <a:r>
              <a:rPr lang="en-US" altLang="ja-JP" dirty="0" smtClean="0"/>
              <a:t>. SUM</a:t>
            </a:r>
            <a:r>
              <a:rPr lang="en-US" altLang="ja-JP" dirty="0"/>
              <a:t>(</a:t>
            </a:r>
            <a:r>
              <a:rPr lang="ja-JP" altLang="en-US" dirty="0"/>
              <a:t>利用表</a:t>
            </a:r>
            <a:r>
              <a:rPr lang="en-US" altLang="ja-JP" dirty="0"/>
              <a:t>.</a:t>
            </a:r>
            <a:r>
              <a:rPr lang="ja-JP" altLang="en-US" dirty="0"/>
              <a:t>アトラクション番号</a:t>
            </a:r>
            <a:r>
              <a:rPr lang="en-US" altLang="ja-JP" dirty="0"/>
              <a:t>)</a:t>
            </a:r>
          </a:p>
          <a:p>
            <a:endParaRPr kumimoji="1" lang="ja-JP" altLang="en-US"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08389"/>
            <a:ext cx="6019800" cy="1244600"/>
          </a:xfrm>
          <a:prstGeom prst="rect">
            <a:avLst/>
          </a:prstGeom>
        </p:spPr>
      </p:pic>
    </p:spTree>
    <p:extLst>
      <p:ext uri="{BB962C8B-B14F-4D97-AF65-F5344CB8AC3E}">
        <p14:creationId xmlns:p14="http://schemas.microsoft.com/office/powerpoint/2010/main" val="1652394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a:t>
            </a:r>
            <a:r>
              <a:rPr lang="ja-JP" altLang="en-US" dirty="0" smtClean="0"/>
              <a:t>３</a:t>
            </a:r>
            <a:endParaRPr kumimoji="1" lang="en-US" altLang="ja-JP" dirty="0" smtClean="0"/>
          </a:p>
          <a:p>
            <a:r>
              <a:rPr lang="ja-JP" altLang="en-US" dirty="0"/>
              <a:t>入園券でアトラクションを利用した入園者のうち，退園時の精算において</a:t>
            </a:r>
            <a:r>
              <a:rPr lang="en-US" altLang="ja-JP" dirty="0"/>
              <a:t>2,000</a:t>
            </a:r>
            <a:r>
              <a:rPr lang="ja-JP" altLang="en-US" dirty="0"/>
              <a:t>円以上を支払った入園者について，精算額が多い入園者から降順に，入園者番号と精算額を表示する。入園券の購入者は入園者表の券種に</a:t>
            </a:r>
            <a:r>
              <a:rPr lang="en-US" altLang="ja-JP" dirty="0"/>
              <a:t>"01"</a:t>
            </a:r>
            <a:r>
              <a:rPr lang="ja-JP" altLang="en-US" dirty="0"/>
              <a:t>が設定されている。次の</a:t>
            </a:r>
            <a:r>
              <a:rPr lang="en-US" altLang="ja-JP" dirty="0"/>
              <a:t>SQL</a:t>
            </a:r>
            <a:r>
              <a:rPr lang="ja-JP" altLang="en-US" dirty="0"/>
              <a:t>文</a:t>
            </a:r>
            <a:r>
              <a:rPr lang="ja-JP" altLang="en-US" dirty="0" smtClean="0"/>
              <a:t>の</a:t>
            </a:r>
            <a:r>
              <a:rPr lang="en-US" altLang="ja-JP" dirty="0" smtClean="0"/>
              <a:t>[   d   ]</a:t>
            </a:r>
            <a:r>
              <a:rPr lang="ja-JP" altLang="en-US" dirty="0" smtClean="0"/>
              <a:t>に</a:t>
            </a:r>
            <a:r>
              <a:rPr lang="ja-JP" altLang="en-US" dirty="0"/>
              <a:t>入れる正しい答えを，解答群の中から選べ。</a:t>
            </a:r>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smtClean="0"/>
          </a:p>
          <a:p>
            <a:endParaRPr lang="en-US" altLang="ja-JP" sz="1600" dirty="0" smtClean="0"/>
          </a:p>
          <a:p>
            <a:pPr marL="0" indent="0">
              <a:buNone/>
            </a:pPr>
            <a:r>
              <a:rPr lang="en-US" altLang="ja-JP" sz="1400" u="sng" dirty="0"/>
              <a:t>d</a:t>
            </a:r>
            <a:r>
              <a:rPr lang="en-US" altLang="ja-JP" sz="1400" u="sng" dirty="0" smtClean="0"/>
              <a:t> </a:t>
            </a:r>
            <a:r>
              <a:rPr lang="ja-JP" altLang="en-US" sz="1400" u="sng" dirty="0" smtClean="0"/>
              <a:t>に関する解答群</a:t>
            </a:r>
            <a:endParaRPr lang="en-US" altLang="ja-JP" sz="1400" u="sng" dirty="0" smtClean="0"/>
          </a:p>
          <a:p>
            <a:r>
              <a:rPr lang="ja-JP" altLang="en-US" sz="1400" dirty="0" smtClean="0"/>
              <a:t>ア</a:t>
            </a:r>
            <a:r>
              <a:rPr lang="en-US" altLang="ja-JP" sz="1400" dirty="0" smtClean="0"/>
              <a:t>. </a:t>
            </a:r>
            <a:r>
              <a:rPr lang="ja-JP" altLang="en-US" sz="1400" dirty="0" smtClean="0"/>
              <a:t>入園者表</a:t>
            </a:r>
            <a:r>
              <a:rPr lang="en-US" altLang="ja-JP" sz="1400" dirty="0" smtClean="0"/>
              <a:t>.</a:t>
            </a:r>
            <a:r>
              <a:rPr lang="ja-JP" altLang="en-US" sz="1400" dirty="0" smtClean="0"/>
              <a:t>券種</a:t>
            </a:r>
            <a:r>
              <a:rPr lang="en-US" altLang="ja-JP" sz="1400" dirty="0" smtClean="0"/>
              <a:t> = ‘01’ AND </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 GROUP BY </a:t>
            </a:r>
            <a:r>
              <a:rPr lang="ja-JP" altLang="en-US" sz="1400" dirty="0" smtClean="0"/>
              <a:t>利用表</a:t>
            </a:r>
            <a:r>
              <a:rPr lang="en-US" altLang="ja-JP" sz="1400" dirty="0" smtClean="0"/>
              <a:t>.</a:t>
            </a:r>
            <a:r>
              <a:rPr lang="ja-JP" altLang="en-US" sz="1400" dirty="0" smtClean="0"/>
              <a:t>アトラクション番号</a:t>
            </a:r>
            <a:endParaRPr lang="en-US" altLang="ja-JP" sz="1400" dirty="0"/>
          </a:p>
          <a:p>
            <a:r>
              <a:rPr lang="ja-JP" altLang="en-US" sz="1400" dirty="0" smtClean="0"/>
              <a:t>イ</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a:t>
            </a:r>
            <a:r>
              <a:rPr lang="en-US" altLang="ja-JP" sz="1400" dirty="0" smtClean="0"/>
              <a:t>’</a:t>
            </a:r>
            <a:r>
              <a:rPr lang="en-US" altLang="ja-JP" sz="1400" dirty="0"/>
              <a:t> </a:t>
            </a:r>
            <a:r>
              <a:rPr lang="en-US" altLang="ja-JP" sz="1400" dirty="0" smtClean="0"/>
              <a:t>GROUP BY </a:t>
            </a:r>
            <a:r>
              <a:rPr lang="ja-JP" altLang="en-US" sz="1400" dirty="0" smtClean="0"/>
              <a:t>入園者表</a:t>
            </a:r>
            <a:r>
              <a:rPr lang="en-US" altLang="ja-JP" sz="1400" dirty="0" smtClean="0"/>
              <a:t>.</a:t>
            </a:r>
            <a:r>
              <a:rPr lang="ja-JP" altLang="en-US" sz="1400" dirty="0" smtClean="0"/>
              <a:t>入園者番号</a:t>
            </a:r>
            <a:r>
              <a:rPr lang="en-US" altLang="ja-JP" sz="1400" dirty="0" smtClean="0"/>
              <a:t> HAVING MAX(</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a:t>
            </a:r>
            <a:endParaRPr lang="en-US" altLang="ja-JP" sz="1400" dirty="0"/>
          </a:p>
          <a:p>
            <a:r>
              <a:rPr lang="ja-JP" altLang="en-US" sz="1400" dirty="0" smtClean="0">
                <a:solidFill>
                  <a:schemeClr val="accent2"/>
                </a:solidFill>
              </a:rPr>
              <a:t>ウ</a:t>
            </a:r>
            <a:r>
              <a:rPr lang="en-US" altLang="ja-JP" sz="1400" dirty="0" smtClean="0">
                <a:solidFill>
                  <a:schemeClr val="accent2"/>
                </a:solidFill>
              </a:rPr>
              <a:t>. </a:t>
            </a:r>
            <a:r>
              <a:rPr lang="ja-JP" altLang="en-US" sz="1400" dirty="0" smtClean="0">
                <a:solidFill>
                  <a:schemeClr val="accent2"/>
                </a:solidFill>
              </a:rPr>
              <a:t>入園者表</a:t>
            </a:r>
            <a:r>
              <a:rPr lang="en-US" altLang="ja-JP" sz="1400" dirty="0">
                <a:solidFill>
                  <a:schemeClr val="accent2"/>
                </a:solidFill>
              </a:rPr>
              <a:t>.</a:t>
            </a:r>
            <a:r>
              <a:rPr lang="ja-JP" altLang="en-US" sz="1400" dirty="0">
                <a:solidFill>
                  <a:schemeClr val="accent2"/>
                </a:solidFill>
              </a:rPr>
              <a:t>券種</a:t>
            </a:r>
            <a:r>
              <a:rPr lang="en-US" altLang="ja-JP" sz="1400" dirty="0">
                <a:solidFill>
                  <a:schemeClr val="accent2"/>
                </a:solidFill>
              </a:rPr>
              <a:t> = ‘01’ GROUP BY </a:t>
            </a:r>
            <a:r>
              <a:rPr lang="ja-JP" altLang="en-US" sz="1400" dirty="0">
                <a:solidFill>
                  <a:schemeClr val="accent2"/>
                </a:solidFill>
              </a:rPr>
              <a:t>入園者表</a:t>
            </a:r>
            <a:r>
              <a:rPr lang="en-US" altLang="ja-JP" sz="1400" dirty="0">
                <a:solidFill>
                  <a:schemeClr val="accent2"/>
                </a:solidFill>
              </a:rPr>
              <a:t>.</a:t>
            </a:r>
            <a:r>
              <a:rPr lang="ja-JP" altLang="en-US" sz="1400" dirty="0">
                <a:solidFill>
                  <a:schemeClr val="accent2"/>
                </a:solidFill>
              </a:rPr>
              <a:t>入園者番号</a:t>
            </a:r>
            <a:r>
              <a:rPr lang="en-US" altLang="ja-JP" sz="1400" dirty="0">
                <a:solidFill>
                  <a:schemeClr val="accent2"/>
                </a:solidFill>
              </a:rPr>
              <a:t> HAVING </a:t>
            </a:r>
            <a:r>
              <a:rPr lang="en-US" altLang="ja-JP" sz="1400" dirty="0" smtClean="0">
                <a:solidFill>
                  <a:schemeClr val="accent2"/>
                </a:solidFill>
              </a:rPr>
              <a:t>SUM(</a:t>
            </a:r>
            <a:r>
              <a:rPr lang="ja-JP" altLang="en-US" sz="1400" dirty="0">
                <a:solidFill>
                  <a:schemeClr val="accent2"/>
                </a:solidFill>
              </a:rPr>
              <a:t>アトラクション表</a:t>
            </a:r>
            <a:r>
              <a:rPr lang="en-US" altLang="ja-JP" sz="1400" dirty="0">
                <a:solidFill>
                  <a:schemeClr val="accent2"/>
                </a:solidFill>
              </a:rPr>
              <a:t>.</a:t>
            </a:r>
            <a:r>
              <a:rPr lang="ja-JP" altLang="en-US" sz="1400" dirty="0">
                <a:solidFill>
                  <a:schemeClr val="accent2"/>
                </a:solidFill>
              </a:rPr>
              <a:t>料金</a:t>
            </a:r>
            <a:r>
              <a:rPr lang="en-US" altLang="ja-JP" sz="1400" dirty="0">
                <a:solidFill>
                  <a:schemeClr val="accent2"/>
                </a:solidFill>
              </a:rPr>
              <a:t>) &gt;= 2000</a:t>
            </a:r>
          </a:p>
          <a:p>
            <a:r>
              <a:rPr lang="ja-JP" altLang="en-US" sz="1400" dirty="0" smtClean="0"/>
              <a:t>エ</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 GROUP BY </a:t>
            </a:r>
            <a:r>
              <a:rPr lang="ja-JP" altLang="en-US" sz="1400" dirty="0" smtClean="0"/>
              <a:t>利用表</a:t>
            </a:r>
            <a:r>
              <a:rPr lang="en-US" altLang="ja-JP" sz="1400" dirty="0" smtClean="0"/>
              <a:t>.</a:t>
            </a:r>
            <a:r>
              <a:rPr lang="ja-JP" altLang="en-US" sz="1400" dirty="0" smtClean="0"/>
              <a:t>アトラクション番号</a:t>
            </a:r>
            <a:r>
              <a:rPr lang="en-US" altLang="ja-JP" sz="1400" dirty="0" smtClean="0"/>
              <a:t> </a:t>
            </a:r>
            <a:r>
              <a:rPr lang="en-US" altLang="ja-JP" sz="1400" dirty="0"/>
              <a:t>HAVING </a:t>
            </a:r>
            <a:r>
              <a:rPr lang="en-US" altLang="ja-JP" sz="1400" dirty="0" smtClean="0"/>
              <a:t>SUM(</a:t>
            </a:r>
            <a:r>
              <a:rPr lang="ja-JP" altLang="en-US" sz="1400" dirty="0"/>
              <a:t>アトラクション表</a:t>
            </a:r>
            <a:r>
              <a:rPr lang="en-US" altLang="ja-JP" sz="1400" dirty="0"/>
              <a:t>.</a:t>
            </a:r>
            <a:r>
              <a:rPr lang="ja-JP" altLang="en-US" sz="1400" dirty="0"/>
              <a:t>料金</a:t>
            </a:r>
            <a:r>
              <a:rPr lang="en-US" altLang="ja-JP" sz="1400" dirty="0"/>
              <a:t>) &gt;= 2000</a:t>
            </a:r>
            <a:endParaRPr kumimoji="1" lang="ja-JP" altLang="en-US" sz="1400"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658534"/>
            <a:ext cx="6261100" cy="1473200"/>
          </a:xfrm>
          <a:prstGeom prst="rect">
            <a:avLst/>
          </a:prstGeom>
        </p:spPr>
      </p:pic>
    </p:spTree>
    <p:extLst>
      <p:ext uri="{BB962C8B-B14F-4D97-AF65-F5344CB8AC3E}">
        <p14:creationId xmlns:p14="http://schemas.microsoft.com/office/powerpoint/2010/main" val="533048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設問４</a:t>
            </a:r>
            <a:endParaRPr kumimoji="1" lang="en-US" altLang="ja-JP" dirty="0" smtClean="0"/>
          </a:p>
          <a:p>
            <a:r>
              <a:rPr lang="ja-JP" altLang="en-US" dirty="0"/>
              <a:t>パスポートを購入する際に提示することで料金が割引になる会員証を発行することになった。そこで，図</a:t>
            </a:r>
            <a:r>
              <a:rPr lang="en-US" altLang="ja-JP" dirty="0"/>
              <a:t>3</a:t>
            </a:r>
            <a:r>
              <a:rPr lang="ja-JP" altLang="en-US" dirty="0"/>
              <a:t>に示すとおり，会員情報を格納する会員表を作成し，入園者表に会員番号を格納する項目を追加する。次の</a:t>
            </a:r>
            <a:r>
              <a:rPr lang="en-US" altLang="ja-JP" dirty="0"/>
              <a:t>SQL</a:t>
            </a:r>
            <a:r>
              <a:rPr lang="ja-JP" altLang="en-US" dirty="0"/>
              <a:t>文で抽出できるようになる会員についての正しい答えを，解答群の中から選べ。ここで，</a:t>
            </a:r>
            <a:r>
              <a:rPr lang="en-US" altLang="ja-JP" dirty="0"/>
              <a:t>1</a:t>
            </a:r>
            <a:r>
              <a:rPr lang="ja-JP" altLang="en-US" dirty="0"/>
              <a:t>回も入園していない会員はいないものとする。また，会員登録をしていない入園者の場合，入園者表の会員番号には</a:t>
            </a:r>
            <a:r>
              <a:rPr lang="en-US" altLang="ja-JP" dirty="0"/>
              <a:t>NULL</a:t>
            </a:r>
            <a:r>
              <a:rPr lang="ja-JP" altLang="en-US" dirty="0"/>
              <a:t>を設定する。</a:t>
            </a:r>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a:p>
          <a:p>
            <a:endParaRPr kumimoji="1" lang="en-US" altLang="ja-JP" dirty="0" smtClean="0"/>
          </a:p>
          <a:p>
            <a:r>
              <a:rPr lang="ja-JP" altLang="en-US" dirty="0" smtClean="0"/>
              <a:t>ア</a:t>
            </a:r>
            <a:r>
              <a:rPr lang="en-US" altLang="ja-JP" dirty="0" smtClean="0"/>
              <a:t>. 2015</a:t>
            </a:r>
            <a:r>
              <a:rPr lang="ja-JP" altLang="en-US" dirty="0"/>
              <a:t>年以前に</a:t>
            </a:r>
            <a:r>
              <a:rPr lang="en-US" altLang="ja-JP" dirty="0"/>
              <a:t>1</a:t>
            </a:r>
            <a:r>
              <a:rPr lang="ja-JP" altLang="en-US" dirty="0"/>
              <a:t>回も入園していない会員</a:t>
            </a:r>
          </a:p>
          <a:p>
            <a:r>
              <a:rPr lang="ja-JP" altLang="en-US" dirty="0" smtClean="0"/>
              <a:t>イ</a:t>
            </a:r>
            <a:r>
              <a:rPr lang="en-US" altLang="ja-JP" dirty="0" smtClean="0"/>
              <a:t>. 2016</a:t>
            </a:r>
            <a:r>
              <a:rPr lang="ja-JP" altLang="en-US" dirty="0"/>
              <a:t>年以降に</a:t>
            </a:r>
            <a:r>
              <a:rPr lang="en-US" altLang="ja-JP" dirty="0"/>
              <a:t>1</a:t>
            </a:r>
            <a:r>
              <a:rPr lang="ja-JP" altLang="en-US" dirty="0"/>
              <a:t>回以上，入園した会員</a:t>
            </a:r>
          </a:p>
          <a:p>
            <a:r>
              <a:rPr lang="ja-JP" altLang="en-US" dirty="0" smtClean="0"/>
              <a:t>ウ</a:t>
            </a:r>
            <a:r>
              <a:rPr lang="en-US" altLang="ja-JP" dirty="0" smtClean="0"/>
              <a:t>. 2016</a:t>
            </a:r>
            <a:r>
              <a:rPr lang="ja-JP" altLang="en-US" dirty="0"/>
              <a:t>年以降に</a:t>
            </a:r>
            <a:r>
              <a:rPr lang="en-US" altLang="ja-JP" dirty="0"/>
              <a:t>1</a:t>
            </a:r>
            <a:r>
              <a:rPr lang="ja-JP" altLang="en-US" dirty="0"/>
              <a:t>回だけ，入園した会員</a:t>
            </a:r>
          </a:p>
          <a:p>
            <a:r>
              <a:rPr lang="ja-JP" altLang="en-US" dirty="0" smtClean="0">
                <a:solidFill>
                  <a:schemeClr val="accent2"/>
                </a:solidFill>
              </a:rPr>
              <a:t>エ</a:t>
            </a:r>
            <a:r>
              <a:rPr lang="en-US" altLang="ja-JP" dirty="0" smtClean="0">
                <a:solidFill>
                  <a:schemeClr val="accent2"/>
                </a:solidFill>
              </a:rPr>
              <a:t>. 2016</a:t>
            </a:r>
            <a:r>
              <a:rPr lang="ja-JP" altLang="en-US" dirty="0">
                <a:solidFill>
                  <a:schemeClr val="accent2"/>
                </a:solidFill>
              </a:rPr>
              <a:t>年以降に</a:t>
            </a:r>
            <a:r>
              <a:rPr lang="en-US" altLang="ja-JP" dirty="0">
                <a:solidFill>
                  <a:schemeClr val="accent2"/>
                </a:solidFill>
              </a:rPr>
              <a:t>1</a:t>
            </a:r>
            <a:r>
              <a:rPr lang="ja-JP" altLang="en-US" dirty="0">
                <a:solidFill>
                  <a:schemeClr val="accent2"/>
                </a:solidFill>
              </a:rPr>
              <a:t>回も入園していない</a:t>
            </a:r>
            <a:r>
              <a:rPr lang="ja-JP" altLang="en-US" dirty="0" smtClean="0">
                <a:solidFill>
                  <a:schemeClr val="accent2"/>
                </a:solidFill>
              </a:rPr>
              <a:t>会員</a:t>
            </a:r>
            <a:endParaRPr lang="en-US" altLang="ja-JP" dirty="0">
              <a:solidFill>
                <a:schemeClr val="accent2"/>
              </a:solidFill>
            </a:endParaRPr>
          </a:p>
          <a:p>
            <a:endParaRPr kumimoji="1" lang="ja-JP" altLang="en-US"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072549"/>
            <a:ext cx="3951111" cy="1240622"/>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368" y="4013200"/>
            <a:ext cx="4707466" cy="2353733"/>
          </a:xfrm>
          <a:prstGeom prst="rect">
            <a:avLst/>
          </a:prstGeom>
          <a:ln>
            <a:solidFill>
              <a:schemeClr val="accent1"/>
            </a:solidFill>
          </a:ln>
        </p:spPr>
      </p:pic>
    </p:spTree>
    <p:extLst>
      <p:ext uri="{BB962C8B-B14F-4D97-AF65-F5344CB8AC3E}">
        <p14:creationId xmlns:p14="http://schemas.microsoft.com/office/powerpoint/2010/main" val="1792419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問題の解答</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問題１</a:t>
            </a:r>
            <a:endParaRPr lang="en-US" altLang="ja-JP" dirty="0"/>
          </a:p>
          <a:p>
            <a:pPr marL="0" indent="0">
              <a:buNone/>
            </a:pPr>
            <a:r>
              <a:rPr lang="en-US" altLang="ja-JP" dirty="0"/>
              <a:t>select </a:t>
            </a:r>
            <a:r>
              <a:rPr lang="ja-JP" altLang="en-US" dirty="0"/>
              <a:t>性別</a:t>
            </a:r>
            <a:r>
              <a:rPr lang="en-US" altLang="ja-JP" dirty="0"/>
              <a:t>, count(*) as </a:t>
            </a:r>
            <a:r>
              <a:rPr lang="ja-JP" altLang="en-US" dirty="0"/>
              <a:t>人数 </a:t>
            </a:r>
            <a:r>
              <a:rPr lang="en-US" altLang="ja-JP" dirty="0"/>
              <a:t>from </a:t>
            </a:r>
            <a:r>
              <a:rPr lang="ja-JP" altLang="en-US" dirty="0"/>
              <a:t>売上データ </a:t>
            </a:r>
            <a:r>
              <a:rPr lang="en-US" altLang="ja-JP" dirty="0"/>
              <a:t>group by </a:t>
            </a:r>
            <a:r>
              <a:rPr lang="ja-JP" altLang="en-US" dirty="0"/>
              <a:t>性別</a:t>
            </a:r>
            <a:r>
              <a:rPr lang="en-US" altLang="ja-JP" dirty="0"/>
              <a:t>;</a:t>
            </a:r>
          </a:p>
          <a:p>
            <a:r>
              <a:rPr lang="ja-JP" altLang="en-US" dirty="0" smtClean="0"/>
              <a:t>問題２</a:t>
            </a:r>
            <a:endParaRPr lang="en-US" altLang="ja-JP" dirty="0"/>
          </a:p>
          <a:p>
            <a:pPr marL="0" indent="0">
              <a:buNone/>
            </a:pPr>
            <a:r>
              <a:rPr lang="en-US" altLang="ja-JP" dirty="0"/>
              <a:t>select </a:t>
            </a:r>
            <a:r>
              <a:rPr lang="ja-JP" altLang="en-US" dirty="0"/>
              <a:t>時間帯</a:t>
            </a:r>
            <a:r>
              <a:rPr lang="en-US" altLang="ja-JP" dirty="0"/>
              <a:t>, count(*) as </a:t>
            </a:r>
            <a:r>
              <a:rPr lang="ja-JP" altLang="en-US" dirty="0"/>
              <a:t>人数 </a:t>
            </a:r>
            <a:r>
              <a:rPr lang="en-US" altLang="ja-JP" dirty="0"/>
              <a:t>from </a:t>
            </a:r>
            <a:r>
              <a:rPr lang="ja-JP" altLang="en-US" dirty="0"/>
              <a:t>売上データ </a:t>
            </a:r>
            <a:r>
              <a:rPr lang="en-US" altLang="ja-JP" dirty="0"/>
              <a:t>group by </a:t>
            </a:r>
            <a:r>
              <a:rPr lang="ja-JP" altLang="en-US" dirty="0"/>
              <a:t>時間帯</a:t>
            </a:r>
            <a:r>
              <a:rPr lang="en-US" altLang="ja-JP" dirty="0"/>
              <a:t>;</a:t>
            </a:r>
          </a:p>
          <a:p>
            <a:r>
              <a:rPr lang="ja-JP" altLang="en-US" dirty="0" smtClean="0"/>
              <a:t>問題３</a:t>
            </a:r>
            <a:endParaRPr lang="en-US" altLang="ja-JP" dirty="0"/>
          </a:p>
          <a:p>
            <a:pPr marL="0" indent="0">
              <a:buNone/>
            </a:pPr>
            <a:r>
              <a:rPr lang="en-US" altLang="ja-JP" dirty="0"/>
              <a:t>select </a:t>
            </a:r>
            <a:r>
              <a:rPr lang="ja-JP" altLang="en-US" dirty="0"/>
              <a:t>時間帯</a:t>
            </a:r>
            <a:r>
              <a:rPr lang="en-US" altLang="ja-JP" dirty="0"/>
              <a:t>, count(*) as </a:t>
            </a:r>
            <a:r>
              <a:rPr lang="ja-JP" altLang="en-US" dirty="0"/>
              <a:t>人数 </a:t>
            </a:r>
            <a:r>
              <a:rPr lang="en-US" altLang="ja-JP" dirty="0"/>
              <a:t>from </a:t>
            </a:r>
            <a:r>
              <a:rPr lang="ja-JP" altLang="en-US" dirty="0"/>
              <a:t>売上データ </a:t>
            </a:r>
            <a:r>
              <a:rPr lang="en-US" altLang="ja-JP" dirty="0"/>
              <a:t>group by </a:t>
            </a:r>
            <a:r>
              <a:rPr lang="ja-JP" altLang="en-US" dirty="0"/>
              <a:t>時間帯 </a:t>
            </a:r>
            <a:r>
              <a:rPr lang="en-US" altLang="ja-JP" dirty="0"/>
              <a:t>having count(*) &lt;= 30</a:t>
            </a:r>
            <a:r>
              <a:rPr lang="en-US" altLang="ja-JP" dirty="0" smtClean="0"/>
              <a:t>;</a:t>
            </a:r>
            <a:endParaRPr lang="en-US" altLang="ja-JP" dirty="0"/>
          </a:p>
        </p:txBody>
      </p:sp>
    </p:spTree>
    <p:extLst>
      <p:ext uri="{BB962C8B-B14F-4D97-AF65-F5344CB8AC3E}">
        <p14:creationId xmlns:p14="http://schemas.microsoft.com/office/powerpoint/2010/main" val="1949559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演習問題の答え</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mtClean="0"/>
              <a:t>演習１</a:t>
            </a:r>
            <a:endParaRPr lang="en-US" altLang="ja-JP" dirty="0"/>
          </a:p>
          <a:p>
            <a:pPr marL="0" indent="0">
              <a:buNone/>
            </a:pPr>
            <a:r>
              <a:rPr lang="en-US" altLang="ja-JP" dirty="0"/>
              <a:t>select </a:t>
            </a:r>
            <a:r>
              <a:rPr lang="ja-JP" altLang="en-US" dirty="0"/>
              <a:t>クラブ</a:t>
            </a:r>
            <a:r>
              <a:rPr lang="en-US" altLang="ja-JP" dirty="0"/>
              <a:t>, count(*) as </a:t>
            </a:r>
            <a:r>
              <a:rPr lang="ja-JP" altLang="en-US" dirty="0"/>
              <a:t>人数 </a:t>
            </a:r>
            <a:r>
              <a:rPr lang="en-US" altLang="ja-JP" dirty="0"/>
              <a:t>from </a:t>
            </a:r>
            <a:r>
              <a:rPr lang="ja-JP" altLang="en-US" dirty="0"/>
              <a:t>クラブデータ </a:t>
            </a:r>
            <a:r>
              <a:rPr lang="en-US" altLang="ja-JP" dirty="0"/>
              <a:t>group by </a:t>
            </a:r>
            <a:r>
              <a:rPr lang="ja-JP" altLang="en-US" dirty="0"/>
              <a:t>クラブ </a:t>
            </a:r>
            <a:r>
              <a:rPr lang="en-US" altLang="ja-JP" dirty="0"/>
              <a:t>order by count(*) </a:t>
            </a:r>
            <a:r>
              <a:rPr lang="en-US" altLang="ja-JP" dirty="0" err="1"/>
              <a:t>desc</a:t>
            </a:r>
            <a:r>
              <a:rPr lang="en-US" altLang="ja-JP" dirty="0"/>
              <a:t>;</a:t>
            </a:r>
          </a:p>
          <a:p>
            <a:r>
              <a:rPr lang="ja-JP" altLang="en-US" dirty="0" smtClean="0"/>
              <a:t>演習２</a:t>
            </a:r>
            <a:endParaRPr lang="en-US" altLang="ja-JP" dirty="0"/>
          </a:p>
          <a:p>
            <a:pPr marL="0" indent="0">
              <a:buNone/>
            </a:pPr>
            <a:r>
              <a:rPr lang="en-US" altLang="ja-JP" dirty="0"/>
              <a:t>select </a:t>
            </a:r>
            <a:r>
              <a:rPr lang="ja-JP" altLang="en-US" dirty="0"/>
              <a:t>クラブ</a:t>
            </a:r>
            <a:r>
              <a:rPr lang="en-US" altLang="ja-JP" dirty="0"/>
              <a:t>, count(*) as </a:t>
            </a:r>
            <a:r>
              <a:rPr lang="ja-JP" altLang="en-US" dirty="0"/>
              <a:t>人数 </a:t>
            </a:r>
            <a:r>
              <a:rPr lang="en-US" altLang="ja-JP" dirty="0"/>
              <a:t>from </a:t>
            </a:r>
            <a:r>
              <a:rPr lang="ja-JP" altLang="en-US" dirty="0"/>
              <a:t>クラブデータ </a:t>
            </a:r>
            <a:r>
              <a:rPr lang="en-US" altLang="ja-JP" dirty="0"/>
              <a:t>group by </a:t>
            </a:r>
            <a:r>
              <a:rPr lang="ja-JP" altLang="en-US" dirty="0"/>
              <a:t>クラブ </a:t>
            </a:r>
            <a:r>
              <a:rPr lang="en-US" altLang="ja-JP" dirty="0"/>
              <a:t>having count(*) &gt;= 10 order by count(*) </a:t>
            </a:r>
            <a:r>
              <a:rPr lang="en-US" altLang="ja-JP" dirty="0" err="1"/>
              <a:t>desc</a:t>
            </a:r>
            <a:r>
              <a:rPr lang="en-US" altLang="ja-JP" dirty="0" smtClean="0"/>
              <a:t>;</a:t>
            </a:r>
            <a:endParaRPr lang="en-US" altLang="ja-JP" dirty="0"/>
          </a:p>
        </p:txBody>
      </p:sp>
    </p:spTree>
    <p:extLst>
      <p:ext uri="{BB962C8B-B14F-4D97-AF65-F5344CB8AC3E}">
        <p14:creationId xmlns:p14="http://schemas.microsoft.com/office/powerpoint/2010/main" val="1605202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smtClean="0"/>
              <a:t>基礎編</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それぞれの問題へのリンクは以下のようになる</a:t>
            </a:r>
            <a:endParaRPr lang="en-US" altLang="ja-JP" dirty="0" smtClean="0">
              <a:hlinkClick r:id="rId2"/>
            </a:endParaRPr>
          </a:p>
          <a:p>
            <a:pPr marL="457200" indent="-457200">
              <a:buFont typeface="+mj-lt"/>
              <a:buAutoNum type="arabicPeriod"/>
            </a:pPr>
            <a:r>
              <a:rPr lang="en-US" altLang="ja-JP" dirty="0" smtClean="0">
                <a:hlinkClick r:id="rId3"/>
              </a:rPr>
              <a:t>http</a:t>
            </a:r>
            <a:r>
              <a:rPr lang="en-US" altLang="ja-JP" dirty="0">
                <a:hlinkClick r:id="rId3"/>
              </a:rPr>
              <a:t>://</a:t>
            </a:r>
            <a:r>
              <a:rPr lang="en-US" altLang="ja-JP" dirty="0" smtClean="0">
                <a:hlinkClick r:id="rId3"/>
              </a:rPr>
              <a:t>www.pursue.ne.jp/jouhousyo/sysadcategory/Database/SQL/Q10.html#Q05</a:t>
            </a:r>
            <a:endParaRPr lang="en-US" altLang="ja-JP" dirty="0" smtClean="0"/>
          </a:p>
          <a:p>
            <a:pPr marL="457200" indent="-457200">
              <a:buFont typeface="+mj-lt"/>
              <a:buAutoNum type="arabicPeriod"/>
            </a:pPr>
            <a:r>
              <a:rPr lang="en-US" altLang="ja-JP" dirty="0" smtClean="0">
                <a:hlinkClick r:id="rId4"/>
              </a:rPr>
              <a:t>http</a:t>
            </a:r>
            <a:r>
              <a:rPr lang="en-US" altLang="ja-JP" dirty="0">
                <a:hlinkClick r:id="rId4"/>
              </a:rPr>
              <a:t>://</a:t>
            </a:r>
            <a:r>
              <a:rPr lang="en-US" altLang="ja-JP" dirty="0" smtClean="0">
                <a:hlinkClick r:id="rId4"/>
              </a:rPr>
              <a:t>www.pursue.ne.jp/jouhousyo/sysadcategory/Database/SQL/Q20.html#Q16</a:t>
            </a:r>
            <a:endParaRPr lang="en-US" altLang="ja-JP" dirty="0" smtClean="0"/>
          </a:p>
        </p:txBody>
      </p:sp>
    </p:spTree>
    <p:extLst>
      <p:ext uri="{BB962C8B-B14F-4D97-AF65-F5344CB8AC3E}">
        <p14:creationId xmlns:p14="http://schemas.microsoft.com/office/powerpoint/2010/main" val="948433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smtClean="0"/>
              <a:t>基礎編</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問題１</a:t>
            </a:r>
            <a:endParaRPr kumimoji="1" lang="en-US" altLang="ja-JP" dirty="0" smtClean="0"/>
          </a:p>
          <a:p>
            <a:r>
              <a:rPr lang="en-US" altLang="ja-JP" dirty="0" smtClean="0"/>
              <a:t>“</a:t>
            </a:r>
            <a:r>
              <a:rPr lang="ja-JP" altLang="en-US" dirty="0" smtClean="0"/>
              <a:t>人事</a:t>
            </a:r>
            <a:r>
              <a:rPr lang="en-US" altLang="ja-JP" dirty="0" smtClean="0"/>
              <a:t>”</a:t>
            </a:r>
            <a:r>
              <a:rPr lang="ja-JP" altLang="en-US" dirty="0" smtClean="0"/>
              <a:t>と</a:t>
            </a:r>
            <a:r>
              <a:rPr lang="ja-JP" altLang="en-US" dirty="0"/>
              <a:t>いう表から，給与が</a:t>
            </a:r>
            <a:r>
              <a:rPr lang="en-US" altLang="ja-JP" dirty="0"/>
              <a:t>30</a:t>
            </a:r>
            <a:r>
              <a:rPr lang="ja-JP" altLang="en-US" dirty="0"/>
              <a:t>万円以上の従業員名を抽出する</a:t>
            </a:r>
            <a:r>
              <a:rPr lang="en-US" altLang="ja-JP" dirty="0"/>
              <a:t>SQL</a:t>
            </a:r>
            <a:r>
              <a:rPr lang="ja-JP" altLang="en-US" dirty="0"/>
              <a:t>文はどれか。</a:t>
            </a:r>
            <a:endParaRPr kumimoji="1" lang="en-US" altLang="ja-JP" dirty="0" smtClean="0"/>
          </a:p>
          <a:p>
            <a:pPr marL="0" indent="0">
              <a:buNone/>
            </a:pPr>
            <a:endParaRPr kumimoji="1" lang="en-US" altLang="ja-JP" dirty="0"/>
          </a:p>
          <a:p>
            <a:r>
              <a:rPr lang="ja-JP" altLang="en-US" sz="1800" dirty="0"/>
              <a:t>ア　</a:t>
            </a:r>
            <a:r>
              <a:rPr lang="en-US" altLang="ja-JP" sz="1800" dirty="0"/>
              <a:t>SELECT </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300000 GROUP BY </a:t>
            </a:r>
            <a:r>
              <a:rPr lang="ja-JP" altLang="en-US" sz="1800" dirty="0"/>
              <a:t>給与</a:t>
            </a:r>
          </a:p>
          <a:p>
            <a:r>
              <a:rPr lang="ja-JP" altLang="en-US" sz="1800" dirty="0"/>
              <a:t>イ　</a:t>
            </a:r>
            <a:r>
              <a:rPr lang="en-US" altLang="ja-JP" sz="1800" dirty="0"/>
              <a:t>SELECT </a:t>
            </a:r>
            <a:r>
              <a:rPr lang="ja-JP" altLang="en-US" sz="1800" dirty="0"/>
              <a:t>従業員名 </a:t>
            </a:r>
            <a:r>
              <a:rPr lang="en-US" altLang="ja-JP" sz="1800" dirty="0"/>
              <a:t>COUNT(*) FROM </a:t>
            </a:r>
            <a:r>
              <a:rPr lang="ja-JP" altLang="en-US" sz="1800" dirty="0"/>
              <a:t>人事 </a:t>
            </a:r>
            <a:r>
              <a:rPr lang="en-US" altLang="ja-JP" sz="1800" dirty="0"/>
              <a:t>WHERE </a:t>
            </a:r>
            <a:r>
              <a:rPr lang="ja-JP" altLang="en-US" sz="1800" dirty="0"/>
              <a:t>給与 </a:t>
            </a:r>
            <a:r>
              <a:rPr lang="en-US" altLang="ja-JP" sz="1800" dirty="0"/>
              <a:t>&gt;= </a:t>
            </a:r>
            <a:r>
              <a:rPr lang="en-US" altLang="ja-JP" sz="1800" dirty="0" smtClean="0"/>
              <a:t>300000 GROUP </a:t>
            </a:r>
            <a:r>
              <a:rPr lang="en-US" altLang="ja-JP" sz="1800" dirty="0"/>
              <a:t>BY </a:t>
            </a:r>
            <a:r>
              <a:rPr lang="ja-JP" altLang="en-US" sz="1800" dirty="0"/>
              <a:t>従業員名</a:t>
            </a:r>
          </a:p>
          <a:p>
            <a:r>
              <a:rPr lang="ja-JP" altLang="en-US" sz="1800" dirty="0">
                <a:solidFill>
                  <a:schemeClr val="accent2"/>
                </a:solidFill>
              </a:rPr>
              <a:t>ウ　</a:t>
            </a:r>
            <a:r>
              <a:rPr lang="en-US" altLang="ja-JP" sz="1800" dirty="0">
                <a:solidFill>
                  <a:schemeClr val="accent2"/>
                </a:solidFill>
              </a:rPr>
              <a:t>SELECT </a:t>
            </a:r>
            <a:r>
              <a:rPr lang="ja-JP" altLang="en-US" sz="1800" dirty="0">
                <a:solidFill>
                  <a:schemeClr val="accent2"/>
                </a:solidFill>
              </a:rPr>
              <a:t>従業員名 </a:t>
            </a:r>
            <a:r>
              <a:rPr lang="en-US" altLang="ja-JP" sz="1800" dirty="0">
                <a:solidFill>
                  <a:schemeClr val="accent2"/>
                </a:solidFill>
              </a:rPr>
              <a:t>FROM </a:t>
            </a:r>
            <a:r>
              <a:rPr lang="ja-JP" altLang="en-US" sz="1800" dirty="0">
                <a:solidFill>
                  <a:schemeClr val="accent2"/>
                </a:solidFill>
              </a:rPr>
              <a:t>人事 </a:t>
            </a:r>
            <a:r>
              <a:rPr lang="en-US" altLang="ja-JP" sz="1800" dirty="0">
                <a:solidFill>
                  <a:schemeClr val="accent2"/>
                </a:solidFill>
              </a:rPr>
              <a:t>WHERE </a:t>
            </a:r>
            <a:r>
              <a:rPr lang="ja-JP" altLang="en-US" sz="1800" dirty="0">
                <a:solidFill>
                  <a:schemeClr val="accent2"/>
                </a:solidFill>
              </a:rPr>
              <a:t>給与 </a:t>
            </a:r>
            <a:r>
              <a:rPr lang="en-US" altLang="ja-JP" sz="1800" dirty="0">
                <a:solidFill>
                  <a:schemeClr val="accent2"/>
                </a:solidFill>
              </a:rPr>
              <a:t>&gt;= 300000</a:t>
            </a:r>
          </a:p>
          <a:p>
            <a:r>
              <a:rPr lang="ja-JP" altLang="en-US" sz="1800" dirty="0"/>
              <a:t>エ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smtClean="0"/>
              <a:t>人事</a:t>
            </a:r>
            <a:r>
              <a:rPr lang="en-US" altLang="ja-JP" sz="1800" dirty="0" smtClean="0"/>
              <a:t> GROUP </a:t>
            </a:r>
            <a:r>
              <a:rPr lang="en-US" altLang="ja-JP" sz="1800" dirty="0"/>
              <a:t>BY </a:t>
            </a:r>
            <a:r>
              <a:rPr lang="ja-JP" altLang="en-US" sz="1800" dirty="0"/>
              <a:t>給与 </a:t>
            </a:r>
            <a:r>
              <a:rPr lang="en-US" altLang="ja-JP" sz="1800" dirty="0"/>
              <a:t>HAVING COUNT(*) &gt;= 300000</a:t>
            </a:r>
          </a:p>
          <a:p>
            <a:r>
              <a:rPr lang="ja-JP" altLang="en-US" sz="1800" dirty="0"/>
              <a:t>オ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a:t>
            </a:r>
            <a:r>
              <a:rPr lang="en-US" altLang="ja-JP" sz="1800" dirty="0" smtClean="0"/>
              <a:t>300000</a:t>
            </a:r>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pPr marL="0" indent="0" algn="r">
              <a:buNone/>
            </a:pPr>
            <a:r>
              <a:rPr lang="ja-JP" altLang="en-US" dirty="0"/>
              <a:t>初級シスアド 平成</a:t>
            </a:r>
            <a:r>
              <a:rPr lang="en-US" altLang="ja-JP" dirty="0"/>
              <a:t>8</a:t>
            </a:r>
            <a:r>
              <a:rPr lang="ja-JP" altLang="en-US" dirty="0"/>
              <a:t>年度 午前 問</a:t>
            </a:r>
            <a:r>
              <a:rPr lang="en-US" altLang="ja-JP" dirty="0" smtClean="0"/>
              <a:t>24</a:t>
            </a:r>
            <a:endParaRPr lang="en-US" altLang="ja-JP" dirty="0"/>
          </a:p>
        </p:txBody>
      </p:sp>
    </p:spTree>
    <p:extLst>
      <p:ext uri="{BB962C8B-B14F-4D97-AF65-F5344CB8AC3E}">
        <p14:creationId xmlns:p14="http://schemas.microsoft.com/office/powerpoint/2010/main" val="1789387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smtClean="0"/>
              <a:t>基礎編</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問題２</a:t>
            </a:r>
            <a:endParaRPr kumimoji="1" lang="en-US" altLang="ja-JP" dirty="0" smtClean="0"/>
          </a:p>
          <a:p>
            <a:r>
              <a:rPr lang="ja-JP" altLang="en-US" dirty="0"/>
              <a:t>“注文”表から“結果”表を得るための適切な</a:t>
            </a:r>
            <a:r>
              <a:rPr lang="en-US" altLang="ja-JP" dirty="0"/>
              <a:t>SQL</a:t>
            </a:r>
            <a:r>
              <a:rPr lang="ja-JP" altLang="en-US" dirty="0"/>
              <a:t>文はどれか。</a:t>
            </a:r>
            <a:endParaRPr kumimoji="1"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r>
              <a:rPr lang="ja-JP" altLang="en-US" dirty="0"/>
              <a:t>ア　</a:t>
            </a:r>
            <a:r>
              <a:rPr lang="en-US" altLang="ja-JP" dirty="0"/>
              <a:t>SELECT </a:t>
            </a:r>
            <a:r>
              <a:rPr lang="ja-JP" altLang="en-US" dirty="0"/>
              <a:t>顧客番号</a:t>
            </a:r>
            <a:r>
              <a:rPr lang="en-US" altLang="ja-JP" dirty="0"/>
              <a:t>,SUM(</a:t>
            </a:r>
            <a:r>
              <a:rPr lang="ja-JP" altLang="en-US" dirty="0"/>
              <a:t>注文数量</a:t>
            </a:r>
            <a:r>
              <a:rPr lang="en-US" altLang="ja-JP" dirty="0" smtClean="0"/>
              <a:t>) FROM </a:t>
            </a:r>
            <a:r>
              <a:rPr lang="ja-JP" altLang="en-US" dirty="0" smtClean="0"/>
              <a:t>注文</a:t>
            </a:r>
            <a:r>
              <a:rPr lang="en-US" altLang="ja-JP" dirty="0" smtClean="0"/>
              <a:t> ORDER </a:t>
            </a:r>
            <a:r>
              <a:rPr lang="en-US" altLang="ja-JP" dirty="0"/>
              <a:t>BY </a:t>
            </a:r>
            <a:r>
              <a:rPr lang="ja-JP" altLang="en-US" dirty="0"/>
              <a:t>商品番号</a:t>
            </a:r>
          </a:p>
          <a:p>
            <a:r>
              <a:rPr lang="ja-JP" altLang="en-US" dirty="0"/>
              <a:t>イ　</a:t>
            </a:r>
            <a:r>
              <a:rPr lang="en-US" altLang="ja-JP" dirty="0"/>
              <a:t>SELECT </a:t>
            </a:r>
            <a:r>
              <a:rPr lang="ja-JP" altLang="en-US" dirty="0"/>
              <a:t>顧客番号</a:t>
            </a:r>
            <a:r>
              <a:rPr lang="en-US" altLang="ja-JP" dirty="0"/>
              <a:t>,</a:t>
            </a:r>
            <a:r>
              <a:rPr lang="ja-JP" altLang="en-US" dirty="0"/>
              <a:t>注文</a:t>
            </a:r>
            <a:r>
              <a:rPr lang="ja-JP" altLang="en-US" dirty="0" smtClean="0"/>
              <a:t>数量</a:t>
            </a:r>
            <a:r>
              <a:rPr lang="en-US" altLang="ja-JP" dirty="0"/>
              <a:t> </a:t>
            </a:r>
            <a:r>
              <a:rPr lang="en-US" altLang="ja-JP" dirty="0" smtClean="0"/>
              <a:t>FROM </a:t>
            </a:r>
            <a:r>
              <a:rPr lang="ja-JP" altLang="en-US" dirty="0" smtClean="0"/>
              <a:t>注文</a:t>
            </a:r>
            <a:r>
              <a:rPr lang="en-US" altLang="ja-JP" dirty="0" smtClean="0"/>
              <a:t> GROUP </a:t>
            </a:r>
            <a:r>
              <a:rPr lang="en-US" altLang="ja-JP" dirty="0"/>
              <a:t>BY </a:t>
            </a:r>
            <a:r>
              <a:rPr lang="ja-JP" altLang="en-US" dirty="0"/>
              <a:t>商品番号</a:t>
            </a:r>
          </a:p>
          <a:p>
            <a:r>
              <a:rPr lang="ja-JP" altLang="en-US" dirty="0">
                <a:solidFill>
                  <a:schemeClr val="accent2"/>
                </a:solidFill>
              </a:rPr>
              <a:t>ウ　</a:t>
            </a:r>
            <a:r>
              <a:rPr lang="en-US" altLang="ja-JP" dirty="0">
                <a:solidFill>
                  <a:schemeClr val="accent2"/>
                </a:solidFill>
              </a:rPr>
              <a:t>SELECT </a:t>
            </a:r>
            <a:r>
              <a:rPr lang="ja-JP" altLang="en-US" dirty="0">
                <a:solidFill>
                  <a:schemeClr val="accent2"/>
                </a:solidFill>
              </a:rPr>
              <a:t>商品番号</a:t>
            </a:r>
            <a:r>
              <a:rPr lang="en-US" altLang="ja-JP" dirty="0">
                <a:solidFill>
                  <a:schemeClr val="accent2"/>
                </a:solidFill>
              </a:rPr>
              <a:t>,SUM(</a:t>
            </a:r>
            <a:r>
              <a:rPr lang="ja-JP" altLang="en-US" dirty="0">
                <a:solidFill>
                  <a:schemeClr val="accent2"/>
                </a:solidFill>
              </a:rPr>
              <a:t>注文数量</a:t>
            </a:r>
            <a:r>
              <a:rPr lang="en-US" altLang="ja-JP" dirty="0" smtClean="0">
                <a:solidFill>
                  <a:schemeClr val="accent2"/>
                </a:solidFill>
              </a:rPr>
              <a:t>) FROM </a:t>
            </a:r>
            <a:r>
              <a:rPr lang="ja-JP" altLang="en-US" dirty="0" smtClean="0">
                <a:solidFill>
                  <a:schemeClr val="accent2"/>
                </a:solidFill>
              </a:rPr>
              <a:t>注文</a:t>
            </a:r>
            <a:r>
              <a:rPr lang="en-US" altLang="ja-JP" dirty="0" smtClean="0">
                <a:solidFill>
                  <a:schemeClr val="accent2"/>
                </a:solidFill>
              </a:rPr>
              <a:t> GROUP </a:t>
            </a:r>
            <a:r>
              <a:rPr lang="en-US" altLang="ja-JP" dirty="0">
                <a:solidFill>
                  <a:schemeClr val="accent2"/>
                </a:solidFill>
              </a:rPr>
              <a:t>BY </a:t>
            </a:r>
            <a:r>
              <a:rPr lang="ja-JP" altLang="en-US" dirty="0">
                <a:solidFill>
                  <a:schemeClr val="accent2"/>
                </a:solidFill>
              </a:rPr>
              <a:t>商品番号</a:t>
            </a:r>
          </a:p>
          <a:p>
            <a:r>
              <a:rPr lang="ja-JP" altLang="en-US" dirty="0"/>
              <a:t>エ　</a:t>
            </a:r>
            <a:r>
              <a:rPr lang="en-US" altLang="ja-JP" dirty="0"/>
              <a:t>SELECT </a:t>
            </a:r>
            <a:r>
              <a:rPr lang="ja-JP" altLang="en-US" dirty="0"/>
              <a:t>商品番号</a:t>
            </a:r>
            <a:r>
              <a:rPr lang="en-US" altLang="ja-JP" dirty="0"/>
              <a:t>,</a:t>
            </a:r>
            <a:r>
              <a:rPr lang="ja-JP" altLang="en-US" dirty="0"/>
              <a:t>注文</a:t>
            </a:r>
            <a:r>
              <a:rPr lang="ja-JP" altLang="en-US" dirty="0" smtClean="0"/>
              <a:t>数量</a:t>
            </a:r>
            <a:r>
              <a:rPr lang="en-US" altLang="ja-JP" dirty="0" smtClean="0"/>
              <a:t> FROM </a:t>
            </a:r>
            <a:r>
              <a:rPr lang="ja-JP" altLang="en-US" dirty="0" smtClean="0"/>
              <a:t>注文</a:t>
            </a:r>
            <a:r>
              <a:rPr lang="en-US" altLang="ja-JP" dirty="0" smtClean="0"/>
              <a:t> GROUP </a:t>
            </a:r>
            <a:r>
              <a:rPr lang="en-US" altLang="ja-JP" dirty="0"/>
              <a:t>BY </a:t>
            </a:r>
            <a:r>
              <a:rPr lang="ja-JP" altLang="en-US" dirty="0"/>
              <a:t>商品番号</a:t>
            </a:r>
          </a:p>
          <a:p>
            <a:pPr marL="0" indent="0">
              <a:buNone/>
            </a:pPr>
            <a:endParaRPr kumimoji="1" lang="en-US" altLang="ja-JP" dirty="0" smtClean="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13</a:t>
            </a:r>
            <a:r>
              <a:rPr lang="ja-JP" altLang="en-US" dirty="0"/>
              <a:t>年 秋期 午前 問</a:t>
            </a:r>
            <a:r>
              <a:rPr lang="en-US" altLang="ja-JP" dirty="0"/>
              <a:t>27</a:t>
            </a:r>
            <a:endParaRPr lang="en-US" altLang="ja-JP"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2242" y="1811792"/>
            <a:ext cx="3227516" cy="1881068"/>
          </a:xfrm>
          <a:prstGeom prst="rect">
            <a:avLst/>
          </a:prstGeom>
          <a:ln>
            <a:solidFill>
              <a:schemeClr val="accent1"/>
            </a:solidFill>
          </a:ln>
        </p:spPr>
      </p:pic>
    </p:spTree>
    <p:extLst>
      <p:ext uri="{BB962C8B-B14F-4D97-AF65-F5344CB8AC3E}">
        <p14:creationId xmlns:p14="http://schemas.microsoft.com/office/powerpoint/2010/main" val="878619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a:t>応用編</a:t>
            </a:r>
            <a:r>
              <a:rPr lang="en-US" altLang="ja-JP" dirty="0"/>
              <a:t> (</a:t>
            </a:r>
            <a:r>
              <a:rPr lang="ja-JP" altLang="en-US" dirty="0"/>
              <a:t>大問２問</a:t>
            </a:r>
            <a:r>
              <a:rPr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大問１</a:t>
            </a:r>
            <a:endParaRPr lang="en-US" altLang="ja-JP" dirty="0">
              <a:hlinkClick r:id="rId2"/>
            </a:endParaRPr>
          </a:p>
          <a:p>
            <a:pPr marL="0" indent="0">
              <a:buNone/>
            </a:pPr>
            <a:r>
              <a:rPr lang="en-US" altLang="ja-JP" dirty="0" smtClean="0">
                <a:hlinkClick r:id="rId2"/>
              </a:rPr>
              <a:t>http</a:t>
            </a:r>
            <a:r>
              <a:rPr lang="en-US" altLang="ja-JP" dirty="0">
                <a:hlinkClick r:id="rId2"/>
              </a:rPr>
              <a:t>://www.fe-siken.com/kakomon/28_aki/pm03.html</a:t>
            </a:r>
            <a:endParaRPr lang="en-US" altLang="ja-JP" dirty="0"/>
          </a:p>
          <a:p>
            <a:pPr marL="0" indent="0">
              <a:buNone/>
            </a:pPr>
            <a:r>
              <a:rPr kumimoji="1" lang="ja-JP" altLang="en-US" dirty="0" smtClean="0"/>
              <a:t>→</a:t>
            </a:r>
            <a:r>
              <a:rPr kumimoji="1" lang="en-US" altLang="ja-JP" dirty="0" smtClean="0"/>
              <a:t> </a:t>
            </a:r>
            <a:r>
              <a:rPr kumimoji="1" lang="ja-JP" altLang="en-US" dirty="0" smtClean="0"/>
              <a:t>設問１と設問２</a:t>
            </a:r>
            <a:endParaRPr kumimoji="1" lang="en-US" altLang="ja-JP" dirty="0" smtClean="0"/>
          </a:p>
          <a:p>
            <a:pPr marL="0" indent="0">
              <a:buNone/>
            </a:pPr>
            <a:endParaRPr lang="en-US" altLang="ja-JP" dirty="0"/>
          </a:p>
          <a:p>
            <a:pPr marL="0" indent="0">
              <a:buNone/>
            </a:pPr>
            <a:r>
              <a:rPr kumimoji="1" lang="ja-JP" altLang="en-US" dirty="0" smtClean="0"/>
              <a:t>大問２</a:t>
            </a:r>
            <a:endParaRPr kumimoji="1" lang="en-US" altLang="ja-JP" dirty="0" smtClean="0"/>
          </a:p>
          <a:p>
            <a:pPr marL="0" indent="0">
              <a:buNone/>
            </a:pPr>
            <a:r>
              <a:rPr lang="en-US" altLang="ja-JP" dirty="0">
                <a:hlinkClick r:id="rId3"/>
              </a:rPr>
              <a:t>http://www.fe-siken.com/kakomon/28_haru/pm03.html</a:t>
            </a:r>
            <a:endParaRPr lang="en-US" altLang="ja-JP" dirty="0"/>
          </a:p>
          <a:p>
            <a:pPr marL="0" indent="0">
              <a:buNone/>
            </a:pPr>
            <a:r>
              <a:rPr kumimoji="1" lang="ja-JP" altLang="en-US" dirty="0" smtClean="0"/>
              <a:t>→</a:t>
            </a:r>
            <a:r>
              <a:rPr kumimoji="1" lang="en-US" altLang="ja-JP" dirty="0" smtClean="0"/>
              <a:t> </a:t>
            </a:r>
            <a:r>
              <a:rPr kumimoji="1" lang="ja-JP" altLang="en-US" dirty="0" smtClean="0"/>
              <a:t>設問すべて</a:t>
            </a:r>
            <a:endParaRPr kumimoji="1" lang="ja-JP" altLang="en-US" dirty="0"/>
          </a:p>
        </p:txBody>
      </p:sp>
    </p:spTree>
    <p:extLst>
      <p:ext uri="{BB962C8B-B14F-4D97-AF65-F5344CB8AC3E}">
        <p14:creationId xmlns:p14="http://schemas.microsoft.com/office/powerpoint/2010/main" val="1249272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(1/</a:t>
            </a:r>
            <a:r>
              <a:rPr lang="ja-JP" altLang="en-US" dirty="0" smtClean="0">
                <a:solidFill>
                  <a:schemeClr val="tx1"/>
                </a:solidFill>
              </a:rPr>
              <a:t>２</a:t>
            </a:r>
            <a:r>
              <a:rPr lang="en-US" altLang="ja-JP" dirty="0" smtClean="0">
                <a:solidFill>
                  <a:schemeClr val="tx1"/>
                </a:solidFill>
              </a:rPr>
              <a:t>)</a:t>
            </a:r>
            <a:endParaRPr kumimoji="1" lang="ja-JP" altLang="en-US" dirty="0">
              <a:solidFill>
                <a:schemeClr val="tx1"/>
              </a:solidFill>
            </a:endParaRPr>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大問１</a:t>
            </a:r>
            <a:r>
              <a:rPr lang="en-US" altLang="ja-JP" dirty="0" smtClean="0"/>
              <a:t>(</a:t>
            </a:r>
            <a:r>
              <a:rPr lang="ja-JP" altLang="en-US" dirty="0" smtClean="0"/>
              <a:t>設問は２つ</a:t>
            </a:r>
            <a:r>
              <a:rPr lang="en-US" altLang="ja-JP" dirty="0" smtClean="0"/>
              <a:t>)</a:t>
            </a:r>
          </a:p>
          <a:p>
            <a:r>
              <a:rPr lang="ja-JP" altLang="en-US" dirty="0" smtClean="0"/>
              <a:t>従業員</a:t>
            </a:r>
            <a:r>
              <a:rPr lang="ja-JP" altLang="en-US" dirty="0"/>
              <a:t>の通勤情報を管理する関係データベースに関する次の記述を読んで，設問</a:t>
            </a:r>
            <a:r>
              <a:rPr lang="en-US" altLang="ja-JP" dirty="0" smtClean="0"/>
              <a:t>1, 2</a:t>
            </a:r>
            <a:r>
              <a:rPr lang="ja-JP" altLang="en-US" dirty="0" smtClean="0"/>
              <a:t>に</a:t>
            </a:r>
            <a:r>
              <a:rPr lang="ja-JP" altLang="en-US" dirty="0"/>
              <a:t>答えよ。</a:t>
            </a:r>
            <a:br>
              <a:rPr lang="ja-JP" altLang="en-US" dirty="0"/>
            </a:br>
            <a:r>
              <a:rPr lang="ja-JP" altLang="en-US" dirty="0"/>
              <a:t/>
            </a:r>
            <a:br>
              <a:rPr lang="ja-JP" altLang="en-US" dirty="0"/>
            </a:br>
            <a:r>
              <a:rPr lang="ja-JP" altLang="en-US" dirty="0"/>
              <a:t>　</a:t>
            </a:r>
            <a:r>
              <a:rPr lang="en-US" altLang="ja-JP" dirty="0"/>
              <a:t>Y</a:t>
            </a:r>
            <a:r>
              <a:rPr lang="ja-JP" altLang="en-US" dirty="0"/>
              <a:t>社では，従業員の</a:t>
            </a:r>
            <a:r>
              <a:rPr lang="en-US" altLang="ja-JP" dirty="0"/>
              <a:t>1</a:t>
            </a:r>
            <a:r>
              <a:rPr lang="ja-JP" altLang="en-US" dirty="0"/>
              <a:t>か月分の交通費の合計を通勤手当として支給している。交通費は，通勤に公共の交通機関を利用している場合は通勤経路の各区間運賃であり，自家用車を利用している場合は燃料費などの諸経費である。</a:t>
            </a:r>
            <a:br>
              <a:rPr lang="ja-JP" altLang="en-US" dirty="0"/>
            </a:br>
            <a:r>
              <a:rPr lang="ja-JP" altLang="en-US" dirty="0"/>
              <a:t>　通勤手当は図</a:t>
            </a:r>
            <a:r>
              <a:rPr lang="en-US" altLang="ja-JP" dirty="0"/>
              <a:t>1</a:t>
            </a:r>
            <a:r>
              <a:rPr lang="ja-JP" altLang="en-US" dirty="0"/>
              <a:t>に示す表で管理していたが，より詳細に情報を管理するために，図</a:t>
            </a:r>
            <a:r>
              <a:rPr lang="en-US" altLang="ja-JP" dirty="0"/>
              <a:t>2</a:t>
            </a:r>
            <a:r>
              <a:rPr lang="ja-JP" altLang="en-US" dirty="0"/>
              <a:t>のとおり変更した。下線付きの項目は，主キーを表す</a:t>
            </a:r>
            <a:r>
              <a:rPr lang="ja-JP" altLang="en-US" dirty="0" smtClean="0"/>
              <a:t>。</a:t>
            </a:r>
            <a:endParaRPr lang="en-US" altLang="ja-JP" dirty="0" smtClean="0"/>
          </a:p>
          <a:p>
            <a:endParaRPr kumimoji="1" lang="en-US" altLang="ja-JP" dirty="0"/>
          </a:p>
          <a:p>
            <a:r>
              <a:rPr lang="ja-JP" altLang="en-US" dirty="0" smtClean="0"/>
              <a:t>図</a:t>
            </a:r>
            <a:r>
              <a:rPr lang="en-US" altLang="ja-JP" dirty="0" smtClean="0"/>
              <a:t>1, </a:t>
            </a:r>
            <a:r>
              <a:rPr lang="ja-JP" altLang="en-US" dirty="0" smtClean="0"/>
              <a:t>図</a:t>
            </a:r>
            <a:r>
              <a:rPr lang="en-US" altLang="ja-JP" dirty="0" smtClean="0"/>
              <a:t>2</a:t>
            </a:r>
            <a:r>
              <a:rPr lang="ja-JP" altLang="en-US" dirty="0" smtClean="0"/>
              <a:t>は次スライド</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pPr marL="0" indent="0" algn="r">
              <a:buNone/>
            </a:pPr>
            <a:r>
              <a:rPr lang="ja-JP" altLang="en-US" dirty="0"/>
              <a:t>基本情報技術者過去問題 平成</a:t>
            </a:r>
            <a:r>
              <a:rPr lang="en-US" altLang="ja-JP" dirty="0"/>
              <a:t>28</a:t>
            </a:r>
            <a:r>
              <a:rPr lang="ja-JP" altLang="en-US" dirty="0"/>
              <a:t>年秋期 午後問</a:t>
            </a:r>
            <a:r>
              <a:rPr lang="en-US" altLang="ja-JP" dirty="0" smtClean="0"/>
              <a:t>3 </a:t>
            </a:r>
            <a:r>
              <a:rPr lang="ja-JP" altLang="en-US" dirty="0" smtClean="0"/>
              <a:t>改変</a:t>
            </a:r>
            <a:endParaRPr lang="en-US" altLang="ja-JP" dirty="0"/>
          </a:p>
        </p:txBody>
      </p:sp>
    </p:spTree>
    <p:extLst>
      <p:ext uri="{BB962C8B-B14F-4D97-AF65-F5344CB8AC3E}">
        <p14:creationId xmlns:p14="http://schemas.microsoft.com/office/powerpoint/2010/main" val="576988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chor="b"/>
          <a:lstStyle/>
          <a:p>
            <a:pPr algn="r"/>
            <a:r>
              <a:rPr kumimoji="1" lang="ja-JP" altLang="en-US" dirty="0" smtClean="0"/>
              <a:t>設問１は次スライド</a:t>
            </a:r>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 y="1124464"/>
            <a:ext cx="4431957" cy="5524767"/>
          </a:xfrm>
          <a:prstGeom prst="rect">
            <a:avLst/>
          </a:prstGeom>
          <a:ln>
            <a:solidFill>
              <a:schemeClr val="accent1"/>
            </a:solidFill>
          </a:ln>
        </p:spPr>
      </p:pic>
    </p:spTree>
    <p:extLst>
      <p:ext uri="{BB962C8B-B14F-4D97-AF65-F5344CB8AC3E}">
        <p14:creationId xmlns:p14="http://schemas.microsoft.com/office/powerpoint/2010/main" val="15534902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13</TotalTime>
  <Words>1079</Words>
  <Application>Microsoft Macintosh PowerPoint</Application>
  <PresentationFormat>ワイド画面</PresentationFormat>
  <Paragraphs>167</Paragraphs>
  <Slides>16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Hiragino Kaku Gothic ProN W3</vt:lpstr>
      <vt:lpstr>Hiragino Maru Gothic ProN</vt:lpstr>
      <vt:lpstr>Yu Gothic</vt:lpstr>
      <vt:lpstr>Arial</vt:lpstr>
      <vt:lpstr>情報科学実習2テーマ</vt:lpstr>
      <vt:lpstr>高校生向け　第５回授業 解答</vt:lpstr>
      <vt:lpstr>問題の解答</vt:lpstr>
      <vt:lpstr>演習問題の答え</vt:lpstr>
      <vt:lpstr>SQL文に関する問題 : 基礎編</vt:lpstr>
      <vt:lpstr>SQL文に関する問題 : 基礎編</vt:lpstr>
      <vt:lpstr>SQL文に関する問題 : 基礎編</vt:lpstr>
      <vt:lpstr>SQL文に関する問題 : 応用編 (大問２問)</vt:lpstr>
      <vt:lpstr>SQL文に関する問題 : 応用編 (1/２)</vt:lpstr>
      <vt:lpstr>SQL文に関する問題 : 応用編 (1/２)</vt:lpstr>
      <vt:lpstr>SQL文に関する問題 : 応用編 (1/２)</vt:lpstr>
      <vt:lpstr>SQL文に関する問題 : 応用編 (1/２)</vt:lpstr>
      <vt:lpstr>SQL文に関する問題 : 応用編 (2/２)</vt:lpstr>
      <vt:lpstr>SQL文に関する問題 : 応用編 (2/２)</vt:lpstr>
      <vt:lpstr>SQL文に関する問題 : 応用編 (2/２)</vt:lpstr>
      <vt:lpstr>SQL文に関する問題 : 応用編 (2/２)</vt:lpstr>
      <vt:lpstr>SQL文に関する問題 : 応用編 (2/２)</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高校生向け　第１回授業 解答</dc:title>
  <dc:creator>イチカワリョウスケ</dc:creator>
  <cp:lastModifiedBy>イチカワリョウスケ</cp:lastModifiedBy>
  <cp:revision>14</cp:revision>
  <dcterms:created xsi:type="dcterms:W3CDTF">2018-01-29T03:09:34Z</dcterms:created>
  <dcterms:modified xsi:type="dcterms:W3CDTF">2018-01-30T06:50:04Z</dcterms:modified>
</cp:coreProperties>
</file>