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9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72"/>
    <p:restoredTop sz="94669"/>
  </p:normalViewPr>
  <p:slideViewPr>
    <p:cSldViewPr snapToGrid="0" snapToObjects="1">
      <p:cViewPr>
        <p:scale>
          <a:sx n="113" d="100"/>
          <a:sy n="113" d="100"/>
        </p:scale>
        <p:origin x="784" y="-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DE496-F256-194B-8B20-821D91AF26D3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6F12A-0F1B-304E-80F0-D578C7BD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367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06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4" Type="http://schemas.openxmlformats.org/officeDocument/2006/relationships/image" Target="../media/image14.gif"/><Relationship Id="rId5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rsue.ne.jp/jouhousyo/sysadSeikika/sysadSeikika_Q.htm#&#21839;01" TargetMode="External"/><Relationship Id="rId4" Type="http://schemas.openxmlformats.org/officeDocument/2006/relationships/hyperlink" Target="http://www.fe-siken.com/kakomon/15_aki/q67.html" TargetMode="External"/><Relationship Id="rId5" Type="http://schemas.openxmlformats.org/officeDocument/2006/relationships/hyperlink" Target="http://www.pursue.ne.jp/jouhousyo/sysadSeikika/sysadSeikika_Q.htm#&#21839;04" TargetMode="External"/><Relationship Id="rId6" Type="http://schemas.openxmlformats.org/officeDocument/2006/relationships/hyperlink" Target="http://kanauka.com/kakomon/ap/h22h/032.html" TargetMode="External"/><Relationship Id="rId7" Type="http://schemas.openxmlformats.org/officeDocument/2006/relationships/hyperlink" Target="http://itnavi.style-mods.net/question/db16/db16_23.htm" TargetMode="External"/><Relationship Id="rId8" Type="http://schemas.openxmlformats.org/officeDocument/2006/relationships/hyperlink" Target="http://www.fe-siken.com/kakomon/22_haru/q30.html" TargetMode="External"/><Relationship Id="rId9" Type="http://schemas.openxmlformats.org/officeDocument/2006/relationships/hyperlink" Target="http://www.fe-siken.com/kakomon/21_haru/q32.html" TargetMode="External"/><Relationship Id="rId10" Type="http://schemas.openxmlformats.org/officeDocument/2006/relationships/hyperlink" Target="http://xn--n9q36mh1hnxuksz7wt.jp/FE22b-am/k29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ursue.ne.jp/jouhousyo/sysadSeikika/sysadSeikika_Q.htm#&#21839;0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gif"/><Relationship Id="rId5" Type="http://schemas.openxmlformats.org/officeDocument/2006/relationships/image" Target="../media/image7.gif"/><Relationship Id="rId6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高校生向け</a:t>
            </a:r>
            <a:r>
              <a:rPr lang="ja-JP" altLang="en-US"/>
              <a:t>　</a:t>
            </a:r>
            <a:r>
              <a:rPr lang="ja-JP" altLang="en-US" smtClean="0"/>
              <a:t>第７回</a:t>
            </a:r>
            <a:r>
              <a:rPr lang="ja-JP" altLang="en-US" dirty="0"/>
              <a:t>授業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解答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</a:t>
            </a:r>
            <a:r>
              <a:rPr lang="ja-JP" altLang="en-US" dirty="0" smtClean="0"/>
              <a:t>学科４年　市川</a:t>
            </a:r>
            <a:r>
              <a:rPr lang="ja-JP" altLang="en-US" dirty="0"/>
              <a:t>亮</a:t>
            </a:r>
            <a:r>
              <a:rPr lang="ja-JP" altLang="en-US" dirty="0" smtClean="0"/>
              <a:t>佑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2474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(8/9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問題８</a:t>
            </a:r>
            <a:endParaRPr lang="en-US" altLang="ja-JP" dirty="0" smtClean="0"/>
          </a:p>
          <a:p>
            <a:r>
              <a:rPr lang="en-US" altLang="ja-JP" dirty="0"/>
              <a:t>"</a:t>
            </a:r>
            <a:r>
              <a:rPr lang="ja-JP" altLang="en-US" dirty="0"/>
              <a:t>従業員</a:t>
            </a:r>
            <a:r>
              <a:rPr lang="en-US" altLang="ja-JP" dirty="0"/>
              <a:t>"</a:t>
            </a:r>
            <a:r>
              <a:rPr lang="ja-JP" altLang="en-US" dirty="0"/>
              <a:t>表を第</a:t>
            </a:r>
            <a:r>
              <a:rPr lang="en-US" altLang="ja-JP" dirty="0"/>
              <a:t>3</a:t>
            </a:r>
            <a:r>
              <a:rPr lang="ja-JP" altLang="en-US" dirty="0"/>
              <a:t>正規形にしたものはどれか。ここで，下線部は主キーを表す。</a:t>
            </a:r>
            <a:br>
              <a:rPr lang="ja-JP" altLang="en-US" dirty="0"/>
            </a:br>
            <a:r>
              <a:rPr lang="ja-JP" altLang="en-US" dirty="0"/>
              <a:t/>
            </a:r>
            <a:br>
              <a:rPr lang="ja-JP" altLang="en-US" dirty="0"/>
            </a:br>
            <a:r>
              <a:rPr lang="ja-JP" altLang="en-US" dirty="0"/>
              <a:t>従業員 </a:t>
            </a:r>
            <a:r>
              <a:rPr lang="en-US" altLang="ja-JP" dirty="0"/>
              <a:t>(</a:t>
            </a:r>
            <a:r>
              <a:rPr lang="ja-JP" altLang="en-US" dirty="0"/>
              <a:t>従業員番号，従業員氏名，</a:t>
            </a:r>
            <a:r>
              <a:rPr lang="en-US" altLang="ja-JP" dirty="0"/>
              <a:t>{</a:t>
            </a:r>
            <a:r>
              <a:rPr lang="ja-JP" altLang="en-US" dirty="0"/>
              <a:t>技能コード，技能名，技能経験年数</a:t>
            </a:r>
            <a:r>
              <a:rPr lang="en-US" altLang="ja-JP" dirty="0"/>
              <a:t>})</a:t>
            </a:r>
            <a:br>
              <a:rPr lang="en-US" altLang="ja-JP" dirty="0"/>
            </a:br>
            <a:r>
              <a:rPr lang="en-US" altLang="ja-JP" dirty="0"/>
              <a:t>({ }</a:t>
            </a:r>
            <a:r>
              <a:rPr lang="ja-JP" altLang="en-US" dirty="0"/>
              <a:t>は繰返しを表す</a:t>
            </a:r>
            <a:r>
              <a:rPr lang="en-US" altLang="ja-JP" dirty="0" smtClean="0"/>
              <a:t>)</a:t>
            </a:r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ja-JP" altLang="en-US" dirty="0"/>
              <a:t>基本情報技術者 平成</a:t>
            </a:r>
            <a:r>
              <a:rPr lang="en-US" altLang="ja-JP" dirty="0"/>
              <a:t>21</a:t>
            </a:r>
            <a:r>
              <a:rPr lang="ja-JP" altLang="en-US" dirty="0"/>
              <a:t>年春期 午前問</a:t>
            </a:r>
            <a:r>
              <a:rPr lang="en-US" altLang="ja-JP" dirty="0"/>
              <a:t>32</a:t>
            </a:r>
          </a:p>
          <a:p>
            <a:endParaRPr kumimoji="1"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4337470"/>
            <a:ext cx="2971800" cy="10287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89" y="2980407"/>
            <a:ext cx="3911600" cy="6731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89" y="4337470"/>
            <a:ext cx="2971800" cy="10287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980407"/>
            <a:ext cx="2984500" cy="673100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831145" y="2980407"/>
            <a:ext cx="395111" cy="383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ア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831144" y="4337470"/>
            <a:ext cx="395111" cy="383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ウ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5898444" y="2980407"/>
            <a:ext cx="395111" cy="383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イ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836355" y="4337470"/>
            <a:ext cx="395111" cy="383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451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(9/9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問題９</a:t>
            </a:r>
            <a:endParaRPr lang="en-US" altLang="ja-JP" dirty="0" smtClean="0"/>
          </a:p>
          <a:p>
            <a:r>
              <a:rPr lang="ja-JP" altLang="en-US" dirty="0"/>
              <a:t>次の“受注台帳”表を“注文”表と“顧客”表に分解し，第３正規形にしたとき， 両方に必要な属性はどれか。ここで，送付先と支払方法は注文ごとに決めるものとする。 また，表の下線は主キーを表す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 algn="ctr">
              <a:buNone/>
            </a:pPr>
            <a:r>
              <a:rPr lang="ja-JP" altLang="en-US" dirty="0" smtClean="0"/>
              <a:t>受注</a:t>
            </a:r>
            <a:r>
              <a:rPr lang="ja-JP" altLang="en-US" dirty="0"/>
              <a:t>台帳（</a:t>
            </a:r>
            <a:r>
              <a:rPr lang="ja-JP" altLang="en-US" u="sng" dirty="0"/>
              <a:t>注文番号</a:t>
            </a:r>
            <a:r>
              <a:rPr lang="ja-JP" altLang="en-US" dirty="0"/>
              <a:t>，注文年月日，顧客 </a:t>
            </a:r>
            <a:r>
              <a:rPr lang="en-US" altLang="ja-JP" dirty="0"/>
              <a:t>ID</a:t>
            </a:r>
            <a:r>
              <a:rPr lang="ja-JP" altLang="en-US" dirty="0"/>
              <a:t>，顧客名，顧客住所，品目，数量，</a:t>
            </a:r>
            <a:br>
              <a:rPr lang="ja-JP" altLang="en-US" dirty="0"/>
            </a:br>
            <a:r>
              <a:rPr lang="ja-JP" altLang="en-US" dirty="0"/>
              <a:t>　　　　　　送付先，支払方法，受注金額）</a:t>
            </a:r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ア</a:t>
            </a:r>
            <a:r>
              <a:rPr kumimoji="1" lang="en-US" altLang="ja-JP" dirty="0" smtClean="0"/>
              <a:t>. </a:t>
            </a:r>
            <a:r>
              <a:rPr kumimoji="1" lang="ja-JP" altLang="en-US" dirty="0" smtClean="0"/>
              <a:t>顧客</a:t>
            </a:r>
            <a:r>
              <a:rPr kumimoji="1" lang="en-US" altLang="ja-JP" dirty="0" smtClean="0"/>
              <a:t>ID</a:t>
            </a:r>
            <a:endParaRPr kumimoji="1" lang="en-US" altLang="ja-JP" dirty="0"/>
          </a:p>
          <a:p>
            <a:r>
              <a:rPr lang="ja-JP" altLang="en-US" dirty="0" smtClean="0"/>
              <a:t>イ</a:t>
            </a:r>
            <a:r>
              <a:rPr lang="en-US" altLang="ja-JP" dirty="0" smtClean="0"/>
              <a:t>. </a:t>
            </a:r>
            <a:r>
              <a:rPr lang="ja-JP" altLang="en-US" dirty="0" smtClean="0"/>
              <a:t>顧客名</a:t>
            </a:r>
            <a:endParaRPr lang="en-US" altLang="ja-JP" dirty="0" smtClean="0"/>
          </a:p>
          <a:p>
            <a:r>
              <a:rPr kumimoji="1" lang="ja-JP" altLang="en-US" dirty="0" smtClean="0"/>
              <a:t>ウ</a:t>
            </a:r>
            <a:r>
              <a:rPr kumimoji="1" lang="en-US" altLang="ja-JP" dirty="0" smtClean="0"/>
              <a:t>. </a:t>
            </a:r>
            <a:r>
              <a:rPr lang="ja-JP" altLang="en-US" dirty="0" smtClean="0"/>
              <a:t>支払方法</a:t>
            </a:r>
            <a:endParaRPr kumimoji="1" lang="en-US" altLang="ja-JP" dirty="0"/>
          </a:p>
          <a:p>
            <a:r>
              <a:rPr lang="ja-JP" altLang="en-US" dirty="0" smtClean="0"/>
              <a:t>エ</a:t>
            </a:r>
            <a:r>
              <a:rPr lang="en-US" altLang="ja-JP" dirty="0" smtClean="0"/>
              <a:t>. </a:t>
            </a:r>
            <a:r>
              <a:rPr lang="ja-JP" altLang="en-US" dirty="0" smtClean="0"/>
              <a:t>注文番号</a:t>
            </a: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/>
              <a:t>平成</a:t>
            </a:r>
            <a:r>
              <a:rPr lang="en-US" altLang="ja-JP" dirty="0"/>
              <a:t>22</a:t>
            </a:r>
            <a:r>
              <a:rPr lang="ja-JP" altLang="en-US" dirty="0"/>
              <a:t>年 秋期 基本情報技術者 午前 問</a:t>
            </a:r>
            <a:r>
              <a:rPr lang="en-US" altLang="ja-JP" dirty="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92648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正規化に関する問題</a:t>
            </a:r>
            <a:r>
              <a:rPr lang="en-US" altLang="ja-JP" dirty="0">
                <a:solidFill>
                  <a:schemeClr val="tx1"/>
                </a:solidFill>
              </a:rPr>
              <a:t> (</a:t>
            </a:r>
            <a:r>
              <a:rPr lang="ja-JP" altLang="en-US" dirty="0">
                <a:solidFill>
                  <a:schemeClr val="tx1"/>
                </a:solidFill>
              </a:rPr>
              <a:t>全９問</a:t>
            </a:r>
            <a:r>
              <a:rPr lang="en-US" altLang="ja-JP" dirty="0" smtClean="0">
                <a:solidFill>
                  <a:schemeClr val="tx1"/>
                </a:solidFill>
              </a:rPr>
              <a:t>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それぞれの問題へのリンクは以下のように</a:t>
            </a:r>
            <a:r>
              <a:rPr lang="ja-JP" altLang="en-US" dirty="0" smtClean="0"/>
              <a:t>なる</a:t>
            </a:r>
            <a:endParaRPr lang="en-US" altLang="ja-JP" dirty="0" smtClean="0">
              <a:hlinkClick r:id="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>
                <a:hlinkClick r:id=""/>
              </a:rPr>
              <a:t>http</a:t>
            </a:r>
            <a:r>
              <a:rPr lang="en-US" altLang="ja-JP" dirty="0">
                <a:hlinkClick r:id="rId2"/>
              </a:rPr>
              <a:t>://www.pursue.ne.jp/jouhousyo/sysadSeikika/sysadSeikika_Q.htm#</a:t>
            </a:r>
            <a:r>
              <a:rPr lang="ja-JP" altLang="en-US" dirty="0">
                <a:hlinkClick r:id="rId2"/>
              </a:rPr>
              <a:t>問</a:t>
            </a:r>
            <a:r>
              <a:rPr lang="en-US" altLang="ja-JP" dirty="0">
                <a:hlinkClick r:id="rId2"/>
              </a:rPr>
              <a:t>08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hlinkClick r:id="rId3"/>
              </a:rPr>
              <a:t>http://www.pursue.ne.jp/jouhousyo/sysadSeikika/sysadSeikika_Q.htm#</a:t>
            </a:r>
            <a:r>
              <a:rPr lang="ja-JP" altLang="en-US" dirty="0">
                <a:hlinkClick r:id="rId3"/>
              </a:rPr>
              <a:t>問</a:t>
            </a:r>
            <a:r>
              <a:rPr lang="en-US" altLang="ja-JP" dirty="0">
                <a:hlinkClick r:id="rId3"/>
              </a:rPr>
              <a:t>01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hlinkClick r:id="rId4"/>
              </a:rPr>
              <a:t>http://www.fe-siken.com/kakomon/15_aki/q67.html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hlinkClick r:id="rId5"/>
              </a:rPr>
              <a:t>http://www.pursue.ne.jp/jouhousyo/sysadSeikika/sysadSeikika_Q.htm#</a:t>
            </a:r>
            <a:r>
              <a:rPr lang="ja-JP" altLang="en-US" dirty="0">
                <a:hlinkClick r:id="rId5"/>
              </a:rPr>
              <a:t>問</a:t>
            </a:r>
            <a:r>
              <a:rPr lang="en-US" altLang="ja-JP" dirty="0">
                <a:hlinkClick r:id="rId5"/>
              </a:rPr>
              <a:t>04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hlinkClick r:id="rId6"/>
              </a:rPr>
              <a:t>http://kanauka.com/kakomon/ap/h22h/032.html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hlinkClick r:id="rId7"/>
              </a:rPr>
              <a:t>http://itnavi.style-mods.net/question/db16/db16_23.htm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hlinkClick r:id="rId8"/>
              </a:rPr>
              <a:t>http://www.fe-siken.com/kakomon/22_haru/q30.html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hlinkClick r:id="rId9"/>
              </a:rPr>
              <a:t>http://www.fe-siken.com/kakomon/21_haru/q32.html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>
                <a:hlinkClick r:id="rId10"/>
              </a:rPr>
              <a:t>http://xn--</a:t>
            </a:r>
            <a:r>
              <a:rPr lang="en-US" altLang="ja-JP" dirty="0" smtClean="0">
                <a:hlinkClick r:id="rId10"/>
              </a:rPr>
              <a:t>n9q36mh1hnxuksz7wt.jp/FE22b-am/k29.html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7745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正規化に関する問題</a:t>
            </a:r>
            <a:r>
              <a:rPr kumimoji="1" lang="en-US" altLang="ja-JP" dirty="0" smtClean="0"/>
              <a:t>(1/9)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問題１</a:t>
            </a:r>
            <a:endParaRPr lang="en-US" altLang="ja-JP" dirty="0" smtClean="0"/>
          </a:p>
          <a:p>
            <a:r>
              <a:rPr lang="ja-JP" altLang="en-US" dirty="0"/>
              <a:t>ある学校では，学生の授業履修に関する情報を，次のようなレコード形式で記録してきた。これをデータベース化するに当たり，データの重複などの問題を避けるために，レコードを分割することにした。学生は複数の授業を履修し，授業は複数の学生が履修する。さらに，どの学生も一つの授業を</a:t>
            </a:r>
            <a:r>
              <a:rPr lang="en-US" altLang="ja-JP" dirty="0"/>
              <a:t>1</a:t>
            </a:r>
            <a:r>
              <a:rPr lang="ja-JP" altLang="en-US" dirty="0"/>
              <a:t>回だけ履修する。このときの，最も適切な分割はどれか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pPr marL="0" indent="0" algn="r">
              <a:buNone/>
            </a:pPr>
            <a:r>
              <a:rPr kumimoji="1" lang="ja-JP" altLang="en-US" dirty="0" smtClean="0"/>
              <a:t>初級シスアド</a:t>
            </a:r>
            <a:r>
              <a:rPr kumimoji="1" lang="en-US" altLang="ja-JP" dirty="0" smtClean="0"/>
              <a:t> </a:t>
            </a:r>
            <a:r>
              <a:rPr lang="ja-JP" altLang="en-US" dirty="0" smtClean="0"/>
              <a:t>平成</a:t>
            </a:r>
            <a:r>
              <a:rPr lang="en-US" altLang="ja-JP" dirty="0"/>
              <a:t>12</a:t>
            </a:r>
            <a:r>
              <a:rPr lang="ja-JP" altLang="en-US" dirty="0"/>
              <a:t>年 春期 午前 問</a:t>
            </a:r>
            <a:r>
              <a:rPr lang="en-US" altLang="ja-JP" dirty="0"/>
              <a:t>50</a:t>
            </a:r>
            <a:endParaRPr kumimoji="1"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67" y="2781300"/>
            <a:ext cx="57404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816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(2/9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 smtClean="0"/>
              <a:t>問題２</a:t>
            </a:r>
            <a:endParaRPr lang="en-US" altLang="ja-JP" dirty="0" smtClean="0"/>
          </a:p>
          <a:p>
            <a:r>
              <a:rPr lang="ja-JP" altLang="en-US" dirty="0" smtClean="0"/>
              <a:t>従来</a:t>
            </a:r>
            <a:r>
              <a:rPr lang="ja-JP" altLang="en-US" dirty="0"/>
              <a:t>，仕入台帳は次のようなレコード形式になっていた。これをデータベース化するために，商品に関する項目と，仕入先に関する項目を分けて記録することにした。正規化されたデータベースのレコードとして，最も適切な分け方はどれか。商品コードと仕入先コードが，レコードを検索するためのキーとなる。商品コードから仕入先が参照できなければならない。なお，一つの仕入先から複数の商品を仕入れてい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r>
              <a:rPr lang="ja-JP" altLang="en-US" dirty="0" smtClean="0"/>
              <a:t>初級シスアド</a:t>
            </a:r>
            <a:r>
              <a:rPr lang="en-US" altLang="ja-JP" dirty="0" smtClean="0"/>
              <a:t> </a:t>
            </a:r>
            <a:r>
              <a:rPr lang="ja-JP" altLang="en-US" dirty="0" smtClean="0"/>
              <a:t>平成</a:t>
            </a:r>
            <a:r>
              <a:rPr lang="en-US" altLang="ja-JP" dirty="0"/>
              <a:t>6</a:t>
            </a:r>
            <a:r>
              <a:rPr lang="ja-JP" altLang="en-US" dirty="0"/>
              <a:t>年度 午前 問</a:t>
            </a:r>
            <a:r>
              <a:rPr lang="en-US" altLang="ja-JP" dirty="0"/>
              <a:t>39</a:t>
            </a:r>
            <a:endParaRPr kumimoji="1"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45" y="2865013"/>
            <a:ext cx="5617717" cy="383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27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(3/9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問題３</a:t>
            </a:r>
            <a:endParaRPr lang="en-US" altLang="ja-JP" dirty="0" smtClean="0"/>
          </a:p>
          <a:p>
            <a:r>
              <a:rPr lang="ja-JP" altLang="en-US" dirty="0" smtClean="0"/>
              <a:t>項目 </a:t>
            </a:r>
            <a:r>
              <a:rPr lang="en-US" altLang="ja-JP" dirty="0"/>
              <a:t>a</a:t>
            </a:r>
            <a:r>
              <a:rPr lang="ja-JP" altLang="en-US" dirty="0"/>
              <a:t>～</a:t>
            </a:r>
            <a:r>
              <a:rPr lang="en-US" altLang="ja-JP" dirty="0"/>
              <a:t>f </a:t>
            </a:r>
            <a:r>
              <a:rPr lang="ja-JP" altLang="en-US" dirty="0"/>
              <a:t>からなるレコードがある。このレコードの主キーは，項目</a:t>
            </a:r>
            <a:r>
              <a:rPr lang="en-US" altLang="ja-JP" dirty="0"/>
              <a:t>a</a:t>
            </a:r>
            <a:r>
              <a:rPr lang="ja-JP" altLang="en-US" dirty="0"/>
              <a:t>と</a:t>
            </a:r>
            <a:r>
              <a:rPr lang="en-US" altLang="ja-JP" dirty="0"/>
              <a:t>b</a:t>
            </a:r>
            <a:r>
              <a:rPr lang="ja-JP" altLang="en-US" dirty="0"/>
              <a:t>を組み合わせたものである。また，項目</a:t>
            </a:r>
            <a:r>
              <a:rPr lang="en-US" altLang="ja-JP" dirty="0"/>
              <a:t>f</a:t>
            </a:r>
            <a:r>
              <a:rPr lang="ja-JP" altLang="en-US" dirty="0"/>
              <a:t>は項目</a:t>
            </a:r>
            <a:r>
              <a:rPr lang="en-US" altLang="ja-JP" dirty="0"/>
              <a:t>b</a:t>
            </a:r>
            <a:r>
              <a:rPr lang="ja-JP" altLang="en-US" dirty="0"/>
              <a:t>によって特定できる。このレコードを第</a:t>
            </a:r>
            <a:r>
              <a:rPr lang="en-US" altLang="ja-JP" dirty="0"/>
              <a:t>3</a:t>
            </a:r>
            <a:r>
              <a:rPr lang="ja-JP" altLang="en-US" dirty="0"/>
              <a:t>正規形にしたものはどれか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ア</a:t>
            </a:r>
            <a:r>
              <a:rPr kumimoji="1" lang="en-US" altLang="ja-JP" dirty="0" smtClean="0"/>
              <a:t>. </a:t>
            </a:r>
            <a:endParaRPr kumimoji="1" lang="en-US" altLang="ja-JP" dirty="0"/>
          </a:p>
          <a:p>
            <a:r>
              <a:rPr lang="ja-JP" altLang="en-US" dirty="0" smtClean="0"/>
              <a:t>イ</a:t>
            </a:r>
            <a:r>
              <a:rPr lang="en-US" altLang="ja-JP" dirty="0" smtClean="0"/>
              <a:t>. </a:t>
            </a:r>
          </a:p>
          <a:p>
            <a:r>
              <a:rPr kumimoji="1" lang="ja-JP" altLang="en-US" dirty="0" smtClean="0"/>
              <a:t>ウ</a:t>
            </a:r>
            <a:r>
              <a:rPr kumimoji="1" lang="en-US" altLang="ja-JP" dirty="0" smtClean="0"/>
              <a:t>. </a:t>
            </a:r>
            <a:endParaRPr kumimoji="1" lang="en-US" altLang="ja-JP" dirty="0"/>
          </a:p>
          <a:p>
            <a:r>
              <a:rPr lang="ja-JP" altLang="en-US" dirty="0" smtClean="0"/>
              <a:t>エ</a:t>
            </a:r>
            <a:r>
              <a:rPr lang="en-US" altLang="ja-JP" dirty="0" smtClean="0"/>
              <a:t>. </a:t>
            </a:r>
          </a:p>
          <a:p>
            <a:pPr marL="0" indent="0" algn="r">
              <a:buNone/>
            </a:pPr>
            <a:r>
              <a:rPr lang="ja-JP" altLang="en-US" dirty="0" smtClean="0"/>
              <a:t>基本情報技術者 平成</a:t>
            </a:r>
            <a:r>
              <a:rPr lang="en-US" altLang="ja-JP" dirty="0" smtClean="0"/>
              <a:t>15</a:t>
            </a:r>
            <a:r>
              <a:rPr lang="ja-JP" altLang="en-US" dirty="0" smtClean="0"/>
              <a:t>年秋期 午前問</a:t>
            </a:r>
            <a:r>
              <a:rPr lang="en-US" altLang="ja-JP" dirty="0" smtClean="0"/>
              <a:t>67 </a:t>
            </a:r>
            <a:r>
              <a:rPr lang="ja-JP" altLang="en-US" dirty="0" smtClean="0"/>
              <a:t>改変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5260305"/>
            <a:ext cx="5080000" cy="2921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889500"/>
            <a:ext cx="5080000" cy="2794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5644480"/>
            <a:ext cx="5080000" cy="2921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506383"/>
            <a:ext cx="5080000" cy="2921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2711450"/>
            <a:ext cx="33909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482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(4/9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問題４</a:t>
            </a:r>
            <a:endParaRPr lang="en-US" altLang="ja-JP" dirty="0" smtClean="0"/>
          </a:p>
          <a:p>
            <a:r>
              <a:rPr lang="ja-JP" altLang="en-US" dirty="0" smtClean="0"/>
              <a:t>項目 </a:t>
            </a:r>
            <a:r>
              <a:rPr lang="en-US" altLang="ja-JP" dirty="0"/>
              <a:t>a</a:t>
            </a:r>
            <a:r>
              <a:rPr lang="ja-JP" altLang="en-US" dirty="0" smtClean="0"/>
              <a:t>～</a:t>
            </a:r>
            <a:r>
              <a:rPr lang="en-US" altLang="ja-JP" dirty="0"/>
              <a:t>e</a:t>
            </a:r>
            <a:r>
              <a:rPr lang="en-US" altLang="ja-JP" dirty="0" smtClean="0"/>
              <a:t> </a:t>
            </a:r>
            <a:r>
              <a:rPr lang="ja-JP" altLang="en-US" dirty="0"/>
              <a:t>からなるレコードがある。このレコードの主キーは，項目</a:t>
            </a:r>
            <a:r>
              <a:rPr lang="en-US" altLang="ja-JP" dirty="0" smtClean="0"/>
              <a:t>a</a:t>
            </a:r>
            <a:r>
              <a:rPr lang="ja-JP" altLang="en-US" dirty="0" smtClean="0"/>
              <a:t>で</a:t>
            </a:r>
            <a:r>
              <a:rPr lang="ja-JP" altLang="en-US" dirty="0"/>
              <a:t>ある</a:t>
            </a:r>
            <a:r>
              <a:rPr lang="ja-JP" altLang="en-US" dirty="0" smtClean="0"/>
              <a:t>。この</a:t>
            </a:r>
            <a:r>
              <a:rPr lang="ja-JP" altLang="en-US" dirty="0"/>
              <a:t>レコードを第</a:t>
            </a:r>
            <a:r>
              <a:rPr lang="en-US" altLang="ja-JP" dirty="0"/>
              <a:t>3</a:t>
            </a:r>
            <a:r>
              <a:rPr lang="ja-JP" altLang="en-US" dirty="0"/>
              <a:t>正規形にしたものはどれか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/>
              <a:t>初級</a:t>
            </a:r>
            <a:r>
              <a:rPr lang="ja-JP" altLang="en-US" dirty="0"/>
              <a:t>シスアド平成</a:t>
            </a:r>
            <a:r>
              <a:rPr lang="en-US" altLang="ja-JP" dirty="0"/>
              <a:t>10</a:t>
            </a:r>
            <a:r>
              <a:rPr lang="ja-JP" altLang="en-US" dirty="0"/>
              <a:t>年 午前 問</a:t>
            </a:r>
            <a:r>
              <a:rPr lang="en-US" altLang="ja-JP" dirty="0" smtClean="0"/>
              <a:t>37 </a:t>
            </a:r>
            <a:r>
              <a:rPr lang="ja-JP" altLang="en-US" dirty="0" smtClean="0"/>
              <a:t>改変</a:t>
            </a:r>
            <a:endParaRPr lang="en-US" altLang="ja-JP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68034"/>
            <a:ext cx="4453016" cy="331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9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(5/9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問題５</a:t>
            </a:r>
            <a:endParaRPr lang="en-US" altLang="ja-JP" dirty="0" smtClean="0"/>
          </a:p>
          <a:p>
            <a:r>
              <a:rPr lang="en-US" altLang="ja-JP" dirty="0"/>
              <a:t>"</a:t>
            </a:r>
            <a:r>
              <a:rPr lang="ja-JP" altLang="en-US" dirty="0"/>
              <a:t>受注明細</a:t>
            </a:r>
            <a:r>
              <a:rPr lang="en-US" altLang="ja-JP" dirty="0"/>
              <a:t>"</a:t>
            </a:r>
            <a:r>
              <a:rPr lang="ja-JP" altLang="en-US" dirty="0"/>
              <a:t>表は、どのレベルまでの正規形の条件を満足しているか。ここで、受注番号と明細番号の組は主キーである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ア</a:t>
            </a:r>
            <a:r>
              <a:rPr kumimoji="1" lang="en-US" altLang="ja-JP" dirty="0" smtClean="0"/>
              <a:t>. </a:t>
            </a:r>
            <a:r>
              <a:rPr kumimoji="1" lang="ja-JP" altLang="en-US" dirty="0" smtClean="0"/>
              <a:t>第１正規形</a:t>
            </a:r>
            <a:endParaRPr kumimoji="1" lang="en-US" altLang="ja-JP" dirty="0"/>
          </a:p>
          <a:p>
            <a:r>
              <a:rPr lang="ja-JP" altLang="en-US" dirty="0" smtClean="0"/>
              <a:t>イ</a:t>
            </a:r>
            <a:r>
              <a:rPr lang="en-US" altLang="ja-JP" dirty="0" smtClean="0"/>
              <a:t>. </a:t>
            </a:r>
            <a:r>
              <a:rPr lang="ja-JP" altLang="en-US" dirty="0" smtClean="0"/>
              <a:t>第２正規形</a:t>
            </a:r>
            <a:endParaRPr lang="en-US" altLang="ja-JP" dirty="0" smtClean="0"/>
          </a:p>
          <a:p>
            <a:r>
              <a:rPr kumimoji="1" lang="ja-JP" altLang="en-US" dirty="0" smtClean="0"/>
              <a:t>ウ</a:t>
            </a:r>
            <a:r>
              <a:rPr kumimoji="1" lang="en-US" altLang="ja-JP" dirty="0" smtClean="0"/>
              <a:t>. </a:t>
            </a:r>
            <a:r>
              <a:rPr lang="ja-JP" altLang="en-US" dirty="0" smtClean="0"/>
              <a:t>第３正規形</a:t>
            </a:r>
            <a:endParaRPr kumimoji="1" lang="en-US" altLang="ja-JP" dirty="0"/>
          </a:p>
          <a:p>
            <a:r>
              <a:rPr lang="ja-JP" altLang="en-US" dirty="0" smtClean="0"/>
              <a:t>エ</a:t>
            </a:r>
            <a:r>
              <a:rPr lang="en-US" altLang="ja-JP" dirty="0" smtClean="0"/>
              <a:t>. </a:t>
            </a:r>
            <a:r>
              <a:rPr lang="ja-JP" altLang="en-US" dirty="0" smtClean="0"/>
              <a:t>第４正規形</a:t>
            </a: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/>
              <a:t>応用情報技術者 平成</a:t>
            </a:r>
            <a:r>
              <a:rPr lang="en-US" altLang="ja-JP" dirty="0" smtClean="0"/>
              <a:t>22</a:t>
            </a:r>
            <a:r>
              <a:rPr lang="ja-JP" altLang="en-US" dirty="0" smtClean="0"/>
              <a:t>年春期 午前問</a:t>
            </a:r>
            <a:r>
              <a:rPr lang="en-US" altLang="ja-JP" dirty="0" smtClean="0"/>
              <a:t>32</a:t>
            </a:r>
            <a:endParaRPr lang="en-US" altLang="ja-JP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70460"/>
            <a:ext cx="4745625" cy="177096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75974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(6/9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問題６</a:t>
            </a:r>
            <a:endParaRPr lang="en-US" altLang="ja-JP" dirty="0" smtClean="0"/>
          </a:p>
          <a:p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正規形であるが第</a:t>
            </a:r>
            <a:r>
              <a:rPr lang="en-US" altLang="ja-JP" dirty="0"/>
              <a:t>3</a:t>
            </a:r>
            <a:r>
              <a:rPr lang="ja-JP" altLang="en-US" dirty="0"/>
              <a:t>正規形でない表はどれか。</a:t>
            </a:r>
            <a:br>
              <a:rPr lang="ja-JP" altLang="en-US" dirty="0"/>
            </a:br>
            <a:r>
              <a:rPr lang="ja-JP" altLang="en-US" dirty="0"/>
              <a:t>ここで、講義名に対して担当教員は一意に決まり、所属コードに対して勤務地は一意に決まるものとする。また、</a:t>
            </a:r>
            <a:r>
              <a:rPr lang="en-US" altLang="ja-JP" dirty="0"/>
              <a:t>{ }</a:t>
            </a:r>
            <a:r>
              <a:rPr lang="ja-JP" altLang="en-US" dirty="0"/>
              <a:t>は繰返し項目を表し、下線部のデータ項目は主キーを表す。</a:t>
            </a:r>
            <a:endParaRPr kumimoji="1" lang="en-US" altLang="ja-JP" dirty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r>
              <a:rPr lang="ja-JP" altLang="en-US" dirty="0" smtClean="0"/>
              <a:t>テクニカルエンジニア </a:t>
            </a:r>
            <a:r>
              <a:rPr lang="en-US" altLang="ja-JP" dirty="0"/>
              <a:t>(</a:t>
            </a:r>
            <a:r>
              <a:rPr lang="ja-JP" altLang="en-US" dirty="0"/>
              <a:t>データベース</a:t>
            </a:r>
            <a:r>
              <a:rPr lang="en-US" altLang="ja-JP" dirty="0"/>
              <a:t>) H16</a:t>
            </a:r>
            <a:r>
              <a:rPr lang="ja-JP" altLang="en-US" dirty="0"/>
              <a:t>年春 午前 </a:t>
            </a:r>
            <a:r>
              <a:rPr lang="en-US" altLang="ja-JP" dirty="0"/>
              <a:t>【</a:t>
            </a:r>
            <a:r>
              <a:rPr lang="ja-JP" altLang="en-US" dirty="0"/>
              <a:t>問</a:t>
            </a:r>
            <a:r>
              <a:rPr lang="en-US" altLang="ja-JP" dirty="0"/>
              <a:t>23】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58155"/>
            <a:ext cx="3648315" cy="354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(7/9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dirty="0" smtClean="0"/>
              <a:t>問題７</a:t>
            </a:r>
            <a:endParaRPr lang="en-US" altLang="ja-JP" dirty="0" smtClean="0"/>
          </a:p>
          <a:p>
            <a:r>
              <a:rPr lang="ja-JP" altLang="en-US" dirty="0" smtClean="0"/>
              <a:t>“</a:t>
            </a:r>
            <a:r>
              <a:rPr lang="ja-JP" altLang="en-US" dirty="0"/>
              <a:t>発注伝票”表を第</a:t>
            </a:r>
            <a:r>
              <a:rPr lang="en-US" altLang="ja-JP" dirty="0"/>
              <a:t>3</a:t>
            </a:r>
            <a:r>
              <a:rPr lang="ja-JP" altLang="en-US" dirty="0"/>
              <a:t>正規形に書き換えたものはどれか。ここで，下線部は主キーを表す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 algn="ctr">
              <a:buNone/>
            </a:pPr>
            <a:r>
              <a:rPr lang="ja-JP" altLang="en-US" dirty="0" smtClean="0"/>
              <a:t>発注伝票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，商品名，注文数量</a:t>
            </a:r>
            <a:r>
              <a:rPr lang="en-US" altLang="ja-JP" dirty="0" smtClean="0"/>
              <a:t>)</a:t>
            </a:r>
          </a:p>
          <a:p>
            <a:pPr algn="ctr"/>
            <a:endParaRPr lang="en-US" altLang="ja-JP" dirty="0" smtClean="0"/>
          </a:p>
          <a:p>
            <a:pPr algn="ctr"/>
            <a:endParaRPr lang="en-US" altLang="ja-JP" dirty="0"/>
          </a:p>
          <a:p>
            <a:pPr algn="ctr"/>
            <a:endParaRPr lang="en-US" altLang="ja-JP" dirty="0" smtClean="0"/>
          </a:p>
          <a:p>
            <a:r>
              <a:rPr lang="ja-JP" altLang="en-US" dirty="0" smtClean="0"/>
              <a:t>ア</a:t>
            </a:r>
            <a:r>
              <a:rPr lang="en-US" altLang="ja-JP" dirty="0" smtClean="0"/>
              <a:t>. </a:t>
            </a:r>
          </a:p>
          <a:p>
            <a:pPr marL="274320" lvl="1" indent="0">
              <a:buNone/>
            </a:pPr>
            <a:r>
              <a:rPr lang="ja-JP" altLang="en-US" dirty="0" smtClean="0"/>
              <a:t>発注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，注文数量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ja-JP" altLang="en-US" dirty="0"/>
              <a:t>商品</a:t>
            </a:r>
            <a:r>
              <a:rPr lang="en-US" altLang="ja-JP" dirty="0"/>
              <a:t>(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イ</a:t>
            </a:r>
            <a:r>
              <a:rPr lang="en-US" altLang="ja-JP" dirty="0" smtClean="0"/>
              <a:t>. </a:t>
            </a:r>
            <a:endParaRPr lang="ja-JP" altLang="en-US" dirty="0" smtClean="0"/>
          </a:p>
          <a:p>
            <a:pPr marL="274320" lvl="1" indent="0">
              <a:buNone/>
            </a:pPr>
            <a:r>
              <a:rPr lang="ja-JP" altLang="en-US" dirty="0" smtClean="0"/>
              <a:t>発注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，注文数量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ja-JP" altLang="en-US" dirty="0"/>
              <a:t>商品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ウ</a:t>
            </a:r>
            <a:r>
              <a:rPr lang="en-US" altLang="ja-JP" dirty="0" smtClean="0"/>
              <a:t>.</a:t>
            </a:r>
            <a:endParaRPr lang="ja-JP" altLang="en-US" dirty="0"/>
          </a:p>
          <a:p>
            <a:pPr marL="274320" lvl="1" indent="0">
              <a:buNone/>
            </a:pPr>
            <a:r>
              <a:rPr lang="ja-JP" altLang="en-US" dirty="0"/>
              <a:t>発注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</a:t>
            </a:r>
            <a:r>
              <a:rPr lang="ja-JP" altLang="en-US" u="sng" dirty="0"/>
              <a:t>商品番号</a:t>
            </a:r>
            <a:r>
              <a:rPr lang="ja-JP" altLang="en-US" dirty="0"/>
              <a:t>，注文数量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ja-JP" altLang="en-US" dirty="0"/>
              <a:t>商品</a:t>
            </a:r>
            <a:r>
              <a:rPr lang="en-US" altLang="ja-JP" dirty="0"/>
              <a:t>(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エ</a:t>
            </a:r>
            <a:r>
              <a:rPr lang="en-US" altLang="ja-JP" dirty="0" smtClean="0"/>
              <a:t>.</a:t>
            </a:r>
            <a:endParaRPr lang="ja-JP" altLang="en-US" dirty="0"/>
          </a:p>
          <a:p>
            <a:pPr marL="274320" lvl="1" indent="0">
              <a:buNone/>
            </a:pPr>
            <a:r>
              <a:rPr lang="ja-JP" altLang="en-US" dirty="0" smtClean="0"/>
              <a:t>発注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</a:t>
            </a:r>
            <a:r>
              <a:rPr lang="ja-JP" altLang="en-US" u="sng" dirty="0"/>
              <a:t>商品番号</a:t>
            </a:r>
            <a:r>
              <a:rPr lang="ja-JP" altLang="en-US" dirty="0"/>
              <a:t>，注文数量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ja-JP" altLang="en-US" dirty="0"/>
              <a:t>商品</a:t>
            </a:r>
            <a:r>
              <a:rPr lang="en-US" altLang="ja-JP" dirty="0"/>
              <a:t>(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，商品名，注文番号</a:t>
            </a:r>
            <a:r>
              <a:rPr lang="en-US" altLang="ja-JP" dirty="0"/>
              <a:t>)</a:t>
            </a:r>
          </a:p>
          <a:p>
            <a:pPr marL="0" indent="0" algn="r">
              <a:buNone/>
            </a:pPr>
            <a:r>
              <a:rPr lang="ja-JP" altLang="en-US" dirty="0"/>
              <a:t>基本情報技術者 平成</a:t>
            </a:r>
            <a:r>
              <a:rPr lang="en-US" altLang="ja-JP" dirty="0"/>
              <a:t>22</a:t>
            </a:r>
            <a:r>
              <a:rPr lang="ja-JP" altLang="en-US" dirty="0"/>
              <a:t>年春期 午前問</a:t>
            </a:r>
            <a:r>
              <a:rPr lang="en-US" altLang="ja-JP" dirty="0" smtClean="0"/>
              <a:t>30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463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191</TotalTime>
  <Words>706</Words>
  <Application>Microsoft Macintosh PowerPoint</Application>
  <PresentationFormat>ワイド画面</PresentationFormat>
  <Paragraphs>145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Hiragino Kaku Gothic ProN W3</vt:lpstr>
      <vt:lpstr>Hiragino Maru Gothic ProN</vt:lpstr>
      <vt:lpstr>ＭＳ Ｐゴシック</vt:lpstr>
      <vt:lpstr>Yu Gothic</vt:lpstr>
      <vt:lpstr>Arial</vt:lpstr>
      <vt:lpstr>情報科学実習2テーマ</vt:lpstr>
      <vt:lpstr>高校生向け　第７回授業 解答</vt:lpstr>
      <vt:lpstr>正規化に関する問題 (全９問)</vt:lpstr>
      <vt:lpstr>正規化に関する問題(1/9)</vt:lpstr>
      <vt:lpstr>正規化に関する問題(2/9)</vt:lpstr>
      <vt:lpstr>正規化に関する問題(3/9)</vt:lpstr>
      <vt:lpstr>正規化に関する問題(4/9)</vt:lpstr>
      <vt:lpstr>正規化に関する問題(5/9)</vt:lpstr>
      <vt:lpstr>正規化に関する問題(6/9)</vt:lpstr>
      <vt:lpstr>正規化に関する問題(7/9)</vt:lpstr>
      <vt:lpstr>正規化に関する問題(8/9)</vt:lpstr>
      <vt:lpstr>正規化に関する問題(9/9)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イチカワリョウスケ</dc:creator>
  <cp:lastModifiedBy>イチカワリョウスケ</cp:lastModifiedBy>
  <cp:revision>57</cp:revision>
  <dcterms:created xsi:type="dcterms:W3CDTF">2017-12-07T11:03:12Z</dcterms:created>
  <dcterms:modified xsi:type="dcterms:W3CDTF">2018-01-30T05:52:33Z</dcterms:modified>
</cp:coreProperties>
</file>