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3"/>
  </p:notesMasterIdLst>
  <p:sldIdLst>
    <p:sldId id="256" r:id="rId2"/>
    <p:sldId id="307" r:id="rId3"/>
    <p:sldId id="257" r:id="rId4"/>
    <p:sldId id="342" r:id="rId5"/>
    <p:sldId id="291" r:id="rId6"/>
    <p:sldId id="258" r:id="rId7"/>
    <p:sldId id="343" r:id="rId8"/>
    <p:sldId id="327" r:id="rId9"/>
    <p:sldId id="328" r:id="rId10"/>
    <p:sldId id="329" r:id="rId11"/>
    <p:sldId id="330" r:id="rId12"/>
    <p:sldId id="344" r:id="rId13"/>
    <p:sldId id="331" r:id="rId14"/>
    <p:sldId id="332" r:id="rId15"/>
    <p:sldId id="333" r:id="rId16"/>
    <p:sldId id="345" r:id="rId17"/>
    <p:sldId id="334" r:id="rId18"/>
    <p:sldId id="335" r:id="rId19"/>
    <p:sldId id="336" r:id="rId20"/>
    <p:sldId id="337" r:id="rId21"/>
    <p:sldId id="338" r:id="rId22"/>
    <p:sldId id="346" r:id="rId23"/>
    <p:sldId id="339" r:id="rId24"/>
    <p:sldId id="340" r:id="rId25"/>
    <p:sldId id="341" r:id="rId26"/>
    <p:sldId id="347" r:id="rId27"/>
    <p:sldId id="269" r:id="rId28"/>
    <p:sldId id="289" r:id="rId29"/>
    <p:sldId id="265" r:id="rId30"/>
    <p:sldId id="304" r:id="rId31"/>
    <p:sldId id="303" r:id="rId32"/>
    <p:sldId id="308" r:id="rId33"/>
    <p:sldId id="295" r:id="rId34"/>
    <p:sldId id="323" r:id="rId35"/>
    <p:sldId id="324" r:id="rId36"/>
    <p:sldId id="325" r:id="rId37"/>
    <p:sldId id="326" r:id="rId38"/>
    <p:sldId id="301" r:id="rId39"/>
    <p:sldId id="348" r:id="rId40"/>
    <p:sldId id="349" r:id="rId41"/>
    <p:sldId id="350" r:id="rId4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06"/>
    <p:restoredTop sz="94669"/>
  </p:normalViewPr>
  <p:slideViewPr>
    <p:cSldViewPr snapToGrid="0" snapToObjects="1">
      <p:cViewPr>
        <p:scale>
          <a:sx n="102" d="100"/>
          <a:sy n="102" d="100"/>
        </p:scale>
        <p:origin x="768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829151-9D34-9245-A78C-C74493DD663E}" type="presOf" srcId="{E8A671A3-BA37-BC46-B989-3E1A93F77C41}" destId="{5DA625D8-3BAA-F548-917C-16CF6788282A}" srcOrd="1" destOrd="0" presId="urn:microsoft.com/office/officeart/2005/8/layout/lProcess2"/>
    <dgm:cxn modelId="{3B928291-EBDA-7442-8811-BF7F42B7B35F}" type="presOf" srcId="{59CD2ECE-E683-2D45-A740-0500BEB354DF}" destId="{39D9E1F2-83CD-4B4F-8F78-16F950D6F9E9}" srcOrd="0" destOrd="0" presId="urn:microsoft.com/office/officeart/2005/8/layout/lProcess2"/>
    <dgm:cxn modelId="{788B3982-CE5F-5D4E-800B-EBE91F130230}" type="presOf" srcId="{E8A671A3-BA37-BC46-B989-3E1A93F77C41}" destId="{9F1A8ABA-C595-2E40-AEAE-4DE179D5DE87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C06D5CA9-330B-1049-A70F-58EA1FF6E44D}" type="presOf" srcId="{05551573-A982-3747-A37C-F645AFE7401C}" destId="{B36C570F-5B0A-0447-A5E8-BA46DCD05C2E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FE5CEC02-FAAF-D04D-AE1F-597C0B4B79B6}" type="presOf" srcId="{3DB148F7-41CA-074C-BCF5-440C303583FF}" destId="{779C2F06-C1E3-C749-9621-415740D6AA08}" srcOrd="0" destOrd="0" presId="urn:microsoft.com/office/officeart/2005/8/layout/lProcess2"/>
    <dgm:cxn modelId="{1267A4DF-8570-264B-963B-E6126494DE0D}" type="presParOf" srcId="{39D9E1F2-83CD-4B4F-8F78-16F950D6F9E9}" destId="{CE6787A7-79D3-DE4C-8036-E79325205085}" srcOrd="0" destOrd="0" presId="urn:microsoft.com/office/officeart/2005/8/layout/lProcess2"/>
    <dgm:cxn modelId="{7D1C36F6-D205-CD4F-A909-A0D3995271DA}" type="presParOf" srcId="{CE6787A7-79D3-DE4C-8036-E79325205085}" destId="{9F1A8ABA-C595-2E40-AEAE-4DE179D5DE87}" srcOrd="0" destOrd="0" presId="urn:microsoft.com/office/officeart/2005/8/layout/lProcess2"/>
    <dgm:cxn modelId="{B1812195-9536-0740-A52E-8A3BCFB43CB9}" type="presParOf" srcId="{CE6787A7-79D3-DE4C-8036-E79325205085}" destId="{5DA625D8-3BAA-F548-917C-16CF6788282A}" srcOrd="1" destOrd="0" presId="urn:microsoft.com/office/officeart/2005/8/layout/lProcess2"/>
    <dgm:cxn modelId="{FC1D1EE4-128A-084E-85FF-06461178BB14}" type="presParOf" srcId="{CE6787A7-79D3-DE4C-8036-E79325205085}" destId="{07624D96-71F1-B040-90AC-2468A1D8C0DD}" srcOrd="2" destOrd="0" presId="urn:microsoft.com/office/officeart/2005/8/layout/lProcess2"/>
    <dgm:cxn modelId="{69D3EF13-CC54-254C-A86E-5EAFC8495BD0}" type="presParOf" srcId="{07624D96-71F1-B040-90AC-2468A1D8C0DD}" destId="{571191CB-0225-E649-B7E5-46A502C05DA1}" srcOrd="0" destOrd="0" presId="urn:microsoft.com/office/officeart/2005/8/layout/lProcess2"/>
    <dgm:cxn modelId="{26F66689-E96B-C64D-8CF3-208C44F52101}" type="presParOf" srcId="{571191CB-0225-E649-B7E5-46A502C05DA1}" destId="{779C2F06-C1E3-C749-9621-415740D6AA08}" srcOrd="0" destOrd="0" presId="urn:microsoft.com/office/officeart/2005/8/layout/lProcess2"/>
    <dgm:cxn modelId="{0DA2F190-BBD5-634B-85F2-0EBC83F7B452}" type="presParOf" srcId="{571191CB-0225-E649-B7E5-46A502C05DA1}" destId="{6E6B981B-7150-F247-93E0-6225D389A315}" srcOrd="1" destOrd="0" presId="urn:microsoft.com/office/officeart/2005/8/layout/lProcess2"/>
    <dgm:cxn modelId="{3AA57F75-6DB9-E348-AECC-0CE42FC864A8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X="-200000" custLinFactNeighborX="-216552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812D617-C05E-6444-B200-C5E62CC352E7}" type="presOf" srcId="{05551573-A982-3747-A37C-F645AFE7401C}" destId="{B36C570F-5B0A-0447-A5E8-BA46DCD05C2E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4B8EACFE-A55F-1E47-896A-09F1EA83CEFA}" type="presOf" srcId="{E8A671A3-BA37-BC46-B989-3E1A93F77C41}" destId="{5DA625D8-3BAA-F548-917C-16CF6788282A}" srcOrd="1" destOrd="0" presId="urn:microsoft.com/office/officeart/2005/8/layout/lProcess2"/>
    <dgm:cxn modelId="{A03380F5-84F8-4543-A041-68A16C727DBF}" type="presOf" srcId="{E8A671A3-BA37-BC46-B989-3E1A93F77C41}" destId="{9F1A8ABA-C595-2E40-AEAE-4DE179D5DE87}" srcOrd="0" destOrd="0" presId="urn:microsoft.com/office/officeart/2005/8/layout/lProcess2"/>
    <dgm:cxn modelId="{B542DAF9-D0B2-AF46-8ECF-A65775C082AB}" type="presOf" srcId="{3DB148F7-41CA-074C-BCF5-440C303583FF}" destId="{779C2F06-C1E3-C749-9621-415740D6AA08}" srcOrd="0" destOrd="0" presId="urn:microsoft.com/office/officeart/2005/8/layout/lProcess2"/>
    <dgm:cxn modelId="{23C1B409-4695-FE45-B4CA-B29FED1997E8}" type="presOf" srcId="{59CD2ECE-E683-2D45-A740-0500BEB354DF}" destId="{39D9E1F2-83CD-4B4F-8F78-16F950D6F9E9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E6878CD0-2AB7-E74D-B983-D4003FCEF184}" type="presParOf" srcId="{39D9E1F2-83CD-4B4F-8F78-16F950D6F9E9}" destId="{CE6787A7-79D3-DE4C-8036-E79325205085}" srcOrd="0" destOrd="0" presId="urn:microsoft.com/office/officeart/2005/8/layout/lProcess2"/>
    <dgm:cxn modelId="{8EC49933-8101-DC43-AF5A-EF0C928672AD}" type="presParOf" srcId="{CE6787A7-79D3-DE4C-8036-E79325205085}" destId="{9F1A8ABA-C595-2E40-AEAE-4DE179D5DE87}" srcOrd="0" destOrd="0" presId="urn:microsoft.com/office/officeart/2005/8/layout/lProcess2"/>
    <dgm:cxn modelId="{9BA32DAA-5CD7-B244-8994-879B3F0EFD55}" type="presParOf" srcId="{CE6787A7-79D3-DE4C-8036-E79325205085}" destId="{5DA625D8-3BAA-F548-917C-16CF6788282A}" srcOrd="1" destOrd="0" presId="urn:microsoft.com/office/officeart/2005/8/layout/lProcess2"/>
    <dgm:cxn modelId="{64D96820-0625-1544-9DA6-A1D7D29B14B4}" type="presParOf" srcId="{CE6787A7-79D3-DE4C-8036-E79325205085}" destId="{07624D96-71F1-B040-90AC-2468A1D8C0DD}" srcOrd="2" destOrd="0" presId="urn:microsoft.com/office/officeart/2005/8/layout/lProcess2"/>
    <dgm:cxn modelId="{A42944C6-0188-B846-B5AF-6CE19599875A}" type="presParOf" srcId="{07624D96-71F1-B040-90AC-2468A1D8C0DD}" destId="{571191CB-0225-E649-B7E5-46A502C05DA1}" srcOrd="0" destOrd="0" presId="urn:microsoft.com/office/officeart/2005/8/layout/lProcess2"/>
    <dgm:cxn modelId="{90F2A4D2-B3E7-F94A-981D-A87538ED2910}" type="presParOf" srcId="{571191CB-0225-E649-B7E5-46A502C05DA1}" destId="{779C2F06-C1E3-C749-9621-415740D6AA08}" srcOrd="0" destOrd="0" presId="urn:microsoft.com/office/officeart/2005/8/layout/lProcess2"/>
    <dgm:cxn modelId="{E1508EEB-15DF-6347-8829-4BBE7D5E7096}" type="presParOf" srcId="{571191CB-0225-E649-B7E5-46A502C05DA1}" destId="{6E6B981B-7150-F247-93E0-6225D389A315}" srcOrd="1" destOrd="0" presId="urn:microsoft.com/office/officeart/2005/8/layout/lProcess2"/>
    <dgm:cxn modelId="{4AF1BB19-1E23-F847-919D-E53D0EE0001B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データベース</a:t>
          </a:r>
        </a:p>
        <a:p>
          <a:r>
            <a:rPr kumimoji="1" lang="ja-JP" altLang="en-US" sz="2000" dirty="0" smtClean="0"/>
            <a:t>「コンビニ」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テーブル</a:t>
          </a:r>
        </a:p>
        <a:p>
          <a:r>
            <a:rPr kumimoji="1" lang="ja-JP" altLang="en-US" sz="1800" dirty="0" smtClean="0"/>
            <a:t>「商品データ」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テーブル</a:t>
          </a:r>
        </a:p>
        <a:p>
          <a:r>
            <a:rPr kumimoji="1" lang="ja-JP" altLang="en-US" sz="1800" dirty="0" smtClean="0"/>
            <a:t>「売上データ」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NeighborX="98453" custLinFactNeighborY="41686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F9020B4-FDA0-ED4F-81C4-ED2B69E5F1DF}" type="presOf" srcId="{05551573-A982-3747-A37C-F645AFE7401C}" destId="{B36C570F-5B0A-0447-A5E8-BA46DCD05C2E}" srcOrd="0" destOrd="0" presId="urn:microsoft.com/office/officeart/2005/8/layout/lProcess2"/>
    <dgm:cxn modelId="{97AED4C1-333D-5140-835E-0B15507862A9}" type="presOf" srcId="{3DB148F7-41CA-074C-BCF5-440C303583FF}" destId="{779C2F06-C1E3-C749-9621-415740D6AA08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0A957E72-B17F-4C43-BD46-C8C539D1CA03}" type="presOf" srcId="{E8A671A3-BA37-BC46-B989-3E1A93F77C41}" destId="{9F1A8ABA-C595-2E40-AEAE-4DE179D5DE87}" srcOrd="0" destOrd="0" presId="urn:microsoft.com/office/officeart/2005/8/layout/lProcess2"/>
    <dgm:cxn modelId="{EA6B04DF-7472-464C-A832-2D5B0231408B}" type="presOf" srcId="{E8A671A3-BA37-BC46-B989-3E1A93F77C41}" destId="{5DA625D8-3BAA-F548-917C-16CF6788282A}" srcOrd="1" destOrd="0" presId="urn:microsoft.com/office/officeart/2005/8/layout/lProcess2"/>
    <dgm:cxn modelId="{BF87E29F-2228-4B4B-A2AC-5F283693BB50}" type="presOf" srcId="{59CD2ECE-E683-2D45-A740-0500BEB354DF}" destId="{39D9E1F2-83CD-4B4F-8F78-16F950D6F9E9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B3A83B17-E996-5940-8360-C2A1FBF78DE8}" type="presParOf" srcId="{39D9E1F2-83CD-4B4F-8F78-16F950D6F9E9}" destId="{CE6787A7-79D3-DE4C-8036-E79325205085}" srcOrd="0" destOrd="0" presId="urn:microsoft.com/office/officeart/2005/8/layout/lProcess2"/>
    <dgm:cxn modelId="{C9E11594-9B77-384A-84AE-3B499AFB4B9D}" type="presParOf" srcId="{CE6787A7-79D3-DE4C-8036-E79325205085}" destId="{9F1A8ABA-C595-2E40-AEAE-4DE179D5DE87}" srcOrd="0" destOrd="0" presId="urn:microsoft.com/office/officeart/2005/8/layout/lProcess2"/>
    <dgm:cxn modelId="{A238C75B-C095-2943-91B5-1DBD0A06C4A7}" type="presParOf" srcId="{CE6787A7-79D3-DE4C-8036-E79325205085}" destId="{5DA625D8-3BAA-F548-917C-16CF6788282A}" srcOrd="1" destOrd="0" presId="urn:microsoft.com/office/officeart/2005/8/layout/lProcess2"/>
    <dgm:cxn modelId="{165B90CE-C302-BA47-AC4B-F79E11C131C2}" type="presParOf" srcId="{CE6787A7-79D3-DE4C-8036-E79325205085}" destId="{07624D96-71F1-B040-90AC-2468A1D8C0DD}" srcOrd="2" destOrd="0" presId="urn:microsoft.com/office/officeart/2005/8/layout/lProcess2"/>
    <dgm:cxn modelId="{8ED37CE4-6F0E-1B4B-B7A6-31B6D95A33DB}" type="presParOf" srcId="{07624D96-71F1-B040-90AC-2468A1D8C0DD}" destId="{571191CB-0225-E649-B7E5-46A502C05DA1}" srcOrd="0" destOrd="0" presId="urn:microsoft.com/office/officeart/2005/8/layout/lProcess2"/>
    <dgm:cxn modelId="{B2023D64-7373-FE4A-886A-5ED5FDE7879D}" type="presParOf" srcId="{571191CB-0225-E649-B7E5-46A502C05DA1}" destId="{779C2F06-C1E3-C749-9621-415740D6AA08}" srcOrd="0" destOrd="0" presId="urn:microsoft.com/office/officeart/2005/8/layout/lProcess2"/>
    <dgm:cxn modelId="{883DD82D-94EA-EB43-8E7D-ECFB2AD551CF}" type="presParOf" srcId="{571191CB-0225-E649-B7E5-46A502C05DA1}" destId="{6E6B981B-7150-F247-93E0-6225D389A315}" srcOrd="1" destOrd="0" presId="urn:microsoft.com/office/officeart/2005/8/layout/lProcess2"/>
    <dgm:cxn modelId="{C701D550-E72F-B440-8C5C-0033753103F7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レンタル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貸出データ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顧客データ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4759BF91-2A64-1B4A-9F1A-0C1B36CF1694}">
      <dgm:prSet/>
      <dgm:spPr/>
      <dgm:t>
        <a:bodyPr/>
        <a:lstStyle/>
        <a:p>
          <a:r>
            <a:rPr kumimoji="1" lang="ja-JP" altLang="en-US" dirty="0" smtClean="0"/>
            <a:t>商品データ</a:t>
          </a:r>
          <a:endParaRPr kumimoji="1" lang="ja-JP" altLang="en-US" dirty="0"/>
        </a:p>
      </dgm:t>
    </dgm:pt>
    <dgm:pt modelId="{BE0D6CF2-0F0E-B948-BADB-101DE2403546}" type="par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8C0F329F-59FE-1042-9297-3B7F69865240}" type="sib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NeighborY="-12006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242B29-31E5-7F46-AE64-9BBF48EE8EB5}" type="pres">
      <dgm:prSet presAssocID="{05551573-A982-3747-A37C-F645AFE7401C}" presName="aSpace2" presStyleCnt="0"/>
      <dgm:spPr/>
    </dgm:pt>
    <dgm:pt modelId="{80E5E350-5028-6D4C-BEE4-B14171CFB3E4}" type="pres">
      <dgm:prSet presAssocID="{4759BF91-2A64-1B4A-9F1A-0C1B36CF1694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619D6EC-A6B5-8E4D-82E3-5A7CAC69D0AC}" type="presOf" srcId="{59CD2ECE-E683-2D45-A740-0500BEB354DF}" destId="{39D9E1F2-83CD-4B4F-8F78-16F950D6F9E9}" srcOrd="0" destOrd="0" presId="urn:microsoft.com/office/officeart/2005/8/layout/lProcess2"/>
    <dgm:cxn modelId="{8E6B63BE-5CE5-5E4A-86EE-1576DC307D98}" type="presOf" srcId="{E8A671A3-BA37-BC46-B989-3E1A93F77C41}" destId="{9F1A8ABA-C595-2E40-AEAE-4DE179D5DE87}" srcOrd="0" destOrd="0" presId="urn:microsoft.com/office/officeart/2005/8/layout/lProcess2"/>
    <dgm:cxn modelId="{C24866ED-CAE6-7E43-BE6D-113D8236BE75}" type="presOf" srcId="{4759BF91-2A64-1B4A-9F1A-0C1B36CF1694}" destId="{80E5E350-5028-6D4C-BEE4-B14171CFB3E4}" srcOrd="0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C5348FFE-C643-6D48-93B2-8AAF2F70E64B}" type="presOf" srcId="{05551573-A982-3747-A37C-F645AFE7401C}" destId="{B36C570F-5B0A-0447-A5E8-BA46DCD05C2E}" srcOrd="0" destOrd="0" presId="urn:microsoft.com/office/officeart/2005/8/layout/lProcess2"/>
    <dgm:cxn modelId="{08801C3B-9F1D-654B-B82F-14D45DB28E95}" srcId="{E8A671A3-BA37-BC46-B989-3E1A93F77C41}" destId="{4759BF91-2A64-1B4A-9F1A-0C1B36CF1694}" srcOrd="2" destOrd="0" parTransId="{BE0D6CF2-0F0E-B948-BADB-101DE2403546}" sibTransId="{8C0F329F-59FE-1042-9297-3B7F69865240}"/>
    <dgm:cxn modelId="{58A8E82D-3CF1-704F-B757-7F26C2B7EC85}" type="presOf" srcId="{3DB148F7-41CA-074C-BCF5-440C303583FF}" destId="{779C2F06-C1E3-C749-9621-415740D6AA08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225A3100-DC5E-4A42-BCC5-1B554955CBEB}" type="presOf" srcId="{E8A671A3-BA37-BC46-B989-3E1A93F77C41}" destId="{5DA625D8-3BAA-F548-917C-16CF6788282A}" srcOrd="1" destOrd="0" presId="urn:microsoft.com/office/officeart/2005/8/layout/lProcess2"/>
    <dgm:cxn modelId="{66BF24D5-87EC-2F4D-9AA1-3AE5D67DE4BD}" type="presParOf" srcId="{39D9E1F2-83CD-4B4F-8F78-16F950D6F9E9}" destId="{CE6787A7-79D3-DE4C-8036-E79325205085}" srcOrd="0" destOrd="0" presId="urn:microsoft.com/office/officeart/2005/8/layout/lProcess2"/>
    <dgm:cxn modelId="{3BAF4452-3DD7-D043-9E42-02CEC30733EA}" type="presParOf" srcId="{CE6787A7-79D3-DE4C-8036-E79325205085}" destId="{9F1A8ABA-C595-2E40-AEAE-4DE179D5DE87}" srcOrd="0" destOrd="0" presId="urn:microsoft.com/office/officeart/2005/8/layout/lProcess2"/>
    <dgm:cxn modelId="{DCAA4EC5-8EC5-454F-8B93-34D442EAE233}" type="presParOf" srcId="{CE6787A7-79D3-DE4C-8036-E79325205085}" destId="{5DA625D8-3BAA-F548-917C-16CF6788282A}" srcOrd="1" destOrd="0" presId="urn:microsoft.com/office/officeart/2005/8/layout/lProcess2"/>
    <dgm:cxn modelId="{12AFF56E-094E-C941-8E41-A064997C8802}" type="presParOf" srcId="{CE6787A7-79D3-DE4C-8036-E79325205085}" destId="{07624D96-71F1-B040-90AC-2468A1D8C0DD}" srcOrd="2" destOrd="0" presId="urn:microsoft.com/office/officeart/2005/8/layout/lProcess2"/>
    <dgm:cxn modelId="{B3A6A50A-B164-1940-8C23-64A47CE7AAF7}" type="presParOf" srcId="{07624D96-71F1-B040-90AC-2468A1D8C0DD}" destId="{571191CB-0225-E649-B7E5-46A502C05DA1}" srcOrd="0" destOrd="0" presId="urn:microsoft.com/office/officeart/2005/8/layout/lProcess2"/>
    <dgm:cxn modelId="{B836E684-8E49-9348-B1FC-801AF8DC7B35}" type="presParOf" srcId="{571191CB-0225-E649-B7E5-46A502C05DA1}" destId="{779C2F06-C1E3-C749-9621-415740D6AA08}" srcOrd="0" destOrd="0" presId="urn:microsoft.com/office/officeart/2005/8/layout/lProcess2"/>
    <dgm:cxn modelId="{50CCDD1F-AE84-0B47-A403-D1F9766A94BA}" type="presParOf" srcId="{571191CB-0225-E649-B7E5-46A502C05DA1}" destId="{6E6B981B-7150-F247-93E0-6225D389A315}" srcOrd="1" destOrd="0" presId="urn:microsoft.com/office/officeart/2005/8/layout/lProcess2"/>
    <dgm:cxn modelId="{439BE15F-665A-3A43-A643-214E11C4FD1C}" type="presParOf" srcId="{571191CB-0225-E649-B7E5-46A502C05DA1}" destId="{B36C570F-5B0A-0447-A5E8-BA46DCD05C2E}" srcOrd="2" destOrd="0" presId="urn:microsoft.com/office/officeart/2005/8/layout/lProcess2"/>
    <dgm:cxn modelId="{7AAAC4FF-08C7-D14F-B079-9EE6BCC2F408}" type="presParOf" srcId="{571191CB-0225-E649-B7E5-46A502C05DA1}" destId="{57242B29-31E5-7F46-AE64-9BBF48EE8EB5}" srcOrd="3" destOrd="0" presId="urn:microsoft.com/office/officeart/2005/8/layout/lProcess2"/>
    <dgm:cxn modelId="{740DDB0E-B1EC-D140-8E25-C69C84BB2B40}" type="presParOf" srcId="{571191CB-0225-E649-B7E5-46A502C05DA1}" destId="{80E5E350-5028-6D4C-BEE4-B14171CFB3E4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0E4DE27-95C7-3E4C-92E7-63EF93185CD5}" type="presOf" srcId="{E8A671A3-BA37-BC46-B989-3E1A93F77C41}" destId="{5DA625D8-3BAA-F548-917C-16CF6788282A}" srcOrd="1" destOrd="0" presId="urn:microsoft.com/office/officeart/2005/8/layout/lProcess2"/>
    <dgm:cxn modelId="{899EE381-B1E1-294B-AFE3-668AFE3F4825}" type="presOf" srcId="{05551573-A982-3747-A37C-F645AFE7401C}" destId="{B36C570F-5B0A-0447-A5E8-BA46DCD05C2E}" srcOrd="0" destOrd="0" presId="urn:microsoft.com/office/officeart/2005/8/layout/lProcess2"/>
    <dgm:cxn modelId="{8DAE334F-5FDE-1E48-A41B-08A9D4CFC892}" type="presOf" srcId="{3DB148F7-41CA-074C-BCF5-440C303583FF}" destId="{779C2F06-C1E3-C749-9621-415740D6AA08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4B412C97-9B95-1E41-B484-69AF1F23C159}" type="presOf" srcId="{E8A671A3-BA37-BC46-B989-3E1A93F77C41}" destId="{9F1A8ABA-C595-2E40-AEAE-4DE179D5DE87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3876DEAB-AF5F-014D-ADE2-382ACCCFB1EB}" type="presOf" srcId="{59CD2ECE-E683-2D45-A740-0500BEB354DF}" destId="{39D9E1F2-83CD-4B4F-8F78-16F950D6F9E9}" srcOrd="0" destOrd="0" presId="urn:microsoft.com/office/officeart/2005/8/layout/lProcess2"/>
    <dgm:cxn modelId="{0A12D4E9-2B28-1D41-BFE3-D58B647FE8F7}" type="presParOf" srcId="{39D9E1F2-83CD-4B4F-8F78-16F950D6F9E9}" destId="{CE6787A7-79D3-DE4C-8036-E79325205085}" srcOrd="0" destOrd="0" presId="urn:microsoft.com/office/officeart/2005/8/layout/lProcess2"/>
    <dgm:cxn modelId="{BBA6CE13-D5E2-B94A-AE0D-CD1E10813582}" type="presParOf" srcId="{CE6787A7-79D3-DE4C-8036-E79325205085}" destId="{9F1A8ABA-C595-2E40-AEAE-4DE179D5DE87}" srcOrd="0" destOrd="0" presId="urn:microsoft.com/office/officeart/2005/8/layout/lProcess2"/>
    <dgm:cxn modelId="{76A23A9D-2CA1-FC45-BA98-078777C00CCC}" type="presParOf" srcId="{CE6787A7-79D3-DE4C-8036-E79325205085}" destId="{5DA625D8-3BAA-F548-917C-16CF6788282A}" srcOrd="1" destOrd="0" presId="urn:microsoft.com/office/officeart/2005/8/layout/lProcess2"/>
    <dgm:cxn modelId="{8FD214C7-24C3-074B-BC12-C4E6DDA224BF}" type="presParOf" srcId="{CE6787A7-79D3-DE4C-8036-E79325205085}" destId="{07624D96-71F1-B040-90AC-2468A1D8C0DD}" srcOrd="2" destOrd="0" presId="urn:microsoft.com/office/officeart/2005/8/layout/lProcess2"/>
    <dgm:cxn modelId="{23607371-8BFE-5F47-93F1-5DEC20233505}" type="presParOf" srcId="{07624D96-71F1-B040-90AC-2468A1D8C0DD}" destId="{571191CB-0225-E649-B7E5-46A502C05DA1}" srcOrd="0" destOrd="0" presId="urn:microsoft.com/office/officeart/2005/8/layout/lProcess2"/>
    <dgm:cxn modelId="{BE4782C6-B18D-BA44-801E-38F8082DA7D6}" type="presParOf" srcId="{571191CB-0225-E649-B7E5-46A502C05DA1}" destId="{779C2F06-C1E3-C749-9621-415740D6AA08}" srcOrd="0" destOrd="0" presId="urn:microsoft.com/office/officeart/2005/8/layout/lProcess2"/>
    <dgm:cxn modelId="{FC1AD014-BE1F-6447-8443-3EFBFD645EC8}" type="presParOf" srcId="{571191CB-0225-E649-B7E5-46A502C05DA1}" destId="{6E6B981B-7150-F247-93E0-6225D389A315}" srcOrd="1" destOrd="0" presId="urn:microsoft.com/office/officeart/2005/8/layout/lProcess2"/>
    <dgm:cxn modelId="{6AF1CB16-F92B-644A-89D1-B15B264FEFF5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生徒名簿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生徒データ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選択科目データ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4759BF91-2A64-1B4A-9F1A-0C1B36CF1694}">
      <dgm:prSet/>
      <dgm:spPr/>
      <dgm:t>
        <a:bodyPr/>
        <a:lstStyle/>
        <a:p>
          <a:r>
            <a:rPr kumimoji="1" lang="ja-JP" altLang="en-US" dirty="0" smtClean="0"/>
            <a:t>クラブデータ</a:t>
          </a:r>
          <a:endParaRPr kumimoji="1" lang="ja-JP" altLang="en-US" dirty="0"/>
        </a:p>
      </dgm:t>
    </dgm:pt>
    <dgm:pt modelId="{BE0D6CF2-0F0E-B948-BADB-101DE2403546}" type="par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8C0F329F-59FE-1042-9297-3B7F69865240}" type="sibTrans" cxnId="{08801C3B-9F1D-654B-B82F-14D45DB28E95}">
      <dgm:prSet/>
      <dgm:spPr/>
      <dgm:t>
        <a:bodyPr/>
        <a:lstStyle/>
        <a:p>
          <a:endParaRPr kumimoji="1" lang="ja-JP" altLang="en-US"/>
        </a:p>
      </dgm:t>
    </dgm:pt>
    <dgm:pt modelId="{B1D4B8DC-2F85-B440-B89A-2B6AF09945B1}">
      <dgm:prSet/>
      <dgm:spPr/>
      <dgm:t>
        <a:bodyPr/>
        <a:lstStyle/>
        <a:p>
          <a:r>
            <a:rPr kumimoji="1" lang="ja-JP" altLang="en-US" dirty="0" smtClean="0"/>
            <a:t>生徒成績データ</a:t>
          </a:r>
          <a:endParaRPr kumimoji="1" lang="ja-JP" altLang="en-US" dirty="0"/>
        </a:p>
      </dgm:t>
    </dgm:pt>
    <dgm:pt modelId="{EE5F68A2-C19F-1146-AD51-148116F49472}" type="parTrans" cxnId="{A9F557EB-5728-E34B-A39F-50F528824372}">
      <dgm:prSet/>
      <dgm:spPr/>
      <dgm:t>
        <a:bodyPr/>
        <a:lstStyle/>
        <a:p>
          <a:endParaRPr kumimoji="1" lang="ja-JP" altLang="en-US"/>
        </a:p>
      </dgm:t>
    </dgm:pt>
    <dgm:pt modelId="{7D279DB9-B52C-8D4A-B774-6EFA1FB65D8E}" type="sibTrans" cxnId="{A9F557EB-5728-E34B-A39F-50F528824372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7242B29-31E5-7F46-AE64-9BBF48EE8EB5}" type="pres">
      <dgm:prSet presAssocID="{05551573-A982-3747-A37C-F645AFE7401C}" presName="aSpace2" presStyleCnt="0"/>
      <dgm:spPr/>
    </dgm:pt>
    <dgm:pt modelId="{80E5E350-5028-6D4C-BEE4-B14171CFB3E4}" type="pres">
      <dgm:prSet presAssocID="{4759BF91-2A64-1B4A-9F1A-0C1B36CF1694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504E45-28CE-8244-8854-A78A3721CC31}" type="pres">
      <dgm:prSet presAssocID="{4759BF91-2A64-1B4A-9F1A-0C1B36CF1694}" presName="aSpace2" presStyleCnt="0"/>
      <dgm:spPr/>
    </dgm:pt>
    <dgm:pt modelId="{4D4A0899-89A9-1E49-BC43-957C85A14244}" type="pres">
      <dgm:prSet presAssocID="{B1D4B8DC-2F85-B440-B89A-2B6AF09945B1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4737D9F-552A-8E43-AAD6-4221B429CDA1}" type="presOf" srcId="{4759BF91-2A64-1B4A-9F1A-0C1B36CF1694}" destId="{80E5E350-5028-6D4C-BEE4-B14171CFB3E4}" srcOrd="0" destOrd="0" presId="urn:microsoft.com/office/officeart/2005/8/layout/lProcess2"/>
    <dgm:cxn modelId="{5C4D8234-7CFD-5548-99C2-4F10CD384FE6}" type="presOf" srcId="{E8A671A3-BA37-BC46-B989-3E1A93F77C41}" destId="{9F1A8ABA-C595-2E40-AEAE-4DE179D5DE87}" srcOrd="0" destOrd="0" presId="urn:microsoft.com/office/officeart/2005/8/layout/lProcess2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9FC9E2FB-0BF5-434D-B8F0-CC95689E3088}" type="presOf" srcId="{E8A671A3-BA37-BC46-B989-3E1A93F77C41}" destId="{5DA625D8-3BAA-F548-917C-16CF6788282A}" srcOrd="1" destOrd="0" presId="urn:microsoft.com/office/officeart/2005/8/layout/lProcess2"/>
    <dgm:cxn modelId="{08801C3B-9F1D-654B-B82F-14D45DB28E95}" srcId="{E8A671A3-BA37-BC46-B989-3E1A93F77C41}" destId="{4759BF91-2A64-1B4A-9F1A-0C1B36CF1694}" srcOrd="2" destOrd="0" parTransId="{BE0D6CF2-0F0E-B948-BADB-101DE2403546}" sibTransId="{8C0F329F-59FE-1042-9297-3B7F69865240}"/>
    <dgm:cxn modelId="{C6A9FD3B-EEA0-3640-8D43-D9B4EB5500D9}" type="presOf" srcId="{B1D4B8DC-2F85-B440-B89A-2B6AF09945B1}" destId="{4D4A0899-89A9-1E49-BC43-957C85A14244}" srcOrd="0" destOrd="0" presId="urn:microsoft.com/office/officeart/2005/8/layout/lProcess2"/>
    <dgm:cxn modelId="{350BE95E-0503-494F-A3CA-D206FC321CBD}" type="presOf" srcId="{59CD2ECE-E683-2D45-A740-0500BEB354DF}" destId="{39D9E1F2-83CD-4B4F-8F78-16F950D6F9E9}" srcOrd="0" destOrd="0" presId="urn:microsoft.com/office/officeart/2005/8/layout/lProcess2"/>
    <dgm:cxn modelId="{BCF78853-DFC7-284E-B435-5A02C908CB8D}" type="presOf" srcId="{05551573-A982-3747-A37C-F645AFE7401C}" destId="{B36C570F-5B0A-0447-A5E8-BA46DCD05C2E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A9F557EB-5728-E34B-A39F-50F528824372}" srcId="{E8A671A3-BA37-BC46-B989-3E1A93F77C41}" destId="{B1D4B8DC-2F85-B440-B89A-2B6AF09945B1}" srcOrd="3" destOrd="0" parTransId="{EE5F68A2-C19F-1146-AD51-148116F49472}" sibTransId="{7D279DB9-B52C-8D4A-B774-6EFA1FB65D8E}"/>
    <dgm:cxn modelId="{6FD8B85A-EBD0-3C41-8A18-F7264D0203E7}" type="presOf" srcId="{3DB148F7-41CA-074C-BCF5-440C303583FF}" destId="{779C2F06-C1E3-C749-9621-415740D6AA08}" srcOrd="0" destOrd="0" presId="urn:microsoft.com/office/officeart/2005/8/layout/lProcess2"/>
    <dgm:cxn modelId="{F5E69396-FAEB-424B-849E-7E12AB4DDEDE}" type="presParOf" srcId="{39D9E1F2-83CD-4B4F-8F78-16F950D6F9E9}" destId="{CE6787A7-79D3-DE4C-8036-E79325205085}" srcOrd="0" destOrd="0" presId="urn:microsoft.com/office/officeart/2005/8/layout/lProcess2"/>
    <dgm:cxn modelId="{CDD0F65B-BE4E-B843-A954-E7DB939BF7B4}" type="presParOf" srcId="{CE6787A7-79D3-DE4C-8036-E79325205085}" destId="{9F1A8ABA-C595-2E40-AEAE-4DE179D5DE87}" srcOrd="0" destOrd="0" presId="urn:microsoft.com/office/officeart/2005/8/layout/lProcess2"/>
    <dgm:cxn modelId="{FEDB40C3-0C6F-3A45-852D-5E5A97E33AB2}" type="presParOf" srcId="{CE6787A7-79D3-DE4C-8036-E79325205085}" destId="{5DA625D8-3BAA-F548-917C-16CF6788282A}" srcOrd="1" destOrd="0" presId="urn:microsoft.com/office/officeart/2005/8/layout/lProcess2"/>
    <dgm:cxn modelId="{1310FAA8-AF4A-E142-BCE7-B1B6A9C21D41}" type="presParOf" srcId="{CE6787A7-79D3-DE4C-8036-E79325205085}" destId="{07624D96-71F1-B040-90AC-2468A1D8C0DD}" srcOrd="2" destOrd="0" presId="urn:microsoft.com/office/officeart/2005/8/layout/lProcess2"/>
    <dgm:cxn modelId="{FC0F7761-104C-324F-A9F0-A6DC5054F89E}" type="presParOf" srcId="{07624D96-71F1-B040-90AC-2468A1D8C0DD}" destId="{571191CB-0225-E649-B7E5-46A502C05DA1}" srcOrd="0" destOrd="0" presId="urn:microsoft.com/office/officeart/2005/8/layout/lProcess2"/>
    <dgm:cxn modelId="{67B701D0-5718-6B42-8709-4F9D1AC74558}" type="presParOf" srcId="{571191CB-0225-E649-B7E5-46A502C05DA1}" destId="{779C2F06-C1E3-C749-9621-415740D6AA08}" srcOrd="0" destOrd="0" presId="urn:microsoft.com/office/officeart/2005/8/layout/lProcess2"/>
    <dgm:cxn modelId="{8AC137E8-9F40-BF4F-A770-461804D9F314}" type="presParOf" srcId="{571191CB-0225-E649-B7E5-46A502C05DA1}" destId="{6E6B981B-7150-F247-93E0-6225D389A315}" srcOrd="1" destOrd="0" presId="urn:microsoft.com/office/officeart/2005/8/layout/lProcess2"/>
    <dgm:cxn modelId="{1D0870DE-7D63-394C-B719-7EAE0B3B0835}" type="presParOf" srcId="{571191CB-0225-E649-B7E5-46A502C05DA1}" destId="{B36C570F-5B0A-0447-A5E8-BA46DCD05C2E}" srcOrd="2" destOrd="0" presId="urn:microsoft.com/office/officeart/2005/8/layout/lProcess2"/>
    <dgm:cxn modelId="{96B27643-4B13-1248-8B15-D95F43466F5B}" type="presParOf" srcId="{571191CB-0225-E649-B7E5-46A502C05DA1}" destId="{57242B29-31E5-7F46-AE64-9BBF48EE8EB5}" srcOrd="3" destOrd="0" presId="urn:microsoft.com/office/officeart/2005/8/layout/lProcess2"/>
    <dgm:cxn modelId="{9E17275B-899F-9449-A9DA-F3F3BFE9059B}" type="presParOf" srcId="{571191CB-0225-E649-B7E5-46A502C05DA1}" destId="{80E5E350-5028-6D4C-BEE4-B14171CFB3E4}" srcOrd="4" destOrd="0" presId="urn:microsoft.com/office/officeart/2005/8/layout/lProcess2"/>
    <dgm:cxn modelId="{24DD41B2-AF0B-364F-88A8-16E0FED83FD6}" type="presParOf" srcId="{571191CB-0225-E649-B7E5-46A502C05DA1}" destId="{1A504E45-28CE-8244-8854-A78A3721CC31}" srcOrd="5" destOrd="0" presId="urn:microsoft.com/office/officeart/2005/8/layout/lProcess2"/>
    <dgm:cxn modelId="{D676B353-5808-A94E-913A-97D157CFC902}" type="presParOf" srcId="{571191CB-0225-E649-B7E5-46A502C05DA1}" destId="{4D4A0899-89A9-1E49-BC43-957C85A14244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198173" cy="21947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198173" cy="658435"/>
      </dsp:txXfrm>
    </dsp:sp>
    <dsp:sp modelId="{779C2F06-C1E3-C749-9621-415740D6AA08}">
      <dsp:nvSpPr>
        <dsp:cNvPr id="0" name=""/>
        <dsp:cNvSpPr/>
      </dsp:nvSpPr>
      <dsp:spPr>
        <a:xfrm>
          <a:off x="219817" y="659078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39199" y="678460"/>
        <a:ext cx="1719774" cy="622993"/>
      </dsp:txXfrm>
    </dsp:sp>
    <dsp:sp modelId="{B36C570F-5B0A-0447-A5E8-BA46DCD05C2E}">
      <dsp:nvSpPr>
        <dsp:cNvPr id="0" name=""/>
        <dsp:cNvSpPr/>
      </dsp:nvSpPr>
      <dsp:spPr>
        <a:xfrm>
          <a:off x="219817" y="1422644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39199" y="1442026"/>
        <a:ext cx="1719774" cy="6229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2656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データベース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「コンビニ」</a:t>
          </a:r>
          <a:endParaRPr kumimoji="1" lang="ja-JP" altLang="en-US" sz="2000" kern="1200" dirty="0"/>
        </a:p>
      </dsp:txBody>
      <dsp:txXfrm>
        <a:off x="2656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テーブル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「商品データ」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テーブル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「売上データ」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384384" cy="24884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レンタル</a:t>
          </a:r>
          <a:endParaRPr kumimoji="1" lang="ja-JP" altLang="en-US" sz="2000" kern="1200" dirty="0"/>
        </a:p>
      </dsp:txBody>
      <dsp:txXfrm>
        <a:off x="0" y="0"/>
        <a:ext cx="2384384" cy="746541"/>
      </dsp:txXfrm>
    </dsp:sp>
    <dsp:sp modelId="{779C2F06-C1E3-C749-9621-415740D6AA08}">
      <dsp:nvSpPr>
        <dsp:cNvPr id="0" name=""/>
        <dsp:cNvSpPr/>
      </dsp:nvSpPr>
      <dsp:spPr>
        <a:xfrm>
          <a:off x="238438" y="746753"/>
          <a:ext cx="1907507" cy="488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貸出データ</a:t>
          </a:r>
          <a:endParaRPr kumimoji="1" lang="ja-JP" altLang="en-US" sz="1800" kern="1200" dirty="0"/>
        </a:p>
      </dsp:txBody>
      <dsp:txXfrm>
        <a:off x="252757" y="761072"/>
        <a:ext cx="1878869" cy="460246"/>
      </dsp:txXfrm>
    </dsp:sp>
    <dsp:sp modelId="{B36C570F-5B0A-0447-A5E8-BA46DCD05C2E}">
      <dsp:nvSpPr>
        <dsp:cNvPr id="0" name=""/>
        <dsp:cNvSpPr/>
      </dsp:nvSpPr>
      <dsp:spPr>
        <a:xfrm>
          <a:off x="238438" y="1310851"/>
          <a:ext cx="1907507" cy="488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顧客データ</a:t>
          </a:r>
          <a:endParaRPr kumimoji="1" lang="ja-JP" altLang="en-US" sz="1800" kern="1200" dirty="0"/>
        </a:p>
      </dsp:txBody>
      <dsp:txXfrm>
        <a:off x="252757" y="1325170"/>
        <a:ext cx="1878869" cy="460246"/>
      </dsp:txXfrm>
    </dsp:sp>
    <dsp:sp modelId="{80E5E350-5028-6D4C-BEE4-B14171CFB3E4}">
      <dsp:nvSpPr>
        <dsp:cNvPr id="0" name=""/>
        <dsp:cNvSpPr/>
      </dsp:nvSpPr>
      <dsp:spPr>
        <a:xfrm>
          <a:off x="238438" y="1874949"/>
          <a:ext cx="1907507" cy="4888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商品データ</a:t>
          </a:r>
          <a:endParaRPr kumimoji="1" lang="ja-JP" altLang="en-US" sz="2400" kern="1200" dirty="0"/>
        </a:p>
      </dsp:txBody>
      <dsp:txXfrm>
        <a:off x="252757" y="1889268"/>
        <a:ext cx="1878869" cy="4602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384384" cy="248847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生徒名簿</a:t>
          </a:r>
          <a:endParaRPr kumimoji="1" lang="ja-JP" altLang="en-US" sz="2000" kern="1200" dirty="0"/>
        </a:p>
      </dsp:txBody>
      <dsp:txXfrm>
        <a:off x="0" y="0"/>
        <a:ext cx="2384384" cy="746541"/>
      </dsp:txXfrm>
    </dsp:sp>
    <dsp:sp modelId="{779C2F06-C1E3-C749-9621-415740D6AA08}">
      <dsp:nvSpPr>
        <dsp:cNvPr id="0" name=""/>
        <dsp:cNvSpPr/>
      </dsp:nvSpPr>
      <dsp:spPr>
        <a:xfrm>
          <a:off x="238438" y="746601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生徒データ</a:t>
          </a:r>
          <a:endParaRPr kumimoji="1" lang="ja-JP" altLang="en-US" sz="1800" kern="1200" dirty="0"/>
        </a:p>
      </dsp:txBody>
      <dsp:txXfrm>
        <a:off x="249056" y="757219"/>
        <a:ext cx="1886271" cy="341281"/>
      </dsp:txXfrm>
    </dsp:sp>
    <dsp:sp modelId="{B36C570F-5B0A-0447-A5E8-BA46DCD05C2E}">
      <dsp:nvSpPr>
        <dsp:cNvPr id="0" name=""/>
        <dsp:cNvSpPr/>
      </dsp:nvSpPr>
      <dsp:spPr>
        <a:xfrm>
          <a:off x="238438" y="1164890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選択科目データ</a:t>
          </a:r>
          <a:endParaRPr kumimoji="1" lang="ja-JP" altLang="en-US" sz="1800" kern="1200" dirty="0"/>
        </a:p>
      </dsp:txBody>
      <dsp:txXfrm>
        <a:off x="249056" y="1175508"/>
        <a:ext cx="1886271" cy="341281"/>
      </dsp:txXfrm>
    </dsp:sp>
    <dsp:sp modelId="{80E5E350-5028-6D4C-BEE4-B14171CFB3E4}">
      <dsp:nvSpPr>
        <dsp:cNvPr id="0" name=""/>
        <dsp:cNvSpPr/>
      </dsp:nvSpPr>
      <dsp:spPr>
        <a:xfrm>
          <a:off x="238438" y="1583179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クラブデータ</a:t>
          </a:r>
          <a:endParaRPr kumimoji="1" lang="ja-JP" altLang="en-US" sz="1800" kern="1200" dirty="0"/>
        </a:p>
      </dsp:txBody>
      <dsp:txXfrm>
        <a:off x="249056" y="1593797"/>
        <a:ext cx="1886271" cy="341281"/>
      </dsp:txXfrm>
    </dsp:sp>
    <dsp:sp modelId="{4D4A0899-89A9-1E49-BC43-957C85A14244}">
      <dsp:nvSpPr>
        <dsp:cNvPr id="0" name=""/>
        <dsp:cNvSpPr/>
      </dsp:nvSpPr>
      <dsp:spPr>
        <a:xfrm>
          <a:off x="238438" y="2001468"/>
          <a:ext cx="1907507" cy="362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生徒成績データ</a:t>
          </a:r>
          <a:endParaRPr kumimoji="1" lang="ja-JP" altLang="en-US" sz="1800" kern="1200" dirty="0"/>
        </a:p>
      </dsp:txBody>
      <dsp:txXfrm>
        <a:off x="249056" y="2012086"/>
        <a:ext cx="1886271" cy="3412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010EA-34C5-B142-AC7F-C03C684BDC12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9BF656-826E-5C49-8A4F-4F6992CF9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1931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B6220-6260-FE4A-AEA1-58D0C0FB3B20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250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B6220-6260-FE4A-AEA1-58D0C0FB3B20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70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C7637-F91A-E14D-B5E0-61A23B24CDD3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15F51-6564-8443-9964-25DD53880332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5EEC-4645-D44A-A649-EA110F2641C4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C9E7-0305-8D42-9120-2E64F4C3ADCB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B28F-5A72-B645-8B41-AC28FFE9310F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C426-FFCD-C545-84EF-151866D2E4EF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F58E-6FFD-5D43-92E0-D4A0DB383076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AB87-2E5E-BA4B-BDA7-BE405953724B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B4FE-D24C-B64F-BFBC-31DA5620D20C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66F6A-C737-974A-AFB7-C1C3A6AD318F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D601-4A63-4A44-8D08-8503CA8CFD6F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FD01076E-B83E-3743-B094-3A1693B87A96}" type="datetime1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E6907272-1B53-404D-B0CD-135E54555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63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reativecommons.org/licenses/by/4.0/" TargetMode="Externa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jinzaiipedia.ipa.go.jp/wp-content/uploads/oss/subject1-1_lesson.pd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高校生向け　</a:t>
            </a:r>
            <a:r>
              <a:rPr kumimoji="1" lang="ja-JP" altLang="en-US" dirty="0" smtClean="0"/>
              <a:t>第２回授業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日本大学文理学部情報科学科４年　市川亮佑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018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選択とは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24763"/>
            <a:ext cx="10515600" cy="4752200"/>
          </a:xfrm>
        </p:spPr>
        <p:txBody>
          <a:bodyPr/>
          <a:lstStyle/>
          <a:p>
            <a:r>
              <a:rPr lang="ja-JP" altLang="en-US" sz="2800" dirty="0"/>
              <a:t>表の中</a:t>
            </a:r>
            <a:r>
              <a:rPr lang="ja-JP" altLang="en-US" sz="2800" dirty="0" smtClean="0"/>
              <a:t>から特定の組</a:t>
            </a:r>
            <a:r>
              <a:rPr lang="en-US" altLang="ja-JP" sz="2800" dirty="0" smtClean="0"/>
              <a:t>(</a:t>
            </a:r>
            <a:r>
              <a:rPr lang="ja-JP" altLang="en-US" sz="2800" dirty="0" smtClean="0"/>
              <a:t>行</a:t>
            </a:r>
            <a:r>
              <a:rPr lang="en-US" altLang="ja-JP" sz="2800" dirty="0" smtClean="0"/>
              <a:t>)</a:t>
            </a:r>
            <a:r>
              <a:rPr lang="ja-JP" altLang="en-US" sz="2800" dirty="0" smtClean="0"/>
              <a:t>だけを抽出する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dirty="0" smtClean="0"/>
              <a:t>例：</a:t>
            </a:r>
            <a:r>
              <a:rPr lang="en-US" altLang="ja-JP" dirty="0" smtClean="0"/>
              <a:t> 150</a:t>
            </a:r>
            <a:r>
              <a:rPr lang="ja-JP" altLang="en-US" dirty="0" smtClean="0"/>
              <a:t>円以下の商品を抽出したい</a:t>
            </a:r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　　　　　　　☆</a:t>
            </a:r>
            <a:r>
              <a:rPr lang="en-US" altLang="ja-JP" dirty="0" smtClean="0"/>
              <a:t>150</a:t>
            </a:r>
            <a:r>
              <a:rPr lang="ja-JP" altLang="en-US" dirty="0" smtClean="0"/>
              <a:t>円以下の商品を抽出できた</a:t>
            </a:r>
            <a:endParaRPr lang="en-US" altLang="ja-JP" dirty="0" smtClean="0"/>
          </a:p>
          <a:p>
            <a:endParaRPr lang="en-US" altLang="ja-JP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2393496"/>
          <a:ext cx="7768035" cy="185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1705144" y="5037751"/>
          <a:ext cx="7768035" cy="148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6" name="左カーブ矢印 5"/>
          <p:cNvSpPr/>
          <p:nvPr/>
        </p:nvSpPr>
        <p:spPr>
          <a:xfrm>
            <a:off x="9473179" y="3006725"/>
            <a:ext cx="1423852" cy="248194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14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結合とは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24763"/>
            <a:ext cx="10515600" cy="4752200"/>
          </a:xfrm>
        </p:spPr>
        <p:txBody>
          <a:bodyPr/>
          <a:lstStyle/>
          <a:p>
            <a:r>
              <a:rPr lang="ja-JP" altLang="en-US" sz="2800" dirty="0"/>
              <a:t>共通する属性をもとに複数の表を１つにまとめる</a:t>
            </a:r>
            <a:endParaRPr lang="en-US" altLang="ja-JP" sz="2800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・商品データ</a:t>
            </a:r>
            <a:endParaRPr lang="en-US" altLang="ja-JP" dirty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                                                   </a:t>
            </a:r>
            <a:r>
              <a:rPr lang="ja-JP" altLang="en-US" dirty="0" smtClean="0"/>
              <a:t>　　　　　・売上詳細データ</a:t>
            </a:r>
            <a:endParaRPr lang="en-US" altLang="ja-JP" dirty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・売上データ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2791389"/>
          <a:ext cx="4638410" cy="86196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33254"/>
                <a:gridCol w="1394171"/>
                <a:gridCol w="698375"/>
                <a:gridCol w="1097232"/>
                <a:gridCol w="515378"/>
              </a:tblGrid>
              <a:tr h="287323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商品コード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商品名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内容量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メーカー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価格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87323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C6390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坦々ヌードル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25g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150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87323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C8522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シーフードヌードル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53g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170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838201" y="4905502"/>
          <a:ext cx="4558249" cy="7779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75180"/>
                <a:gridCol w="696613"/>
                <a:gridCol w="585789"/>
                <a:gridCol w="744111"/>
                <a:gridCol w="680781"/>
                <a:gridCol w="775775"/>
              </a:tblGrid>
              <a:tr h="259330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商品コード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売上日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曜日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時間帯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性別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年齢層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5933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C6390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4/14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金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深夜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女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成年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5933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C8522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4/15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日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深夜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男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熟年</a:t>
                      </a:r>
                      <a:endParaRPr kumimoji="1" lang="ja-JP" alt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三方向矢印 6"/>
          <p:cNvSpPr/>
          <p:nvPr/>
        </p:nvSpPr>
        <p:spPr>
          <a:xfrm rot="5400000">
            <a:off x="4937695" y="2896945"/>
            <a:ext cx="709880" cy="2764972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/>
          </p:nvPr>
        </p:nvGraphicFramePr>
        <p:xfrm>
          <a:off x="6938556" y="3848446"/>
          <a:ext cx="3025800" cy="86196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33254"/>
                <a:gridCol w="1394171"/>
                <a:gridCol w="698375"/>
              </a:tblGrid>
              <a:tr h="287323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商品コード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商品名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売上日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287323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C6390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坦々ヌードル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4/14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287323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C8522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シーフードヌードル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4/15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図表 23"/>
          <p:cNvGraphicFramePr/>
          <p:nvPr>
            <p:extLst/>
          </p:nvPr>
        </p:nvGraphicFramePr>
        <p:xfrm>
          <a:off x="9252381" y="688149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32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/>
              <a:t>前回</a:t>
            </a:r>
            <a:r>
              <a:rPr lang="ja-JP" altLang="ja-JP" dirty="0"/>
              <a:t>の</a:t>
            </a:r>
            <a:r>
              <a:rPr lang="ja-JP" altLang="ja-JP" dirty="0" smtClean="0"/>
              <a:t>復習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射影・選択・結合とは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>
                <a:solidFill>
                  <a:schemeClr val="accent2"/>
                </a:solidFill>
              </a:rPr>
              <a:t>SELECT</a:t>
            </a:r>
            <a:r>
              <a:rPr lang="ja-JP" altLang="ja-JP" dirty="0">
                <a:solidFill>
                  <a:schemeClr val="accent2"/>
                </a:solidFill>
              </a:rPr>
              <a:t>文</a:t>
            </a:r>
            <a:r>
              <a:rPr lang="en-US" altLang="ja-JP" dirty="0">
                <a:solidFill>
                  <a:schemeClr val="accent2"/>
                </a:solidFill>
              </a:rPr>
              <a:t>(</a:t>
            </a:r>
            <a:r>
              <a:rPr lang="ja-JP" altLang="ja-JP" dirty="0">
                <a:solidFill>
                  <a:schemeClr val="accent2"/>
                </a:solidFill>
              </a:rPr>
              <a:t>射影</a:t>
            </a:r>
            <a:r>
              <a:rPr lang="en-US" altLang="ja-JP" dirty="0">
                <a:solidFill>
                  <a:schemeClr val="accent2"/>
                </a:solidFill>
              </a:rPr>
              <a:t>)</a:t>
            </a:r>
            <a:endParaRPr lang="ja-JP" altLang="ja-JP" dirty="0">
              <a:solidFill>
                <a:schemeClr val="accent2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altLang="ja-JP" dirty="0"/>
              <a:t>SELECT</a:t>
            </a:r>
            <a:r>
              <a:rPr lang="ja-JP" altLang="ja-JP" dirty="0"/>
              <a:t>文</a:t>
            </a:r>
            <a:r>
              <a:rPr lang="en-US" altLang="ja-JP" dirty="0" smtClean="0"/>
              <a:t>(</a:t>
            </a:r>
            <a:r>
              <a:rPr lang="ja-JP" altLang="en-US" dirty="0" smtClean="0"/>
              <a:t>選択</a:t>
            </a:r>
            <a:r>
              <a:rPr lang="en-US" altLang="ja-JP" dirty="0" smtClean="0"/>
              <a:t>)</a:t>
            </a:r>
          </a:p>
          <a:p>
            <a:pPr>
              <a:buFont typeface="Wingdings" charset="2"/>
              <a:buChar char="Ø"/>
            </a:pPr>
            <a:r>
              <a:rPr lang="en-US" altLang="ja-JP" dirty="0" smtClean="0"/>
              <a:t>SELECT</a:t>
            </a:r>
            <a:r>
              <a:rPr lang="ja-JP" altLang="ja-JP" dirty="0"/>
              <a:t>文</a:t>
            </a:r>
            <a:r>
              <a:rPr lang="en-US" altLang="ja-JP" dirty="0"/>
              <a:t>(</a:t>
            </a:r>
            <a:r>
              <a:rPr lang="ja-JP" altLang="ja-JP" dirty="0"/>
              <a:t>結合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DISTINCT(</a:t>
            </a:r>
            <a:r>
              <a:rPr lang="ja-JP" altLang="ja-JP" dirty="0"/>
              <a:t>重複の排除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403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射影の</a:t>
            </a:r>
            <a:r>
              <a:rPr lang="en-US" altLang="ja-JP" dirty="0" smtClean="0"/>
              <a:t>SQL(1/3)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48163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3600" b="1" dirty="0" smtClean="0">
                <a:solidFill>
                  <a:schemeClr val="accent2"/>
                </a:solidFill>
              </a:rPr>
              <a:t>select 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商品名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, 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価格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 from 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商品データ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;</a:t>
            </a:r>
            <a:endParaRPr lang="en-US" altLang="ja-JP" sz="3600" dirty="0">
              <a:solidFill>
                <a:schemeClr val="accent2"/>
              </a:solidFill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2514113"/>
          <a:ext cx="7768035" cy="185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2032000" y="4711700"/>
          <a:ext cx="8128000" cy="185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8" name="右矢印 7"/>
          <p:cNvSpPr/>
          <p:nvPr/>
        </p:nvSpPr>
        <p:spPr>
          <a:xfrm rot="3950608">
            <a:off x="3649574" y="4283252"/>
            <a:ext cx="966651" cy="513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 rot="6632738">
            <a:off x="7476056" y="4316833"/>
            <a:ext cx="966651" cy="513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28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射影の</a:t>
            </a:r>
            <a:r>
              <a:rPr lang="en-US" altLang="ja-JP" dirty="0" smtClean="0"/>
              <a:t>SQL(2/3)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dirty="0"/>
              <a:t>属性は、「</a:t>
            </a:r>
            <a:r>
              <a:rPr lang="ja-JP" altLang="en-US" b="1" dirty="0"/>
              <a:t>テーブル名</a:t>
            </a:r>
            <a:r>
              <a:rPr lang="en-US" altLang="ja-JP" b="1" dirty="0"/>
              <a:t>.</a:t>
            </a:r>
            <a:r>
              <a:rPr lang="ja-JP" altLang="en-US" b="1" dirty="0"/>
              <a:t>属性名</a:t>
            </a:r>
            <a:r>
              <a:rPr lang="ja-JP" altLang="en-US" dirty="0"/>
              <a:t>」のように明示的に書く事も</a:t>
            </a:r>
            <a:r>
              <a:rPr lang="ja-JP" altLang="en-US" dirty="0" smtClean="0"/>
              <a:t>できる</a:t>
            </a:r>
            <a:endParaRPr lang="en-US" altLang="ja-JP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dirty="0" smtClean="0"/>
              <a:t>例：</a:t>
            </a:r>
            <a:endParaRPr lang="en-US" altLang="ja-JP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dirty="0" smtClean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400" dirty="0" smtClean="0"/>
              <a:t>select </a:t>
            </a:r>
            <a:r>
              <a:rPr lang="ja-JP" altLang="en-US" sz="2400" dirty="0">
                <a:solidFill>
                  <a:schemeClr val="accent2"/>
                </a:solidFill>
              </a:rPr>
              <a:t>商品名</a:t>
            </a:r>
            <a:r>
              <a:rPr lang="en-US" altLang="ja-JP" sz="2400" dirty="0">
                <a:solidFill>
                  <a:schemeClr val="accent2"/>
                </a:solidFill>
              </a:rPr>
              <a:t>, </a:t>
            </a:r>
            <a:r>
              <a:rPr lang="ja-JP" altLang="en-US" sz="2400" dirty="0">
                <a:solidFill>
                  <a:schemeClr val="accent2"/>
                </a:solidFill>
              </a:rPr>
              <a:t>価格</a:t>
            </a:r>
            <a:r>
              <a:rPr lang="en-US" altLang="ja-JP" sz="2400" dirty="0"/>
              <a:t> from </a:t>
            </a:r>
            <a:r>
              <a:rPr lang="ja-JP" altLang="en-US" sz="2400" dirty="0"/>
              <a:t>商品データ</a:t>
            </a:r>
            <a:r>
              <a:rPr lang="en-US" altLang="ja-JP" sz="2400" dirty="0" smtClean="0"/>
              <a:t>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400" dirty="0"/>
              <a:t>s</a:t>
            </a:r>
            <a:r>
              <a:rPr lang="en-US" altLang="ja-JP" sz="2400" dirty="0" smtClean="0"/>
              <a:t>elect </a:t>
            </a:r>
            <a:r>
              <a:rPr lang="ja-JP" altLang="en-US" sz="2400" b="1" dirty="0" smtClean="0"/>
              <a:t>商品データ</a:t>
            </a:r>
            <a:r>
              <a:rPr lang="en-US" altLang="ja-JP" sz="2400" dirty="0" smtClean="0"/>
              <a:t>.</a:t>
            </a:r>
            <a:r>
              <a:rPr lang="ja-JP" altLang="en-US" sz="2400" dirty="0" smtClean="0">
                <a:solidFill>
                  <a:schemeClr val="accent2"/>
                </a:solidFill>
              </a:rPr>
              <a:t>商品名</a:t>
            </a:r>
            <a:r>
              <a:rPr lang="en-US" altLang="ja-JP" sz="2400" dirty="0" smtClean="0"/>
              <a:t>, </a:t>
            </a:r>
            <a:r>
              <a:rPr lang="ja-JP" altLang="en-US" sz="2400" b="1" dirty="0" smtClean="0"/>
              <a:t>商品データ</a:t>
            </a:r>
            <a:r>
              <a:rPr lang="en-US" altLang="ja-JP" sz="2400" dirty="0" smtClean="0"/>
              <a:t>.</a:t>
            </a:r>
            <a:r>
              <a:rPr lang="ja-JP" altLang="en-US" sz="2400" dirty="0" smtClean="0">
                <a:solidFill>
                  <a:schemeClr val="accent2"/>
                </a:solidFill>
              </a:rPr>
              <a:t>価格</a:t>
            </a:r>
            <a:r>
              <a:rPr lang="en-US" altLang="ja-JP" sz="2400" dirty="0" smtClean="0">
                <a:solidFill>
                  <a:schemeClr val="accent2"/>
                </a:solidFill>
              </a:rPr>
              <a:t> </a:t>
            </a:r>
            <a:r>
              <a:rPr lang="en-US" altLang="ja-JP" sz="2400" dirty="0" smtClean="0"/>
              <a:t>from </a:t>
            </a:r>
            <a:r>
              <a:rPr lang="ja-JP" altLang="en-US" sz="2400" dirty="0" smtClean="0"/>
              <a:t>商品データ</a:t>
            </a:r>
            <a:r>
              <a:rPr lang="en-US" altLang="ja-JP" sz="2400" dirty="0" smtClean="0"/>
              <a:t>;</a:t>
            </a:r>
          </a:p>
        </p:txBody>
      </p:sp>
      <p:sp>
        <p:nvSpPr>
          <p:cNvPr id="10" name="下矢印 9"/>
          <p:cNvSpPr/>
          <p:nvPr/>
        </p:nvSpPr>
        <p:spPr>
          <a:xfrm>
            <a:off x="2673752" y="2650603"/>
            <a:ext cx="312516" cy="6713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955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射影の</a:t>
            </a:r>
            <a:r>
              <a:rPr kumimoji="1" lang="en-US" altLang="ja-JP" dirty="0" smtClean="0"/>
              <a:t>SQL(3/3)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sz="4400" b="1" dirty="0" smtClean="0">
                <a:solidFill>
                  <a:schemeClr val="accent2"/>
                </a:solidFill>
              </a:rPr>
              <a:t>s</a:t>
            </a:r>
            <a:r>
              <a:rPr kumimoji="1" lang="en-US" altLang="ja-JP" sz="4400" b="1" dirty="0" smtClean="0">
                <a:solidFill>
                  <a:schemeClr val="accent2"/>
                </a:solidFill>
              </a:rPr>
              <a:t>elect </a:t>
            </a:r>
            <a:r>
              <a:rPr kumimoji="1" lang="ja-JP" altLang="en-US" sz="4400" b="1" dirty="0" smtClean="0">
                <a:solidFill>
                  <a:schemeClr val="accent2"/>
                </a:solidFill>
              </a:rPr>
              <a:t>商品名</a:t>
            </a:r>
            <a:r>
              <a:rPr kumimoji="1" lang="en-US" altLang="ja-JP" sz="4400" b="1" dirty="0" smtClean="0">
                <a:solidFill>
                  <a:schemeClr val="accent2"/>
                </a:solidFill>
              </a:rPr>
              <a:t>, </a:t>
            </a:r>
            <a:r>
              <a:rPr kumimoji="1" lang="ja-JP" altLang="en-US" sz="4400" b="1" dirty="0" smtClean="0">
                <a:solidFill>
                  <a:schemeClr val="accent2"/>
                </a:solidFill>
              </a:rPr>
              <a:t>価格</a:t>
            </a:r>
            <a:r>
              <a:rPr kumimoji="1" lang="en-US" altLang="ja-JP" sz="4400" b="1" dirty="0" smtClean="0">
                <a:solidFill>
                  <a:schemeClr val="accent2"/>
                </a:solidFill>
              </a:rPr>
              <a:t> from </a:t>
            </a:r>
            <a:r>
              <a:rPr kumimoji="1" lang="ja-JP" altLang="en-US" sz="4400" b="1" dirty="0" smtClean="0">
                <a:solidFill>
                  <a:schemeClr val="accent2"/>
                </a:solidFill>
              </a:rPr>
              <a:t>商品データ</a:t>
            </a:r>
            <a:r>
              <a:rPr kumimoji="1" lang="en-US" altLang="ja-JP" sz="4400" b="1" dirty="0" smtClean="0">
                <a:solidFill>
                  <a:schemeClr val="accent2"/>
                </a:solidFill>
              </a:rPr>
              <a:t>;</a:t>
            </a:r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問題</a:t>
            </a:r>
            <a:r>
              <a:rPr lang="en-US" altLang="ja-JP" dirty="0" smtClean="0"/>
              <a:t>1</a:t>
            </a:r>
          </a:p>
          <a:p>
            <a:pPr marL="457200" lvl="1" indent="0">
              <a:buNone/>
            </a:pPr>
            <a:r>
              <a:rPr lang="ja-JP" altLang="en-US" dirty="0" smtClean="0"/>
              <a:t>売上データの商品コードと時間帯を表示するには？</a:t>
            </a:r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33" y="2705100"/>
            <a:ext cx="2628900" cy="37719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角丸四角形 5"/>
          <p:cNvSpPr/>
          <p:nvPr/>
        </p:nvSpPr>
        <p:spPr>
          <a:xfrm>
            <a:off x="8143433" y="1998964"/>
            <a:ext cx="1782501" cy="370389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mtClean="0"/>
              <a:t>実行結果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47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/>
              <a:t>前回</a:t>
            </a:r>
            <a:r>
              <a:rPr lang="ja-JP" altLang="ja-JP" dirty="0"/>
              <a:t>の</a:t>
            </a:r>
            <a:r>
              <a:rPr lang="ja-JP" altLang="ja-JP" dirty="0" smtClean="0"/>
              <a:t>復習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射影・選択・結合とは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SELECT</a:t>
            </a:r>
            <a:r>
              <a:rPr lang="ja-JP" altLang="ja-JP" dirty="0"/>
              <a:t>文</a:t>
            </a:r>
            <a:r>
              <a:rPr lang="en-US" altLang="ja-JP" dirty="0"/>
              <a:t>(</a:t>
            </a:r>
            <a:r>
              <a:rPr lang="ja-JP" altLang="ja-JP" dirty="0"/>
              <a:t>射影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>
                <a:solidFill>
                  <a:schemeClr val="accent2"/>
                </a:solidFill>
              </a:rPr>
              <a:t>SELECT</a:t>
            </a:r>
            <a:r>
              <a:rPr lang="ja-JP" altLang="ja-JP" dirty="0">
                <a:solidFill>
                  <a:schemeClr val="accent2"/>
                </a:solidFill>
              </a:rPr>
              <a:t>文</a:t>
            </a:r>
            <a:r>
              <a:rPr lang="en-US" altLang="ja-JP" dirty="0" smtClean="0">
                <a:solidFill>
                  <a:schemeClr val="accent2"/>
                </a:solidFill>
              </a:rPr>
              <a:t>(</a:t>
            </a:r>
            <a:r>
              <a:rPr lang="ja-JP" altLang="en-US" dirty="0" smtClean="0">
                <a:solidFill>
                  <a:schemeClr val="accent2"/>
                </a:solidFill>
              </a:rPr>
              <a:t>選択</a:t>
            </a:r>
            <a:r>
              <a:rPr lang="en-US" altLang="ja-JP" dirty="0" smtClean="0">
                <a:solidFill>
                  <a:schemeClr val="accent2"/>
                </a:solidFill>
              </a:rPr>
              <a:t>)</a:t>
            </a:r>
          </a:p>
          <a:p>
            <a:pPr>
              <a:buFont typeface="Wingdings" charset="2"/>
              <a:buChar char="Ø"/>
            </a:pPr>
            <a:r>
              <a:rPr lang="en-US" altLang="ja-JP" dirty="0" smtClean="0"/>
              <a:t>SELECT</a:t>
            </a:r>
            <a:r>
              <a:rPr lang="ja-JP" altLang="ja-JP" dirty="0"/>
              <a:t>文</a:t>
            </a:r>
            <a:r>
              <a:rPr lang="en-US" altLang="ja-JP" dirty="0"/>
              <a:t>(</a:t>
            </a:r>
            <a:r>
              <a:rPr lang="ja-JP" altLang="ja-JP" dirty="0"/>
              <a:t>結合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DISTINCT(</a:t>
            </a:r>
            <a:r>
              <a:rPr lang="ja-JP" altLang="ja-JP" dirty="0"/>
              <a:t>重複の排除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108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選択の</a:t>
            </a:r>
            <a:r>
              <a:rPr lang="en-US" altLang="ja-JP" dirty="0" smtClean="0"/>
              <a:t>SQL(1/2)</a:t>
            </a:r>
            <a:endParaRPr kumimoji="1" lang="ja-JP" alt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576750"/>
            <a:ext cx="10515600" cy="4486275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3600" b="1" dirty="0" smtClean="0">
                <a:solidFill>
                  <a:schemeClr val="accent2"/>
                </a:solidFill>
              </a:rPr>
              <a:t>select * from 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商品データ 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where 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価格 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&lt;= 150;</a:t>
            </a:r>
            <a:endParaRPr lang="en-US" altLang="ja-JP" sz="36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ja-JP" altLang="en-US" dirty="0" smtClean="0"/>
              <a:t>例：</a:t>
            </a:r>
            <a:r>
              <a:rPr lang="en-US" altLang="ja-JP" dirty="0" smtClean="0"/>
              <a:t> 150</a:t>
            </a:r>
            <a:r>
              <a:rPr lang="ja-JP" altLang="en-US" dirty="0" smtClean="0"/>
              <a:t>円以下の商品を抽出したい</a:t>
            </a:r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　　　　　　　☆</a:t>
            </a:r>
            <a:r>
              <a:rPr lang="en-US" altLang="ja-JP" dirty="0" smtClean="0"/>
              <a:t>150</a:t>
            </a:r>
            <a:r>
              <a:rPr lang="ja-JP" altLang="en-US" dirty="0" smtClean="0"/>
              <a:t>円以下の商品を抽出できた</a:t>
            </a:r>
            <a:endParaRPr lang="en-US" altLang="ja-JP" dirty="0" smtClean="0"/>
          </a:p>
          <a:p>
            <a:endParaRPr lang="en-US" altLang="ja-JP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2828924"/>
          <a:ext cx="7768035" cy="185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1705144" y="5321345"/>
          <a:ext cx="7768035" cy="148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6" name="左カーブ矢印 5"/>
          <p:cNvSpPr/>
          <p:nvPr/>
        </p:nvSpPr>
        <p:spPr>
          <a:xfrm>
            <a:off x="9701563" y="3442153"/>
            <a:ext cx="1423852" cy="248194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38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WHERE</a:t>
            </a:r>
            <a:r>
              <a:rPr kumimoji="1" lang="ja-JP" altLang="en-US" dirty="0" smtClean="0"/>
              <a:t>の使い方</a:t>
            </a:r>
            <a:r>
              <a:rPr kumimoji="1" lang="en-US" altLang="ja-JP" dirty="0" smtClean="0"/>
              <a:t> (1/3)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sz="3600" dirty="0" smtClean="0"/>
          </a:p>
          <a:p>
            <a:pPr marL="0" indent="0">
              <a:buNone/>
            </a:pPr>
            <a:r>
              <a:rPr lang="en-US" altLang="ja-JP" sz="3600" dirty="0" smtClean="0"/>
              <a:t>SELECT </a:t>
            </a:r>
            <a:r>
              <a:rPr lang="ja-JP" altLang="en-US" sz="3600" dirty="0" smtClean="0"/>
              <a:t>列名</a:t>
            </a:r>
            <a:r>
              <a:rPr lang="en-US" altLang="ja-JP" sz="3600" dirty="0" smtClean="0"/>
              <a:t> FROM </a:t>
            </a:r>
            <a:r>
              <a:rPr lang="ja-JP" altLang="en-US" sz="3600" dirty="0" smtClean="0"/>
              <a:t>テーブル名</a:t>
            </a:r>
            <a:r>
              <a:rPr lang="en-US" altLang="ja-JP" sz="3600" dirty="0" smtClean="0"/>
              <a:t> 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WHERE </a:t>
            </a:r>
            <a:r>
              <a:rPr lang="ja-JP" altLang="en-US" sz="3600" b="1" dirty="0" smtClean="0">
                <a:solidFill>
                  <a:schemeClr val="accent2"/>
                </a:solidFill>
              </a:rPr>
              <a:t>条件</a:t>
            </a:r>
            <a:r>
              <a:rPr lang="en-US" altLang="ja-JP" sz="3600" dirty="0" smtClean="0"/>
              <a:t>;</a:t>
            </a: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/>
              <a:t>条件は</a:t>
            </a:r>
            <a:r>
              <a:rPr lang="en-US" altLang="ja-JP" b="1" dirty="0" smtClean="0"/>
              <a:t>name = ‘</a:t>
            </a:r>
            <a:r>
              <a:rPr lang="en-US" altLang="ja-JP" b="1" dirty="0" err="1" smtClean="0"/>
              <a:t>xxyyzz</a:t>
            </a:r>
            <a:r>
              <a:rPr lang="en-US" altLang="ja-JP" b="1" dirty="0" smtClean="0"/>
              <a:t>’</a:t>
            </a:r>
            <a:r>
              <a:rPr lang="ja-JP" altLang="en-US" dirty="0" smtClean="0"/>
              <a:t>のように指定する。</a:t>
            </a:r>
            <a:endParaRPr lang="en-US" altLang="ja-JP" dirty="0" smtClean="0"/>
          </a:p>
          <a:p>
            <a:r>
              <a:rPr lang="en-US" altLang="ja-JP" dirty="0" smtClean="0"/>
              <a:t>=, &lt;, &gt;, &gt;=, &lt;=, </a:t>
            </a:r>
            <a:r>
              <a:rPr lang="en-US" altLang="ja-JP" dirty="0" smtClean="0">
                <a:solidFill>
                  <a:schemeClr val="accent2"/>
                </a:solidFill>
              </a:rPr>
              <a:t>!= </a:t>
            </a:r>
            <a:r>
              <a:rPr lang="ja-JP" altLang="en-US" dirty="0" smtClean="0">
                <a:solidFill>
                  <a:schemeClr val="accent2"/>
                </a:solidFill>
              </a:rPr>
              <a:t>または</a:t>
            </a:r>
            <a:r>
              <a:rPr lang="en-US" altLang="ja-JP" dirty="0" smtClean="0">
                <a:solidFill>
                  <a:schemeClr val="accent2"/>
                </a:solidFill>
              </a:rPr>
              <a:t> &lt;&gt;(</a:t>
            </a:r>
            <a:r>
              <a:rPr lang="ja-JP" altLang="en-US" dirty="0" smtClean="0">
                <a:solidFill>
                  <a:schemeClr val="accent2"/>
                </a:solidFill>
              </a:rPr>
              <a:t>等しくない</a:t>
            </a:r>
            <a:r>
              <a:rPr lang="en-US" altLang="ja-JP" dirty="0" smtClean="0">
                <a:solidFill>
                  <a:schemeClr val="accent2"/>
                </a:solidFill>
              </a:rPr>
              <a:t>)</a:t>
            </a:r>
            <a:r>
              <a:rPr lang="ja-JP" altLang="en-US" dirty="0" smtClean="0"/>
              <a:t>がある。</a:t>
            </a:r>
            <a:endParaRPr lang="en-US" altLang="ja-JP" dirty="0" smtClean="0"/>
          </a:p>
          <a:p>
            <a:r>
              <a:rPr lang="en-US" altLang="ja-JP" dirty="0" smtClean="0"/>
              <a:t>AND</a:t>
            </a:r>
            <a:r>
              <a:rPr lang="ja-JP" altLang="en-US" dirty="0" smtClean="0"/>
              <a:t>や</a:t>
            </a:r>
            <a:r>
              <a:rPr lang="en-US" altLang="ja-JP" dirty="0" smtClean="0"/>
              <a:t>OR</a:t>
            </a:r>
            <a:r>
              <a:rPr lang="ja-JP" altLang="en-US" dirty="0" smtClean="0"/>
              <a:t>を利用利用することで複雑な条件も書ける。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en-US" altLang="ja-JP" b="1" dirty="0" smtClean="0"/>
              <a:t>value &gt; 150 </a:t>
            </a:r>
            <a:r>
              <a:rPr lang="en-US" altLang="ja-JP" b="1" dirty="0" smtClean="0">
                <a:solidFill>
                  <a:schemeClr val="accent2"/>
                </a:solidFill>
              </a:rPr>
              <a:t>AND</a:t>
            </a:r>
            <a:r>
              <a:rPr lang="en-US" altLang="ja-JP" b="1" dirty="0" smtClean="0"/>
              <a:t> value &lt; 300</a:t>
            </a:r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11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WHERE</a:t>
            </a:r>
            <a:r>
              <a:rPr kumimoji="1" lang="ja-JP" altLang="en-US" dirty="0" smtClean="0"/>
              <a:t>の使い方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(2/3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ja-JP" altLang="en-US" dirty="0"/>
              <a:t>列名</a:t>
            </a:r>
            <a:r>
              <a:rPr lang="en-US" altLang="ja-JP" dirty="0"/>
              <a:t> FROM </a:t>
            </a:r>
            <a:r>
              <a:rPr lang="ja-JP" altLang="en-US" dirty="0"/>
              <a:t>テーブル名</a:t>
            </a:r>
            <a:r>
              <a:rPr lang="en-US" altLang="ja-JP" dirty="0"/>
              <a:t> </a:t>
            </a:r>
            <a:r>
              <a:rPr lang="en-US" altLang="ja-JP" b="1" dirty="0">
                <a:solidFill>
                  <a:schemeClr val="accent2"/>
                </a:solidFill>
              </a:rPr>
              <a:t>WHERE </a:t>
            </a:r>
            <a:r>
              <a:rPr lang="ja-JP" altLang="en-US" b="1" dirty="0">
                <a:solidFill>
                  <a:schemeClr val="accent2"/>
                </a:solidFill>
              </a:rPr>
              <a:t>条件</a:t>
            </a:r>
            <a:r>
              <a:rPr lang="en-US" altLang="ja-JP" dirty="0" smtClean="0"/>
              <a:t>;</a:t>
            </a:r>
          </a:p>
          <a:p>
            <a:endParaRPr lang="en-US" altLang="ja-JP" dirty="0"/>
          </a:p>
          <a:p>
            <a:r>
              <a:rPr lang="ja-JP" altLang="en-US" dirty="0" smtClean="0">
                <a:solidFill>
                  <a:schemeClr val="accent2"/>
                </a:solidFill>
              </a:rPr>
              <a:t>条件</a:t>
            </a:r>
            <a:r>
              <a:rPr lang="ja-JP" altLang="en-US" dirty="0" smtClean="0"/>
              <a:t>では、</a:t>
            </a:r>
            <a:endParaRPr lang="en-US" altLang="ja-JP" dirty="0" smtClean="0"/>
          </a:p>
          <a:p>
            <a:pPr lvl="1">
              <a:buFont typeface="Wingdings" charset="2"/>
              <a:buChar char="Ø"/>
            </a:pPr>
            <a:r>
              <a:rPr lang="ja-JP" altLang="en-US" dirty="0" smtClean="0"/>
              <a:t>価格</a:t>
            </a:r>
            <a:r>
              <a:rPr lang="en-US" altLang="ja-JP" dirty="0" smtClean="0"/>
              <a:t> = 150		</a:t>
            </a: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ja-JP" altLang="en-US" dirty="0" smtClean="0"/>
              <a:t>意味</a:t>
            </a:r>
            <a:r>
              <a:rPr lang="en-US" altLang="ja-JP" dirty="0" smtClean="0"/>
              <a:t>: </a:t>
            </a:r>
            <a:r>
              <a:rPr lang="ja-JP" altLang="en-US" dirty="0" smtClean="0"/>
              <a:t>価格が</a:t>
            </a:r>
            <a:r>
              <a:rPr lang="en-US" altLang="ja-JP" dirty="0" smtClean="0"/>
              <a:t>150</a:t>
            </a:r>
            <a:r>
              <a:rPr lang="ja-JP" altLang="en-US" dirty="0" smtClean="0"/>
              <a:t>であるならば真</a:t>
            </a:r>
            <a:r>
              <a:rPr lang="en-US" altLang="ja-JP" dirty="0" smtClean="0"/>
              <a:t>(</a:t>
            </a:r>
            <a:r>
              <a:rPr lang="ja-JP" altLang="en-US" dirty="0" smtClean="0"/>
              <a:t>条件を満たしている</a:t>
            </a:r>
            <a:r>
              <a:rPr lang="en-US" altLang="ja-JP" dirty="0" smtClean="0"/>
              <a:t>)</a:t>
            </a:r>
          </a:p>
          <a:p>
            <a:pPr lvl="1">
              <a:buFont typeface="Wingdings" charset="2"/>
              <a:buChar char="Ø"/>
            </a:pPr>
            <a:r>
              <a:rPr lang="ja-JP" altLang="en-US" dirty="0" smtClean="0"/>
              <a:t>名前</a:t>
            </a:r>
            <a:r>
              <a:rPr lang="en-US" altLang="ja-JP" dirty="0" smtClean="0"/>
              <a:t> = ‘</a:t>
            </a:r>
            <a:r>
              <a:rPr lang="en-US" altLang="ja-JP" dirty="0" err="1" smtClean="0"/>
              <a:t>xxyyzz</a:t>
            </a:r>
            <a:r>
              <a:rPr lang="en-US" altLang="ja-JP" dirty="0" smtClean="0"/>
              <a:t>’	</a:t>
            </a: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ja-JP" altLang="en-US" dirty="0"/>
              <a:t>意味</a:t>
            </a:r>
            <a:r>
              <a:rPr lang="en-US" altLang="ja-JP" dirty="0"/>
              <a:t>: </a:t>
            </a:r>
            <a:r>
              <a:rPr lang="ja-JP" altLang="en-US" dirty="0" smtClean="0"/>
              <a:t>名前が</a:t>
            </a:r>
            <a:r>
              <a:rPr lang="en-US" altLang="ja-JP" dirty="0" err="1" smtClean="0"/>
              <a:t>xxyyzz</a:t>
            </a:r>
            <a:r>
              <a:rPr lang="ja-JP" altLang="en-US" dirty="0" smtClean="0"/>
              <a:t>であるあらば真</a:t>
            </a:r>
            <a:r>
              <a:rPr lang="en-US" altLang="ja-JP" dirty="0"/>
              <a:t>(</a:t>
            </a:r>
            <a:r>
              <a:rPr lang="ja-JP" altLang="en-US" dirty="0"/>
              <a:t>条件を満たしている</a:t>
            </a:r>
            <a:r>
              <a:rPr lang="en-US" altLang="ja-JP" dirty="0"/>
              <a:t>)</a:t>
            </a:r>
            <a:endParaRPr lang="en-US" altLang="ja-JP" dirty="0" smtClean="0"/>
          </a:p>
          <a:p>
            <a:pPr lvl="1">
              <a:buFont typeface="Wingdings" charset="2"/>
              <a:buChar char="Ø"/>
            </a:pPr>
            <a:r>
              <a:rPr lang="ja-JP" altLang="en-US" dirty="0" smtClean="0"/>
              <a:t>重さ</a:t>
            </a:r>
            <a:r>
              <a:rPr lang="en-US" altLang="ja-JP" dirty="0" smtClean="0"/>
              <a:t> &gt; 40		</a:t>
            </a: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ja-JP" altLang="en-US" dirty="0"/>
              <a:t>意味</a:t>
            </a:r>
            <a:r>
              <a:rPr lang="en-US" altLang="ja-JP" dirty="0"/>
              <a:t>: </a:t>
            </a:r>
            <a:r>
              <a:rPr lang="ja-JP" altLang="en-US" dirty="0" smtClean="0"/>
              <a:t>重さが</a:t>
            </a:r>
            <a:r>
              <a:rPr lang="en-US" altLang="ja-JP" dirty="0" smtClean="0"/>
              <a:t>40</a:t>
            </a:r>
            <a:r>
              <a:rPr lang="ja-JP" altLang="en-US" dirty="0" smtClean="0"/>
              <a:t>より大きいのであれば真</a:t>
            </a:r>
            <a:r>
              <a:rPr lang="en-US" altLang="ja-JP" dirty="0"/>
              <a:t>(</a:t>
            </a:r>
            <a:r>
              <a:rPr lang="ja-JP" altLang="en-US" dirty="0"/>
              <a:t>条件を満たしている</a:t>
            </a:r>
            <a:r>
              <a:rPr lang="en-US" altLang="ja-JP" dirty="0"/>
              <a:t>)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のように</a:t>
            </a:r>
            <a:r>
              <a:rPr lang="en-US" altLang="ja-JP" dirty="0" smtClean="0"/>
              <a:t> = </a:t>
            </a:r>
            <a:r>
              <a:rPr lang="ja-JP" altLang="en-US" dirty="0" smtClean="0"/>
              <a:t>や</a:t>
            </a:r>
            <a:r>
              <a:rPr lang="en-US" altLang="ja-JP" dirty="0" smtClean="0"/>
              <a:t> &gt;</a:t>
            </a:r>
            <a:r>
              <a:rPr lang="ja-JP" altLang="en-US" dirty="0" smtClean="0"/>
              <a:t>などを入れて条件を指定する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19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609600" y="3881120"/>
          <a:ext cx="109728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6992"/>
                <a:gridCol w="1539433"/>
                <a:gridCol w="2118167"/>
                <a:gridCol w="581820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記号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意味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使用例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解説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=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等しい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名前</a:t>
                      </a:r>
                      <a:r>
                        <a:rPr kumimoji="1" lang="en-US" altLang="ja-JP" dirty="0" smtClean="0"/>
                        <a:t> = ‘</a:t>
                      </a:r>
                      <a:r>
                        <a:rPr kumimoji="1" lang="ja-JP" altLang="en-US" dirty="0" smtClean="0"/>
                        <a:t>文理太郎</a:t>
                      </a:r>
                      <a:r>
                        <a:rPr kumimoji="1" lang="en-US" altLang="ja-JP" dirty="0" smtClean="0"/>
                        <a:t>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名前が文理太郎であれば真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!= </a:t>
                      </a:r>
                      <a:r>
                        <a:rPr kumimoji="1" lang="ja-JP" altLang="en-US" dirty="0" smtClean="0"/>
                        <a:t>または</a:t>
                      </a:r>
                      <a:r>
                        <a:rPr kumimoji="1" lang="en-US" altLang="ja-JP" dirty="0" smtClean="0"/>
                        <a:t> &lt;&gt;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等しくない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名前</a:t>
                      </a:r>
                      <a:r>
                        <a:rPr kumimoji="1" lang="en-US" altLang="ja-JP" dirty="0" smtClean="0"/>
                        <a:t> != ‘</a:t>
                      </a:r>
                      <a:r>
                        <a:rPr kumimoji="1" lang="ja-JP" altLang="en-US" dirty="0" smtClean="0"/>
                        <a:t>文理太郎</a:t>
                      </a:r>
                      <a:r>
                        <a:rPr kumimoji="1" lang="en-US" altLang="ja-JP" dirty="0" smtClean="0"/>
                        <a:t>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名前が文理太郎でなければ真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&gt;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〜</a:t>
                      </a:r>
                      <a:r>
                        <a:rPr kumimoji="1" lang="ja-JP" altLang="en-US" dirty="0" smtClean="0"/>
                        <a:t>より大きい</a:t>
                      </a:r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r>
                        <a:rPr kumimoji="1" lang="en-US" altLang="ja-JP" dirty="0" smtClean="0"/>
                        <a:t> &gt; 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価格が</a:t>
                      </a:r>
                      <a:r>
                        <a:rPr kumimoji="1" lang="en-US" altLang="ja-JP" dirty="0" smtClean="0"/>
                        <a:t>90</a:t>
                      </a:r>
                      <a:r>
                        <a:rPr kumimoji="1" lang="ja-JP" altLang="en-US" dirty="0" smtClean="0"/>
                        <a:t>より大きければ真</a:t>
                      </a:r>
                      <a:r>
                        <a:rPr kumimoji="1" lang="en-US" altLang="ja-JP" dirty="0" smtClean="0"/>
                        <a:t> (90</a:t>
                      </a:r>
                      <a:r>
                        <a:rPr kumimoji="1" lang="ja-JP" altLang="en-US" dirty="0" smtClean="0"/>
                        <a:t>を含まない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&gt;=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〜</a:t>
                      </a:r>
                      <a:r>
                        <a:rPr kumimoji="1" lang="ja-JP" altLang="en-US" dirty="0" smtClean="0"/>
                        <a:t>以上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r>
                        <a:rPr kumimoji="1" lang="en-US" altLang="ja-JP" dirty="0" smtClean="0"/>
                        <a:t> &gt;= 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価格が</a:t>
                      </a:r>
                      <a:r>
                        <a:rPr kumimoji="1" lang="en-US" altLang="ja-JP" dirty="0" smtClean="0"/>
                        <a:t>90</a:t>
                      </a:r>
                      <a:r>
                        <a:rPr kumimoji="1" lang="ja-JP" altLang="en-US" dirty="0" smtClean="0"/>
                        <a:t>以上であれば真</a:t>
                      </a:r>
                      <a:r>
                        <a:rPr kumimoji="1" lang="en-US" altLang="ja-JP" dirty="0" smtClean="0"/>
                        <a:t> (90</a:t>
                      </a:r>
                      <a:r>
                        <a:rPr kumimoji="1" lang="ja-JP" altLang="en-US" dirty="0" smtClean="0"/>
                        <a:t>を含む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&lt;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〜</a:t>
                      </a:r>
                      <a:r>
                        <a:rPr kumimoji="1" lang="ja-JP" altLang="en-US" dirty="0" smtClean="0"/>
                        <a:t>より小さい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r>
                        <a:rPr kumimoji="1" lang="en-US" altLang="ja-JP" dirty="0" smtClean="0"/>
                        <a:t> &lt;</a:t>
                      </a:r>
                      <a:r>
                        <a:rPr kumimoji="1" lang="en-US" altLang="ja-JP" baseline="0" dirty="0" smtClean="0"/>
                        <a:t> 150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価格が</a:t>
                      </a:r>
                      <a:r>
                        <a:rPr kumimoji="1" lang="en-US" altLang="ja-JP" dirty="0" smtClean="0"/>
                        <a:t>150</a:t>
                      </a:r>
                      <a:r>
                        <a:rPr kumimoji="1" lang="ja-JP" altLang="en-US" dirty="0" smtClean="0"/>
                        <a:t>より小さければ真</a:t>
                      </a:r>
                      <a:r>
                        <a:rPr kumimoji="1" lang="en-US" altLang="ja-JP" dirty="0" smtClean="0"/>
                        <a:t> (150</a:t>
                      </a:r>
                      <a:r>
                        <a:rPr kumimoji="1" lang="ja-JP" altLang="en-US" dirty="0" smtClean="0"/>
                        <a:t>を含まない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&lt;=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〜</a:t>
                      </a:r>
                      <a:r>
                        <a:rPr kumimoji="1" lang="ja-JP" altLang="en-US" dirty="0" smtClean="0"/>
                        <a:t>以下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r>
                        <a:rPr kumimoji="1" lang="en-US" altLang="ja-JP" dirty="0" smtClean="0"/>
                        <a:t> &lt;=</a:t>
                      </a:r>
                      <a:r>
                        <a:rPr kumimoji="1" lang="en-US" altLang="ja-JP" baseline="0" dirty="0" smtClean="0"/>
                        <a:t> 150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価格が</a:t>
                      </a:r>
                      <a:r>
                        <a:rPr kumimoji="1" lang="en-US" altLang="ja-JP" dirty="0" smtClean="0"/>
                        <a:t>150</a:t>
                      </a:r>
                      <a:r>
                        <a:rPr kumimoji="1" lang="ja-JP" altLang="en-US" dirty="0" smtClean="0"/>
                        <a:t>以下であれば真</a:t>
                      </a:r>
                      <a:r>
                        <a:rPr kumimoji="1" lang="en-US" altLang="ja-JP" dirty="0" smtClean="0"/>
                        <a:t> (150</a:t>
                      </a:r>
                      <a:r>
                        <a:rPr kumimoji="1" lang="ja-JP" altLang="en-US" dirty="0" smtClean="0"/>
                        <a:t>を含む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6279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CC</a:t>
            </a:r>
            <a:r>
              <a:rPr kumimoji="1" lang="ja-JP" altLang="en-US" dirty="0" smtClean="0"/>
              <a:t>ライセンスでの配布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ja-JP" dirty="0" smtClean="0"/>
              <a:t>		</a:t>
            </a:r>
            <a:r>
              <a:rPr lang="ja-JP" altLang="en-US" dirty="0"/>
              <a:t>日本大学文理学部情報科学科４年　市川亮</a:t>
            </a:r>
            <a:r>
              <a:rPr lang="ja-JP" altLang="en-US" dirty="0" smtClean="0"/>
              <a:t>佑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この </a:t>
            </a:r>
            <a:r>
              <a:rPr lang="ja-JP" altLang="en-US" dirty="0"/>
              <a:t>作品 </a:t>
            </a:r>
            <a:r>
              <a:rPr lang="ja-JP" altLang="en-US" dirty="0" smtClean="0"/>
              <a:t>は</a:t>
            </a:r>
            <a:r>
              <a:rPr lang="en-US" altLang="ja-JP" dirty="0"/>
              <a:t> </a:t>
            </a:r>
            <a:r>
              <a:rPr lang="ja-JP" altLang="en-US" dirty="0" smtClean="0">
                <a:hlinkClick r:id="rId2"/>
              </a:rPr>
              <a:t>クリエイティブ</a:t>
            </a:r>
            <a:r>
              <a:rPr lang="ja-JP" altLang="en-US" dirty="0">
                <a:hlinkClick r:id="rId2"/>
              </a:rPr>
              <a:t>・コモンズ 表示 </a:t>
            </a:r>
            <a:r>
              <a:rPr lang="en-US" altLang="ja-JP" dirty="0">
                <a:hlinkClick r:id="rId2"/>
              </a:rPr>
              <a:t>4.0 </a:t>
            </a:r>
            <a:r>
              <a:rPr lang="ja-JP" altLang="en-US" dirty="0">
                <a:hlinkClick r:id="rId2"/>
              </a:rPr>
              <a:t>国際 </a:t>
            </a:r>
            <a:r>
              <a:rPr lang="ja-JP" altLang="en-US" dirty="0" smtClean="0">
                <a:hlinkClick r:id="rId2"/>
              </a:rPr>
              <a:t>ライセンス</a:t>
            </a:r>
            <a:r>
              <a:rPr lang="en-US" altLang="ja-JP" dirty="0"/>
              <a:t> </a:t>
            </a:r>
            <a:r>
              <a:rPr lang="ja-JP" altLang="en-US" dirty="0" smtClean="0"/>
              <a:t>の</a:t>
            </a:r>
            <a:r>
              <a:rPr lang="ja-JP" altLang="en-US" dirty="0"/>
              <a:t>下に提供されています。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243" y="3337423"/>
            <a:ext cx="1117600" cy="393700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80698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WHERE</a:t>
            </a:r>
            <a:r>
              <a:rPr kumimoji="1" lang="ja-JP" altLang="en-US" dirty="0" smtClean="0"/>
              <a:t>の使い方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(3/3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SELECT </a:t>
            </a:r>
            <a:r>
              <a:rPr lang="ja-JP" altLang="en-US" dirty="0"/>
              <a:t>列名</a:t>
            </a:r>
            <a:r>
              <a:rPr lang="en-US" altLang="ja-JP" dirty="0"/>
              <a:t> FROM </a:t>
            </a:r>
            <a:r>
              <a:rPr lang="ja-JP" altLang="en-US" dirty="0"/>
              <a:t>テーブル名</a:t>
            </a:r>
            <a:r>
              <a:rPr lang="en-US" altLang="ja-JP" dirty="0"/>
              <a:t> </a:t>
            </a:r>
            <a:r>
              <a:rPr lang="en-US" altLang="ja-JP" b="1" dirty="0">
                <a:solidFill>
                  <a:schemeClr val="accent2"/>
                </a:solidFill>
              </a:rPr>
              <a:t>WHERE </a:t>
            </a:r>
            <a:r>
              <a:rPr lang="ja-JP" altLang="en-US" b="1" dirty="0">
                <a:solidFill>
                  <a:schemeClr val="accent2"/>
                </a:solidFill>
              </a:rPr>
              <a:t>条件</a:t>
            </a:r>
            <a:r>
              <a:rPr lang="en-US" altLang="ja-JP" dirty="0" smtClean="0"/>
              <a:t>;</a:t>
            </a:r>
          </a:p>
          <a:p>
            <a:endParaRPr lang="en-US" altLang="ja-JP" dirty="0"/>
          </a:p>
          <a:p>
            <a:r>
              <a:rPr lang="ja-JP" altLang="en-US" dirty="0" smtClean="0">
                <a:solidFill>
                  <a:schemeClr val="accent2"/>
                </a:solidFill>
              </a:rPr>
              <a:t>条件</a:t>
            </a:r>
            <a:r>
              <a:rPr lang="ja-JP" altLang="en-US" dirty="0" smtClean="0"/>
              <a:t>では、</a:t>
            </a:r>
            <a:endParaRPr lang="en-US" altLang="ja-JP" dirty="0" smtClean="0"/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価格</a:t>
            </a:r>
            <a:r>
              <a:rPr lang="en-US" altLang="ja-JP" dirty="0" smtClean="0"/>
              <a:t> = 150 OR </a:t>
            </a:r>
            <a:r>
              <a:rPr lang="ja-JP" altLang="en-US" dirty="0" smtClean="0"/>
              <a:t>価格</a:t>
            </a:r>
            <a:r>
              <a:rPr lang="en-US" altLang="ja-JP" dirty="0" smtClean="0"/>
              <a:t> = 200</a:t>
            </a:r>
            <a:r>
              <a:rPr lang="en-US" altLang="ja-JP" dirty="0"/>
              <a:t>	</a:t>
            </a: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ja-JP" altLang="en-US" dirty="0" smtClean="0"/>
              <a:t>意味</a:t>
            </a:r>
            <a:r>
              <a:rPr lang="en-US" altLang="ja-JP" dirty="0" smtClean="0"/>
              <a:t>: </a:t>
            </a:r>
            <a:r>
              <a:rPr lang="ja-JP" altLang="en-US" dirty="0" smtClean="0"/>
              <a:t>価格が</a:t>
            </a:r>
            <a:r>
              <a:rPr lang="en-US" altLang="ja-JP" dirty="0" smtClean="0"/>
              <a:t>150</a:t>
            </a:r>
            <a:r>
              <a:rPr lang="ja-JP" altLang="en-US" dirty="0" smtClean="0"/>
              <a:t>または、</a:t>
            </a:r>
            <a:r>
              <a:rPr lang="en-US" altLang="ja-JP" dirty="0" smtClean="0"/>
              <a:t>190</a:t>
            </a:r>
            <a:r>
              <a:rPr lang="ja-JP" altLang="en-US" dirty="0" smtClean="0"/>
              <a:t>であるならば真</a:t>
            </a:r>
            <a:endParaRPr lang="en-US" altLang="ja-JP" dirty="0" smtClean="0"/>
          </a:p>
          <a:p>
            <a:pPr marL="617220" lvl="1" indent="-342900">
              <a:buFont typeface="+mj-lt"/>
              <a:buAutoNum type="arabicPeriod"/>
            </a:pPr>
            <a:r>
              <a:rPr lang="ja-JP" altLang="en-US" dirty="0" smtClean="0"/>
              <a:t>重さ</a:t>
            </a:r>
            <a:r>
              <a:rPr lang="en-US" altLang="ja-JP" dirty="0" smtClean="0"/>
              <a:t> &gt; 40 AND </a:t>
            </a:r>
            <a:r>
              <a:rPr lang="ja-JP" altLang="en-US" dirty="0" smtClean="0"/>
              <a:t>重さ</a:t>
            </a:r>
            <a:r>
              <a:rPr lang="en-US" altLang="ja-JP" dirty="0" smtClean="0"/>
              <a:t> &lt; 90	</a:t>
            </a: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ja-JP" altLang="en-US" dirty="0" smtClean="0"/>
              <a:t>意味</a:t>
            </a:r>
            <a:r>
              <a:rPr lang="en-US" altLang="ja-JP" dirty="0" smtClean="0"/>
              <a:t>: </a:t>
            </a:r>
            <a:r>
              <a:rPr lang="ja-JP" altLang="en-US" dirty="0" smtClean="0"/>
              <a:t>重さが</a:t>
            </a:r>
            <a:r>
              <a:rPr lang="en-US" altLang="ja-JP" dirty="0" smtClean="0"/>
              <a:t>40</a:t>
            </a:r>
            <a:r>
              <a:rPr lang="ja-JP" altLang="en-US" dirty="0" smtClean="0"/>
              <a:t>より大きく、かつ、</a:t>
            </a:r>
            <a:r>
              <a:rPr lang="en-US" altLang="ja-JP" dirty="0" smtClean="0"/>
              <a:t>90</a:t>
            </a:r>
            <a:r>
              <a:rPr lang="ja-JP" altLang="en-US" dirty="0" smtClean="0"/>
              <a:t>より小さければ真</a:t>
            </a:r>
            <a:endParaRPr lang="en-US" altLang="ja-JP" dirty="0"/>
          </a:p>
          <a:p>
            <a:pPr marL="274320" lvl="1" indent="0">
              <a:buNone/>
            </a:pPr>
            <a:r>
              <a:rPr lang="en-US" altLang="ja-JP" dirty="0" smtClean="0"/>
              <a:t>							(</a:t>
            </a:r>
            <a:r>
              <a:rPr lang="ja-JP" altLang="en-US" dirty="0" smtClean="0"/>
              <a:t>言い換えれば、</a:t>
            </a:r>
            <a:r>
              <a:rPr lang="en-US" altLang="ja-JP" dirty="0" smtClean="0"/>
              <a:t>40 &lt; </a:t>
            </a:r>
            <a:r>
              <a:rPr lang="ja-JP" altLang="en-US" dirty="0" smtClean="0"/>
              <a:t>重さ</a:t>
            </a:r>
            <a:r>
              <a:rPr lang="en-US" altLang="ja-JP" dirty="0" smtClean="0"/>
              <a:t> &lt; 90 </a:t>
            </a:r>
            <a:r>
              <a:rPr lang="ja-JP" altLang="en-US" dirty="0" smtClean="0"/>
              <a:t>である。</a:t>
            </a:r>
            <a:r>
              <a:rPr lang="en-US" altLang="ja-JP" dirty="0" smtClean="0"/>
              <a:t>)</a:t>
            </a:r>
          </a:p>
          <a:p>
            <a:pPr marL="617220" lvl="1" indent="-342900">
              <a:buFont typeface="+mj-lt"/>
              <a:buAutoNum type="arabicPeriod" startAt="3"/>
            </a:pPr>
            <a:r>
              <a:rPr lang="ja-JP" altLang="en-US" dirty="0" smtClean="0"/>
              <a:t>重さ</a:t>
            </a:r>
            <a:r>
              <a:rPr lang="en-US" altLang="ja-JP" dirty="0" smtClean="0"/>
              <a:t> &gt; 20 AND (</a:t>
            </a:r>
            <a:r>
              <a:rPr lang="ja-JP" altLang="en-US" dirty="0"/>
              <a:t>価格</a:t>
            </a:r>
            <a:r>
              <a:rPr lang="en-US" altLang="ja-JP" dirty="0"/>
              <a:t> = 150 OR </a:t>
            </a:r>
            <a:r>
              <a:rPr lang="ja-JP" altLang="en-US" dirty="0"/>
              <a:t>価格</a:t>
            </a:r>
            <a:r>
              <a:rPr lang="en-US" altLang="ja-JP" dirty="0"/>
              <a:t> = 200</a:t>
            </a:r>
            <a:r>
              <a:rPr lang="en-US" altLang="ja-JP" dirty="0" smtClean="0"/>
              <a:t>)</a:t>
            </a:r>
          </a:p>
          <a:p>
            <a:pPr marL="274320" lvl="1" indent="0">
              <a:buNone/>
            </a:pPr>
            <a:r>
              <a:rPr lang="en-US" altLang="ja-JP" dirty="0"/>
              <a:t>	</a:t>
            </a:r>
            <a:r>
              <a:rPr lang="ja-JP" altLang="en-US" dirty="0" smtClean="0"/>
              <a:t>→</a:t>
            </a:r>
            <a:r>
              <a:rPr lang="en-US" altLang="ja-JP" dirty="0" smtClean="0"/>
              <a:t> </a:t>
            </a:r>
            <a:r>
              <a:rPr lang="ja-JP" altLang="en-US" dirty="0" smtClean="0"/>
              <a:t>意味</a:t>
            </a:r>
            <a:r>
              <a:rPr lang="en-US" altLang="ja-JP" dirty="0" smtClean="0"/>
              <a:t>: </a:t>
            </a:r>
            <a:r>
              <a:rPr lang="ja-JP" altLang="en-US" dirty="0" smtClean="0"/>
              <a:t>価格が</a:t>
            </a:r>
            <a:r>
              <a:rPr lang="en-US" altLang="ja-JP" dirty="0" smtClean="0"/>
              <a:t>150</a:t>
            </a:r>
            <a:r>
              <a:rPr lang="ja-JP" altLang="en-US" dirty="0" smtClean="0"/>
              <a:t>または</a:t>
            </a:r>
            <a:r>
              <a:rPr lang="en-US" altLang="ja-JP" dirty="0" smtClean="0"/>
              <a:t>200</a:t>
            </a:r>
            <a:r>
              <a:rPr lang="ja-JP" altLang="en-US" dirty="0" smtClean="0"/>
              <a:t>であり、かつ、重さが</a:t>
            </a:r>
            <a:r>
              <a:rPr lang="en-US" altLang="ja-JP" dirty="0" smtClean="0"/>
              <a:t>20</a:t>
            </a:r>
            <a:r>
              <a:rPr lang="ja-JP" altLang="en-US" dirty="0" smtClean="0"/>
              <a:t>より大きければ真</a:t>
            </a:r>
            <a:endParaRPr lang="en-US" altLang="ja-JP" dirty="0"/>
          </a:p>
          <a:p>
            <a:pPr marL="274320" lvl="1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のように</a:t>
            </a:r>
            <a:r>
              <a:rPr lang="en-US" altLang="ja-JP" dirty="0" smtClean="0"/>
              <a:t> OR </a:t>
            </a:r>
            <a:r>
              <a:rPr lang="ja-JP" altLang="en-US" dirty="0" smtClean="0"/>
              <a:t>や</a:t>
            </a:r>
            <a:r>
              <a:rPr lang="en-US" altLang="ja-JP" dirty="0" smtClean="0"/>
              <a:t> AND </a:t>
            </a:r>
            <a:r>
              <a:rPr lang="ja-JP" altLang="en-US" dirty="0" smtClean="0"/>
              <a:t>や</a:t>
            </a:r>
            <a:r>
              <a:rPr lang="en-US" altLang="ja-JP" dirty="0" smtClean="0"/>
              <a:t> ( ) </a:t>
            </a:r>
            <a:r>
              <a:rPr lang="ja-JP" altLang="en-US" dirty="0" smtClean="0"/>
              <a:t>などを入れて複雑な条件も指定できる。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636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選択の</a:t>
            </a:r>
            <a:r>
              <a:rPr kumimoji="1" lang="en-US" altLang="ja-JP" dirty="0" smtClean="0"/>
              <a:t>SQL(2/2)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sz="3600" b="1" dirty="0">
                <a:solidFill>
                  <a:schemeClr val="accent2"/>
                </a:solidFill>
              </a:rPr>
              <a:t>select * from </a:t>
            </a:r>
            <a:r>
              <a:rPr lang="ja-JP" altLang="en-US" sz="3600" b="1" dirty="0">
                <a:solidFill>
                  <a:schemeClr val="accent2"/>
                </a:solidFill>
              </a:rPr>
              <a:t>商品データ </a:t>
            </a:r>
            <a:r>
              <a:rPr lang="en-US" altLang="ja-JP" sz="3600" b="1" dirty="0">
                <a:solidFill>
                  <a:schemeClr val="accent2"/>
                </a:solidFill>
              </a:rPr>
              <a:t>where </a:t>
            </a:r>
            <a:r>
              <a:rPr lang="ja-JP" altLang="en-US" sz="3600" b="1" dirty="0">
                <a:solidFill>
                  <a:schemeClr val="accent2"/>
                </a:solidFill>
              </a:rPr>
              <a:t>価格 </a:t>
            </a:r>
            <a:r>
              <a:rPr lang="en-US" altLang="ja-JP" sz="3600" b="1" dirty="0">
                <a:solidFill>
                  <a:schemeClr val="accent2"/>
                </a:solidFill>
              </a:rPr>
              <a:t>&lt;= 150</a:t>
            </a:r>
            <a:r>
              <a:rPr lang="en-US" altLang="ja-JP" sz="3600" b="1" dirty="0" smtClean="0">
                <a:solidFill>
                  <a:schemeClr val="accent2"/>
                </a:solidFill>
              </a:rPr>
              <a:t>;</a:t>
            </a:r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 smtClean="0"/>
              <a:t>問題２</a:t>
            </a:r>
            <a:endParaRPr lang="en-US" altLang="ja-JP" dirty="0" smtClean="0"/>
          </a:p>
          <a:p>
            <a:pPr marL="457200" lvl="1" indent="0">
              <a:buNone/>
            </a:pPr>
            <a:r>
              <a:rPr lang="en-US" altLang="ja-JP" dirty="0" smtClean="0"/>
              <a:t>150</a:t>
            </a:r>
            <a:r>
              <a:rPr lang="ja-JP" altLang="en-US" dirty="0" smtClean="0"/>
              <a:t>円以下ではなく、ぴったり</a:t>
            </a:r>
            <a:r>
              <a:rPr lang="en-US" altLang="ja-JP" dirty="0" smtClean="0"/>
              <a:t>170</a:t>
            </a:r>
            <a:r>
              <a:rPr lang="ja-JP" altLang="en-US" dirty="0" smtClean="0"/>
              <a:t>円の商品のみ表示するには？</a:t>
            </a:r>
            <a:endParaRPr lang="en-US" altLang="ja-JP" dirty="0" smtClean="0"/>
          </a:p>
        </p:txBody>
      </p:sp>
      <p:sp>
        <p:nvSpPr>
          <p:cNvPr id="4" name="角丸四角形 3"/>
          <p:cNvSpPr/>
          <p:nvPr/>
        </p:nvSpPr>
        <p:spPr>
          <a:xfrm>
            <a:off x="3242237" y="2940506"/>
            <a:ext cx="1782501" cy="370389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mtClean="0"/>
              <a:t>実行結果</a:t>
            </a:r>
            <a:endParaRPr lang="en-US" altLang="ja-JP" dirty="0" smtClean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237" y="3613305"/>
            <a:ext cx="5776973" cy="248173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59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/>
              <a:t>前回</a:t>
            </a:r>
            <a:r>
              <a:rPr lang="ja-JP" altLang="ja-JP" dirty="0"/>
              <a:t>の</a:t>
            </a:r>
            <a:r>
              <a:rPr lang="ja-JP" altLang="ja-JP" dirty="0" smtClean="0"/>
              <a:t>復習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射影・選択・結合とは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SELECT</a:t>
            </a:r>
            <a:r>
              <a:rPr lang="ja-JP" altLang="ja-JP" dirty="0"/>
              <a:t>文</a:t>
            </a:r>
            <a:r>
              <a:rPr lang="en-US" altLang="ja-JP" dirty="0"/>
              <a:t>(</a:t>
            </a:r>
            <a:r>
              <a:rPr lang="ja-JP" altLang="ja-JP" dirty="0"/>
              <a:t>射影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SELECT</a:t>
            </a:r>
            <a:r>
              <a:rPr lang="ja-JP" altLang="ja-JP" dirty="0"/>
              <a:t>文</a:t>
            </a:r>
            <a:r>
              <a:rPr lang="en-US" altLang="ja-JP" dirty="0" smtClean="0"/>
              <a:t>(</a:t>
            </a:r>
            <a:r>
              <a:rPr lang="ja-JP" altLang="en-US" dirty="0" smtClean="0"/>
              <a:t>選択</a:t>
            </a:r>
            <a:r>
              <a:rPr lang="en-US" altLang="ja-JP" dirty="0" smtClean="0"/>
              <a:t>)</a:t>
            </a:r>
          </a:p>
          <a:p>
            <a:pPr>
              <a:buFont typeface="Wingdings" charset="2"/>
              <a:buChar char="Ø"/>
            </a:pPr>
            <a:r>
              <a:rPr lang="en-US" altLang="ja-JP" dirty="0" smtClean="0">
                <a:solidFill>
                  <a:schemeClr val="accent2"/>
                </a:solidFill>
              </a:rPr>
              <a:t>SELECT</a:t>
            </a:r>
            <a:r>
              <a:rPr lang="ja-JP" altLang="ja-JP" dirty="0">
                <a:solidFill>
                  <a:schemeClr val="accent2"/>
                </a:solidFill>
              </a:rPr>
              <a:t>文</a:t>
            </a:r>
            <a:r>
              <a:rPr lang="en-US" altLang="ja-JP" dirty="0">
                <a:solidFill>
                  <a:schemeClr val="accent2"/>
                </a:solidFill>
              </a:rPr>
              <a:t>(</a:t>
            </a:r>
            <a:r>
              <a:rPr lang="ja-JP" altLang="ja-JP" dirty="0">
                <a:solidFill>
                  <a:schemeClr val="accent2"/>
                </a:solidFill>
              </a:rPr>
              <a:t>結合</a:t>
            </a:r>
            <a:r>
              <a:rPr lang="en-US" altLang="ja-JP" dirty="0">
                <a:solidFill>
                  <a:schemeClr val="accent2"/>
                </a:solidFill>
              </a:rPr>
              <a:t>)</a:t>
            </a:r>
            <a:endParaRPr lang="ja-JP" altLang="ja-JP" dirty="0">
              <a:solidFill>
                <a:schemeClr val="accent2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altLang="ja-JP" dirty="0" smtClean="0"/>
              <a:t>DISTINCT(</a:t>
            </a:r>
            <a:r>
              <a:rPr lang="ja-JP" altLang="ja-JP" dirty="0" smtClean="0"/>
              <a:t>重複の排除</a:t>
            </a:r>
            <a:r>
              <a:rPr lang="en-US" altLang="ja-JP" dirty="0" smtClean="0"/>
              <a:t>)</a:t>
            </a:r>
            <a:endParaRPr lang="ja-JP" altLang="ja-JP" dirty="0" smtClean="0"/>
          </a:p>
          <a:p>
            <a:pPr>
              <a:buFont typeface="Wingdings" charset="2"/>
              <a:buChar char="Ø"/>
            </a:pPr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8414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21325"/>
            <a:ext cx="10515600" cy="1325563"/>
          </a:xfrm>
        </p:spPr>
        <p:txBody>
          <a:bodyPr/>
          <a:lstStyle/>
          <a:p>
            <a:r>
              <a:rPr lang="ja-JP" altLang="en-US" dirty="0" smtClean="0"/>
              <a:t>結合の</a:t>
            </a:r>
            <a:r>
              <a:rPr lang="en-US" altLang="ja-JP" dirty="0" smtClean="0"/>
              <a:t>SQL(1/3)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24763"/>
            <a:ext cx="10515600" cy="4752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b="1" dirty="0" smtClean="0">
                <a:solidFill>
                  <a:schemeClr val="accent2"/>
                </a:solidFill>
              </a:rPr>
              <a:t>select </a:t>
            </a:r>
            <a:r>
              <a:rPr lang="ja-JP" altLang="en-US" b="1" dirty="0" smtClean="0">
                <a:solidFill>
                  <a:schemeClr val="accent2"/>
                </a:solidFill>
              </a:rPr>
              <a:t>商品データ</a:t>
            </a:r>
            <a:r>
              <a:rPr lang="en-US" altLang="ja-JP" b="1" dirty="0" smtClean="0">
                <a:solidFill>
                  <a:schemeClr val="accent2"/>
                </a:solidFill>
              </a:rPr>
              <a:t>.</a:t>
            </a:r>
            <a:r>
              <a:rPr lang="ja-JP" altLang="en-US" b="1" dirty="0" smtClean="0">
                <a:solidFill>
                  <a:schemeClr val="accent2"/>
                </a:solidFill>
              </a:rPr>
              <a:t>商品コード</a:t>
            </a:r>
            <a:r>
              <a:rPr lang="en-US" altLang="ja-JP" b="1" dirty="0" smtClean="0">
                <a:solidFill>
                  <a:schemeClr val="accent2"/>
                </a:solidFill>
              </a:rPr>
              <a:t>,</a:t>
            </a:r>
            <a:r>
              <a:rPr lang="ja-JP" altLang="en-US" b="1" dirty="0" smtClean="0">
                <a:solidFill>
                  <a:schemeClr val="accent2"/>
                </a:solidFill>
              </a:rPr>
              <a:t>商品名</a:t>
            </a:r>
            <a:r>
              <a:rPr lang="en-US" altLang="ja-JP" b="1" dirty="0" smtClean="0">
                <a:solidFill>
                  <a:schemeClr val="accent2"/>
                </a:solidFill>
              </a:rPr>
              <a:t>,</a:t>
            </a:r>
            <a:r>
              <a:rPr lang="ja-JP" altLang="en-US" b="1" dirty="0" smtClean="0">
                <a:solidFill>
                  <a:schemeClr val="accent2"/>
                </a:solidFill>
              </a:rPr>
              <a:t>売上日</a:t>
            </a:r>
            <a:endParaRPr lang="en-US" altLang="ja-JP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altLang="ja-JP" b="1" dirty="0" smtClean="0">
                <a:solidFill>
                  <a:schemeClr val="accent2"/>
                </a:solidFill>
              </a:rPr>
              <a:t>	from </a:t>
            </a:r>
            <a:r>
              <a:rPr lang="ja-JP" altLang="en-US" b="1" dirty="0" smtClean="0">
                <a:solidFill>
                  <a:schemeClr val="accent2"/>
                </a:solidFill>
              </a:rPr>
              <a:t>商品データ</a:t>
            </a:r>
            <a:r>
              <a:rPr lang="en-US" altLang="ja-JP" b="1" dirty="0" smtClean="0">
                <a:solidFill>
                  <a:schemeClr val="accent2"/>
                </a:solidFill>
              </a:rPr>
              <a:t>,</a:t>
            </a:r>
            <a:r>
              <a:rPr lang="ja-JP" altLang="en-US" b="1" dirty="0" smtClean="0">
                <a:solidFill>
                  <a:schemeClr val="accent2"/>
                </a:solidFill>
              </a:rPr>
              <a:t>売上データ</a:t>
            </a:r>
            <a:endParaRPr lang="en-US" altLang="ja-JP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altLang="ja-JP" b="1" dirty="0" smtClean="0">
                <a:solidFill>
                  <a:schemeClr val="accent2"/>
                </a:solidFill>
              </a:rPr>
              <a:t>	where </a:t>
            </a:r>
            <a:r>
              <a:rPr lang="ja-JP" altLang="en-US" b="1" dirty="0" smtClean="0">
                <a:solidFill>
                  <a:schemeClr val="accent2"/>
                </a:solidFill>
              </a:rPr>
              <a:t>商品データ</a:t>
            </a:r>
            <a:r>
              <a:rPr lang="en-US" altLang="ja-JP" b="1" dirty="0" smtClean="0">
                <a:solidFill>
                  <a:schemeClr val="accent2"/>
                </a:solidFill>
              </a:rPr>
              <a:t>.</a:t>
            </a:r>
            <a:r>
              <a:rPr lang="ja-JP" altLang="en-US" b="1" dirty="0" smtClean="0">
                <a:solidFill>
                  <a:schemeClr val="accent2"/>
                </a:solidFill>
              </a:rPr>
              <a:t>商品コード </a:t>
            </a:r>
            <a:r>
              <a:rPr lang="en-US" altLang="ja-JP" b="1" dirty="0" smtClean="0">
                <a:solidFill>
                  <a:schemeClr val="accent2"/>
                </a:solidFill>
              </a:rPr>
              <a:t>= </a:t>
            </a:r>
            <a:r>
              <a:rPr lang="ja-JP" altLang="en-US" b="1" dirty="0" smtClean="0">
                <a:solidFill>
                  <a:schemeClr val="accent2"/>
                </a:solidFill>
              </a:rPr>
              <a:t>売上データ</a:t>
            </a:r>
            <a:r>
              <a:rPr lang="en-US" altLang="ja-JP" b="1" dirty="0" smtClean="0">
                <a:solidFill>
                  <a:schemeClr val="accent2"/>
                </a:solidFill>
              </a:rPr>
              <a:t>.</a:t>
            </a:r>
            <a:r>
              <a:rPr lang="ja-JP" altLang="en-US" b="1" dirty="0" smtClean="0">
                <a:solidFill>
                  <a:schemeClr val="accent2"/>
                </a:solidFill>
              </a:rPr>
              <a:t>商品コード</a:t>
            </a:r>
            <a:r>
              <a:rPr lang="en-US" altLang="ja-JP" b="1" dirty="0" smtClean="0">
                <a:solidFill>
                  <a:schemeClr val="accent2"/>
                </a:solidFill>
              </a:rPr>
              <a:t>;</a:t>
            </a:r>
          </a:p>
          <a:p>
            <a:endParaRPr lang="en-US" altLang="ja-JP" dirty="0"/>
          </a:p>
          <a:p>
            <a:r>
              <a:rPr lang="ja-JP" altLang="en-US" dirty="0" smtClean="0"/>
              <a:t>商品データ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                                                                      </a:t>
            </a:r>
            <a:r>
              <a:rPr lang="ja-JP" altLang="en-US" dirty="0" smtClean="0"/>
              <a:t>・売上詳細データ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売上データ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3380949"/>
          <a:ext cx="4638410" cy="86196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33254"/>
                <a:gridCol w="1394171"/>
                <a:gridCol w="698375"/>
                <a:gridCol w="1097232"/>
                <a:gridCol w="515378"/>
              </a:tblGrid>
              <a:tr h="287323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商品コード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商品名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内容量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メーカー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価格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87323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C6390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坦々ヌードル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25g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150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87323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C8522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シーフードヌードル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53g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みずうみ製麺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170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838200" y="5105051"/>
          <a:ext cx="4558249" cy="7779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75180"/>
                <a:gridCol w="696613"/>
                <a:gridCol w="585789"/>
                <a:gridCol w="744111"/>
                <a:gridCol w="680781"/>
                <a:gridCol w="775775"/>
              </a:tblGrid>
              <a:tr h="259330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商品コード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売上日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曜日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時間帯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性別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年齢層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5933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C6390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4/14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金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深夜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女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成年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59330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C8522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4/15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日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深夜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男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熟年</a:t>
                      </a:r>
                      <a:endParaRPr kumimoji="1" lang="ja-JP" alt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三方向矢印 6"/>
          <p:cNvSpPr/>
          <p:nvPr/>
        </p:nvSpPr>
        <p:spPr>
          <a:xfrm rot="5400000">
            <a:off x="5041509" y="3291498"/>
            <a:ext cx="709880" cy="2764972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/>
          </p:nvPr>
        </p:nvGraphicFramePr>
        <p:xfrm>
          <a:off x="6866312" y="4243082"/>
          <a:ext cx="3025800" cy="86196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33254"/>
                <a:gridCol w="1394171"/>
                <a:gridCol w="698375"/>
              </a:tblGrid>
              <a:tr h="287323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商品コード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商品名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売上日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287323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C6390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坦々ヌードル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4/14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287323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C8522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/>
                        <a:t>シーフードヌードル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4/15</a:t>
                      </a:r>
                      <a:endParaRPr kumimoji="1" lang="ja-JP" altLang="en-US" sz="10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15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結合の</a:t>
            </a:r>
            <a:r>
              <a:rPr lang="en-US" altLang="ja-JP" dirty="0" smtClean="0"/>
              <a:t>SQL(2/3)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dirty="0"/>
              <a:t>属性は、「</a:t>
            </a:r>
            <a:r>
              <a:rPr lang="ja-JP" altLang="en-US" b="1" dirty="0"/>
              <a:t>テーブル名</a:t>
            </a:r>
            <a:r>
              <a:rPr lang="en-US" altLang="ja-JP" b="1" dirty="0"/>
              <a:t>.</a:t>
            </a:r>
            <a:r>
              <a:rPr lang="ja-JP" altLang="en-US" b="1" dirty="0"/>
              <a:t>属性名</a:t>
            </a:r>
            <a:r>
              <a:rPr lang="ja-JP" altLang="en-US" dirty="0"/>
              <a:t>」のように明示的に書く事も</a:t>
            </a:r>
            <a:r>
              <a:rPr lang="ja-JP" altLang="en-US" dirty="0" smtClean="0"/>
              <a:t>できる</a:t>
            </a:r>
            <a:endParaRPr lang="en-US" altLang="ja-JP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dirty="0" smtClean="0"/>
              <a:t>例：</a:t>
            </a:r>
            <a:endParaRPr lang="en-US" altLang="ja-JP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dirty="0" smtClean="0">
              <a:solidFill>
                <a:srgbClr val="FF0000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 smtClean="0"/>
              <a:t>select </a:t>
            </a:r>
            <a:r>
              <a:rPr lang="ja-JP" altLang="en-US" dirty="0">
                <a:solidFill>
                  <a:schemeClr val="accent2"/>
                </a:solidFill>
              </a:rPr>
              <a:t>商品名</a:t>
            </a:r>
            <a:r>
              <a:rPr lang="en-US" altLang="ja-JP" dirty="0">
                <a:solidFill>
                  <a:schemeClr val="accent2"/>
                </a:solidFill>
              </a:rPr>
              <a:t>, </a:t>
            </a:r>
            <a:r>
              <a:rPr lang="ja-JP" altLang="en-US" dirty="0">
                <a:solidFill>
                  <a:schemeClr val="accent2"/>
                </a:solidFill>
              </a:rPr>
              <a:t>価格</a:t>
            </a:r>
            <a:r>
              <a:rPr lang="en-US" altLang="ja-JP" dirty="0"/>
              <a:t> from </a:t>
            </a:r>
            <a:r>
              <a:rPr lang="ja-JP" altLang="en-US" dirty="0"/>
              <a:t>商品データ</a:t>
            </a:r>
            <a:r>
              <a:rPr lang="en-US" altLang="ja-JP" dirty="0" smtClean="0"/>
              <a:t>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s</a:t>
            </a:r>
            <a:r>
              <a:rPr lang="en-US" altLang="ja-JP" dirty="0" smtClean="0"/>
              <a:t>elect </a:t>
            </a:r>
            <a:r>
              <a:rPr lang="ja-JP" altLang="en-US" dirty="0" smtClean="0"/>
              <a:t>商品データ</a:t>
            </a:r>
            <a:r>
              <a:rPr lang="en-US" altLang="ja-JP" dirty="0" smtClean="0"/>
              <a:t>.</a:t>
            </a:r>
            <a:r>
              <a:rPr lang="ja-JP" altLang="en-US" dirty="0" smtClean="0">
                <a:solidFill>
                  <a:schemeClr val="accent2"/>
                </a:solidFill>
              </a:rPr>
              <a:t>商品名</a:t>
            </a:r>
            <a:r>
              <a:rPr lang="en-US" altLang="ja-JP" dirty="0" smtClean="0"/>
              <a:t>, </a:t>
            </a:r>
            <a:r>
              <a:rPr lang="ja-JP" altLang="en-US" dirty="0" smtClean="0"/>
              <a:t>商品データ</a:t>
            </a:r>
            <a:r>
              <a:rPr lang="en-US" altLang="ja-JP" dirty="0" smtClean="0"/>
              <a:t>.</a:t>
            </a:r>
            <a:r>
              <a:rPr lang="ja-JP" altLang="en-US" dirty="0" smtClean="0">
                <a:solidFill>
                  <a:schemeClr val="accent2"/>
                </a:solidFill>
              </a:rPr>
              <a:t>価格</a:t>
            </a:r>
            <a:r>
              <a:rPr lang="en-US" altLang="ja-JP" dirty="0" smtClean="0">
                <a:solidFill>
                  <a:schemeClr val="accent2"/>
                </a:solidFill>
              </a:rPr>
              <a:t> </a:t>
            </a:r>
            <a:r>
              <a:rPr lang="en-US" altLang="ja-JP" dirty="0" smtClean="0"/>
              <a:t>from </a:t>
            </a:r>
            <a:r>
              <a:rPr lang="ja-JP" altLang="en-US" dirty="0" smtClean="0"/>
              <a:t>商品データ</a:t>
            </a:r>
            <a:r>
              <a:rPr lang="en-US" altLang="ja-JP" dirty="0" smtClean="0"/>
              <a:t>;</a:t>
            </a:r>
          </a:p>
        </p:txBody>
      </p:sp>
      <p:sp>
        <p:nvSpPr>
          <p:cNvPr id="10" name="下矢印 9"/>
          <p:cNvSpPr/>
          <p:nvPr/>
        </p:nvSpPr>
        <p:spPr>
          <a:xfrm>
            <a:off x="2673752" y="2650603"/>
            <a:ext cx="312516" cy="6713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6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結合の</a:t>
            </a:r>
            <a:r>
              <a:rPr kumimoji="1" lang="en-US" altLang="ja-JP" smtClean="0"/>
              <a:t>SQL(3/3)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ja-JP" b="1" dirty="0" smtClean="0"/>
          </a:p>
          <a:p>
            <a:pPr marL="0" indent="0">
              <a:buNone/>
            </a:pPr>
            <a:r>
              <a:rPr lang="en-US" altLang="ja-JP" b="1" dirty="0" smtClean="0"/>
              <a:t>select </a:t>
            </a:r>
            <a:r>
              <a:rPr lang="ja-JP" altLang="en-US" b="1" dirty="0" smtClean="0"/>
              <a:t>商品データ</a:t>
            </a:r>
            <a:r>
              <a:rPr lang="en-US" altLang="ja-JP" b="1" dirty="0" smtClean="0"/>
              <a:t>.</a:t>
            </a:r>
            <a:r>
              <a:rPr lang="ja-JP" altLang="en-US" b="1" dirty="0" smtClean="0"/>
              <a:t>商品コード</a:t>
            </a:r>
            <a:r>
              <a:rPr lang="en-US" altLang="ja-JP" b="1" dirty="0" smtClean="0"/>
              <a:t>, </a:t>
            </a:r>
            <a:r>
              <a:rPr lang="ja-JP" altLang="en-US" b="1" dirty="0" smtClean="0"/>
              <a:t>商品名</a:t>
            </a:r>
            <a:r>
              <a:rPr lang="en-US" altLang="ja-JP" b="1" dirty="0" smtClean="0"/>
              <a:t>, </a:t>
            </a:r>
            <a:r>
              <a:rPr lang="ja-JP" altLang="en-US" b="1" dirty="0" smtClean="0"/>
              <a:t>売上日</a:t>
            </a:r>
            <a:endParaRPr lang="en-US" altLang="ja-JP" b="1" dirty="0" smtClean="0"/>
          </a:p>
          <a:p>
            <a:pPr marL="0" indent="0">
              <a:buNone/>
            </a:pPr>
            <a:r>
              <a:rPr lang="en-US" altLang="ja-JP" b="1" dirty="0" smtClean="0"/>
              <a:t>	from </a:t>
            </a:r>
            <a:r>
              <a:rPr lang="ja-JP" altLang="en-US" b="1" dirty="0" smtClean="0"/>
              <a:t>商品データ</a:t>
            </a:r>
            <a:r>
              <a:rPr lang="en-US" altLang="ja-JP" b="1" dirty="0" smtClean="0"/>
              <a:t>, </a:t>
            </a:r>
            <a:r>
              <a:rPr lang="ja-JP" altLang="en-US" b="1" dirty="0" smtClean="0"/>
              <a:t>売上データ</a:t>
            </a:r>
            <a:endParaRPr lang="en-US" altLang="ja-JP" b="1" dirty="0" smtClean="0"/>
          </a:p>
          <a:p>
            <a:pPr marL="0" indent="0">
              <a:buNone/>
            </a:pPr>
            <a:r>
              <a:rPr lang="en-US" altLang="ja-JP" b="1" dirty="0" smtClean="0"/>
              <a:t>	where </a:t>
            </a:r>
            <a:r>
              <a:rPr lang="ja-JP" altLang="en-US" b="1" dirty="0" smtClean="0"/>
              <a:t>商品データ</a:t>
            </a:r>
            <a:r>
              <a:rPr lang="en-US" altLang="ja-JP" b="1" dirty="0" smtClean="0"/>
              <a:t>.</a:t>
            </a:r>
            <a:r>
              <a:rPr lang="ja-JP" altLang="en-US" b="1" dirty="0" smtClean="0"/>
              <a:t>商品コード </a:t>
            </a:r>
            <a:r>
              <a:rPr lang="en-US" altLang="ja-JP" b="1" dirty="0" smtClean="0"/>
              <a:t>= </a:t>
            </a:r>
            <a:r>
              <a:rPr lang="ja-JP" altLang="en-US" b="1" dirty="0" smtClean="0"/>
              <a:t>売上データ</a:t>
            </a:r>
            <a:r>
              <a:rPr lang="en-US" altLang="ja-JP" b="1" dirty="0" smtClean="0"/>
              <a:t>.</a:t>
            </a:r>
            <a:r>
              <a:rPr lang="ja-JP" altLang="en-US" b="1" dirty="0" smtClean="0"/>
              <a:t>商品コード</a:t>
            </a:r>
            <a:r>
              <a:rPr lang="en-US" altLang="ja-JP" b="1" dirty="0" smtClean="0"/>
              <a:t>;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JOIN</a:t>
            </a:r>
            <a:r>
              <a:rPr lang="ja-JP" altLang="en-US" dirty="0" smtClean="0"/>
              <a:t>句を使わない結合であり、あまり使わない。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今回の説明を簡単にするために使用。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59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/>
              <a:t>前回</a:t>
            </a:r>
            <a:r>
              <a:rPr lang="ja-JP" altLang="ja-JP" dirty="0"/>
              <a:t>の</a:t>
            </a:r>
            <a:r>
              <a:rPr lang="ja-JP" altLang="ja-JP" dirty="0" smtClean="0"/>
              <a:t>復習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射影・選択・結合とは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SELECT</a:t>
            </a:r>
            <a:r>
              <a:rPr lang="ja-JP" altLang="ja-JP" dirty="0"/>
              <a:t>文</a:t>
            </a:r>
            <a:r>
              <a:rPr lang="en-US" altLang="ja-JP" dirty="0"/>
              <a:t>(</a:t>
            </a:r>
            <a:r>
              <a:rPr lang="ja-JP" altLang="ja-JP" dirty="0"/>
              <a:t>射影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SELECT</a:t>
            </a:r>
            <a:r>
              <a:rPr lang="ja-JP" altLang="ja-JP" dirty="0"/>
              <a:t>文</a:t>
            </a:r>
            <a:r>
              <a:rPr lang="en-US" altLang="ja-JP" dirty="0" smtClean="0"/>
              <a:t>(</a:t>
            </a:r>
            <a:r>
              <a:rPr lang="ja-JP" altLang="en-US" dirty="0" smtClean="0"/>
              <a:t>選択</a:t>
            </a:r>
            <a:r>
              <a:rPr lang="en-US" altLang="ja-JP" dirty="0" smtClean="0"/>
              <a:t>)</a:t>
            </a:r>
          </a:p>
          <a:p>
            <a:pPr>
              <a:buFont typeface="Wingdings" charset="2"/>
              <a:buChar char="Ø"/>
            </a:pPr>
            <a:r>
              <a:rPr lang="en-US" altLang="ja-JP" dirty="0" smtClean="0"/>
              <a:t>SELECT</a:t>
            </a:r>
            <a:r>
              <a:rPr lang="ja-JP" altLang="ja-JP" dirty="0"/>
              <a:t>文</a:t>
            </a:r>
            <a:r>
              <a:rPr lang="en-US" altLang="ja-JP" dirty="0"/>
              <a:t>(</a:t>
            </a:r>
            <a:r>
              <a:rPr lang="ja-JP" altLang="ja-JP" dirty="0"/>
              <a:t>結合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>
                <a:solidFill>
                  <a:schemeClr val="accent2"/>
                </a:solidFill>
              </a:rPr>
              <a:t>DISTINCT(</a:t>
            </a:r>
            <a:r>
              <a:rPr lang="ja-JP" altLang="ja-JP" dirty="0">
                <a:solidFill>
                  <a:schemeClr val="accent2"/>
                </a:solidFill>
              </a:rPr>
              <a:t>重複の排除</a:t>
            </a:r>
            <a:r>
              <a:rPr lang="en-US" altLang="ja-JP" dirty="0">
                <a:solidFill>
                  <a:schemeClr val="accent2"/>
                </a:solidFill>
              </a:rPr>
              <a:t>)</a:t>
            </a:r>
            <a:endParaRPr lang="ja-JP" altLang="ja-JP" dirty="0">
              <a:solidFill>
                <a:schemeClr val="accent2"/>
              </a:solidFill>
            </a:endParaRPr>
          </a:p>
          <a:p>
            <a:pPr>
              <a:buFont typeface="Wingdings" charset="2"/>
              <a:buChar char="Ø"/>
            </a:pPr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07957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2355" y="334234"/>
            <a:ext cx="10871196" cy="1325563"/>
          </a:xfrm>
        </p:spPr>
        <p:txBody>
          <a:bodyPr>
            <a:normAutofit/>
          </a:bodyPr>
          <a:lstStyle/>
          <a:p>
            <a:r>
              <a:rPr lang="ja-JP" altLang="en-US" sz="2800" dirty="0" smtClean="0"/>
              <a:t>今回使用するデータベース</a:t>
            </a:r>
            <a:endParaRPr kumimoji="1" lang="ja-JP" altLang="en-US" sz="2800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716779"/>
              </p:ext>
            </p:extLst>
          </p:nvPr>
        </p:nvGraphicFramePr>
        <p:xfrm>
          <a:off x="3495549" y="2956376"/>
          <a:ext cx="8128002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490"/>
                <a:gridCol w="1887490"/>
                <a:gridCol w="1132493"/>
                <a:gridCol w="1875693"/>
                <a:gridCol w="1344836"/>
              </a:tblGrid>
              <a:tr h="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貸出番号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顧客番号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貸出月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貸出日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商品番号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R0101543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2004001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E2040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R0426842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2002007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A5351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図表 9"/>
          <p:cNvGraphicFramePr/>
          <p:nvPr>
            <p:extLst>
              <p:ext uri="{D42A27DB-BD31-4B8C-83A1-F6EECF244321}">
                <p14:modId xmlns:p14="http://schemas.microsoft.com/office/powerpoint/2010/main" val="614171554"/>
              </p:ext>
            </p:extLst>
          </p:nvPr>
        </p:nvGraphicFramePr>
        <p:xfrm>
          <a:off x="752355" y="3853632"/>
          <a:ext cx="2384384" cy="248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角丸四角形 3"/>
          <p:cNvSpPr/>
          <p:nvPr/>
        </p:nvSpPr>
        <p:spPr>
          <a:xfrm>
            <a:off x="3495549" y="2094336"/>
            <a:ext cx="2210765" cy="551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[</a:t>
            </a:r>
            <a:r>
              <a:rPr kumimoji="1" lang="ja-JP" altLang="en-US" dirty="0" smtClean="0"/>
              <a:t>テーブル名</a:t>
            </a:r>
            <a:r>
              <a:rPr kumimoji="1" lang="en-US" altLang="ja-JP" dirty="0" smtClean="0"/>
              <a:t>]</a:t>
            </a:r>
          </a:p>
          <a:p>
            <a:pPr algn="ctr"/>
            <a:r>
              <a:rPr lang="ja-JP" altLang="en-US" dirty="0" smtClean="0"/>
              <a:t>貸出データ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3495549" y="5596946"/>
            <a:ext cx="2210765" cy="9302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商品</a:t>
            </a:r>
            <a:r>
              <a:rPr kumimoji="1" lang="ja-JP" altLang="en-US" dirty="0" smtClean="0"/>
              <a:t>データ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(※</a:t>
            </a:r>
            <a:r>
              <a:rPr lang="ja-JP" altLang="en-US" dirty="0" smtClean="0"/>
              <a:t>詳細省略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752356" y="1867364"/>
            <a:ext cx="2384383" cy="126937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[</a:t>
            </a:r>
            <a:r>
              <a:rPr lang="ja-JP" altLang="en-US" dirty="0" smtClean="0"/>
              <a:t>データベース名</a:t>
            </a:r>
            <a:r>
              <a:rPr lang="en-US" altLang="ja-JP" dirty="0" smtClean="0"/>
              <a:t>]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レンタル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3495549" y="4374180"/>
            <a:ext cx="2210765" cy="9124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顧客</a:t>
            </a:r>
            <a:r>
              <a:rPr kumimoji="1" lang="ja-JP" altLang="en-US" dirty="0" smtClean="0"/>
              <a:t>データ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(※</a:t>
            </a:r>
            <a:r>
              <a:rPr lang="ja-JP" altLang="en-US" dirty="0" smtClean="0"/>
              <a:t>詳細省略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円形吹き出し 2"/>
          <p:cNvSpPr/>
          <p:nvPr/>
        </p:nvSpPr>
        <p:spPr>
          <a:xfrm>
            <a:off x="8210939" y="470810"/>
            <a:ext cx="3191070" cy="1623526"/>
          </a:xfrm>
          <a:prstGeom prst="wedgeEllipseCallout">
            <a:avLst>
              <a:gd name="adj1" fmla="val -31944"/>
              <a:gd name="adj2" fmla="val 62500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テーブルのうち、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「貸出データ」のみ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を使います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8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データベース「レンタル」を使ってみよう！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 smtClean="0"/>
              <a:t>順番に実行しよう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dirty="0" smtClean="0"/>
              <a:t>①</a:t>
            </a:r>
            <a:r>
              <a:rPr lang="en-US" altLang="ja-JP" sz="4000" b="1" dirty="0" smtClean="0"/>
              <a:t>u</a:t>
            </a:r>
            <a:r>
              <a:rPr kumimoji="1" lang="en-US" altLang="ja-JP" sz="4000" b="1" dirty="0" smtClean="0"/>
              <a:t>se </a:t>
            </a:r>
            <a:r>
              <a:rPr kumimoji="1" lang="ja-JP" altLang="en-US" sz="4000" b="1" dirty="0" smtClean="0"/>
              <a:t>レンタル</a:t>
            </a:r>
            <a:r>
              <a:rPr kumimoji="1" lang="en-US" altLang="ja-JP" sz="4000" b="1" dirty="0" smtClean="0"/>
              <a:t>;</a:t>
            </a:r>
          </a:p>
          <a:p>
            <a:pPr marL="0" indent="0">
              <a:buNone/>
            </a:pPr>
            <a:r>
              <a:rPr lang="ja-JP" altLang="en-US" sz="4000" dirty="0" smtClean="0"/>
              <a:t>②</a:t>
            </a:r>
            <a:r>
              <a:rPr lang="en-US" altLang="ja-JP" sz="4000" b="1" dirty="0" smtClean="0"/>
              <a:t>show tables;</a:t>
            </a:r>
          </a:p>
          <a:p>
            <a:pPr marL="0" indent="0">
              <a:buNone/>
            </a:pPr>
            <a:endParaRPr kumimoji="1" lang="en-US" altLang="ja-JP" sz="4000" b="1" dirty="0"/>
          </a:p>
          <a:p>
            <a:pPr marL="0" indent="0">
              <a:buNone/>
            </a:pPr>
            <a:r>
              <a:rPr kumimoji="1" lang="ja-JP" altLang="en-US" sz="4000" dirty="0" smtClean="0"/>
              <a:t>データベース「レンタル」を使っていきます。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56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DISTINCT : </a:t>
            </a:r>
            <a:r>
              <a:rPr kumimoji="1" lang="ja-JP" altLang="en-US" dirty="0" smtClean="0"/>
              <a:t>重複して表示させない</a:t>
            </a:r>
            <a:r>
              <a:rPr kumimoji="1" lang="en-US" altLang="ja-JP" dirty="0" smtClean="0"/>
              <a:t> (1/1)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DISTINCT</a:t>
            </a:r>
            <a:r>
              <a:rPr lang="ja-JP" altLang="en-US" dirty="0" smtClean="0"/>
              <a:t>は、指定した列における重複したレコードを１つのみ表示する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ja-JP" altLang="en-US" dirty="0" smtClean="0"/>
              <a:t>どのくらいの客がレンタルをしていたかをしりたい</a:t>
            </a:r>
            <a:endParaRPr lang="en-US" altLang="ja-JP" dirty="0" smtClean="0"/>
          </a:p>
          <a:p>
            <a:endParaRPr lang="en-US" altLang="ja-JP" sz="3600" dirty="0"/>
          </a:p>
          <a:p>
            <a:pPr marL="0" indent="0">
              <a:buNone/>
            </a:pPr>
            <a:r>
              <a:rPr lang="ja-JP" altLang="en-US" sz="3600" dirty="0" smtClean="0"/>
              <a:t>①</a:t>
            </a:r>
            <a:r>
              <a:rPr lang="en-US" altLang="ja-JP" sz="3600" dirty="0" smtClean="0"/>
              <a:t> </a:t>
            </a:r>
            <a:r>
              <a:rPr lang="en-US" altLang="ja-JP" sz="3600" b="1" dirty="0" smtClean="0"/>
              <a:t>select </a:t>
            </a:r>
            <a:r>
              <a:rPr lang="ja-JP" altLang="en-US" sz="3600" b="1" dirty="0" smtClean="0"/>
              <a:t>顧客</a:t>
            </a:r>
            <a:r>
              <a:rPr lang="ja-JP" altLang="en-US" sz="3600" b="1" dirty="0"/>
              <a:t>番号</a:t>
            </a:r>
            <a:r>
              <a:rPr lang="en-US" altLang="ja-JP" sz="3600" b="1" dirty="0"/>
              <a:t> from </a:t>
            </a:r>
            <a:r>
              <a:rPr lang="ja-JP" altLang="en-US" sz="3600" b="1" dirty="0" smtClean="0"/>
              <a:t>貸出データ</a:t>
            </a:r>
            <a:r>
              <a:rPr lang="en-US" altLang="ja-JP" sz="3600" b="1" dirty="0" smtClean="0"/>
              <a:t>;</a:t>
            </a:r>
          </a:p>
          <a:p>
            <a:pPr marL="0" indent="0">
              <a:buNone/>
            </a:pPr>
            <a:r>
              <a:rPr lang="ja-JP" altLang="en-US" sz="3000" dirty="0" smtClean="0"/>
              <a:t>→</a:t>
            </a:r>
            <a:r>
              <a:rPr lang="en-US" altLang="ja-JP" sz="3000" dirty="0"/>
              <a:t> </a:t>
            </a:r>
            <a:r>
              <a:rPr lang="ja-JP" altLang="en-US" sz="3000" dirty="0" smtClean="0"/>
              <a:t>同じ番号が連続で出てきてしまう、見づらい。</a:t>
            </a:r>
            <a:endParaRPr lang="en-US" altLang="ja-JP" sz="3000" dirty="0" smtClean="0"/>
          </a:p>
          <a:p>
            <a:pPr marL="0" indent="0">
              <a:buNone/>
            </a:pP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②</a:t>
            </a:r>
            <a:r>
              <a:rPr lang="en-US" altLang="ja-JP" sz="3600" dirty="0" smtClean="0"/>
              <a:t> </a:t>
            </a:r>
            <a:r>
              <a:rPr lang="en-US" altLang="ja-JP" sz="3600" b="1" dirty="0" smtClean="0"/>
              <a:t>s</a:t>
            </a:r>
            <a:r>
              <a:rPr kumimoji="1" lang="en-US" altLang="ja-JP" sz="3600" b="1" dirty="0" smtClean="0"/>
              <a:t>elect </a:t>
            </a:r>
            <a:r>
              <a:rPr kumimoji="1" lang="en-US" altLang="ja-JP" sz="3600" b="1" dirty="0" smtClean="0">
                <a:solidFill>
                  <a:schemeClr val="accent2"/>
                </a:solidFill>
              </a:rPr>
              <a:t>distinct</a:t>
            </a:r>
            <a:r>
              <a:rPr kumimoji="1" lang="en-US" altLang="ja-JP" sz="3600" b="1" dirty="0" smtClean="0"/>
              <a:t> </a:t>
            </a:r>
            <a:r>
              <a:rPr kumimoji="1" lang="ja-JP" altLang="en-US" sz="3600" b="1" dirty="0" smtClean="0"/>
              <a:t>顧客番号</a:t>
            </a:r>
            <a:r>
              <a:rPr kumimoji="1" lang="en-US" altLang="ja-JP" sz="3600" b="1" dirty="0" smtClean="0"/>
              <a:t> from </a:t>
            </a:r>
            <a:r>
              <a:rPr lang="ja-JP" altLang="en-US" sz="3600" b="1" dirty="0" smtClean="0"/>
              <a:t>貸出データ</a:t>
            </a:r>
            <a:r>
              <a:rPr lang="en-US" altLang="ja-JP" sz="3600" dirty="0" smtClean="0"/>
              <a:t>;</a:t>
            </a:r>
          </a:p>
          <a:p>
            <a:pPr marL="0" indent="0">
              <a:buNone/>
            </a:pPr>
            <a:r>
              <a:rPr kumimoji="1" lang="ja-JP" altLang="en-US" sz="3000" dirty="0" smtClean="0"/>
              <a:t>→</a:t>
            </a:r>
            <a:r>
              <a:rPr kumimoji="1" lang="en-US" altLang="ja-JP" sz="3000" dirty="0" smtClean="0"/>
              <a:t> </a:t>
            </a:r>
            <a:r>
              <a:rPr kumimoji="1" lang="ja-JP" altLang="en-US" sz="3000" dirty="0" smtClean="0"/>
              <a:t>重複がなくなり、見やすくなる。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56404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262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/>
              <a:t>前回</a:t>
            </a:r>
            <a:r>
              <a:rPr lang="ja-JP" altLang="ja-JP" dirty="0"/>
              <a:t>の</a:t>
            </a:r>
            <a:r>
              <a:rPr lang="ja-JP" altLang="ja-JP" dirty="0" smtClean="0"/>
              <a:t>復習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射影・選択・結合とは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SELECT</a:t>
            </a:r>
            <a:r>
              <a:rPr lang="ja-JP" altLang="ja-JP" dirty="0"/>
              <a:t>文</a:t>
            </a:r>
            <a:r>
              <a:rPr lang="en-US" altLang="ja-JP" dirty="0"/>
              <a:t>(</a:t>
            </a:r>
            <a:r>
              <a:rPr lang="ja-JP" altLang="ja-JP" dirty="0"/>
              <a:t>射影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SELECT</a:t>
            </a:r>
            <a:r>
              <a:rPr lang="ja-JP" altLang="ja-JP" dirty="0"/>
              <a:t>文</a:t>
            </a:r>
            <a:r>
              <a:rPr lang="en-US" altLang="ja-JP" dirty="0" smtClean="0"/>
              <a:t>(</a:t>
            </a:r>
            <a:r>
              <a:rPr lang="ja-JP" altLang="en-US" dirty="0" smtClean="0"/>
              <a:t>選択</a:t>
            </a:r>
            <a:r>
              <a:rPr lang="en-US" altLang="ja-JP" dirty="0" smtClean="0"/>
              <a:t>)</a:t>
            </a:r>
          </a:p>
          <a:p>
            <a:pPr>
              <a:buFont typeface="Wingdings" charset="2"/>
              <a:buChar char="Ø"/>
            </a:pPr>
            <a:r>
              <a:rPr lang="en-US" altLang="ja-JP" dirty="0" smtClean="0"/>
              <a:t>SELECT</a:t>
            </a:r>
            <a:r>
              <a:rPr lang="ja-JP" altLang="ja-JP" dirty="0"/>
              <a:t>文</a:t>
            </a:r>
            <a:r>
              <a:rPr lang="en-US" altLang="ja-JP" dirty="0"/>
              <a:t>(</a:t>
            </a:r>
            <a:r>
              <a:rPr lang="ja-JP" altLang="ja-JP" dirty="0"/>
              <a:t>結合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DISTINCT(</a:t>
            </a:r>
            <a:r>
              <a:rPr lang="ja-JP" altLang="ja-JP" dirty="0"/>
              <a:t>重複の排除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1242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問題に入る前に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今回は同じデータベース「コンビニ」の中の「売上データ」のテーブルを使います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どのようなテーブルであったか確認しましょう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667814"/>
              </p:ext>
            </p:extLst>
          </p:nvPr>
        </p:nvGraphicFramePr>
        <p:xfrm>
          <a:off x="609600" y="3234595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図表 10"/>
          <p:cNvGraphicFramePr/>
          <p:nvPr>
            <p:extLst/>
          </p:nvPr>
        </p:nvGraphicFramePr>
        <p:xfrm>
          <a:off x="9074553" y="3935392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角丸四角形 11"/>
          <p:cNvSpPr/>
          <p:nvPr/>
        </p:nvSpPr>
        <p:spPr>
          <a:xfrm>
            <a:off x="609600" y="2579298"/>
            <a:ext cx="2427514" cy="39188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売上データ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939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[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] DISTINCT </a:t>
            </a:r>
            <a:r>
              <a:rPr lang="en-US" altLang="ja-JP" dirty="0"/>
              <a:t>: </a:t>
            </a:r>
            <a:r>
              <a:rPr lang="ja-JP" altLang="en-US" dirty="0"/>
              <a:t>重複して表示</a:t>
            </a:r>
            <a:r>
              <a:rPr lang="ja-JP" altLang="en-US" dirty="0" smtClean="0"/>
              <a:t>させない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問題３：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属性「時間帯」の要素が何種類あるかを表示する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226" y="2205319"/>
            <a:ext cx="815651" cy="33857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3591914" y="3505898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8581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03079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演習問題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(</a:t>
            </a:r>
            <a:r>
              <a:rPr lang="ja-JP" altLang="en-US" dirty="0" smtClean="0"/>
              <a:t>準備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3495552" y="759924"/>
          <a:ext cx="8128001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/>
                <a:gridCol w="1161143"/>
                <a:gridCol w="696685"/>
                <a:gridCol w="1153886"/>
                <a:gridCol w="827314"/>
                <a:gridCol w="1023258"/>
                <a:gridCol w="2104572"/>
              </a:tblGrid>
              <a:tr h="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クラス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住所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出身中学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六角竜也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伊倉町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伊倉第三中学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島勝彩香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宇智町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宇智第一中学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/>
          </p:nvPr>
        </p:nvGraphicFramePr>
        <p:xfrm>
          <a:off x="3495553" y="2384304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芸術選択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文理選択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社会選択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理科選択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音楽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文系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地理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生物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地理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物理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3495553" y="4011224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クラブ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体操部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剣道部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>
            <p:extLst/>
          </p:nvPr>
        </p:nvGraphicFramePr>
        <p:xfrm>
          <a:off x="3495552" y="5638144"/>
          <a:ext cx="81280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生徒番号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外国語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数学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国語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理科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図表 9"/>
          <p:cNvGraphicFramePr/>
          <p:nvPr>
            <p:extLst/>
          </p:nvPr>
        </p:nvGraphicFramePr>
        <p:xfrm>
          <a:off x="752355" y="4262194"/>
          <a:ext cx="2384384" cy="248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角丸四角形 3"/>
          <p:cNvSpPr/>
          <p:nvPr/>
        </p:nvSpPr>
        <p:spPr>
          <a:xfrm>
            <a:off x="3495553" y="421202"/>
            <a:ext cx="2210762" cy="228338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生徒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3495551" y="2023000"/>
            <a:ext cx="2210765" cy="2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選択科目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3495550" y="3648810"/>
            <a:ext cx="2210765" cy="2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クラブ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sp>
        <p:nvSpPr>
          <p:cNvPr id="14" name="角丸四角形 13"/>
          <p:cNvSpPr/>
          <p:nvPr/>
        </p:nvSpPr>
        <p:spPr>
          <a:xfrm>
            <a:off x="3495549" y="5278677"/>
            <a:ext cx="2210765" cy="2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生徒成績データ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752356" y="1867364"/>
            <a:ext cx="2384383" cy="1269375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[</a:t>
            </a:r>
            <a:r>
              <a:rPr lang="ja-JP" altLang="en-US" dirty="0" smtClean="0"/>
              <a:t>データベース名</a:t>
            </a:r>
            <a:r>
              <a:rPr lang="en-US" altLang="ja-JP" dirty="0" smtClean="0"/>
              <a:t>]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生徒名簿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8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データベース「生徒名簿」を使ってみよう！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000" dirty="0" smtClean="0"/>
              <a:t>順番に実行しよう</a:t>
            </a:r>
            <a:endParaRPr lang="en-US" altLang="ja-JP" sz="4000" dirty="0" smtClean="0"/>
          </a:p>
          <a:p>
            <a:pPr marL="0" indent="0">
              <a:buNone/>
            </a:pPr>
            <a:endParaRPr lang="en-US" altLang="ja-JP" sz="4000" b="1" dirty="0" smtClean="0"/>
          </a:p>
          <a:p>
            <a:pPr marL="0" indent="0">
              <a:buNone/>
            </a:pPr>
            <a:r>
              <a:rPr lang="ja-JP" altLang="en-US" sz="4000" dirty="0" smtClean="0"/>
              <a:t>①</a:t>
            </a:r>
            <a:r>
              <a:rPr lang="en-US" altLang="ja-JP" sz="4000" b="1" dirty="0" smtClean="0"/>
              <a:t>u</a:t>
            </a:r>
            <a:r>
              <a:rPr kumimoji="1" lang="en-US" altLang="ja-JP" sz="4000" b="1" dirty="0" smtClean="0"/>
              <a:t>se </a:t>
            </a:r>
            <a:r>
              <a:rPr lang="ja-JP" altLang="en-US" sz="4000" b="1" dirty="0" smtClean="0"/>
              <a:t>生徒名簿</a:t>
            </a:r>
            <a:r>
              <a:rPr kumimoji="1" lang="en-US" altLang="ja-JP" sz="4000" b="1" dirty="0" smtClean="0"/>
              <a:t>;</a:t>
            </a:r>
          </a:p>
          <a:p>
            <a:pPr marL="0" indent="0">
              <a:buNone/>
            </a:pPr>
            <a:r>
              <a:rPr lang="ja-JP" altLang="en-US" sz="4000" dirty="0" smtClean="0"/>
              <a:t>②</a:t>
            </a:r>
            <a:r>
              <a:rPr lang="en-US" altLang="ja-JP" sz="4000" b="1" dirty="0" smtClean="0"/>
              <a:t>show tables;</a:t>
            </a:r>
          </a:p>
          <a:p>
            <a:pPr marL="0" indent="0">
              <a:buNone/>
            </a:pPr>
            <a:endParaRPr kumimoji="1" lang="en-US" altLang="ja-JP" sz="4000" b="1" dirty="0"/>
          </a:p>
          <a:p>
            <a:pPr marL="0" indent="0">
              <a:buNone/>
            </a:pPr>
            <a:r>
              <a:rPr kumimoji="1" lang="ja-JP" altLang="en-US" sz="4000" smtClean="0"/>
              <a:t>データベース「生徒名簿」</a:t>
            </a:r>
            <a:r>
              <a:rPr kumimoji="1" lang="ja-JP" altLang="en-US" sz="4000" dirty="0" smtClean="0"/>
              <a:t>を使っていきます。</a:t>
            </a:r>
            <a:endParaRPr kumimoji="1" lang="ja-JP" altLang="en-US" sz="4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8976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</a:t>
            </a:r>
            <a:r>
              <a:rPr kumimoji="1" lang="en-US" altLang="ja-JP" dirty="0" smtClean="0"/>
              <a:t> (1/5)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１</a:t>
            </a:r>
            <a:r>
              <a:rPr lang="en-US" altLang="ja-JP" dirty="0" smtClean="0"/>
              <a:t>. </a:t>
            </a:r>
            <a:r>
              <a:rPr lang="ja-JP" altLang="en-US" dirty="0" smtClean="0"/>
              <a:t>テーブル「選択科目データ」より、すべてのレコードを表示する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２</a:t>
            </a:r>
            <a:r>
              <a:rPr lang="en-US" altLang="ja-JP" dirty="0" smtClean="0"/>
              <a:t>. </a:t>
            </a:r>
            <a:r>
              <a:rPr lang="ja-JP" altLang="en-US" dirty="0" smtClean="0"/>
              <a:t>テーブル「生徒データ」より、生徒番号、名前、性別の属性のみのレコードを表示する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024" y="4223395"/>
            <a:ext cx="3046433" cy="23514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868" y="1554334"/>
            <a:ext cx="3045589" cy="169895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6365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</a:t>
            </a:r>
            <a:r>
              <a:rPr kumimoji="1" lang="en-US" altLang="ja-JP" dirty="0" smtClean="0"/>
              <a:t> (</a:t>
            </a:r>
            <a:r>
              <a:rPr lang="en-US" altLang="ja-JP" dirty="0" smtClean="0"/>
              <a:t>2</a:t>
            </a:r>
            <a:r>
              <a:rPr kumimoji="1" lang="en-US" altLang="ja-JP" dirty="0" smtClean="0"/>
              <a:t>/5)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３−１</a:t>
            </a:r>
            <a:r>
              <a:rPr lang="en-US" altLang="ja-JP" dirty="0" smtClean="0"/>
              <a:t>. </a:t>
            </a:r>
            <a:r>
              <a:rPr lang="ja-JP" altLang="en-US" dirty="0" smtClean="0"/>
              <a:t>テーブル「生徒成績データ」より、外国語</a:t>
            </a:r>
            <a:r>
              <a:rPr kumimoji="1" lang="ja-JP" altLang="en-US" dirty="0" smtClean="0"/>
              <a:t>の成績が</a:t>
            </a:r>
            <a:r>
              <a:rPr lang="ja-JP" altLang="en-US" dirty="0" smtClean="0"/>
              <a:t>７０</a:t>
            </a:r>
            <a:r>
              <a:rPr kumimoji="1" lang="ja-JP" altLang="en-US" dirty="0" smtClean="0"/>
              <a:t>点以上のレコードを表示する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３−２</a:t>
            </a:r>
            <a:r>
              <a:rPr lang="en-US" altLang="ja-JP" dirty="0" smtClean="0"/>
              <a:t>. </a:t>
            </a:r>
            <a:r>
              <a:rPr lang="ja-JP" altLang="en-US" dirty="0" smtClean="0"/>
              <a:t>テーブル</a:t>
            </a:r>
            <a:r>
              <a:rPr lang="ja-JP" altLang="en-US" dirty="0"/>
              <a:t>「生徒成績データ」より、</a:t>
            </a:r>
            <a:r>
              <a:rPr lang="en-US" altLang="ja-JP" dirty="0" smtClean="0"/>
              <a:t> </a:t>
            </a:r>
            <a:r>
              <a:rPr lang="ja-JP" altLang="en-US" dirty="0" smtClean="0"/>
              <a:t>数学の成績が７０点以上かつ国語の成績が７０点以上のレコードを表示する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(</a:t>
            </a:r>
            <a:r>
              <a:rPr lang="ja-JP" altLang="en-US" dirty="0" smtClean="0"/>
              <a:t>ヒント</a:t>
            </a:r>
            <a:r>
              <a:rPr lang="en-US" altLang="ja-JP" dirty="0" smtClean="0"/>
              <a:t>: AND)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988" y="1436789"/>
            <a:ext cx="2125678" cy="178097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161" y="4410718"/>
            <a:ext cx="2125678" cy="170901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3418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</a:t>
            </a:r>
            <a:r>
              <a:rPr kumimoji="1" lang="en-US" altLang="ja-JP" dirty="0" smtClean="0"/>
              <a:t> (3/5)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３−３</a:t>
            </a:r>
            <a:r>
              <a:rPr kumimoji="1" lang="en-US" altLang="ja-JP" dirty="0" smtClean="0"/>
              <a:t>. </a:t>
            </a:r>
            <a:r>
              <a:rPr lang="ja-JP" altLang="en-US" dirty="0" smtClean="0"/>
              <a:t>テーブル</a:t>
            </a:r>
            <a:r>
              <a:rPr lang="ja-JP" altLang="en-US" dirty="0"/>
              <a:t>「生徒成績データ」より、</a:t>
            </a:r>
            <a:r>
              <a:rPr kumimoji="1" lang="ja-JP" altLang="en-US" dirty="0" smtClean="0"/>
              <a:t>理科の成績が</a:t>
            </a:r>
            <a:r>
              <a:rPr lang="ja-JP" altLang="en-US" dirty="0" smtClean="0"/>
              <a:t>６０</a:t>
            </a:r>
            <a:r>
              <a:rPr lang="en-US" altLang="ja-JP" dirty="0" smtClean="0"/>
              <a:t>~</a:t>
            </a:r>
            <a:r>
              <a:rPr lang="ja-JP" altLang="en-US" dirty="0" smtClean="0"/>
              <a:t>８</a:t>
            </a:r>
            <a:r>
              <a:rPr lang="en-US" altLang="ja-JP" dirty="0" smtClean="0"/>
              <a:t>0</a:t>
            </a:r>
            <a:r>
              <a:rPr lang="ja-JP" altLang="en-US" dirty="0" smtClean="0"/>
              <a:t>点のレコードを表示する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(</a:t>
            </a:r>
            <a:r>
              <a:rPr lang="ja-JP" altLang="en-US" dirty="0" smtClean="0"/>
              <a:t>ヒント</a:t>
            </a:r>
            <a:r>
              <a:rPr lang="en-US" altLang="ja-JP" dirty="0" smtClean="0"/>
              <a:t>: </a:t>
            </a:r>
            <a:r>
              <a:rPr lang="ja-JP" altLang="en-US" dirty="0" smtClean="0"/>
              <a:t>書き方に注意</a:t>
            </a:r>
            <a:r>
              <a:rPr lang="en-US" altLang="ja-JP" dirty="0" smtClean="0"/>
              <a:t>)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３−４</a:t>
            </a:r>
            <a:r>
              <a:rPr lang="en-US" altLang="ja-JP" dirty="0" smtClean="0"/>
              <a:t>. </a:t>
            </a:r>
            <a:r>
              <a:rPr lang="ja-JP" altLang="en-US" dirty="0" smtClean="0"/>
              <a:t>テーブル</a:t>
            </a:r>
            <a:r>
              <a:rPr lang="ja-JP" altLang="en-US" dirty="0"/>
              <a:t>「生徒成績データ」より、理科</a:t>
            </a:r>
            <a:r>
              <a:rPr lang="ja-JP" altLang="en-US" dirty="0" smtClean="0"/>
              <a:t>の</a:t>
            </a:r>
            <a:r>
              <a:rPr lang="ja-JP" altLang="en-US" dirty="0"/>
              <a:t>成績</a:t>
            </a:r>
            <a:r>
              <a:rPr lang="ja-JP" altLang="en-US" dirty="0" smtClean="0"/>
              <a:t>が９０点以上または社会の</a:t>
            </a:r>
            <a:r>
              <a:rPr lang="ja-JP" altLang="en-US" dirty="0"/>
              <a:t>成績</a:t>
            </a:r>
            <a:r>
              <a:rPr lang="ja-JP" altLang="en-US" dirty="0" smtClean="0"/>
              <a:t>が９０点</a:t>
            </a:r>
            <a:r>
              <a:rPr lang="ja-JP" altLang="en-US" dirty="0"/>
              <a:t>以上</a:t>
            </a:r>
            <a:r>
              <a:rPr lang="ja-JP" altLang="en-US" dirty="0" smtClean="0"/>
              <a:t>のレコード</a:t>
            </a:r>
            <a:r>
              <a:rPr lang="ja-JP" altLang="en-US" dirty="0"/>
              <a:t>を表示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(</a:t>
            </a:r>
            <a:r>
              <a:rPr lang="ja-JP" altLang="en-US" dirty="0"/>
              <a:t>ヒント</a:t>
            </a:r>
            <a:r>
              <a:rPr lang="en-US" altLang="ja-JP" dirty="0"/>
              <a:t>: </a:t>
            </a:r>
            <a:r>
              <a:rPr lang="en-US" altLang="ja-JP" dirty="0" smtClean="0"/>
              <a:t>OR)</a:t>
            </a: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610" y="4409001"/>
            <a:ext cx="2196327" cy="216582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610" y="1397802"/>
            <a:ext cx="2196327" cy="23824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302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演習</a:t>
            </a:r>
            <a:r>
              <a:rPr kumimoji="1" lang="ja-JP" altLang="en-US" dirty="0" smtClean="0"/>
              <a:t>問題</a:t>
            </a:r>
            <a:r>
              <a:rPr kumimoji="1" lang="en-US" altLang="ja-JP" dirty="0" smtClean="0"/>
              <a:t> (</a:t>
            </a:r>
            <a:r>
              <a:rPr lang="en-US" altLang="ja-JP" dirty="0" smtClean="0"/>
              <a:t>4</a:t>
            </a:r>
            <a:r>
              <a:rPr kumimoji="1" lang="en-US" altLang="ja-JP" dirty="0" smtClean="0"/>
              <a:t>/5)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４</a:t>
            </a:r>
            <a:r>
              <a:rPr lang="en-US" altLang="ja-JP" dirty="0" smtClean="0"/>
              <a:t>. </a:t>
            </a:r>
            <a:r>
              <a:rPr lang="ja-JP" altLang="en-US" dirty="0" smtClean="0"/>
              <a:t>テーブル「クラブデータ」より、クラブの属性がサッカー部であるレコードを表示する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５</a:t>
            </a:r>
            <a:r>
              <a:rPr lang="en-US" altLang="ja-JP" dirty="0" smtClean="0"/>
              <a:t>. </a:t>
            </a:r>
            <a:r>
              <a:rPr lang="ja-JP" altLang="en-US" dirty="0" smtClean="0"/>
              <a:t>テーブル「選択科目データ」より、理系かつ物理を履修しているレコードを表示する</a:t>
            </a:r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70" y="4092456"/>
            <a:ext cx="2533259" cy="22687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617" y="1527255"/>
            <a:ext cx="1322766" cy="17546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8840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演習</a:t>
            </a:r>
            <a:r>
              <a:rPr lang="ja-JP" altLang="en-US" dirty="0" smtClean="0"/>
              <a:t>問題</a:t>
            </a:r>
            <a:r>
              <a:rPr lang="en-US" altLang="ja-JP" dirty="0" smtClean="0"/>
              <a:t> (</a:t>
            </a:r>
            <a:r>
              <a:rPr lang="en-US" altLang="ja-JP" dirty="0"/>
              <a:t>5</a:t>
            </a:r>
            <a:r>
              <a:rPr lang="en-US" altLang="ja-JP" dirty="0" smtClean="0"/>
              <a:t>/5)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６．</a:t>
            </a:r>
            <a:r>
              <a:rPr lang="en-US" altLang="ja-JP" dirty="0" smtClean="0"/>
              <a:t> </a:t>
            </a:r>
            <a:r>
              <a:rPr lang="ja-JP" altLang="en-US" dirty="0"/>
              <a:t>テーブル「生徒データ」から、出身中学の一覧を重複なく表示</a:t>
            </a:r>
            <a:r>
              <a:rPr lang="ja-JP" altLang="en-US" dirty="0" smtClean="0"/>
              <a:t>したい</a:t>
            </a:r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164" y="2221269"/>
            <a:ext cx="1661132" cy="32764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3128543" y="2990961"/>
            <a:ext cx="1394439" cy="392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出力例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6677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: </a:t>
            </a:r>
            <a:r>
              <a:rPr lang="ja-JP" altLang="en-US" dirty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kumimoji="1" lang="ja-JP" altLang="en-US" dirty="0" smtClean="0"/>
              <a:t>問題１</a:t>
            </a:r>
            <a:endParaRPr kumimoji="1" lang="en-US" altLang="ja-JP" dirty="0" smtClean="0"/>
          </a:p>
          <a:p>
            <a:r>
              <a:rPr lang="ja-JP" altLang="en-US" dirty="0"/>
              <a:t>次の</a:t>
            </a:r>
            <a:r>
              <a:rPr lang="en-US" altLang="ja-JP" dirty="0"/>
              <a:t>SQL</a:t>
            </a:r>
            <a:r>
              <a:rPr lang="ja-JP" altLang="en-US" dirty="0"/>
              <a:t>文によって表（学生一覧）から抽出されるデータはどれか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en-US" altLang="ja-JP" dirty="0" smtClean="0"/>
              <a:t>SELECT </a:t>
            </a:r>
            <a:r>
              <a:rPr lang="ja-JP" altLang="en-US" dirty="0" smtClean="0"/>
              <a:t>氏名</a:t>
            </a:r>
            <a:r>
              <a:rPr lang="en-US" altLang="ja-JP" dirty="0" smtClean="0"/>
              <a:t> FROM </a:t>
            </a:r>
            <a:r>
              <a:rPr lang="ja-JP" altLang="en-US" dirty="0" smtClean="0"/>
              <a:t>学生一覧</a:t>
            </a:r>
            <a:r>
              <a:rPr lang="en-US" altLang="ja-JP" dirty="0" smtClean="0"/>
              <a:t> WHERE </a:t>
            </a:r>
            <a:r>
              <a:rPr lang="ja-JP" altLang="en-US" dirty="0" smtClean="0"/>
              <a:t>専攻</a:t>
            </a:r>
            <a:r>
              <a:rPr lang="en-US" altLang="ja-JP" dirty="0" smtClean="0"/>
              <a:t> </a:t>
            </a:r>
            <a:r>
              <a:rPr lang="ja-JP" altLang="en-US" dirty="0" smtClean="0"/>
              <a:t>＝</a:t>
            </a:r>
            <a:r>
              <a:rPr lang="en-US" altLang="ja-JP" dirty="0" smtClean="0"/>
              <a:t> ‘</a:t>
            </a:r>
            <a:r>
              <a:rPr lang="ja-JP" altLang="en-US" dirty="0" smtClean="0"/>
              <a:t>物理</a:t>
            </a:r>
            <a:r>
              <a:rPr lang="en-US" altLang="ja-JP" dirty="0" smtClean="0"/>
              <a:t>’ AND </a:t>
            </a:r>
            <a:r>
              <a:rPr lang="ja-JP" altLang="en-US" dirty="0" smtClean="0"/>
              <a:t>年齢</a:t>
            </a:r>
            <a:r>
              <a:rPr lang="en-US" altLang="ja-JP" dirty="0" smtClean="0"/>
              <a:t> &lt; 20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ja-JP" altLang="en-US" dirty="0"/>
              <a:t>ア　斎藤五郎</a:t>
            </a:r>
          </a:p>
          <a:p>
            <a:r>
              <a:rPr lang="ja-JP" altLang="en-US" dirty="0"/>
              <a:t>イ　佐藤恒一</a:t>
            </a:r>
          </a:p>
          <a:p>
            <a:r>
              <a:rPr lang="ja-JP" altLang="en-US" dirty="0"/>
              <a:t>ウ　佐藤恒一，田中真司</a:t>
            </a:r>
          </a:p>
          <a:p>
            <a:r>
              <a:rPr lang="ja-JP" altLang="en-US" dirty="0"/>
              <a:t>エ　鈴木有三，田中真司，斎藤五郎</a:t>
            </a:r>
          </a:p>
          <a:p>
            <a:r>
              <a:rPr lang="ja-JP" altLang="en-US" dirty="0"/>
              <a:t>オ　田中</a:t>
            </a:r>
            <a:r>
              <a:rPr lang="ja-JP" altLang="en-US" dirty="0" smtClean="0"/>
              <a:t>真司</a:t>
            </a:r>
            <a:endParaRPr lang="en-US" altLang="ja-JP" dirty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 smtClean="0"/>
              <a:t>初級</a:t>
            </a:r>
            <a:r>
              <a:rPr lang="ja-JP" altLang="en-US" dirty="0"/>
              <a:t>シスアド 平成</a:t>
            </a:r>
            <a:r>
              <a:rPr lang="en-US" altLang="ja-JP" dirty="0"/>
              <a:t>6</a:t>
            </a:r>
            <a:r>
              <a:rPr lang="ja-JP" altLang="en-US" dirty="0"/>
              <a:t>年度 午前 問</a:t>
            </a:r>
            <a:r>
              <a:rPr lang="en-US" altLang="ja-JP" dirty="0" smtClean="0"/>
              <a:t>37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0" y="2492710"/>
            <a:ext cx="2057400" cy="24003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07027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>
                <a:solidFill>
                  <a:schemeClr val="accent2"/>
                </a:solidFill>
              </a:rPr>
              <a:t>前回</a:t>
            </a:r>
            <a:r>
              <a:rPr lang="ja-JP" altLang="ja-JP" dirty="0">
                <a:solidFill>
                  <a:schemeClr val="accent2"/>
                </a:solidFill>
              </a:rPr>
              <a:t>の</a:t>
            </a:r>
            <a:r>
              <a:rPr lang="ja-JP" altLang="ja-JP" dirty="0" smtClean="0">
                <a:solidFill>
                  <a:schemeClr val="accent2"/>
                </a:solidFill>
              </a:rPr>
              <a:t>復習</a:t>
            </a:r>
            <a:endParaRPr lang="en-US" altLang="ja-JP" dirty="0" smtClean="0">
              <a:solidFill>
                <a:schemeClr val="accent2"/>
              </a:solidFill>
            </a:endParaRPr>
          </a:p>
          <a:p>
            <a:pPr>
              <a:buFont typeface="Wingdings" charset="2"/>
              <a:buChar char="Ø"/>
            </a:pPr>
            <a:r>
              <a:rPr lang="ja-JP" altLang="en-US" dirty="0" smtClean="0"/>
              <a:t>射影・選択・結合とは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SELECT</a:t>
            </a:r>
            <a:r>
              <a:rPr lang="ja-JP" altLang="ja-JP" dirty="0"/>
              <a:t>文</a:t>
            </a:r>
            <a:r>
              <a:rPr lang="en-US" altLang="ja-JP" dirty="0"/>
              <a:t>(</a:t>
            </a:r>
            <a:r>
              <a:rPr lang="ja-JP" altLang="ja-JP" dirty="0"/>
              <a:t>射影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SELECT</a:t>
            </a:r>
            <a:r>
              <a:rPr lang="ja-JP" altLang="ja-JP" dirty="0"/>
              <a:t>文</a:t>
            </a:r>
            <a:r>
              <a:rPr lang="en-US" altLang="ja-JP" dirty="0" smtClean="0"/>
              <a:t>(</a:t>
            </a:r>
            <a:r>
              <a:rPr lang="ja-JP" altLang="en-US" dirty="0" smtClean="0"/>
              <a:t>選択</a:t>
            </a:r>
            <a:r>
              <a:rPr lang="en-US" altLang="ja-JP" dirty="0" smtClean="0"/>
              <a:t>)</a:t>
            </a:r>
          </a:p>
          <a:p>
            <a:pPr>
              <a:buFont typeface="Wingdings" charset="2"/>
              <a:buChar char="Ø"/>
            </a:pPr>
            <a:r>
              <a:rPr lang="en-US" altLang="ja-JP" dirty="0" smtClean="0"/>
              <a:t>SELECT</a:t>
            </a:r>
            <a:r>
              <a:rPr lang="ja-JP" altLang="ja-JP" dirty="0"/>
              <a:t>文</a:t>
            </a:r>
            <a:r>
              <a:rPr lang="en-US" altLang="ja-JP" dirty="0"/>
              <a:t>(</a:t>
            </a:r>
            <a:r>
              <a:rPr lang="ja-JP" altLang="ja-JP" dirty="0"/>
              <a:t>結合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DISTINCT(</a:t>
            </a:r>
            <a:r>
              <a:rPr lang="ja-JP" altLang="ja-JP" dirty="0"/>
              <a:t>重複の排除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8187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: </a:t>
            </a:r>
            <a:r>
              <a:rPr lang="ja-JP" altLang="en-US" dirty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kumimoji="1" lang="ja-JP" altLang="en-US" dirty="0" smtClean="0"/>
              <a:t>問題２</a:t>
            </a:r>
            <a:endParaRPr kumimoji="1" lang="en-US" altLang="ja-JP" dirty="0" smtClean="0"/>
          </a:p>
          <a:p>
            <a:r>
              <a:rPr lang="ja-JP" altLang="en-US" dirty="0"/>
              <a:t>顧客表（</a:t>
            </a:r>
            <a:r>
              <a:rPr lang="en-US" altLang="ja-JP" dirty="0"/>
              <a:t>KOKYAKU</a:t>
            </a:r>
            <a:r>
              <a:rPr lang="ja-JP" altLang="en-US" dirty="0"/>
              <a:t>）に対する二つの操作の説明に関して，誤っている記述はどれか。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/>
              <a:t>操作</a:t>
            </a:r>
            <a:r>
              <a:rPr lang="en-US" altLang="ja-JP" dirty="0" smtClean="0"/>
              <a:t>1</a:t>
            </a:r>
            <a:r>
              <a:rPr lang="en-US" altLang="ja-JP" dirty="0"/>
              <a:t> </a:t>
            </a:r>
            <a:r>
              <a:rPr lang="en-US" altLang="ja-JP" dirty="0" smtClean="0"/>
              <a:t>: SELECT</a:t>
            </a:r>
            <a:r>
              <a:rPr lang="en-US" altLang="ja-JP" dirty="0"/>
              <a:t> </a:t>
            </a:r>
            <a:r>
              <a:rPr lang="en-US" altLang="ja-JP" dirty="0" smtClean="0"/>
              <a:t>KOKYAKU_MEI, JUSHO</a:t>
            </a:r>
            <a:r>
              <a:rPr lang="en-US" altLang="ja-JP" dirty="0"/>
              <a:t> </a:t>
            </a:r>
            <a:r>
              <a:rPr lang="en-US" altLang="ja-JP" dirty="0" smtClean="0"/>
              <a:t>FROM</a:t>
            </a:r>
            <a:r>
              <a:rPr lang="en-US" altLang="ja-JP" dirty="0"/>
              <a:t> </a:t>
            </a:r>
            <a:r>
              <a:rPr lang="en-US" altLang="ja-JP" dirty="0" smtClean="0"/>
              <a:t>KOKYAKU</a:t>
            </a:r>
            <a:endParaRPr lang="en-US" altLang="ja-JP" dirty="0"/>
          </a:p>
          <a:p>
            <a:r>
              <a:rPr lang="ja-JP" altLang="en-US" dirty="0" smtClean="0"/>
              <a:t>操作</a:t>
            </a:r>
            <a:r>
              <a:rPr lang="en-US" altLang="ja-JP" dirty="0" smtClean="0"/>
              <a:t>2 : SELECT * FROM KOKYAKU WHERE KOKYAKU_NO = ‘D0010’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ja-JP" altLang="en-US" dirty="0"/>
              <a:t>ア　操作</a:t>
            </a:r>
            <a:r>
              <a:rPr lang="en-US" altLang="ja-JP" dirty="0"/>
              <a:t>1</a:t>
            </a:r>
            <a:r>
              <a:rPr lang="ja-JP" altLang="en-US" dirty="0"/>
              <a:t>で取り出される表は，</a:t>
            </a:r>
            <a:r>
              <a:rPr lang="en-US" altLang="ja-JP" dirty="0"/>
              <a:t>4</a:t>
            </a:r>
            <a:r>
              <a:rPr lang="ja-JP" altLang="en-US" dirty="0"/>
              <a:t>行である。</a:t>
            </a:r>
          </a:p>
          <a:p>
            <a:r>
              <a:rPr lang="ja-JP" altLang="en-US" dirty="0"/>
              <a:t>イ　操作</a:t>
            </a:r>
            <a:r>
              <a:rPr lang="en-US" altLang="ja-JP" dirty="0"/>
              <a:t>1</a:t>
            </a:r>
            <a:r>
              <a:rPr lang="ja-JP" altLang="en-US" dirty="0"/>
              <a:t>で取り出される表は，</a:t>
            </a:r>
            <a:r>
              <a:rPr lang="en-US" altLang="ja-JP" dirty="0"/>
              <a:t>2</a:t>
            </a:r>
            <a:r>
              <a:rPr lang="ja-JP" altLang="en-US" dirty="0"/>
              <a:t>列である。</a:t>
            </a:r>
          </a:p>
          <a:p>
            <a:r>
              <a:rPr lang="ja-JP" altLang="en-US" dirty="0"/>
              <a:t>ウ　操作</a:t>
            </a:r>
            <a:r>
              <a:rPr lang="en-US" altLang="ja-JP" dirty="0"/>
              <a:t>1</a:t>
            </a:r>
            <a:r>
              <a:rPr lang="ja-JP" altLang="en-US" dirty="0"/>
              <a:t>は射影，操作</a:t>
            </a:r>
            <a:r>
              <a:rPr lang="en-US" altLang="ja-JP" dirty="0"/>
              <a:t>2</a:t>
            </a:r>
            <a:r>
              <a:rPr lang="ja-JP" altLang="en-US" dirty="0"/>
              <a:t>は選択操作である。</a:t>
            </a:r>
          </a:p>
          <a:p>
            <a:r>
              <a:rPr lang="ja-JP" altLang="en-US" dirty="0"/>
              <a:t>エ　操作</a:t>
            </a:r>
            <a:r>
              <a:rPr lang="en-US" altLang="ja-JP" dirty="0"/>
              <a:t>2</a:t>
            </a:r>
            <a:r>
              <a:rPr lang="ja-JP" altLang="en-US" dirty="0"/>
              <a:t>で取り出される表は，</a:t>
            </a:r>
            <a:r>
              <a:rPr lang="en-US" altLang="ja-JP" dirty="0"/>
              <a:t>1</a:t>
            </a:r>
            <a:r>
              <a:rPr lang="ja-JP" altLang="en-US" dirty="0"/>
              <a:t>行である。</a:t>
            </a:r>
          </a:p>
          <a:p>
            <a:r>
              <a:rPr lang="ja-JP" altLang="en-US" dirty="0"/>
              <a:t>オ　操作</a:t>
            </a:r>
            <a:r>
              <a:rPr lang="en-US" altLang="ja-JP" dirty="0"/>
              <a:t>2</a:t>
            </a:r>
            <a:r>
              <a:rPr lang="ja-JP" altLang="en-US" dirty="0"/>
              <a:t>で取り出される表は，</a:t>
            </a:r>
            <a:r>
              <a:rPr lang="en-US" altLang="ja-JP" dirty="0"/>
              <a:t>2</a:t>
            </a:r>
            <a:r>
              <a:rPr lang="ja-JP" altLang="en-US" dirty="0"/>
              <a:t>列である。</a:t>
            </a:r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 smtClean="0"/>
              <a:t>初級</a:t>
            </a:r>
            <a:r>
              <a:rPr lang="ja-JP" altLang="en-US" dirty="0"/>
              <a:t>シスアド 平成</a:t>
            </a:r>
            <a:r>
              <a:rPr lang="en-US" altLang="ja-JP" dirty="0"/>
              <a:t>7</a:t>
            </a:r>
            <a:r>
              <a:rPr lang="ja-JP" altLang="en-US" dirty="0"/>
              <a:t>年度 午前 問</a:t>
            </a:r>
            <a:r>
              <a:rPr lang="en-US" altLang="ja-JP" dirty="0" smtClean="0"/>
              <a:t>73</a:t>
            </a:r>
            <a:endParaRPr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970" y="2645110"/>
            <a:ext cx="4889500" cy="20955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09440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SQL</a:t>
            </a:r>
            <a:r>
              <a:rPr lang="ja-JP" altLang="en-US" dirty="0"/>
              <a:t>文に関する問題</a:t>
            </a:r>
            <a:r>
              <a:rPr lang="en-US" altLang="ja-JP" dirty="0"/>
              <a:t> : </a:t>
            </a:r>
            <a:r>
              <a:rPr lang="ja-JP" altLang="en-US" smtClean="0"/>
              <a:t>基礎編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kumimoji="1" lang="ja-JP" altLang="en-US" dirty="0" smtClean="0"/>
              <a:t>問題３</a:t>
            </a:r>
            <a:endParaRPr kumimoji="1" lang="en-US" altLang="ja-JP" dirty="0" smtClean="0"/>
          </a:p>
          <a:p>
            <a:r>
              <a:rPr lang="en-US" altLang="ja-JP" dirty="0"/>
              <a:t>SQL</a:t>
            </a:r>
            <a:r>
              <a:rPr lang="ja-JP" altLang="en-US" dirty="0"/>
              <a:t>において，</a:t>
            </a:r>
            <a:r>
              <a:rPr lang="en-US" altLang="ja-JP" dirty="0"/>
              <a:t>SELECT</a:t>
            </a:r>
            <a:r>
              <a:rPr lang="ja-JP" altLang="en-US" dirty="0"/>
              <a:t>文の</a:t>
            </a:r>
            <a:r>
              <a:rPr lang="en-US" altLang="ja-JP" dirty="0"/>
              <a:t>DISTINCT</a:t>
            </a:r>
            <a:r>
              <a:rPr lang="ja-JP" altLang="en-US" dirty="0"/>
              <a:t>は，</a:t>
            </a:r>
            <a:r>
              <a:rPr lang="en-US" altLang="ja-JP" dirty="0"/>
              <a:t>SELECT</a:t>
            </a:r>
            <a:r>
              <a:rPr lang="ja-JP" altLang="en-US" dirty="0"/>
              <a:t>文で得られる表の中から“冗長な重複行を取り除く”ための指定である。次の</a:t>
            </a:r>
            <a:r>
              <a:rPr lang="en-US" altLang="ja-JP" dirty="0"/>
              <a:t>DISTINCT</a:t>
            </a:r>
            <a:r>
              <a:rPr lang="ja-JP" altLang="en-US" dirty="0"/>
              <a:t>付きの</a:t>
            </a:r>
            <a:r>
              <a:rPr lang="en-US" altLang="ja-JP" dirty="0"/>
              <a:t>SELECT</a:t>
            </a:r>
            <a:r>
              <a:rPr lang="ja-JP" altLang="en-US" dirty="0"/>
              <a:t>文を実行した結果</a:t>
            </a:r>
            <a:r>
              <a:rPr lang="ja-JP" altLang="en-US" dirty="0" smtClean="0"/>
              <a:t>得られる表の</a:t>
            </a:r>
            <a:r>
              <a:rPr lang="ja-JP" altLang="en-US" dirty="0"/>
              <a:t>行数は幾つか。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〔SELECT</a:t>
            </a:r>
            <a:r>
              <a:rPr lang="ja-JP" altLang="en-US" dirty="0"/>
              <a:t>文</a:t>
            </a:r>
            <a:r>
              <a:rPr lang="en-US" altLang="ja-JP" dirty="0"/>
              <a:t>〕</a:t>
            </a:r>
          </a:p>
          <a:p>
            <a:pPr marL="0" indent="0">
              <a:buNone/>
            </a:pPr>
            <a:r>
              <a:rPr lang="en-US" altLang="ja-JP" dirty="0"/>
              <a:t>SELECT DISTINCT </a:t>
            </a:r>
            <a:r>
              <a:rPr lang="ja-JP" altLang="en-US" dirty="0"/>
              <a:t>顧客名</a:t>
            </a:r>
            <a:r>
              <a:rPr lang="en-US" altLang="ja-JP" dirty="0"/>
              <a:t>,</a:t>
            </a:r>
            <a:r>
              <a:rPr lang="ja-JP" altLang="en-US" dirty="0"/>
              <a:t>商品名</a:t>
            </a:r>
            <a:r>
              <a:rPr lang="en-US" altLang="ja-JP" dirty="0"/>
              <a:t>,</a:t>
            </a:r>
            <a:r>
              <a:rPr lang="ja-JP" altLang="en-US" dirty="0"/>
              <a:t>単価 </a:t>
            </a:r>
            <a:r>
              <a:rPr lang="en-US" altLang="ja-JP" dirty="0"/>
              <a:t>FROM </a:t>
            </a:r>
            <a:r>
              <a:rPr lang="ja-JP" altLang="en-US" dirty="0"/>
              <a:t>受注表</a:t>
            </a:r>
            <a:r>
              <a:rPr lang="en-US" altLang="ja-JP" dirty="0"/>
              <a:t>,</a:t>
            </a:r>
            <a:r>
              <a:rPr lang="ja-JP" altLang="en-US" dirty="0" smtClean="0"/>
              <a:t>商品表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 smtClean="0"/>
              <a:t>				WHERE </a:t>
            </a:r>
            <a:r>
              <a:rPr lang="ja-JP" altLang="en-US" dirty="0"/>
              <a:t>受注表</a:t>
            </a:r>
            <a:r>
              <a:rPr lang="en-US" altLang="ja-JP" dirty="0"/>
              <a:t>.</a:t>
            </a:r>
            <a:r>
              <a:rPr lang="ja-JP" altLang="en-US" dirty="0"/>
              <a:t>商品番号 </a:t>
            </a:r>
            <a:r>
              <a:rPr lang="en-US" altLang="ja-JP" dirty="0"/>
              <a:t>= </a:t>
            </a:r>
            <a:r>
              <a:rPr lang="ja-JP" altLang="en-US" dirty="0"/>
              <a:t>商品表</a:t>
            </a:r>
            <a:r>
              <a:rPr lang="en-US" altLang="ja-JP" dirty="0"/>
              <a:t>.</a:t>
            </a:r>
            <a:r>
              <a:rPr lang="ja-JP" altLang="en-US" dirty="0"/>
              <a:t>商品番号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ja-JP" altLang="en-US" dirty="0"/>
              <a:t>ア　</a:t>
            </a:r>
            <a:r>
              <a:rPr lang="en-US" altLang="ja-JP" dirty="0"/>
              <a:t>2</a:t>
            </a:r>
          </a:p>
          <a:p>
            <a:r>
              <a:rPr lang="ja-JP" altLang="en-US" dirty="0"/>
              <a:t>イ　</a:t>
            </a:r>
            <a:r>
              <a:rPr lang="en-US" altLang="ja-JP" dirty="0"/>
              <a:t>3</a:t>
            </a:r>
          </a:p>
          <a:p>
            <a:r>
              <a:rPr lang="ja-JP" altLang="en-US" dirty="0"/>
              <a:t>ウ　</a:t>
            </a:r>
            <a:r>
              <a:rPr lang="en-US" altLang="ja-JP" dirty="0"/>
              <a:t>4</a:t>
            </a:r>
          </a:p>
          <a:p>
            <a:r>
              <a:rPr lang="ja-JP" altLang="en-US" dirty="0"/>
              <a:t>エ　</a:t>
            </a:r>
            <a:r>
              <a:rPr lang="en-US" altLang="ja-JP" dirty="0"/>
              <a:t>5</a:t>
            </a:r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 smtClean="0"/>
              <a:t>初級</a:t>
            </a:r>
            <a:r>
              <a:rPr lang="ja-JP" altLang="en-US" dirty="0"/>
              <a:t>シスアド 平成</a:t>
            </a:r>
            <a:r>
              <a:rPr lang="en-US" altLang="ja-JP" dirty="0"/>
              <a:t>10</a:t>
            </a:r>
            <a:r>
              <a:rPr lang="ja-JP" altLang="en-US" dirty="0"/>
              <a:t>年 午前 問</a:t>
            </a:r>
            <a:r>
              <a:rPr lang="en-US" altLang="ja-JP" dirty="0"/>
              <a:t>36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400" y="3334952"/>
            <a:ext cx="4775200" cy="23749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8645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 dirty="0" smtClean="0"/>
              <a:t>データベース</a:t>
            </a:r>
            <a:r>
              <a:rPr kumimoji="1" lang="ja-JP" altLang="en-US" sz="3600" dirty="0" smtClean="0"/>
              <a:t>名</a:t>
            </a:r>
            <a:r>
              <a:rPr kumimoji="1" lang="ja-JP" altLang="en-US" dirty="0" smtClean="0"/>
              <a:t>「コンビニ」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24763"/>
            <a:ext cx="10515600" cy="4752200"/>
          </a:xfrm>
        </p:spPr>
        <p:txBody>
          <a:bodyPr/>
          <a:lstStyle/>
          <a:p>
            <a:r>
              <a:rPr lang="ja-JP" altLang="en-US" sz="2000" dirty="0" smtClean="0"/>
              <a:t>テーブル名</a:t>
            </a:r>
            <a:r>
              <a:rPr lang="ja-JP" altLang="en-US" dirty="0" smtClean="0"/>
              <a:t>「商品データ」</a:t>
            </a:r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sz="2000" dirty="0" smtClean="0"/>
              <a:t>テーブル名</a:t>
            </a:r>
            <a:r>
              <a:rPr kumimoji="1" lang="ja-JP" altLang="en-US" dirty="0" smtClean="0"/>
              <a:t>「売上データ」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1946663"/>
          <a:ext cx="776803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838200" y="4462145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図表 6"/>
          <p:cNvGraphicFramePr/>
          <p:nvPr>
            <p:extLst/>
          </p:nvPr>
        </p:nvGraphicFramePr>
        <p:xfrm>
          <a:off x="9074553" y="3935392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78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前回の復習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ja-JP" dirty="0" err="1" smtClean="0"/>
              <a:t>sAccess</a:t>
            </a:r>
            <a:r>
              <a:rPr lang="ja-JP" altLang="en-US" dirty="0" smtClean="0"/>
              <a:t>の</a:t>
            </a:r>
            <a:r>
              <a:rPr lang="en-US" altLang="ja-JP" dirty="0" smtClean="0"/>
              <a:t>SQL</a:t>
            </a:r>
            <a:r>
              <a:rPr lang="ja-JP" altLang="en-US" dirty="0" smtClean="0"/>
              <a:t>エディタを使い、実際に</a:t>
            </a:r>
            <a:r>
              <a:rPr lang="en-US" altLang="ja-JP" dirty="0" smtClean="0"/>
              <a:t>SECECT</a:t>
            </a:r>
            <a:r>
              <a:rPr lang="ja-JP" altLang="en-US" dirty="0" smtClean="0"/>
              <a:t>文を扱ってみた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 smtClean="0"/>
              <a:t>復習として以下を実行してみよう</a:t>
            </a:r>
            <a:endParaRPr lang="en-US" altLang="ja-JP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/>
              <a:t>①</a:t>
            </a:r>
            <a:r>
              <a:rPr lang="en-US" altLang="ja-JP" b="1" dirty="0" smtClean="0"/>
              <a:t>use </a:t>
            </a:r>
            <a:r>
              <a:rPr lang="ja-JP" altLang="en-US" b="1" dirty="0" smtClean="0"/>
              <a:t>コンビニ</a:t>
            </a:r>
            <a:r>
              <a:rPr lang="en-US" altLang="ja-JP" b="1" dirty="0" smtClean="0"/>
              <a:t>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/>
              <a:t>②</a:t>
            </a:r>
            <a:r>
              <a:rPr lang="en-US" altLang="ja-JP" b="1" dirty="0" smtClean="0"/>
              <a:t>select * from </a:t>
            </a:r>
            <a:r>
              <a:rPr lang="ja-JP" altLang="en-US" b="1" dirty="0" smtClean="0"/>
              <a:t>商品データ</a:t>
            </a:r>
            <a:r>
              <a:rPr lang="en-US" altLang="ja-JP" b="1" dirty="0" smtClean="0"/>
              <a:t>;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6501008" y="2203547"/>
            <a:ext cx="2210765" cy="42895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商品</a:t>
            </a:r>
            <a:r>
              <a:rPr kumimoji="1" lang="ja-JP" altLang="en-US" dirty="0" smtClean="0"/>
              <a:t>データ</a:t>
            </a:r>
            <a:endParaRPr kumimoji="1" lang="ja-JP" altLang="en-US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627400091"/>
              </p:ext>
            </p:extLst>
          </p:nvPr>
        </p:nvGraphicFramePr>
        <p:xfrm>
          <a:off x="1289926" y="3781196"/>
          <a:ext cx="2198173" cy="2194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18" t="11891"/>
          <a:stretch/>
        </p:blipFill>
        <p:spPr>
          <a:xfrm>
            <a:off x="6501008" y="2895897"/>
            <a:ext cx="4160033" cy="358110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25817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ja-JP" altLang="ja-JP" dirty="0" smtClean="0"/>
              <a:t>前回</a:t>
            </a:r>
            <a:r>
              <a:rPr lang="ja-JP" altLang="ja-JP" dirty="0"/>
              <a:t>の</a:t>
            </a:r>
            <a:r>
              <a:rPr lang="ja-JP" altLang="ja-JP" dirty="0" smtClean="0"/>
              <a:t>復習</a:t>
            </a:r>
            <a:endParaRPr lang="en-US" altLang="ja-JP" dirty="0" smtClean="0"/>
          </a:p>
          <a:p>
            <a:pPr>
              <a:buFont typeface="Wingdings" charset="2"/>
              <a:buChar char="Ø"/>
            </a:pPr>
            <a:r>
              <a:rPr lang="ja-JP" altLang="en-US" dirty="0" smtClean="0">
                <a:solidFill>
                  <a:schemeClr val="accent2"/>
                </a:solidFill>
              </a:rPr>
              <a:t>射影・選択・結合とは</a:t>
            </a:r>
            <a:endParaRPr lang="ja-JP" altLang="ja-JP" dirty="0">
              <a:solidFill>
                <a:schemeClr val="accent2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altLang="ja-JP" dirty="0"/>
              <a:t>SELECT</a:t>
            </a:r>
            <a:r>
              <a:rPr lang="ja-JP" altLang="ja-JP" dirty="0"/>
              <a:t>文</a:t>
            </a:r>
            <a:r>
              <a:rPr lang="en-US" altLang="ja-JP" dirty="0"/>
              <a:t>(</a:t>
            </a:r>
            <a:r>
              <a:rPr lang="ja-JP" altLang="ja-JP" dirty="0"/>
              <a:t>射影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SELECT</a:t>
            </a:r>
            <a:r>
              <a:rPr lang="ja-JP" altLang="ja-JP" dirty="0"/>
              <a:t>文</a:t>
            </a:r>
            <a:r>
              <a:rPr lang="en-US" altLang="ja-JP" dirty="0" smtClean="0"/>
              <a:t>(</a:t>
            </a:r>
            <a:r>
              <a:rPr lang="ja-JP" altLang="en-US" dirty="0" smtClean="0"/>
              <a:t>選択</a:t>
            </a:r>
            <a:r>
              <a:rPr lang="en-US" altLang="ja-JP" dirty="0" smtClean="0"/>
              <a:t>)</a:t>
            </a:r>
          </a:p>
          <a:p>
            <a:pPr>
              <a:buFont typeface="Wingdings" charset="2"/>
              <a:buChar char="Ø"/>
            </a:pPr>
            <a:r>
              <a:rPr lang="en-US" altLang="ja-JP" dirty="0" smtClean="0"/>
              <a:t>SELECT</a:t>
            </a:r>
            <a:r>
              <a:rPr lang="ja-JP" altLang="ja-JP" dirty="0"/>
              <a:t>文</a:t>
            </a:r>
            <a:r>
              <a:rPr lang="en-US" altLang="ja-JP" dirty="0"/>
              <a:t>(</a:t>
            </a:r>
            <a:r>
              <a:rPr lang="ja-JP" altLang="ja-JP" dirty="0"/>
              <a:t>結合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lang="en-US" altLang="ja-JP" dirty="0"/>
              <a:t>DISTINCT(</a:t>
            </a:r>
            <a:r>
              <a:rPr lang="ja-JP" altLang="ja-JP" dirty="0"/>
              <a:t>重複の排除</a:t>
            </a:r>
            <a:r>
              <a:rPr lang="en-US" altLang="ja-JP" dirty="0"/>
              <a:t>)</a:t>
            </a:r>
            <a:endParaRPr lang="ja-JP" altLang="ja-JP" dirty="0"/>
          </a:p>
          <a:p>
            <a:pPr>
              <a:buFont typeface="Wingdings" charset="2"/>
              <a:buChar char="Ø"/>
            </a:pPr>
            <a:r>
              <a:rPr kumimoji="1" lang="ja-JP" altLang="en-US" dirty="0" smtClean="0"/>
              <a:t>演習問題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419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RDB</a:t>
            </a:r>
            <a:r>
              <a:rPr kumimoji="1" lang="ja-JP" altLang="en-US" dirty="0" smtClean="0"/>
              <a:t>の３つの関係演算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 smtClean="0"/>
              <a:t>データベースを検索して必要なデータを取り出すことをここでは演算という。</a:t>
            </a:r>
            <a:endParaRPr lang="en-US" altLang="ja-JP" sz="2400" dirty="0" smtClean="0"/>
          </a:p>
          <a:p>
            <a:r>
              <a:rPr lang="ja-JP" altLang="en-US" sz="2400" dirty="0" smtClean="0"/>
              <a:t>関係演算は、目的とするデータをテーブルから取り出す作業。</a:t>
            </a:r>
            <a:endParaRPr lang="en-US" altLang="ja-JP" sz="2400" dirty="0" smtClean="0"/>
          </a:p>
          <a:p>
            <a:r>
              <a:rPr lang="en-US" altLang="ja-JP" sz="2400" dirty="0" smtClean="0"/>
              <a:t>RDB</a:t>
            </a:r>
            <a:r>
              <a:rPr lang="ja-JP" altLang="en-US" sz="2400" dirty="0" smtClean="0"/>
              <a:t>では、以下のような関係演算がある。</a:t>
            </a:r>
            <a:endParaRPr kumimoji="1" lang="en-US" altLang="ja-JP" sz="2400" dirty="0" smtClean="0"/>
          </a:p>
          <a:p>
            <a:pPr lvl="1">
              <a:buFont typeface="Wingdings" charset="2"/>
              <a:buChar char="Ø"/>
            </a:pPr>
            <a:r>
              <a:rPr kumimoji="1" lang="ja-JP" altLang="en-US" sz="2000" dirty="0" smtClean="0"/>
              <a:t>「射影」・・・表の中から特定の属性</a:t>
            </a:r>
            <a:r>
              <a:rPr kumimoji="1" lang="en-US" altLang="ja-JP" sz="2000" dirty="0" smtClean="0"/>
              <a:t>(</a:t>
            </a:r>
            <a:r>
              <a:rPr lang="ja-JP" altLang="en-US" sz="2000" dirty="0" smtClean="0"/>
              <a:t>列</a:t>
            </a:r>
            <a:r>
              <a:rPr kumimoji="1" lang="en-US" altLang="ja-JP" sz="2000" dirty="0" smtClean="0"/>
              <a:t>)</a:t>
            </a:r>
            <a:r>
              <a:rPr kumimoji="1" lang="ja-JP" altLang="en-US" sz="2000" dirty="0" smtClean="0"/>
              <a:t>だけを抽出する</a:t>
            </a:r>
            <a:endParaRPr kumimoji="1" lang="en-US" altLang="ja-JP" sz="2000" dirty="0" smtClean="0"/>
          </a:p>
          <a:p>
            <a:pPr lvl="1">
              <a:buFont typeface="Wingdings" charset="2"/>
              <a:buChar char="Ø"/>
            </a:pPr>
            <a:r>
              <a:rPr lang="ja-JP" altLang="en-US" sz="2000" dirty="0" smtClean="0"/>
              <a:t>「選択」・・・特定の行だけを抽出する</a:t>
            </a:r>
            <a:endParaRPr lang="en-US" altLang="ja-JP" sz="2000" dirty="0" smtClean="0"/>
          </a:p>
          <a:p>
            <a:pPr lvl="1">
              <a:buFont typeface="Wingdings" charset="2"/>
              <a:buChar char="Ø"/>
            </a:pPr>
            <a:r>
              <a:rPr kumimoji="1" lang="ja-JP" altLang="en-US" sz="2000" dirty="0" smtClean="0"/>
              <a:t>「結合」・・・共通する属性</a:t>
            </a:r>
            <a:r>
              <a:rPr kumimoji="1" lang="en-US" altLang="ja-JP" sz="2000" dirty="0" smtClean="0"/>
              <a:t>(</a:t>
            </a:r>
            <a:r>
              <a:rPr kumimoji="1" lang="ja-JP" altLang="en-US" sz="2000" dirty="0" smtClean="0"/>
              <a:t>列</a:t>
            </a:r>
            <a:r>
              <a:rPr kumimoji="1" lang="en-US" altLang="ja-JP" sz="2000" dirty="0" smtClean="0"/>
              <a:t>)</a:t>
            </a:r>
            <a:r>
              <a:rPr kumimoji="1" lang="ja-JP" altLang="en-US" sz="2000" dirty="0" smtClean="0"/>
              <a:t>をもとに複数の表を１つにまとめる</a:t>
            </a:r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38200" y="6331352"/>
            <a:ext cx="5782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CC BY </a:t>
            </a:r>
            <a:r>
              <a:rPr lang="mr-IN" altLang="ja-JP" sz="1400" dirty="0"/>
              <a:t>–</a:t>
            </a:r>
            <a:r>
              <a:rPr lang="en-US" altLang="ja-JP" sz="1400" dirty="0"/>
              <a:t> 2.4 </a:t>
            </a:r>
            <a:r>
              <a:rPr lang="ja-JP" altLang="en-US" sz="1400" dirty="0">
                <a:hlinkClick r:id="rId2"/>
              </a:rPr>
              <a:t>株式会社 リナックスアカデミー </a:t>
            </a:r>
            <a:r>
              <a:rPr lang="en-US" altLang="ja-JP" sz="1400" dirty="0">
                <a:hlinkClick r:id="rId2"/>
              </a:rPr>
              <a:t>- MySQL</a:t>
            </a:r>
            <a:r>
              <a:rPr lang="ja-JP" altLang="en-US" sz="1400" dirty="0">
                <a:hlinkClick r:id="rId2"/>
              </a:rPr>
              <a:t>入門 </a:t>
            </a:r>
            <a:r>
              <a:rPr lang="en-US" altLang="ja-JP" sz="1400" dirty="0">
                <a:hlinkClick r:id="rId2"/>
              </a:rPr>
              <a:t>Ver </a:t>
            </a:r>
            <a:r>
              <a:rPr lang="en-US" altLang="ja-JP" sz="1400" dirty="0" smtClean="0">
                <a:hlinkClick r:id="rId2"/>
              </a:rPr>
              <a:t>1.0.0</a:t>
            </a:r>
            <a:endParaRPr lang="en-US" altLang="ja-JP" sz="1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52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射影とは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24763"/>
            <a:ext cx="10515600" cy="4752200"/>
          </a:xfrm>
        </p:spPr>
        <p:txBody>
          <a:bodyPr/>
          <a:lstStyle/>
          <a:p>
            <a:r>
              <a:rPr lang="ja-JP" altLang="en-US" sz="2800" dirty="0"/>
              <a:t>表の中から特定の属性</a:t>
            </a:r>
            <a:r>
              <a:rPr lang="en-US" altLang="ja-JP" sz="2800" dirty="0"/>
              <a:t>(</a:t>
            </a:r>
            <a:r>
              <a:rPr lang="ja-JP" altLang="en-US" sz="2800" dirty="0" smtClean="0"/>
              <a:t>列</a:t>
            </a:r>
            <a:r>
              <a:rPr lang="en-US" altLang="ja-JP" sz="2800" dirty="0"/>
              <a:t>)</a:t>
            </a:r>
            <a:r>
              <a:rPr lang="ja-JP" altLang="en-US" sz="2800" dirty="0"/>
              <a:t>だけを抽出</a:t>
            </a:r>
            <a:r>
              <a:rPr lang="ja-JP" altLang="en-US" sz="2800" dirty="0" smtClean="0"/>
              <a:t>する</a:t>
            </a:r>
            <a:endParaRPr lang="en-US" altLang="ja-JP" sz="2800" dirty="0" smtClean="0"/>
          </a:p>
          <a:p>
            <a:endParaRPr lang="en-US" altLang="ja-JP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2079625"/>
          <a:ext cx="7768035" cy="185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2032000" y="4711700"/>
          <a:ext cx="8128000" cy="185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sp>
        <p:nvSpPr>
          <p:cNvPr id="8" name="右矢印 7"/>
          <p:cNvSpPr/>
          <p:nvPr/>
        </p:nvSpPr>
        <p:spPr>
          <a:xfrm rot="3950608">
            <a:off x="3866607" y="4090181"/>
            <a:ext cx="966651" cy="513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 rot="6632738">
            <a:off x="7584573" y="4066007"/>
            <a:ext cx="966651" cy="513511"/>
          </a:xfrm>
          <a:prstGeom prst="rightArrow">
            <a:avLst/>
          </a:prstGeom>
          <a:ln w="26424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8CFE-3644-414F-BE1F-5D62D7651AD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383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2361</TotalTime>
  <Words>2251</Words>
  <Application>Microsoft Macintosh PowerPoint</Application>
  <PresentationFormat>ワイド画面</PresentationFormat>
  <Paragraphs>829</Paragraphs>
  <Slides>41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41</vt:i4>
      </vt:variant>
    </vt:vector>
  </HeadingPairs>
  <TitlesOfParts>
    <vt:vector size="49" baseType="lpstr">
      <vt:lpstr>Hiragino Kaku Gothic ProN W3</vt:lpstr>
      <vt:lpstr>Hiragino Maru Gothic ProN</vt:lpstr>
      <vt:lpstr>Mangal</vt:lpstr>
      <vt:lpstr>ＭＳ Ｐゴシック</vt:lpstr>
      <vt:lpstr>Wingdings</vt:lpstr>
      <vt:lpstr>Yu Gothic</vt:lpstr>
      <vt:lpstr>Arial</vt:lpstr>
      <vt:lpstr>情報科学実習2テーマ</vt:lpstr>
      <vt:lpstr>高校生向け　第２回授業</vt:lpstr>
      <vt:lpstr>CCライセンスでの配布</vt:lpstr>
      <vt:lpstr>目次</vt:lpstr>
      <vt:lpstr>目次</vt:lpstr>
      <vt:lpstr>データベース名「コンビニ」</vt:lpstr>
      <vt:lpstr>前回の復習</vt:lpstr>
      <vt:lpstr>目次</vt:lpstr>
      <vt:lpstr>RDBの３つの関係演算</vt:lpstr>
      <vt:lpstr>射影とは</vt:lpstr>
      <vt:lpstr>選択とは</vt:lpstr>
      <vt:lpstr>結合とは</vt:lpstr>
      <vt:lpstr>目次</vt:lpstr>
      <vt:lpstr>射影のSQL(1/3)</vt:lpstr>
      <vt:lpstr>射影のSQL(2/3)</vt:lpstr>
      <vt:lpstr>射影のSQL(3/3)</vt:lpstr>
      <vt:lpstr>目次</vt:lpstr>
      <vt:lpstr>選択のSQL(1/2)</vt:lpstr>
      <vt:lpstr>WHEREの使い方 (1/3)</vt:lpstr>
      <vt:lpstr>WHEREの使い方 (2/3)</vt:lpstr>
      <vt:lpstr>WHEREの使い方 (3/3)</vt:lpstr>
      <vt:lpstr>選択のSQL(2/2)</vt:lpstr>
      <vt:lpstr>目次</vt:lpstr>
      <vt:lpstr>結合のSQL(1/3)</vt:lpstr>
      <vt:lpstr>結合のSQL(2/3)</vt:lpstr>
      <vt:lpstr>結合のSQL(3/3)</vt:lpstr>
      <vt:lpstr>目次</vt:lpstr>
      <vt:lpstr>今回使用するデータベース</vt:lpstr>
      <vt:lpstr>データベース「レンタル」を使ってみよう！</vt:lpstr>
      <vt:lpstr>DISTINCT : 重複して表示させない (1/1)</vt:lpstr>
      <vt:lpstr>問題に入る前に</vt:lpstr>
      <vt:lpstr>[問題] DISTINCT : 重複して表示させない</vt:lpstr>
      <vt:lpstr>演習問題 (準備)</vt:lpstr>
      <vt:lpstr>データベース「生徒名簿」を使ってみよう！</vt:lpstr>
      <vt:lpstr>演習問題 (1/5)</vt:lpstr>
      <vt:lpstr>演習問題 (2/5)</vt:lpstr>
      <vt:lpstr>演習問題 (3/5)</vt:lpstr>
      <vt:lpstr>演習問題 (4/5)</vt:lpstr>
      <vt:lpstr>演習問題 (5/5)</vt:lpstr>
      <vt:lpstr>SQL文に関する問題 : 基礎編</vt:lpstr>
      <vt:lpstr>SQL文に関する問題 : 基礎編</vt:lpstr>
      <vt:lpstr>SQL文に関する問題 : 基礎編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第２回授業</dc:title>
  <dc:creator>イチカワリョウスケ</dc:creator>
  <cp:lastModifiedBy>イチカワリョウスケ</cp:lastModifiedBy>
  <cp:revision>124</cp:revision>
  <cp:lastPrinted>2017-11-24T04:32:18Z</cp:lastPrinted>
  <dcterms:created xsi:type="dcterms:W3CDTF">2017-11-18T07:40:22Z</dcterms:created>
  <dcterms:modified xsi:type="dcterms:W3CDTF">2018-01-30T06:37:22Z</dcterms:modified>
</cp:coreProperties>
</file>