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309" r:id="rId3"/>
    <p:sldId id="257" r:id="rId4"/>
    <p:sldId id="311" r:id="rId5"/>
    <p:sldId id="312" r:id="rId6"/>
    <p:sldId id="313" r:id="rId7"/>
    <p:sldId id="314" r:id="rId8"/>
    <p:sldId id="280" r:id="rId9"/>
    <p:sldId id="281" r:id="rId10"/>
    <p:sldId id="259" r:id="rId11"/>
    <p:sldId id="276" r:id="rId12"/>
    <p:sldId id="275" r:id="rId13"/>
    <p:sldId id="277" r:id="rId14"/>
    <p:sldId id="285" r:id="rId15"/>
    <p:sldId id="284" r:id="rId16"/>
    <p:sldId id="315" r:id="rId17"/>
    <p:sldId id="258" r:id="rId18"/>
    <p:sldId id="278" r:id="rId19"/>
    <p:sldId id="279" r:id="rId20"/>
    <p:sldId id="287" r:id="rId21"/>
    <p:sldId id="310" r:id="rId22"/>
    <p:sldId id="316" r:id="rId23"/>
    <p:sldId id="296" r:id="rId24"/>
    <p:sldId id="297" r:id="rId25"/>
    <p:sldId id="308" r:id="rId26"/>
    <p:sldId id="303" r:id="rId27"/>
    <p:sldId id="305" r:id="rId28"/>
    <p:sldId id="317" r:id="rId29"/>
    <p:sldId id="318" r:id="rId30"/>
    <p:sldId id="319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9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1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998F96B-C648-0740-8270-52D142877ABA}" type="presOf" srcId="{E8A671A3-BA37-BC46-B989-3E1A93F77C41}" destId="{9F1A8ABA-C595-2E40-AEAE-4DE179D5DE87}" srcOrd="0" destOrd="0" presId="urn:microsoft.com/office/officeart/2005/8/layout/lProcess2"/>
    <dgm:cxn modelId="{2171D1AE-01C8-CB42-9512-D4B30EF9E3DE}" type="presOf" srcId="{3DB148F7-41CA-074C-BCF5-440C303583FF}" destId="{779C2F06-C1E3-C749-9621-415740D6AA08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5326A1B3-395F-1E4D-A141-5752CF37EFE9}" type="presOf" srcId="{E8A671A3-BA37-BC46-B989-3E1A93F77C41}" destId="{5DA625D8-3BAA-F548-917C-16CF6788282A}" srcOrd="1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515AE4FE-0BFF-244D-847F-DF465432FA06}" type="presOf" srcId="{59CD2ECE-E683-2D45-A740-0500BEB354DF}" destId="{39D9E1F2-83CD-4B4F-8F78-16F950D6F9E9}" srcOrd="0" destOrd="0" presId="urn:microsoft.com/office/officeart/2005/8/layout/lProcess2"/>
    <dgm:cxn modelId="{ECBE98A3-64A7-DA46-8BE0-16B1629A5240}" type="presOf" srcId="{05551573-A982-3747-A37C-F645AFE7401C}" destId="{B36C570F-5B0A-0447-A5E8-BA46DCD05C2E}" srcOrd="0" destOrd="0" presId="urn:microsoft.com/office/officeart/2005/8/layout/lProcess2"/>
    <dgm:cxn modelId="{5E277473-CACC-0E49-85AC-A7A40631B7F3}" type="presParOf" srcId="{39D9E1F2-83CD-4B4F-8F78-16F950D6F9E9}" destId="{CE6787A7-79D3-DE4C-8036-E79325205085}" srcOrd="0" destOrd="0" presId="urn:microsoft.com/office/officeart/2005/8/layout/lProcess2"/>
    <dgm:cxn modelId="{D71EAE09-E565-A948-B204-73B2F11A3E1E}" type="presParOf" srcId="{CE6787A7-79D3-DE4C-8036-E79325205085}" destId="{9F1A8ABA-C595-2E40-AEAE-4DE179D5DE87}" srcOrd="0" destOrd="0" presId="urn:microsoft.com/office/officeart/2005/8/layout/lProcess2"/>
    <dgm:cxn modelId="{B828754A-3697-9743-91A8-CDCE02EE75E4}" type="presParOf" srcId="{CE6787A7-79D3-DE4C-8036-E79325205085}" destId="{5DA625D8-3BAA-F548-917C-16CF6788282A}" srcOrd="1" destOrd="0" presId="urn:microsoft.com/office/officeart/2005/8/layout/lProcess2"/>
    <dgm:cxn modelId="{B8459FC9-3BBF-DA43-8B52-C756E6065455}" type="presParOf" srcId="{CE6787A7-79D3-DE4C-8036-E79325205085}" destId="{07624D96-71F1-B040-90AC-2468A1D8C0DD}" srcOrd="2" destOrd="0" presId="urn:microsoft.com/office/officeart/2005/8/layout/lProcess2"/>
    <dgm:cxn modelId="{7AAED84C-DFB1-5045-B902-8F81F9491277}" type="presParOf" srcId="{07624D96-71F1-B040-90AC-2468A1D8C0DD}" destId="{571191CB-0225-E649-B7E5-46A502C05DA1}" srcOrd="0" destOrd="0" presId="urn:microsoft.com/office/officeart/2005/8/layout/lProcess2"/>
    <dgm:cxn modelId="{D1E8C983-4AE0-2B4B-913D-94E2D30D397E}" type="presParOf" srcId="{571191CB-0225-E649-B7E5-46A502C05DA1}" destId="{779C2F06-C1E3-C749-9621-415740D6AA08}" srcOrd="0" destOrd="0" presId="urn:microsoft.com/office/officeart/2005/8/layout/lProcess2"/>
    <dgm:cxn modelId="{96776045-ADA5-E749-8D38-DCB4BC0F04ED}" type="presParOf" srcId="{571191CB-0225-E649-B7E5-46A502C05DA1}" destId="{6E6B981B-7150-F247-93E0-6225D389A315}" srcOrd="1" destOrd="0" presId="urn:microsoft.com/office/officeart/2005/8/layout/lProcess2"/>
    <dgm:cxn modelId="{E1767D55-1110-EB43-B645-50E1E1F6FE8F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X="11805" custLinFactNeighborY="563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10D917B-B5CB-FF4A-BF4E-9621F903BB7E}" type="presOf" srcId="{3DB148F7-41CA-074C-BCF5-440C303583FF}" destId="{779C2F06-C1E3-C749-9621-415740D6AA08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9EA72177-B2D2-1A42-92CF-EDCC4E946C8F}" type="presOf" srcId="{E8A671A3-BA37-BC46-B989-3E1A93F77C41}" destId="{9F1A8ABA-C595-2E40-AEAE-4DE179D5DE87}" srcOrd="0" destOrd="0" presId="urn:microsoft.com/office/officeart/2005/8/layout/lProcess2"/>
    <dgm:cxn modelId="{9BB55F56-2BBB-D249-AA0F-61889AB22FB9}" type="presOf" srcId="{05551573-A982-3747-A37C-F645AFE7401C}" destId="{B36C570F-5B0A-0447-A5E8-BA46DCD05C2E}" srcOrd="0" destOrd="0" presId="urn:microsoft.com/office/officeart/2005/8/layout/lProcess2"/>
    <dgm:cxn modelId="{D8557C6F-717B-F048-87F1-99B8BAFC7EB7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F8A194A0-F391-C847-AAC2-2026045BC4E1}" type="presOf" srcId="{E8A671A3-BA37-BC46-B989-3E1A93F77C41}" destId="{5DA625D8-3BAA-F548-917C-16CF6788282A}" srcOrd="1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21BCD6F4-9F48-364A-AB43-8A85DE32C279}" type="presParOf" srcId="{39D9E1F2-83CD-4B4F-8F78-16F950D6F9E9}" destId="{CE6787A7-79D3-DE4C-8036-E79325205085}" srcOrd="0" destOrd="0" presId="urn:microsoft.com/office/officeart/2005/8/layout/lProcess2"/>
    <dgm:cxn modelId="{77BA2A30-2D90-D343-82C7-E73F648A5C01}" type="presParOf" srcId="{CE6787A7-79D3-DE4C-8036-E79325205085}" destId="{9F1A8ABA-C595-2E40-AEAE-4DE179D5DE87}" srcOrd="0" destOrd="0" presId="urn:microsoft.com/office/officeart/2005/8/layout/lProcess2"/>
    <dgm:cxn modelId="{287F22FD-6D49-5D4B-B11C-D62D7DA4849F}" type="presParOf" srcId="{CE6787A7-79D3-DE4C-8036-E79325205085}" destId="{5DA625D8-3BAA-F548-917C-16CF6788282A}" srcOrd="1" destOrd="0" presId="urn:microsoft.com/office/officeart/2005/8/layout/lProcess2"/>
    <dgm:cxn modelId="{09C6B404-33CD-F241-8E14-E1CEB5E73F50}" type="presParOf" srcId="{CE6787A7-79D3-DE4C-8036-E79325205085}" destId="{07624D96-71F1-B040-90AC-2468A1D8C0DD}" srcOrd="2" destOrd="0" presId="urn:microsoft.com/office/officeart/2005/8/layout/lProcess2"/>
    <dgm:cxn modelId="{19000E9F-3EBD-7B4D-9A41-35DA81F48ED7}" type="presParOf" srcId="{07624D96-71F1-B040-90AC-2468A1D8C0DD}" destId="{571191CB-0225-E649-B7E5-46A502C05DA1}" srcOrd="0" destOrd="0" presId="urn:microsoft.com/office/officeart/2005/8/layout/lProcess2"/>
    <dgm:cxn modelId="{D45C9D3A-C474-5049-B55D-F9A6F56AA3B8}" type="presParOf" srcId="{571191CB-0225-E649-B7E5-46A502C05DA1}" destId="{779C2F06-C1E3-C749-9621-415740D6AA08}" srcOrd="0" destOrd="0" presId="urn:microsoft.com/office/officeart/2005/8/layout/lProcess2"/>
    <dgm:cxn modelId="{67596474-6FD0-9D4F-B381-53CC8761102E}" type="presParOf" srcId="{571191CB-0225-E649-B7E5-46A502C05DA1}" destId="{6E6B981B-7150-F247-93E0-6225D389A315}" srcOrd="1" destOrd="0" presId="urn:microsoft.com/office/officeart/2005/8/layout/lProcess2"/>
    <dgm:cxn modelId="{BAC69152-189F-0445-815D-1C6F49FDAB08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028336-2044-F140-9D56-C46DB2919191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1D4B6A01-E795-B84C-B552-77537F566DF2}" type="presOf" srcId="{E8A671A3-BA37-BC46-B989-3E1A93F77C41}" destId="{5DA625D8-3BAA-F548-917C-16CF6788282A}" srcOrd="1" destOrd="0" presId="urn:microsoft.com/office/officeart/2005/8/layout/lProcess2"/>
    <dgm:cxn modelId="{C87AA330-EA5E-F542-943C-F82F92CBE61C}" type="presOf" srcId="{3DB148F7-41CA-074C-BCF5-440C303583FF}" destId="{779C2F06-C1E3-C749-9621-415740D6AA08}" srcOrd="0" destOrd="0" presId="urn:microsoft.com/office/officeart/2005/8/layout/lProcess2"/>
    <dgm:cxn modelId="{3F3E47CD-F41C-CA46-8566-956394D54B62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5770769-94C1-BF4C-B930-A6EA1F3A1AB6}" type="presOf" srcId="{05551573-A982-3747-A37C-F645AFE7401C}" destId="{B36C570F-5B0A-0447-A5E8-BA46DCD05C2E}" srcOrd="0" destOrd="0" presId="urn:microsoft.com/office/officeart/2005/8/layout/lProcess2"/>
    <dgm:cxn modelId="{A1A04E6E-748F-9149-B84F-FC507151B632}" type="presParOf" srcId="{39D9E1F2-83CD-4B4F-8F78-16F950D6F9E9}" destId="{CE6787A7-79D3-DE4C-8036-E79325205085}" srcOrd="0" destOrd="0" presId="urn:microsoft.com/office/officeart/2005/8/layout/lProcess2"/>
    <dgm:cxn modelId="{EC4521CF-8DAE-184D-9889-0130F35A5728}" type="presParOf" srcId="{CE6787A7-79D3-DE4C-8036-E79325205085}" destId="{9F1A8ABA-C595-2E40-AEAE-4DE179D5DE87}" srcOrd="0" destOrd="0" presId="urn:microsoft.com/office/officeart/2005/8/layout/lProcess2"/>
    <dgm:cxn modelId="{0CBC15F2-DD30-F14B-A9A3-3151DE8A26C4}" type="presParOf" srcId="{CE6787A7-79D3-DE4C-8036-E79325205085}" destId="{5DA625D8-3BAA-F548-917C-16CF6788282A}" srcOrd="1" destOrd="0" presId="urn:microsoft.com/office/officeart/2005/8/layout/lProcess2"/>
    <dgm:cxn modelId="{FFB2FF35-7E7C-F949-B502-BE54585993A8}" type="presParOf" srcId="{CE6787A7-79D3-DE4C-8036-E79325205085}" destId="{07624D96-71F1-B040-90AC-2468A1D8C0DD}" srcOrd="2" destOrd="0" presId="urn:microsoft.com/office/officeart/2005/8/layout/lProcess2"/>
    <dgm:cxn modelId="{6D30A468-2817-1E4D-B474-763FD3B8C2B4}" type="presParOf" srcId="{07624D96-71F1-B040-90AC-2468A1D8C0DD}" destId="{571191CB-0225-E649-B7E5-46A502C05DA1}" srcOrd="0" destOrd="0" presId="urn:microsoft.com/office/officeart/2005/8/layout/lProcess2"/>
    <dgm:cxn modelId="{8FDD90DB-2D07-934F-B526-9B98F1DFED3B}" type="presParOf" srcId="{571191CB-0225-E649-B7E5-46A502C05DA1}" destId="{779C2F06-C1E3-C749-9621-415740D6AA08}" srcOrd="0" destOrd="0" presId="urn:microsoft.com/office/officeart/2005/8/layout/lProcess2"/>
    <dgm:cxn modelId="{01E2B529-84FA-3F46-8B25-9283936D9CB6}" type="presParOf" srcId="{571191CB-0225-E649-B7E5-46A502C05DA1}" destId="{6E6B981B-7150-F247-93E0-6225D389A315}" srcOrd="1" destOrd="0" presId="urn:microsoft.com/office/officeart/2005/8/layout/lProcess2"/>
    <dgm:cxn modelId="{3164DAC5-16FF-4D47-8A2A-820F23683D73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B1AC27B-AD63-5643-96B6-6897CAEB689D}" type="presOf" srcId="{59CD2ECE-E683-2D45-A740-0500BEB354DF}" destId="{39D9E1F2-83CD-4B4F-8F78-16F950D6F9E9}" srcOrd="0" destOrd="0" presId="urn:microsoft.com/office/officeart/2005/8/layout/lProcess2"/>
    <dgm:cxn modelId="{E068ACFE-966E-4949-A03E-CF6A566CA2B4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398ECABE-9152-7245-9131-66A58F0347A6}" type="presOf" srcId="{3DB148F7-41CA-074C-BCF5-440C303583FF}" destId="{779C2F06-C1E3-C749-9621-415740D6AA08}" srcOrd="0" destOrd="0" presId="urn:microsoft.com/office/officeart/2005/8/layout/lProcess2"/>
    <dgm:cxn modelId="{990BF8D6-C391-1240-9AFF-A2AFA57A75C4}" type="presOf" srcId="{05551573-A982-3747-A37C-F645AFE7401C}" destId="{B36C570F-5B0A-0447-A5E8-BA46DCD05C2E}" srcOrd="0" destOrd="0" presId="urn:microsoft.com/office/officeart/2005/8/layout/lProcess2"/>
    <dgm:cxn modelId="{D081F1DA-6896-EC46-A069-DBCB37B00267}" type="presOf" srcId="{E8A671A3-BA37-BC46-B989-3E1A93F77C41}" destId="{5DA625D8-3BAA-F548-917C-16CF6788282A}" srcOrd="1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29705975-9CA3-EB49-9493-F041BB870C9D}" type="presParOf" srcId="{39D9E1F2-83CD-4B4F-8F78-16F950D6F9E9}" destId="{CE6787A7-79D3-DE4C-8036-E79325205085}" srcOrd="0" destOrd="0" presId="urn:microsoft.com/office/officeart/2005/8/layout/lProcess2"/>
    <dgm:cxn modelId="{F304F859-7E4E-C546-A628-4C500805DFFB}" type="presParOf" srcId="{CE6787A7-79D3-DE4C-8036-E79325205085}" destId="{9F1A8ABA-C595-2E40-AEAE-4DE179D5DE87}" srcOrd="0" destOrd="0" presId="urn:microsoft.com/office/officeart/2005/8/layout/lProcess2"/>
    <dgm:cxn modelId="{F1DEF0A9-DD4D-7F4B-97B9-86256E80A721}" type="presParOf" srcId="{CE6787A7-79D3-DE4C-8036-E79325205085}" destId="{5DA625D8-3BAA-F548-917C-16CF6788282A}" srcOrd="1" destOrd="0" presId="urn:microsoft.com/office/officeart/2005/8/layout/lProcess2"/>
    <dgm:cxn modelId="{93064416-5416-C34C-A95E-F4CC5F52380E}" type="presParOf" srcId="{CE6787A7-79D3-DE4C-8036-E79325205085}" destId="{07624D96-71F1-B040-90AC-2468A1D8C0DD}" srcOrd="2" destOrd="0" presId="urn:microsoft.com/office/officeart/2005/8/layout/lProcess2"/>
    <dgm:cxn modelId="{894EEE31-F375-7040-9C4E-C60A41F50066}" type="presParOf" srcId="{07624D96-71F1-B040-90AC-2468A1D8C0DD}" destId="{571191CB-0225-E649-B7E5-46A502C05DA1}" srcOrd="0" destOrd="0" presId="urn:microsoft.com/office/officeart/2005/8/layout/lProcess2"/>
    <dgm:cxn modelId="{D69BDA36-BBD1-1547-A7D4-BF07566C23CF}" type="presParOf" srcId="{571191CB-0225-E649-B7E5-46A502C05DA1}" destId="{779C2F06-C1E3-C749-9621-415740D6AA08}" srcOrd="0" destOrd="0" presId="urn:microsoft.com/office/officeart/2005/8/layout/lProcess2"/>
    <dgm:cxn modelId="{16672CA0-39E1-554B-B3A6-67706930F51C}" type="presParOf" srcId="{571191CB-0225-E649-B7E5-46A502C05DA1}" destId="{6E6B981B-7150-F247-93E0-6225D389A315}" srcOrd="1" destOrd="0" presId="urn:microsoft.com/office/officeart/2005/8/layout/lProcess2"/>
    <dgm:cxn modelId="{CDDE526E-5759-D140-A50D-75238A5A9647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X="-100000" custLinFactNeighborX="-150604" custLinFactNeighborY="10288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390A77AA-E43B-864E-915C-55D2AC539238}" type="presOf" srcId="{E8A671A3-BA37-BC46-B989-3E1A93F77C41}" destId="{9F1A8ABA-C595-2E40-AEAE-4DE179D5DE87}" srcOrd="0" destOrd="0" presId="urn:microsoft.com/office/officeart/2005/8/layout/lProcess2"/>
    <dgm:cxn modelId="{5A693006-8C1A-A246-9821-05705FA11EFA}" type="presOf" srcId="{3DB148F7-41CA-074C-BCF5-440C303583FF}" destId="{779C2F06-C1E3-C749-9621-415740D6AA08}" srcOrd="0" destOrd="0" presId="urn:microsoft.com/office/officeart/2005/8/layout/lProcess2"/>
    <dgm:cxn modelId="{025B3986-C574-5349-9242-E26F4E9D1FD0}" type="presOf" srcId="{05551573-A982-3747-A37C-F645AFE7401C}" destId="{B36C570F-5B0A-0447-A5E8-BA46DCD05C2E}" srcOrd="0" destOrd="0" presId="urn:microsoft.com/office/officeart/2005/8/layout/lProcess2"/>
    <dgm:cxn modelId="{CF0A1B1B-6F90-4042-83F7-BC3BB7E3377E}" type="presOf" srcId="{E8A671A3-BA37-BC46-B989-3E1A93F77C41}" destId="{5DA625D8-3BAA-F548-917C-16CF6788282A}" srcOrd="1" destOrd="0" presId="urn:microsoft.com/office/officeart/2005/8/layout/lProcess2"/>
    <dgm:cxn modelId="{E8FA1D7C-B15A-634F-888B-EAB65F14611A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4E07123D-0A79-3940-8771-86F6244AF641}" type="presParOf" srcId="{39D9E1F2-83CD-4B4F-8F78-16F950D6F9E9}" destId="{CE6787A7-79D3-DE4C-8036-E79325205085}" srcOrd="0" destOrd="0" presId="urn:microsoft.com/office/officeart/2005/8/layout/lProcess2"/>
    <dgm:cxn modelId="{C812D8FA-A12D-5F44-988D-9CB588454008}" type="presParOf" srcId="{CE6787A7-79D3-DE4C-8036-E79325205085}" destId="{9F1A8ABA-C595-2E40-AEAE-4DE179D5DE87}" srcOrd="0" destOrd="0" presId="urn:microsoft.com/office/officeart/2005/8/layout/lProcess2"/>
    <dgm:cxn modelId="{F444A84F-A5B0-2243-89C4-928E177886E1}" type="presParOf" srcId="{CE6787A7-79D3-DE4C-8036-E79325205085}" destId="{5DA625D8-3BAA-F548-917C-16CF6788282A}" srcOrd="1" destOrd="0" presId="urn:microsoft.com/office/officeart/2005/8/layout/lProcess2"/>
    <dgm:cxn modelId="{6133EB3F-7A8A-B24C-907E-1E24BD8672F1}" type="presParOf" srcId="{CE6787A7-79D3-DE4C-8036-E79325205085}" destId="{07624D96-71F1-B040-90AC-2468A1D8C0DD}" srcOrd="2" destOrd="0" presId="urn:microsoft.com/office/officeart/2005/8/layout/lProcess2"/>
    <dgm:cxn modelId="{991C1AF9-6497-F140-A9E4-AD02770D6BC4}" type="presParOf" srcId="{07624D96-71F1-B040-90AC-2468A1D8C0DD}" destId="{571191CB-0225-E649-B7E5-46A502C05DA1}" srcOrd="0" destOrd="0" presId="urn:microsoft.com/office/officeart/2005/8/layout/lProcess2"/>
    <dgm:cxn modelId="{47435684-F713-F043-B7E7-288ECBEC8913}" type="presParOf" srcId="{571191CB-0225-E649-B7E5-46A502C05DA1}" destId="{779C2F06-C1E3-C749-9621-415740D6AA08}" srcOrd="0" destOrd="0" presId="urn:microsoft.com/office/officeart/2005/8/layout/lProcess2"/>
    <dgm:cxn modelId="{8F7D479E-F3A7-9D46-991A-EDC5FA0E247A}" type="presParOf" srcId="{571191CB-0225-E649-B7E5-46A502C05DA1}" destId="{6E6B981B-7150-F247-93E0-6225D389A315}" srcOrd="1" destOrd="0" presId="urn:microsoft.com/office/officeart/2005/8/layout/lProcess2"/>
    <dgm:cxn modelId="{609D2CD8-6843-8149-B0FF-5BDE068FE830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生徒名簿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生徒データ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選択科目データ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クラブデータ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B1D4B8DC-2F85-B440-B89A-2B6AF09945B1}">
      <dgm:prSet/>
      <dgm:spPr/>
      <dgm:t>
        <a:bodyPr/>
        <a:lstStyle/>
        <a:p>
          <a:r>
            <a:rPr kumimoji="1" lang="ja-JP" altLang="en-US" dirty="0" smtClean="0"/>
            <a:t>生徒成績データ</a:t>
          </a:r>
          <a:endParaRPr kumimoji="1" lang="ja-JP" altLang="en-US" dirty="0"/>
        </a:p>
      </dgm:t>
    </dgm:pt>
    <dgm:pt modelId="{EE5F68A2-C19F-1146-AD51-148116F49472}" type="par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7D279DB9-B52C-8D4A-B774-6EFA1FB65D8E}" type="sib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504E45-28CE-8244-8854-A78A3721CC31}" type="pres">
      <dgm:prSet presAssocID="{4759BF91-2A64-1B4A-9F1A-0C1B36CF1694}" presName="aSpace2" presStyleCnt="0"/>
      <dgm:spPr/>
    </dgm:pt>
    <dgm:pt modelId="{4D4A0899-89A9-1E49-BC43-957C85A14244}" type="pres">
      <dgm:prSet presAssocID="{B1D4B8DC-2F85-B440-B89A-2B6AF09945B1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BAAB2C1-329C-DC41-B037-D39EE08F2847}" type="presOf" srcId="{59CD2ECE-E683-2D45-A740-0500BEB354DF}" destId="{39D9E1F2-83CD-4B4F-8F78-16F950D6F9E9}" srcOrd="0" destOrd="0" presId="urn:microsoft.com/office/officeart/2005/8/layout/lProcess2"/>
    <dgm:cxn modelId="{459F5586-7468-1B49-BFF2-4219089D2AF5}" type="presOf" srcId="{4759BF91-2A64-1B4A-9F1A-0C1B36CF1694}" destId="{80E5E350-5028-6D4C-BEE4-B14171CFB3E4}" srcOrd="0" destOrd="0" presId="urn:microsoft.com/office/officeart/2005/8/layout/lProcess2"/>
    <dgm:cxn modelId="{772A3859-6B8D-884B-B62E-03F5C465575C}" type="presOf" srcId="{3DB148F7-41CA-074C-BCF5-440C303583FF}" destId="{779C2F06-C1E3-C749-9621-415740D6AA08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CAF0F482-1743-814F-8892-1569F0F84337}" type="presOf" srcId="{E8A671A3-BA37-BC46-B989-3E1A93F77C41}" destId="{5DA625D8-3BAA-F548-917C-16CF6788282A}" srcOrd="1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8054278F-FB06-1641-B559-A04341E7555A}" type="presOf" srcId="{B1D4B8DC-2F85-B440-B89A-2B6AF09945B1}" destId="{4D4A0899-89A9-1E49-BC43-957C85A14244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16144660-3B5E-D745-8229-3062F1169F44}" type="presOf" srcId="{E8A671A3-BA37-BC46-B989-3E1A93F77C41}" destId="{9F1A8ABA-C595-2E40-AEAE-4DE179D5DE87}" srcOrd="0" destOrd="0" presId="urn:microsoft.com/office/officeart/2005/8/layout/lProcess2"/>
    <dgm:cxn modelId="{A9F557EB-5728-E34B-A39F-50F528824372}" srcId="{E8A671A3-BA37-BC46-B989-3E1A93F77C41}" destId="{B1D4B8DC-2F85-B440-B89A-2B6AF09945B1}" srcOrd="3" destOrd="0" parTransId="{EE5F68A2-C19F-1146-AD51-148116F49472}" sibTransId="{7D279DB9-B52C-8D4A-B774-6EFA1FB65D8E}"/>
    <dgm:cxn modelId="{F893BD31-24C2-0544-BA42-4AA29536FDB4}" type="presOf" srcId="{05551573-A982-3747-A37C-F645AFE7401C}" destId="{B36C570F-5B0A-0447-A5E8-BA46DCD05C2E}" srcOrd="0" destOrd="0" presId="urn:microsoft.com/office/officeart/2005/8/layout/lProcess2"/>
    <dgm:cxn modelId="{A5EACD7D-7252-4F4A-918A-64B9B37E9350}" type="presParOf" srcId="{39D9E1F2-83CD-4B4F-8F78-16F950D6F9E9}" destId="{CE6787A7-79D3-DE4C-8036-E79325205085}" srcOrd="0" destOrd="0" presId="urn:microsoft.com/office/officeart/2005/8/layout/lProcess2"/>
    <dgm:cxn modelId="{3E428A20-D674-9940-BA7A-CD37283C36B4}" type="presParOf" srcId="{CE6787A7-79D3-DE4C-8036-E79325205085}" destId="{9F1A8ABA-C595-2E40-AEAE-4DE179D5DE87}" srcOrd="0" destOrd="0" presId="urn:microsoft.com/office/officeart/2005/8/layout/lProcess2"/>
    <dgm:cxn modelId="{69BFDF8E-38F8-C743-9976-D92DE5A0E2BA}" type="presParOf" srcId="{CE6787A7-79D3-DE4C-8036-E79325205085}" destId="{5DA625D8-3BAA-F548-917C-16CF6788282A}" srcOrd="1" destOrd="0" presId="urn:microsoft.com/office/officeart/2005/8/layout/lProcess2"/>
    <dgm:cxn modelId="{44F94DCF-09B7-E543-B10A-155FD0C74513}" type="presParOf" srcId="{CE6787A7-79D3-DE4C-8036-E79325205085}" destId="{07624D96-71F1-B040-90AC-2468A1D8C0DD}" srcOrd="2" destOrd="0" presId="urn:microsoft.com/office/officeart/2005/8/layout/lProcess2"/>
    <dgm:cxn modelId="{8F5AB2EB-2BCE-EA4E-AB2D-84D21EFCC5CD}" type="presParOf" srcId="{07624D96-71F1-B040-90AC-2468A1D8C0DD}" destId="{571191CB-0225-E649-B7E5-46A502C05DA1}" srcOrd="0" destOrd="0" presId="urn:microsoft.com/office/officeart/2005/8/layout/lProcess2"/>
    <dgm:cxn modelId="{4B4E0AC0-566B-2B4B-9A83-FFBAF6B27863}" type="presParOf" srcId="{571191CB-0225-E649-B7E5-46A502C05DA1}" destId="{779C2F06-C1E3-C749-9621-415740D6AA08}" srcOrd="0" destOrd="0" presId="urn:microsoft.com/office/officeart/2005/8/layout/lProcess2"/>
    <dgm:cxn modelId="{5F0A2BD0-1FA7-D349-9634-6B101EC9330B}" type="presParOf" srcId="{571191CB-0225-E649-B7E5-46A502C05DA1}" destId="{6E6B981B-7150-F247-93E0-6225D389A315}" srcOrd="1" destOrd="0" presId="urn:microsoft.com/office/officeart/2005/8/layout/lProcess2"/>
    <dgm:cxn modelId="{DE947D25-2057-AC47-A893-8858A2152A80}" type="presParOf" srcId="{571191CB-0225-E649-B7E5-46A502C05DA1}" destId="{B36C570F-5B0A-0447-A5E8-BA46DCD05C2E}" srcOrd="2" destOrd="0" presId="urn:microsoft.com/office/officeart/2005/8/layout/lProcess2"/>
    <dgm:cxn modelId="{FD0FD6E7-1232-5349-9C55-7CEE310BB89B}" type="presParOf" srcId="{571191CB-0225-E649-B7E5-46A502C05DA1}" destId="{57242B29-31E5-7F46-AE64-9BBF48EE8EB5}" srcOrd="3" destOrd="0" presId="urn:microsoft.com/office/officeart/2005/8/layout/lProcess2"/>
    <dgm:cxn modelId="{F3FA6FBF-74A5-F846-988E-76550DABE381}" type="presParOf" srcId="{571191CB-0225-E649-B7E5-46A502C05DA1}" destId="{80E5E350-5028-6D4C-BEE4-B14171CFB3E4}" srcOrd="4" destOrd="0" presId="urn:microsoft.com/office/officeart/2005/8/layout/lProcess2"/>
    <dgm:cxn modelId="{16CEE8C5-7D9F-284F-B88D-BDBAE264BFE1}" type="presParOf" srcId="{571191CB-0225-E649-B7E5-46A502C05DA1}" destId="{1A504E45-28CE-8244-8854-A78A3721CC31}" srcOrd="5" destOrd="0" presId="urn:microsoft.com/office/officeart/2005/8/layout/lProcess2"/>
    <dgm:cxn modelId="{A8096B62-4CBD-E645-9FDC-E0DE195B37CB}" type="presParOf" srcId="{571191CB-0225-E649-B7E5-46A502C05DA1}" destId="{4D4A0899-89A9-1E49-BC43-957C85A1424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生徒名簿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601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生徒データ</a:t>
          </a:r>
          <a:endParaRPr kumimoji="1" lang="ja-JP" altLang="en-US" sz="1800" kern="1200" dirty="0"/>
        </a:p>
      </dsp:txBody>
      <dsp:txXfrm>
        <a:off x="249056" y="757219"/>
        <a:ext cx="1886271" cy="341281"/>
      </dsp:txXfrm>
    </dsp:sp>
    <dsp:sp modelId="{B36C570F-5B0A-0447-A5E8-BA46DCD05C2E}">
      <dsp:nvSpPr>
        <dsp:cNvPr id="0" name=""/>
        <dsp:cNvSpPr/>
      </dsp:nvSpPr>
      <dsp:spPr>
        <a:xfrm>
          <a:off x="238438" y="1164890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選択科目データ</a:t>
          </a:r>
          <a:endParaRPr kumimoji="1" lang="ja-JP" altLang="en-US" sz="1800" kern="1200" dirty="0"/>
        </a:p>
      </dsp:txBody>
      <dsp:txXfrm>
        <a:off x="249056" y="1175508"/>
        <a:ext cx="1886271" cy="341281"/>
      </dsp:txXfrm>
    </dsp:sp>
    <dsp:sp modelId="{80E5E350-5028-6D4C-BEE4-B14171CFB3E4}">
      <dsp:nvSpPr>
        <dsp:cNvPr id="0" name=""/>
        <dsp:cNvSpPr/>
      </dsp:nvSpPr>
      <dsp:spPr>
        <a:xfrm>
          <a:off x="238438" y="1583179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クラブデータ</a:t>
          </a:r>
          <a:endParaRPr kumimoji="1" lang="ja-JP" altLang="en-US" sz="1800" kern="1200" dirty="0"/>
        </a:p>
      </dsp:txBody>
      <dsp:txXfrm>
        <a:off x="249056" y="1593797"/>
        <a:ext cx="1886271" cy="341281"/>
      </dsp:txXfrm>
    </dsp:sp>
    <dsp:sp modelId="{4D4A0899-89A9-1E49-BC43-957C85A14244}">
      <dsp:nvSpPr>
        <dsp:cNvPr id="0" name=""/>
        <dsp:cNvSpPr/>
      </dsp:nvSpPr>
      <dsp:spPr>
        <a:xfrm>
          <a:off x="238438" y="2001468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生徒成績データ</a:t>
          </a:r>
          <a:endParaRPr kumimoji="1" lang="ja-JP" altLang="en-US" sz="1800" kern="1200" dirty="0"/>
        </a:p>
      </dsp:txBody>
      <dsp:txXfrm>
        <a:off x="249056" y="2012086"/>
        <a:ext cx="1886271" cy="341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C74C-FF7A-2244-8D6C-57CD35BAFDBF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602B7-45BD-F340-882D-E02C9A476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602B7-45BD-F340-882D-E02C9A47688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8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6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794-317D-4249-8169-8D9EBB2BDF71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6A25-4930-6D46-88DE-0B5A52A24A02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2B0-A20F-9C4C-B2E2-1F25137C5320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11-F3C6-5E46-BFF5-2EA3CED7C667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744-46CC-3440-897D-2ABB77FCF8F7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7374-D5BA-9749-98F4-58950EE6703C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18F-10CE-9645-AF0B-31FF07DA6EF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A844-8230-8049-B2A5-F9AAED547C39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2D2-53EC-5444-A0C7-E1010627E5D6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EE73-23A0-FE4A-B893-19433E131CEB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8FB8A-3529-1B4F-AD77-E827A3EFA1D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D3418129-B28E-5E43-81C2-71592188D118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9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高校生向け　第４回授業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日本大学文理学部情報科学科４年　市川亮佑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40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 : </a:t>
            </a:r>
            <a:r>
              <a:rPr kumimoji="1" lang="ja-JP" altLang="en-US" dirty="0" smtClean="0"/>
              <a:t>複数の値から一致するものを探す</a:t>
            </a:r>
            <a:r>
              <a:rPr kumimoji="1" lang="en-US" altLang="ja-JP" dirty="0" smtClean="0"/>
              <a:t> (1/4)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複数の値の中で、１つ以上それらの値と当てはまる場合にそれらの値のレコードを抽出する</a:t>
            </a:r>
            <a:endParaRPr kumimoji="1" lang="en-US" altLang="ja-JP" dirty="0" smtClean="0"/>
          </a:p>
          <a:p>
            <a:r>
              <a:rPr lang="en-US" altLang="ja-JP" b="1" dirty="0" smtClean="0"/>
              <a:t>WHERE</a:t>
            </a:r>
            <a:r>
              <a:rPr lang="ja-JP" altLang="en-US" b="1" dirty="0" smtClean="0"/>
              <a:t>句の中で使用する</a:t>
            </a:r>
            <a:r>
              <a:rPr lang="en-US" altLang="ja-JP" dirty="0" smtClean="0"/>
              <a:t>(&gt;, &lt;=, = </a:t>
            </a:r>
            <a:r>
              <a:rPr lang="ja-JP" altLang="en-US" dirty="0" smtClean="0"/>
              <a:t>などと同じ</a:t>
            </a:r>
            <a:r>
              <a:rPr lang="en-US" altLang="ja-JP" dirty="0" smtClean="0"/>
              <a:t>)</a:t>
            </a:r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列名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テーブル名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 smtClean="0"/>
              <a:t>		WHERE </a:t>
            </a:r>
            <a:r>
              <a:rPr lang="ja-JP" altLang="en-US" b="1" dirty="0" smtClean="0">
                <a:solidFill>
                  <a:schemeClr val="accent2"/>
                </a:solidFill>
              </a:rPr>
              <a:t>列名</a:t>
            </a:r>
            <a:r>
              <a:rPr lang="en-US" altLang="ja-JP" b="1" dirty="0" smtClean="0">
                <a:solidFill>
                  <a:schemeClr val="accent2"/>
                </a:solidFill>
              </a:rPr>
              <a:t> IN(</a:t>
            </a:r>
            <a:r>
              <a:rPr lang="ja-JP" altLang="en-US" b="1" dirty="0" smtClean="0">
                <a:solidFill>
                  <a:schemeClr val="accent2"/>
                </a:solidFill>
              </a:rPr>
              <a:t>値</a:t>
            </a:r>
            <a:r>
              <a:rPr lang="en-US" altLang="ja-JP" b="1" dirty="0" smtClean="0">
                <a:solidFill>
                  <a:schemeClr val="accent2"/>
                </a:solidFill>
              </a:rPr>
              <a:t>1, </a:t>
            </a:r>
            <a:r>
              <a:rPr lang="ja-JP" altLang="en-US" b="1" dirty="0" smtClean="0">
                <a:solidFill>
                  <a:schemeClr val="accent2"/>
                </a:solidFill>
              </a:rPr>
              <a:t>値</a:t>
            </a:r>
            <a:r>
              <a:rPr lang="en-US" altLang="ja-JP" b="1" dirty="0" smtClean="0">
                <a:solidFill>
                  <a:schemeClr val="accent2"/>
                </a:solidFill>
              </a:rPr>
              <a:t>2, </a:t>
            </a:r>
            <a:r>
              <a:rPr lang="mr-IN" altLang="ja-JP" b="1" dirty="0" smtClean="0">
                <a:solidFill>
                  <a:schemeClr val="accent2"/>
                </a:solidFill>
              </a:rPr>
              <a:t>…</a:t>
            </a:r>
            <a:r>
              <a:rPr lang="en-US" altLang="ja-JP" b="1" dirty="0" smtClean="0">
                <a:solidFill>
                  <a:schemeClr val="accent2"/>
                </a:solidFill>
              </a:rPr>
              <a:t>);</a:t>
            </a: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注意</a:t>
            </a:r>
            <a:r>
              <a:rPr lang="en-US" altLang="ja-JP" dirty="0" smtClean="0"/>
              <a:t>: </a:t>
            </a:r>
          </a:p>
          <a:p>
            <a:pPr marL="914400" lvl="1" indent="-457200">
              <a:buFont typeface="+mj-lt"/>
              <a:buAutoNum type="arabicPeriod"/>
            </a:pPr>
            <a:r>
              <a:rPr lang="ja-JP" altLang="en-US" dirty="0" smtClean="0"/>
              <a:t>文字列は</a:t>
            </a:r>
            <a:r>
              <a:rPr lang="en-US" altLang="ja-JP" dirty="0" smtClean="0"/>
              <a:t>” ”</a:t>
            </a:r>
            <a:r>
              <a:rPr lang="ja-JP" altLang="en-US" dirty="0" smtClean="0"/>
              <a:t>で囲って入力</a:t>
            </a:r>
            <a:r>
              <a:rPr lang="en-US" altLang="ja-JP" dirty="0" smtClean="0"/>
              <a:t>		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 IN(“</a:t>
            </a:r>
            <a:r>
              <a:rPr lang="ja-JP" altLang="en-US" dirty="0" smtClean="0"/>
              <a:t>みかん</a:t>
            </a:r>
            <a:r>
              <a:rPr lang="en-US" altLang="ja-JP" dirty="0" smtClean="0"/>
              <a:t>”, “</a:t>
            </a:r>
            <a:r>
              <a:rPr lang="ja-JP" altLang="en-US" dirty="0" smtClean="0"/>
              <a:t>りんご</a:t>
            </a:r>
            <a:r>
              <a:rPr lang="en-US" altLang="ja-JP" dirty="0" smtClean="0"/>
              <a:t>”)</a:t>
            </a:r>
          </a:p>
          <a:p>
            <a:pPr marL="914400" lvl="1" indent="-457200">
              <a:buFont typeface="+mj-lt"/>
              <a:buAutoNum type="arabicPeriod"/>
            </a:pPr>
            <a:r>
              <a:rPr lang="ja-JP" altLang="en-US" dirty="0" smtClean="0"/>
              <a:t>数値はそのままで入力</a:t>
            </a:r>
            <a:r>
              <a:rPr lang="en-US" altLang="ja-JP" dirty="0" smtClean="0"/>
              <a:t> 		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 IN(100, 200)</a:t>
            </a:r>
          </a:p>
          <a:p>
            <a:pPr marL="0" indent="0">
              <a:buNone/>
            </a:pPr>
            <a:endParaRPr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252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(2/4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メーカーが「みずうみ製麺」か「銀河製菓」のレコードを表示したい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「みずうみ製麺」「銀河製菓」はメーカーに登録されている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→両方表示されるはず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200" b="1" dirty="0" smtClean="0"/>
              <a:t>①</a:t>
            </a:r>
            <a:r>
              <a:rPr lang="en-US" altLang="ja-JP" sz="3200" b="1" dirty="0" smtClean="0"/>
              <a:t> select * from </a:t>
            </a:r>
            <a:r>
              <a:rPr lang="ja-JP" altLang="en-US" sz="3200" b="1" dirty="0" smtClean="0"/>
              <a:t>商品データ</a:t>
            </a:r>
            <a:endParaRPr lang="en-US" altLang="ja-JP" sz="3200" b="1" dirty="0" smtClean="0"/>
          </a:p>
          <a:p>
            <a:pPr marL="0" indent="0">
              <a:buNone/>
            </a:pPr>
            <a:r>
              <a:rPr lang="en-US" altLang="ja-JP" sz="3200" b="1" dirty="0"/>
              <a:t>	</a:t>
            </a:r>
            <a:r>
              <a:rPr lang="en-US" altLang="ja-JP" sz="3200" b="1" dirty="0" smtClean="0"/>
              <a:t>where </a:t>
            </a:r>
            <a:r>
              <a:rPr lang="ja-JP" altLang="en-US" sz="3200" b="1" dirty="0" smtClean="0"/>
              <a:t>メーカー 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in("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みずうみ製麺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", "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銀河製菓</a:t>
            </a:r>
            <a:r>
              <a:rPr lang="en-US" altLang="ja-JP" sz="3200" b="1" dirty="0" smtClean="0">
                <a:solidFill>
                  <a:schemeClr val="accent2"/>
                </a:solidFill>
              </a:rPr>
              <a:t>")</a:t>
            </a:r>
            <a:r>
              <a:rPr lang="en-US" altLang="ja-JP" sz="3200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99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(3/4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/>
              <a:t>.</a:t>
            </a:r>
            <a:r>
              <a:rPr lang="en-US" altLang="ja-JP" dirty="0" smtClean="0"/>
              <a:t> </a:t>
            </a:r>
            <a:r>
              <a:rPr lang="ja-JP" altLang="en-US" b="1" dirty="0" smtClean="0"/>
              <a:t>メーカーが「みずうみ製麺」か「あおぞら酒造」のレコードを表示したい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実は「あおぞら酒造」はメーカーに登録されていない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ja-JP" altLang="en-US" dirty="0" smtClean="0"/>
              <a:t>→「みずうみ製麺」だけが表示されるはず</a:t>
            </a:r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②</a:t>
            </a:r>
            <a:r>
              <a:rPr lang="en-US" altLang="ja-JP" b="1" dirty="0" smtClean="0"/>
              <a:t> select * from </a:t>
            </a:r>
            <a:r>
              <a:rPr lang="ja-JP" altLang="en-US" b="1" dirty="0" smtClean="0"/>
              <a:t>商品データ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/>
              <a:t>	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メーカー </a:t>
            </a:r>
            <a:r>
              <a:rPr lang="en-US" altLang="ja-JP" b="1" dirty="0" smtClean="0">
                <a:solidFill>
                  <a:schemeClr val="accent2"/>
                </a:solidFill>
              </a:rPr>
              <a:t>in("</a:t>
            </a:r>
            <a:r>
              <a:rPr lang="ja-JP" altLang="en-US" b="1" dirty="0" smtClean="0">
                <a:solidFill>
                  <a:schemeClr val="accent2"/>
                </a:solidFill>
              </a:rPr>
              <a:t>みずうみ製麺</a:t>
            </a:r>
            <a:r>
              <a:rPr lang="en-US" altLang="ja-JP" b="1" dirty="0" smtClean="0">
                <a:solidFill>
                  <a:schemeClr val="accent2"/>
                </a:solidFill>
              </a:rPr>
              <a:t>", "</a:t>
            </a:r>
            <a:r>
              <a:rPr lang="ja-JP" altLang="en-US" b="1" dirty="0" smtClean="0">
                <a:solidFill>
                  <a:schemeClr val="accent2"/>
                </a:solidFill>
              </a:rPr>
              <a:t>あおぞら酒造</a:t>
            </a:r>
            <a:r>
              <a:rPr lang="en-US" altLang="ja-JP" b="1" dirty="0" smtClean="0">
                <a:solidFill>
                  <a:schemeClr val="accent2"/>
                </a:solidFill>
              </a:rPr>
              <a:t>")</a:t>
            </a:r>
            <a:r>
              <a:rPr lang="en-US" altLang="ja-JP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548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 : </a:t>
            </a:r>
            <a:r>
              <a:rPr lang="ja-JP" altLang="en-US" dirty="0"/>
              <a:t>複数の値から一致するものを探す</a:t>
            </a:r>
            <a:r>
              <a:rPr lang="en-US" altLang="ja-JP" dirty="0"/>
              <a:t> </a:t>
            </a:r>
            <a:r>
              <a:rPr lang="en-US" altLang="ja-JP" dirty="0" smtClean="0"/>
              <a:t>(4/4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３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価格が</a:t>
            </a:r>
            <a:r>
              <a:rPr lang="en-US" altLang="ja-JP" b="1" dirty="0" smtClean="0"/>
              <a:t>100, 115, 200</a:t>
            </a:r>
            <a:r>
              <a:rPr lang="ja-JP" altLang="en-US" b="1" dirty="0" smtClean="0"/>
              <a:t>のレコードを表示したい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b="1" dirty="0" smtClean="0"/>
              <a:t>③</a:t>
            </a:r>
            <a:r>
              <a:rPr lang="en-US" altLang="ja-JP" b="1" dirty="0" smtClean="0"/>
              <a:t> 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 </a:t>
            </a:r>
            <a:r>
              <a:rPr lang="en-US" altLang="ja-JP" b="1" dirty="0" smtClean="0">
                <a:solidFill>
                  <a:schemeClr val="accent2"/>
                </a:solidFill>
              </a:rPr>
              <a:t>in(100, 115, 200)</a:t>
            </a:r>
            <a:r>
              <a:rPr lang="en-US" altLang="ja-JP" b="1" dirty="0" smtClean="0"/>
              <a:t>;</a:t>
            </a:r>
            <a:endParaRPr lang="ja-JP" altLang="en-US" b="1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以上のように、</a:t>
            </a:r>
            <a:r>
              <a:rPr lang="en-US" altLang="ja-JP" dirty="0" smtClean="0"/>
              <a:t>IN</a:t>
            </a:r>
            <a:r>
              <a:rPr lang="ja-JP" altLang="en-US" dirty="0" smtClean="0"/>
              <a:t>の</a:t>
            </a:r>
            <a:r>
              <a:rPr lang="en-US" altLang="ja-JP" dirty="0" smtClean="0"/>
              <a:t>( )</a:t>
            </a:r>
            <a:r>
              <a:rPr lang="ja-JP" altLang="en-US" dirty="0" smtClean="0"/>
              <a:t>内は３個でも何個でも良い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06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241436"/>
              </p:ext>
            </p:extLst>
          </p:nvPr>
        </p:nvGraphicFramePr>
        <p:xfrm>
          <a:off x="609600" y="3238826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816486429"/>
              </p:ext>
            </p:extLst>
          </p:nvPr>
        </p:nvGraphicFramePr>
        <p:xfrm>
          <a:off x="8845953" y="2712073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609600" y="2583529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773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kumimoji="1" lang="en-US" altLang="ja-JP" dirty="0" smtClean="0"/>
              <a:t>]</a:t>
            </a:r>
            <a:r>
              <a:rPr lang="en-US" altLang="ja-JP" dirty="0"/>
              <a:t> </a:t>
            </a: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複数の値から一致するものを探す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067588"/>
            <a:ext cx="5760308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問題１：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テーブル「売上データ」から、火曜日か水曜日に買い物をした客のレコードを表示する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693" y="1435897"/>
            <a:ext cx="2585059" cy="4974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6170859" y="3471521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1998828422"/>
              </p:ext>
            </p:extLst>
          </p:nvPr>
        </p:nvGraphicFramePr>
        <p:xfrm>
          <a:off x="838200" y="2728078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64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en-US" dirty="0" smtClean="0"/>
              <a:t>前回の復習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</a:t>
            </a:r>
            <a:r>
              <a:rPr lang="ja-JP" altLang="en-US" dirty="0" smtClean="0"/>
              <a:t>探す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>
                <a:solidFill>
                  <a:schemeClr val="accent2"/>
                </a:solidFill>
              </a:rPr>
              <a:t>LIKE : </a:t>
            </a:r>
            <a:r>
              <a:rPr lang="ja-JP" altLang="en-US" dirty="0">
                <a:solidFill>
                  <a:schemeClr val="accent2"/>
                </a:solidFill>
              </a:rPr>
              <a:t>文字列で</a:t>
            </a:r>
            <a:r>
              <a:rPr lang="ja-JP" altLang="en-US" dirty="0" smtClean="0">
                <a:solidFill>
                  <a:schemeClr val="accent2"/>
                </a:solidFill>
              </a:rPr>
              <a:t>検索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演習問題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605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LIKE : </a:t>
            </a:r>
            <a:r>
              <a:rPr kumimoji="1" lang="ja-JP" altLang="en-US" dirty="0" smtClean="0"/>
              <a:t>文字列で検索</a:t>
            </a:r>
            <a:r>
              <a:rPr kumimoji="1"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ある文字列を含むレコードを検索したい場合は、</a:t>
            </a:r>
            <a:r>
              <a:rPr kumimoji="1" lang="en-US" altLang="ja-JP" dirty="0" smtClean="0"/>
              <a:t>LIKE</a:t>
            </a:r>
            <a:r>
              <a:rPr kumimoji="1" lang="ja-JP" altLang="en-US" dirty="0" smtClean="0"/>
              <a:t>で条件を指定する</a:t>
            </a:r>
            <a:endParaRPr kumimoji="1" lang="en-US" altLang="ja-JP" dirty="0" smtClean="0"/>
          </a:p>
          <a:p>
            <a:r>
              <a:rPr lang="en-US" altLang="ja-JP" b="1" dirty="0" smtClean="0"/>
              <a:t>WHERE</a:t>
            </a:r>
            <a:r>
              <a:rPr lang="ja-JP" altLang="en-US" b="1" dirty="0" smtClean="0"/>
              <a:t>句の中で使用する</a:t>
            </a:r>
            <a:r>
              <a:rPr lang="en-US" altLang="ja-JP" dirty="0" smtClean="0"/>
              <a:t>(&gt;, &lt;=, = </a:t>
            </a:r>
            <a:r>
              <a:rPr lang="ja-JP" altLang="en-US" dirty="0" smtClean="0"/>
              <a:t>などと同じ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endParaRPr kumimoji="1" lang="en-US" altLang="ja-JP" b="1" dirty="0" smtClean="0"/>
          </a:p>
          <a:p>
            <a:pPr marL="0" indent="0">
              <a:buNone/>
            </a:pPr>
            <a:r>
              <a:rPr kumimoji="1" lang="en-US" altLang="ja-JP" sz="3000" b="1" dirty="0" smtClean="0"/>
              <a:t>SELECT </a:t>
            </a:r>
            <a:r>
              <a:rPr kumimoji="1" lang="ja-JP" altLang="en-US" sz="3000" b="1" dirty="0" smtClean="0"/>
              <a:t>列名</a:t>
            </a:r>
            <a:r>
              <a:rPr kumimoji="1" lang="en-US" altLang="ja-JP" sz="3000" b="1" dirty="0" smtClean="0"/>
              <a:t> FROM </a:t>
            </a:r>
            <a:r>
              <a:rPr kumimoji="1" lang="ja-JP" altLang="en-US" sz="3000" b="1" dirty="0" smtClean="0"/>
              <a:t>テーブル名</a:t>
            </a:r>
            <a:r>
              <a:rPr kumimoji="1" lang="en-US" altLang="ja-JP" sz="3000" b="1" dirty="0" smtClean="0"/>
              <a:t> WHERE </a:t>
            </a:r>
            <a:r>
              <a:rPr kumimoji="1" lang="ja-JP" altLang="en-US" sz="3000" b="1" dirty="0" smtClean="0">
                <a:solidFill>
                  <a:schemeClr val="accent2"/>
                </a:solidFill>
              </a:rPr>
              <a:t>列名</a:t>
            </a:r>
            <a:r>
              <a:rPr kumimoji="1" lang="en-US" altLang="ja-JP" sz="3000" b="1" dirty="0" smtClean="0">
                <a:solidFill>
                  <a:schemeClr val="accent2"/>
                </a:solidFill>
              </a:rPr>
              <a:t> LIKE </a:t>
            </a:r>
            <a:r>
              <a:rPr kumimoji="1" lang="ja-JP" altLang="en-US" sz="3000" b="1" dirty="0" smtClean="0">
                <a:solidFill>
                  <a:schemeClr val="accent2"/>
                </a:solidFill>
              </a:rPr>
              <a:t>条件</a:t>
            </a:r>
            <a:r>
              <a:rPr kumimoji="1" lang="en-US" altLang="ja-JP" sz="3000" b="1" dirty="0" smtClean="0"/>
              <a:t>;</a:t>
            </a:r>
          </a:p>
          <a:p>
            <a:endParaRPr lang="en-US" altLang="ja-JP" dirty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 % </a:t>
            </a:r>
            <a:r>
              <a:rPr lang="ja-JP" altLang="en-US" dirty="0" smtClean="0"/>
              <a:t>」</a:t>
            </a:r>
            <a:r>
              <a:rPr lang="en-US" altLang="ja-JP" dirty="0" smtClean="0"/>
              <a:t>: </a:t>
            </a:r>
            <a:r>
              <a:rPr lang="ja-JP" altLang="en-US" dirty="0" smtClean="0"/>
              <a:t>０字以上の任意の文字を表す</a:t>
            </a:r>
            <a:endParaRPr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 _ </a:t>
            </a:r>
            <a:r>
              <a:rPr lang="ja-JP" altLang="en-US" dirty="0" smtClean="0"/>
              <a:t>」</a:t>
            </a:r>
            <a:r>
              <a:rPr lang="en-US" altLang="ja-JP" dirty="0" smtClean="0"/>
              <a:t>:  </a:t>
            </a:r>
            <a:r>
              <a:rPr lang="ja-JP" altLang="en-US" dirty="0" smtClean="0"/>
              <a:t>任意の１文字を表す</a:t>
            </a:r>
            <a:endParaRPr lang="en-US" altLang="ja-JP" dirty="0" smtClean="0"/>
          </a:p>
          <a:p>
            <a:r>
              <a:rPr lang="ja-JP" altLang="en-US" dirty="0" smtClean="0"/>
              <a:t>以上のような文字を「ワイルドカード文字」という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〜</a:t>
            </a:r>
            <a:r>
              <a:rPr lang="ja-JP" altLang="en-US" dirty="0" smtClean="0"/>
              <a:t>以外」で検索したい時は、「</a:t>
            </a:r>
            <a:r>
              <a:rPr lang="en-US" altLang="ja-JP" b="1" dirty="0" smtClean="0"/>
              <a:t>NOT LIKE</a:t>
            </a:r>
            <a:r>
              <a:rPr lang="ja-JP" altLang="en-US" dirty="0" smtClean="0"/>
              <a:t>」を使う</a:t>
            </a:r>
            <a:endParaRPr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473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LIKE : </a:t>
            </a:r>
            <a:r>
              <a:rPr lang="ja-JP" altLang="en-US" dirty="0"/>
              <a:t>文字列で検索</a:t>
            </a:r>
            <a:r>
              <a:rPr lang="en-US" altLang="ja-JP" dirty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b="1" dirty="0" smtClean="0"/>
              <a:t>商品名にヌードルとつくものを表示したい</a:t>
            </a:r>
            <a:endParaRPr lang="en-US" altLang="ja-JP" b="1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正しくない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ja-JP" altLang="en-US" b="1" dirty="0" smtClean="0"/>
              <a:t>①</a:t>
            </a:r>
            <a:r>
              <a:rPr lang="en-US" altLang="ja-JP" b="1" dirty="0" smtClean="0"/>
              <a:t> 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</a:t>
            </a:r>
            <a:r>
              <a:rPr lang="en-US" altLang="ja-JP" b="1" dirty="0" smtClean="0">
                <a:solidFill>
                  <a:srgbClr val="FF0000"/>
                </a:solidFill>
              </a:rPr>
              <a:t>;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”</a:t>
            </a:r>
            <a:r>
              <a:rPr lang="ja-JP" altLang="en-US" dirty="0" smtClean="0"/>
              <a:t>ヌードル</a:t>
            </a:r>
            <a:r>
              <a:rPr lang="en-US" altLang="ja-JP" dirty="0" smtClean="0"/>
              <a:t>”</a:t>
            </a:r>
            <a:r>
              <a:rPr lang="ja-JP" altLang="en-US" dirty="0" smtClean="0"/>
              <a:t>という４文字のこの言葉しか表示しない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ja-JP" altLang="en-US" b="1" dirty="0" smtClean="0"/>
              <a:t>②</a:t>
            </a:r>
            <a:r>
              <a:rPr lang="en-US" altLang="ja-JP" b="1" dirty="0" smtClean="0"/>
              <a:t> 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en-US" altLang="ja-JP" b="1" dirty="0">
                <a:solidFill>
                  <a:schemeClr val="accent1"/>
                </a:solidFill>
              </a:rPr>
              <a:t>%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1"/>
                </a:solidFill>
              </a:rPr>
              <a:t>%</a:t>
            </a:r>
            <a:r>
              <a:rPr lang="en-US" altLang="ja-JP" b="1" dirty="0" smtClean="0">
                <a:solidFill>
                  <a:srgbClr val="FF0000"/>
                </a:solidFill>
              </a:rPr>
              <a:t>”;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前後にどんな文字があっても表示してくれる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LIKE : </a:t>
            </a:r>
            <a:r>
              <a:rPr lang="ja-JP" altLang="en-US" dirty="0"/>
              <a:t>文字列で検索</a:t>
            </a:r>
            <a:r>
              <a:rPr lang="en-US" altLang="ja-JP" dirty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「○○ヌードル」のように、ヌードルの前に２文字つくものを表示したい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正しくない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商品名 </a:t>
            </a:r>
            <a:r>
              <a:rPr lang="en-US" altLang="ja-JP" b="1" dirty="0" smtClean="0">
                <a:solidFill>
                  <a:schemeClr val="accent2"/>
                </a:solidFill>
              </a:rPr>
              <a:t>like "</a:t>
            </a:r>
            <a:r>
              <a:rPr lang="en-US" altLang="ja-JP" b="1" dirty="0" smtClean="0">
                <a:solidFill>
                  <a:schemeClr val="accent1"/>
                </a:solidFill>
              </a:rPr>
              <a:t>%</a:t>
            </a:r>
            <a:r>
              <a:rPr lang="ja-JP" altLang="en-US" b="1" dirty="0" smtClean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";</a:t>
            </a:r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○○○○ヌードルのように、ヌードルの前に２文字以外のものも表示してしまう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正しい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en-US" altLang="ja-JP" b="1" dirty="0"/>
              <a:t>* from </a:t>
            </a:r>
            <a:r>
              <a:rPr lang="ja-JP" altLang="en-US" b="1" dirty="0"/>
              <a:t>商品データ </a:t>
            </a:r>
            <a:r>
              <a:rPr lang="en-US" altLang="ja-JP" b="1" dirty="0"/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商品名 </a:t>
            </a:r>
            <a:r>
              <a:rPr lang="en-US" altLang="ja-JP" b="1" dirty="0">
                <a:solidFill>
                  <a:schemeClr val="accent2"/>
                </a:solidFill>
              </a:rPr>
              <a:t>like "</a:t>
            </a:r>
            <a:r>
              <a:rPr lang="en-US" altLang="ja-JP" b="1" dirty="0">
                <a:solidFill>
                  <a:schemeClr val="accent1"/>
                </a:solidFill>
              </a:rPr>
              <a:t>__</a:t>
            </a:r>
            <a:r>
              <a:rPr lang="ja-JP" altLang="en-US" b="1" dirty="0">
                <a:solidFill>
                  <a:schemeClr val="accent2"/>
                </a:solidFill>
              </a:rPr>
              <a:t>ヌードル</a:t>
            </a:r>
            <a:r>
              <a:rPr lang="en-US" altLang="ja-JP" b="1" dirty="0" smtClean="0">
                <a:solidFill>
                  <a:schemeClr val="accent2"/>
                </a:solidFill>
              </a:rPr>
              <a:t>";</a:t>
            </a:r>
          </a:p>
          <a:p>
            <a:pPr marL="0" indent="0">
              <a:buNone/>
            </a:pP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前に２文字のもののみを表示してくれている</a:t>
            </a:r>
            <a:endParaRPr kumimoji="1" lang="ja-JP" altLang="en-US" dirty="0"/>
          </a:p>
        </p:txBody>
      </p:sp>
      <p:sp>
        <p:nvSpPr>
          <p:cNvPr id="5" name="雲形吹き出し 4"/>
          <p:cNvSpPr/>
          <p:nvPr/>
        </p:nvSpPr>
        <p:spPr>
          <a:xfrm>
            <a:off x="6841523" y="4057500"/>
            <a:ext cx="3731742" cy="1271329"/>
          </a:xfrm>
          <a:prstGeom prst="cloudCallout">
            <a:avLst>
              <a:gd name="adj1" fmla="val -63548"/>
              <a:gd name="adj2" fmla="val -51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「</a:t>
            </a:r>
            <a:r>
              <a:rPr lang="en-US" altLang="ja-JP" dirty="0"/>
              <a:t> _ </a:t>
            </a:r>
            <a:r>
              <a:rPr lang="ja-JP" altLang="en-US" dirty="0"/>
              <a:t>」</a:t>
            </a:r>
            <a:r>
              <a:rPr lang="ja-JP" altLang="en-US" dirty="0" smtClean="0"/>
              <a:t>を２つ入力していることに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注意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83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3" y="3337423"/>
            <a:ext cx="1117600" cy="3937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49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LIKE </a:t>
            </a:r>
            <a:r>
              <a:rPr lang="en-US" altLang="ja-JP" dirty="0"/>
              <a:t>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問題２：</a:t>
            </a:r>
            <a:endParaRPr lang="en-US" altLang="ja-JP" dirty="0"/>
          </a:p>
          <a:p>
            <a:r>
              <a:rPr lang="ja-JP" altLang="en-US" dirty="0"/>
              <a:t>商品名に「茶」と入って</a:t>
            </a:r>
            <a:r>
              <a:rPr lang="ja-JP" altLang="en-US" dirty="0" smtClean="0"/>
              <a:t>いるレコードを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481" y="2289088"/>
            <a:ext cx="3619843" cy="3591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1866121" y="3888579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918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LIKE </a:t>
            </a:r>
            <a:r>
              <a:rPr lang="en-US" altLang="ja-JP" dirty="0"/>
              <a:t>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問題３：</a:t>
            </a:r>
            <a:endParaRPr lang="en-US" altLang="ja-JP" dirty="0"/>
          </a:p>
          <a:p>
            <a:r>
              <a:rPr lang="ja-JP" altLang="en-US" dirty="0" smtClean="0"/>
              <a:t>商品名</a:t>
            </a:r>
            <a:r>
              <a:rPr lang="ja-JP" altLang="en-US" dirty="0"/>
              <a:t>が</a:t>
            </a:r>
            <a:r>
              <a:rPr lang="ja-JP" altLang="en-US" dirty="0" smtClean="0"/>
              <a:t>「◯◯◯茶」のように、茶の前に３文字入っているレコードを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sp>
        <p:nvSpPr>
          <p:cNvPr id="5" name="角丸四角形 4"/>
          <p:cNvSpPr/>
          <p:nvPr/>
        </p:nvSpPr>
        <p:spPr>
          <a:xfrm>
            <a:off x="1866121" y="3888579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450" y="3227469"/>
            <a:ext cx="5245100" cy="1714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67540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en-US" dirty="0" smtClean="0"/>
              <a:t>前回の復習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</a:t>
            </a:r>
            <a:r>
              <a:rPr lang="ja-JP" altLang="en-US" dirty="0" smtClean="0"/>
              <a:t>探す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/>
              <a:t>LIKE 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>
                <a:solidFill>
                  <a:schemeClr val="accent2"/>
                </a:solidFill>
              </a:rPr>
              <a:t>演習問題</a:t>
            </a:r>
            <a:endParaRPr lang="en-US" altLang="ja-JP" dirty="0" smtClean="0">
              <a:solidFill>
                <a:schemeClr val="accent2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665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3079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3495552" y="759924"/>
          <a:ext cx="81280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696685"/>
                <a:gridCol w="1153886"/>
                <a:gridCol w="827314"/>
                <a:gridCol w="1023258"/>
                <a:gridCol w="21045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出身中学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六角竜也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伊倉第三中学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島勝彩香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宇智第一中学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495553" y="238430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芸術選択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文理選択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理科選択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音楽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生物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物理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495553" y="401122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体操部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剣道部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3495552" y="5638144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外国語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数学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/>
          </p:nvPr>
        </p:nvGraphicFramePr>
        <p:xfrm>
          <a:off x="752355" y="4262194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52" y="97865"/>
            <a:ext cx="2210765" cy="551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[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]</a:t>
            </a:r>
          </a:p>
          <a:p>
            <a:pPr algn="ctr"/>
            <a:r>
              <a:rPr kumimoji="1" lang="ja-JP" altLang="en-US" dirty="0" smtClean="0"/>
              <a:t>生徒データ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3495551" y="2023000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選択科目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50" y="3648810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クラブ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495549" y="5278677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生徒成績データ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生徒名簿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1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データベース「生徒名簿」を使ってみよう！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生徒名簿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データベース「生徒名簿」を使っていきます。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091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/>
              <a:t>(</a:t>
            </a:r>
            <a:r>
              <a:rPr lang="ja-JP" altLang="en-US" dirty="0"/>
              <a:t>１問目</a:t>
            </a:r>
            <a:r>
              <a:rPr lang="en-US" altLang="ja-JP" dirty="0"/>
              <a:t>/</a:t>
            </a:r>
            <a:r>
              <a:rPr lang="ja-JP" altLang="en-US" dirty="0" smtClean="0"/>
              <a:t>全３問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834287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演習１：</a:t>
            </a:r>
            <a:endParaRPr lang="en-US" altLang="ja-JP" dirty="0" smtClean="0"/>
          </a:p>
          <a:p>
            <a:r>
              <a:rPr kumimoji="1" lang="ja-JP" altLang="en-US" dirty="0" smtClean="0"/>
              <a:t>テーブル「生徒データ」から、住所が「</a:t>
            </a:r>
            <a:r>
              <a:rPr lang="ja-JP" altLang="en-US" dirty="0" smtClean="0"/>
              <a:t>伊倉町</a:t>
            </a:r>
            <a:r>
              <a:rPr kumimoji="1" lang="ja-JP" altLang="en-US" dirty="0" smtClean="0"/>
              <a:t>」と「宇治町」の生徒のレコードを表示したい。</a:t>
            </a:r>
            <a:endParaRPr kumimoji="1" lang="en-US" altLang="ja-JP" dirty="0" smtClean="0"/>
          </a:p>
          <a:p>
            <a:r>
              <a:rPr lang="ja-JP" altLang="en-US" dirty="0" smtClean="0"/>
              <a:t>１</a:t>
            </a:r>
            <a:r>
              <a:rPr lang="en-US" altLang="ja-JP" dirty="0" smtClean="0"/>
              <a:t>. IN</a:t>
            </a:r>
            <a:r>
              <a:rPr lang="ja-JP" altLang="en-US" dirty="0" smtClean="0"/>
              <a:t>を使う方法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</a:t>
            </a:r>
            <a:r>
              <a:rPr lang="ja-JP" altLang="en-US" dirty="0" smtClean="0"/>
              <a:t>２</a:t>
            </a:r>
            <a:r>
              <a:rPr lang="en-US" altLang="ja-JP" dirty="0" smtClean="0"/>
              <a:t>. OR</a:t>
            </a:r>
            <a:r>
              <a:rPr lang="ja-JP" altLang="en-US" dirty="0" smtClean="0"/>
              <a:t>と</a:t>
            </a:r>
            <a:r>
              <a:rPr lang="en-US" altLang="ja-JP" dirty="0" smtClean="0"/>
              <a:t>=</a:t>
            </a:r>
            <a:r>
              <a:rPr lang="ja-JP" altLang="en-US" dirty="0" smtClean="0"/>
              <a:t>の組み合わせを使う方法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の２つで答えよう。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937" y="2479890"/>
            <a:ext cx="2427744" cy="36970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10085589" y="188914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3691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２問目</a:t>
            </a:r>
            <a:r>
              <a:rPr lang="en-US" altLang="ja-JP" dirty="0"/>
              <a:t>/</a:t>
            </a:r>
            <a:r>
              <a:rPr lang="ja-JP" altLang="en-US" dirty="0" smtClean="0"/>
              <a:t>全３問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演習２：</a:t>
            </a:r>
            <a:endParaRPr lang="en-US" altLang="ja-JP" dirty="0" smtClean="0"/>
          </a:p>
          <a:p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テーブル「生徒データ」から、名前の末尾に「子」がついた生徒のレコードを表示したい</a:t>
            </a:r>
            <a:endParaRPr kumimoji="1"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69" y="2214948"/>
            <a:ext cx="3527233" cy="33332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167060" y="348928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206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３問目</a:t>
            </a:r>
            <a:r>
              <a:rPr lang="en-US" altLang="ja-JP" dirty="0"/>
              <a:t>/</a:t>
            </a:r>
            <a:r>
              <a:rPr lang="ja-JP" altLang="en-US" dirty="0" smtClean="0"/>
              <a:t>全３問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6847703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演習３：</a:t>
            </a:r>
            <a:endParaRPr kumimoji="1" lang="en-US" altLang="ja-JP" dirty="0" smtClean="0"/>
          </a:p>
          <a:p>
            <a:r>
              <a:rPr lang="ja-JP" altLang="en-US" dirty="0" smtClean="0"/>
              <a:t>テーブル「生徒データ」から、住所が「○○町」のように町の前が２文字で</a:t>
            </a:r>
            <a:r>
              <a:rPr lang="ja-JP" altLang="en-US" dirty="0"/>
              <a:t>あるレコードの「住所」のみを表示</a:t>
            </a:r>
            <a:r>
              <a:rPr lang="ja-JP" altLang="en-US" smtClean="0"/>
              <a:t>したい。</a:t>
            </a:r>
            <a:endParaRPr lang="ja-JP" altLang="en-US" dirty="0"/>
          </a:p>
          <a:p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0505" y="1825625"/>
            <a:ext cx="876300" cy="4368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8170984" y="2212807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8619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問題１</a:t>
            </a:r>
            <a:endParaRPr kumimoji="1" lang="en-US" altLang="ja-JP" dirty="0" smtClean="0"/>
          </a:p>
          <a:p>
            <a:r>
              <a:rPr lang="en-US" altLang="ja-JP" sz="1800" dirty="0"/>
              <a:t>SQL</a:t>
            </a:r>
            <a:r>
              <a:rPr lang="ja-JP" altLang="en-US" sz="1800" dirty="0"/>
              <a:t>では，</a:t>
            </a:r>
            <a:r>
              <a:rPr lang="en-US" altLang="ja-JP" sz="1800" dirty="0"/>
              <a:t>LIKE</a:t>
            </a:r>
            <a:r>
              <a:rPr lang="ja-JP" altLang="en-US" sz="1800" dirty="0"/>
              <a:t>述語と任意の文字列を表す特殊文字“</a:t>
            </a:r>
            <a:r>
              <a:rPr lang="en-US" altLang="ja-JP" sz="1800" dirty="0"/>
              <a:t>%”</a:t>
            </a:r>
            <a:r>
              <a:rPr lang="ja-JP" altLang="en-US" sz="1800" dirty="0"/>
              <a:t>を使うことで文字列のパターンマッチを行うことができる。蔵書テーブル</a:t>
            </a:r>
            <a:r>
              <a:rPr lang="en-US" altLang="ja-JP" sz="1800" dirty="0"/>
              <a:t>BOOKS</a:t>
            </a:r>
            <a:r>
              <a:rPr lang="ja-JP" altLang="en-US" sz="1800" dirty="0"/>
              <a:t>から“</a:t>
            </a:r>
            <a:r>
              <a:rPr lang="en-US" altLang="ja-JP" sz="1800" dirty="0"/>
              <a:t>UNIX”</a:t>
            </a:r>
            <a:r>
              <a:rPr lang="ja-JP" altLang="en-US" sz="1800" dirty="0"/>
              <a:t>を書名に含むものを探すために，次の</a:t>
            </a:r>
            <a:r>
              <a:rPr lang="en-US" altLang="ja-JP" sz="1800" dirty="0"/>
              <a:t>SQL</a:t>
            </a:r>
            <a:r>
              <a:rPr lang="ja-JP" altLang="en-US" sz="1800" dirty="0"/>
              <a:t>文を用いるとき，</a:t>
            </a:r>
            <a:r>
              <a:rPr lang="en-US" altLang="ja-JP" sz="1800" dirty="0"/>
              <a:t>a</a:t>
            </a:r>
            <a:r>
              <a:rPr lang="ja-JP" altLang="en-US" sz="1800" dirty="0"/>
              <a:t>に指定する文字列として，適切なものはどれか</a:t>
            </a:r>
            <a:r>
              <a:rPr lang="ja-JP" altLang="en-US" sz="1800" dirty="0" smtClean="0"/>
              <a:t>。</a:t>
            </a:r>
            <a:endParaRPr lang="en-US" altLang="ja-JP" sz="1800" dirty="0" smtClean="0"/>
          </a:p>
          <a:p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SELECT</a:t>
            </a:r>
            <a:r>
              <a:rPr lang="ja-JP" altLang="en-US" sz="1800" dirty="0"/>
              <a:t>　*　 </a:t>
            </a:r>
            <a:r>
              <a:rPr lang="en-US" altLang="ja-JP" sz="1800" dirty="0"/>
              <a:t>FROM</a:t>
            </a:r>
            <a:r>
              <a:rPr lang="ja-JP" altLang="en-US" sz="1800" dirty="0"/>
              <a:t>　</a:t>
            </a:r>
            <a:r>
              <a:rPr lang="en-US" altLang="ja-JP" sz="1800" dirty="0"/>
              <a:t>BOOKS</a:t>
            </a:r>
            <a:r>
              <a:rPr lang="ja-JP" altLang="en-US" sz="1800" dirty="0"/>
              <a:t>　</a:t>
            </a:r>
            <a:r>
              <a:rPr lang="en-US" altLang="ja-JP" sz="1800" dirty="0"/>
              <a:t>WHERE</a:t>
            </a:r>
            <a:r>
              <a:rPr lang="ja-JP" altLang="en-US" sz="1800" dirty="0"/>
              <a:t>　書名　</a:t>
            </a:r>
            <a:r>
              <a:rPr lang="en-US" altLang="ja-JP" sz="1800" dirty="0"/>
              <a:t>LIKE</a:t>
            </a:r>
            <a:r>
              <a:rPr lang="ja-JP" altLang="en-US" sz="1800" dirty="0"/>
              <a:t>　</a:t>
            </a:r>
            <a:r>
              <a:rPr lang="en-US" altLang="ja-JP" sz="1800" dirty="0"/>
              <a:t>'</a:t>
            </a:r>
            <a:r>
              <a:rPr lang="ja-JP" altLang="en-US" sz="1800" dirty="0"/>
              <a:t>［　　</a:t>
            </a:r>
            <a:r>
              <a:rPr lang="en-US" altLang="ja-JP" sz="1800" dirty="0"/>
              <a:t>a</a:t>
            </a:r>
            <a:r>
              <a:rPr lang="ja-JP" altLang="en-US" sz="1800" dirty="0"/>
              <a:t>　　］</a:t>
            </a:r>
            <a:r>
              <a:rPr lang="en-US" altLang="ja-JP" sz="1800" dirty="0"/>
              <a:t>'</a:t>
            </a:r>
          </a:p>
          <a:p>
            <a:endParaRPr lang="en-US" altLang="ja-JP" sz="1800" dirty="0" smtClean="0"/>
          </a:p>
          <a:p>
            <a:r>
              <a:rPr lang="ja-JP" altLang="en-US" sz="1800" dirty="0"/>
              <a:t>ア　</a:t>
            </a:r>
            <a:r>
              <a:rPr lang="en-US" altLang="ja-JP" sz="1800" dirty="0"/>
              <a:t>%UNIX</a:t>
            </a:r>
          </a:p>
          <a:p>
            <a:r>
              <a:rPr lang="ja-JP" altLang="en-US" sz="1800" dirty="0"/>
              <a:t>イ　</a:t>
            </a:r>
            <a:r>
              <a:rPr lang="en-US" altLang="ja-JP" sz="1800" dirty="0"/>
              <a:t>%UNIX%</a:t>
            </a:r>
          </a:p>
          <a:p>
            <a:r>
              <a:rPr lang="ja-JP" altLang="en-US" sz="1800" dirty="0"/>
              <a:t>ウ　</a:t>
            </a:r>
            <a:r>
              <a:rPr lang="en-US" altLang="ja-JP" sz="1800" dirty="0"/>
              <a:t>UNIX</a:t>
            </a:r>
          </a:p>
          <a:p>
            <a:r>
              <a:rPr lang="ja-JP" altLang="en-US" sz="1800" dirty="0"/>
              <a:t>エ　</a:t>
            </a:r>
            <a:r>
              <a:rPr lang="en-US" altLang="ja-JP" sz="1800" dirty="0"/>
              <a:t>UNIX</a:t>
            </a:r>
            <a:r>
              <a:rPr lang="en-US" altLang="ja-JP" sz="1800" dirty="0" smtClean="0"/>
              <a:t>%</a:t>
            </a:r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endParaRPr lang="en-US" altLang="ja-JP" sz="1800" dirty="0"/>
          </a:p>
          <a:p>
            <a:endParaRPr lang="en-US" altLang="ja-JP" sz="1800" dirty="0" smtClean="0"/>
          </a:p>
          <a:p>
            <a:pPr marL="0" indent="0" algn="r">
              <a:buNone/>
            </a:pPr>
            <a:r>
              <a:rPr lang="ja-JP" altLang="en-US" sz="1800" dirty="0"/>
              <a:t>初級シスアド 平成</a:t>
            </a:r>
            <a:r>
              <a:rPr lang="en-US" altLang="ja-JP" sz="1800" dirty="0"/>
              <a:t>12</a:t>
            </a:r>
            <a:r>
              <a:rPr lang="ja-JP" altLang="en-US" sz="1800" dirty="0"/>
              <a:t>年 春期 午前 問</a:t>
            </a:r>
            <a:r>
              <a:rPr lang="en-US" altLang="ja-JP" sz="1800" dirty="0"/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9608088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問題２</a:t>
            </a:r>
            <a:endParaRPr kumimoji="1" lang="en-US" altLang="ja-JP" dirty="0" smtClean="0"/>
          </a:p>
          <a:p>
            <a:r>
              <a:rPr lang="ja-JP" altLang="en-US" dirty="0"/>
              <a:t>“商品”表に対して，次の</a:t>
            </a:r>
            <a:r>
              <a:rPr lang="en-US" altLang="ja-JP" dirty="0"/>
              <a:t>SQL</a:t>
            </a:r>
            <a:r>
              <a:rPr lang="ja-JP" altLang="en-US" dirty="0"/>
              <a:t>文によって得られる結果はどれか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</a:t>
            </a:r>
            <a:r>
              <a:rPr lang="ja-JP" altLang="en-US" dirty="0"/>
              <a:t>　商品番号　</a:t>
            </a:r>
            <a:r>
              <a:rPr lang="en-US" altLang="ja-JP" dirty="0"/>
              <a:t>FROM</a:t>
            </a:r>
            <a:r>
              <a:rPr lang="ja-JP" altLang="en-US" dirty="0"/>
              <a:t>　</a:t>
            </a:r>
            <a:r>
              <a:rPr lang="ja-JP" altLang="en-US" dirty="0" smtClean="0"/>
              <a:t>商品</a:t>
            </a:r>
            <a:r>
              <a:rPr lang="ja-JP" altLang="en-US" dirty="0"/>
              <a:t>　</a:t>
            </a:r>
            <a:r>
              <a:rPr lang="en-US" altLang="ja-JP" dirty="0" smtClean="0"/>
              <a:t>WHERE</a:t>
            </a:r>
            <a:r>
              <a:rPr lang="ja-JP" altLang="en-US" dirty="0"/>
              <a:t>　商品名　</a:t>
            </a:r>
            <a:r>
              <a:rPr lang="en-US" altLang="ja-JP" dirty="0"/>
              <a:t>LIKE</a:t>
            </a:r>
            <a:r>
              <a:rPr lang="ja-JP" altLang="en-US" dirty="0"/>
              <a:t>　</a:t>
            </a:r>
            <a:r>
              <a:rPr lang="en-US" altLang="ja-JP" dirty="0"/>
              <a:t>'%</a:t>
            </a:r>
            <a:r>
              <a:rPr lang="ja-JP" altLang="en-US" dirty="0"/>
              <a:t>めん</a:t>
            </a:r>
            <a:r>
              <a:rPr lang="en-US" altLang="ja-JP" dirty="0"/>
              <a:t>'</a:t>
            </a:r>
            <a:r>
              <a:rPr lang="ja-JP" altLang="en-US" dirty="0"/>
              <a:t>　</a:t>
            </a:r>
            <a:r>
              <a:rPr lang="en-US" altLang="ja-JP" dirty="0"/>
              <a:t>AND</a:t>
            </a:r>
            <a:r>
              <a:rPr lang="ja-JP" altLang="en-US" dirty="0"/>
              <a:t>　単価 </a:t>
            </a:r>
            <a:r>
              <a:rPr lang="en-US" altLang="ja-JP" dirty="0"/>
              <a:t>&lt; </a:t>
            </a:r>
            <a:r>
              <a:rPr lang="en-US" altLang="ja-JP" dirty="0" smtClean="0"/>
              <a:t>330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初級シスアド 平成</a:t>
            </a:r>
            <a:r>
              <a:rPr lang="en-US" altLang="ja-JP" dirty="0"/>
              <a:t>14</a:t>
            </a:r>
            <a:r>
              <a:rPr lang="ja-JP" altLang="en-US" dirty="0"/>
              <a:t>年 春期 午前 問</a:t>
            </a:r>
            <a:r>
              <a:rPr lang="en-US" altLang="ja-JP" dirty="0"/>
              <a:t>29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650" y="3429000"/>
            <a:ext cx="4000500" cy="21082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800350"/>
            <a:ext cx="3073400" cy="3365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03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en-US" smtClean="0"/>
              <a:t>前回の復習</a:t>
            </a:r>
            <a:endParaRPr lang="en-US" altLang="ja-JP" smtClean="0"/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</a:t>
            </a:r>
            <a:r>
              <a:rPr lang="ja-JP" altLang="en-US" dirty="0" smtClean="0"/>
              <a:t>探す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/>
              <a:t>LIKE 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演習問題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296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</a:t>
            </a:r>
            <a:r>
              <a:rPr lang="en-US" altLang="ja-JP"/>
              <a:t>: </a:t>
            </a:r>
            <a:r>
              <a:rPr lang="ja-JP" altLang="en-US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問題３</a:t>
            </a:r>
            <a:endParaRPr kumimoji="1" lang="en-US" altLang="ja-JP" dirty="0" smtClean="0"/>
          </a:p>
          <a:p>
            <a:r>
              <a:rPr lang="ja-JP" altLang="en-US" dirty="0"/>
              <a:t>氏名に“三”の文字をもつ社員を“社員”表から検索して， 次のような“社員リスト”表を作成する </a:t>
            </a:r>
            <a:r>
              <a:rPr lang="en-US" altLang="ja-JP" dirty="0"/>
              <a:t>SQL </a:t>
            </a:r>
            <a:r>
              <a:rPr lang="ja-JP" altLang="en-US" dirty="0"/>
              <a:t>文中の </a:t>
            </a:r>
            <a:r>
              <a:rPr lang="en-US" altLang="ja-JP" dirty="0"/>
              <a:t>a </a:t>
            </a:r>
            <a:r>
              <a:rPr lang="ja-JP" altLang="en-US" dirty="0"/>
              <a:t>に入れるべき適切な字句はどれか。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</a:t>
            </a:r>
            <a:r>
              <a:rPr lang="ja-JP" altLang="en-US" dirty="0"/>
              <a:t>社員番号</a:t>
            </a:r>
            <a:r>
              <a:rPr lang="en-US" altLang="ja-JP" dirty="0"/>
              <a:t>, </a:t>
            </a:r>
            <a:r>
              <a:rPr lang="ja-JP" altLang="en-US" dirty="0"/>
              <a:t>氏名</a:t>
            </a:r>
            <a:r>
              <a:rPr lang="en-US" altLang="ja-JP" dirty="0"/>
              <a:t>, </a:t>
            </a:r>
            <a:r>
              <a:rPr lang="ja-JP" altLang="en-US" dirty="0"/>
              <a:t>課コード</a:t>
            </a:r>
            <a:r>
              <a:rPr lang="en-US" altLang="ja-JP" dirty="0"/>
              <a:t>, </a:t>
            </a:r>
            <a:r>
              <a:rPr lang="ja-JP" altLang="en-US" dirty="0"/>
              <a:t>内線電話 </a:t>
            </a:r>
            <a:r>
              <a:rPr lang="en-US" altLang="ja-JP" dirty="0"/>
              <a:t>FROM </a:t>
            </a:r>
            <a:r>
              <a:rPr lang="ja-JP" altLang="en-US" dirty="0"/>
              <a:t>社員 </a:t>
            </a:r>
            <a:r>
              <a:rPr lang="en-US" altLang="ja-JP" dirty="0" smtClean="0"/>
              <a:t>WHERE [        a        ]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r>
              <a:rPr lang="ja-JP" altLang="en-US" dirty="0"/>
              <a:t>ア　氏名 </a:t>
            </a:r>
            <a:r>
              <a:rPr lang="en-US" altLang="ja-JP" dirty="0"/>
              <a:t>='</a:t>
            </a:r>
            <a:r>
              <a:rPr lang="ja-JP" altLang="en-US" dirty="0" smtClean="0"/>
              <a:t>三</a:t>
            </a:r>
            <a:r>
              <a:rPr lang="en-US" altLang="ja-JP" dirty="0" smtClean="0"/>
              <a:t>’</a:t>
            </a:r>
          </a:p>
          <a:p>
            <a:r>
              <a:rPr lang="ja-JP" altLang="en-US" dirty="0" smtClean="0"/>
              <a:t>イ</a:t>
            </a:r>
            <a:r>
              <a:rPr lang="ja-JP" altLang="en-US" dirty="0"/>
              <a:t>　氏名 </a:t>
            </a:r>
            <a:r>
              <a:rPr lang="en-US" altLang="ja-JP" dirty="0"/>
              <a:t>='%</a:t>
            </a:r>
            <a:r>
              <a:rPr lang="ja-JP" altLang="en-US" dirty="0"/>
              <a:t>三</a:t>
            </a:r>
            <a:r>
              <a:rPr lang="en-US" altLang="ja-JP" dirty="0" smtClean="0"/>
              <a:t>%’</a:t>
            </a:r>
          </a:p>
          <a:p>
            <a:r>
              <a:rPr lang="ja-JP" altLang="en-US" dirty="0" smtClean="0"/>
              <a:t>ウ</a:t>
            </a:r>
            <a:r>
              <a:rPr lang="ja-JP" altLang="en-US" dirty="0"/>
              <a:t>　氏名 </a:t>
            </a:r>
            <a:r>
              <a:rPr lang="en-US" altLang="ja-JP" dirty="0"/>
              <a:t>LIKE '%</a:t>
            </a:r>
            <a:r>
              <a:rPr lang="ja-JP" altLang="en-US" dirty="0"/>
              <a:t>三</a:t>
            </a:r>
            <a:r>
              <a:rPr lang="en-US" altLang="ja-JP" dirty="0" smtClean="0"/>
              <a:t>%’</a:t>
            </a:r>
          </a:p>
          <a:p>
            <a:r>
              <a:rPr lang="ja-JP" altLang="en-US" dirty="0" smtClean="0"/>
              <a:t>エ</a:t>
            </a:r>
            <a:r>
              <a:rPr lang="ja-JP" altLang="en-US" dirty="0"/>
              <a:t>　氏名 </a:t>
            </a:r>
            <a:r>
              <a:rPr lang="en-US" altLang="ja-JP" dirty="0"/>
              <a:t>NOT LIKE '%</a:t>
            </a:r>
            <a:r>
              <a:rPr lang="ja-JP" altLang="en-US" dirty="0"/>
              <a:t>三</a:t>
            </a:r>
            <a:r>
              <a:rPr lang="en-US" altLang="ja-JP" dirty="0" smtClean="0"/>
              <a:t>%’</a:t>
            </a:r>
          </a:p>
          <a:p>
            <a:pPr marL="0" indent="0" algn="r">
              <a:buNone/>
            </a:pPr>
            <a:r>
              <a:rPr lang="ja-JP" altLang="en-US" dirty="0"/>
              <a:t>平成</a:t>
            </a:r>
            <a:r>
              <a:rPr lang="en-US" altLang="ja-JP" dirty="0"/>
              <a:t>14</a:t>
            </a:r>
            <a:r>
              <a:rPr lang="ja-JP" altLang="en-US" dirty="0"/>
              <a:t>年 春期 基本情報技術者 午前 問</a:t>
            </a:r>
            <a:r>
              <a:rPr lang="en-US" altLang="ja-JP" dirty="0"/>
              <a:t>68</a:t>
            </a: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81" y="2933700"/>
            <a:ext cx="5760823" cy="25527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07412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en-US" dirty="0" smtClean="0">
                <a:solidFill>
                  <a:schemeClr val="accent2"/>
                </a:solidFill>
              </a:rPr>
              <a:t>前回の復習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IN </a:t>
            </a:r>
            <a:r>
              <a:rPr lang="en-US" altLang="ja-JP" dirty="0"/>
              <a:t>: </a:t>
            </a:r>
            <a:r>
              <a:rPr lang="ja-JP" altLang="en-US" dirty="0"/>
              <a:t>複数の値から一致するものを</a:t>
            </a:r>
            <a:r>
              <a:rPr lang="ja-JP" altLang="en-US" dirty="0" smtClean="0"/>
              <a:t>探す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/>
              <a:t>LIKE 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演習問題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89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1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/>
              <a:t>復習として以下を実行してみよう</a:t>
            </a:r>
            <a:endParaRPr lang="en-US" altLang="ja-JP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①</a:t>
            </a:r>
            <a:r>
              <a:rPr lang="en-US" altLang="ja-JP" b="1" dirty="0" smtClean="0"/>
              <a:t> use </a:t>
            </a:r>
            <a:r>
              <a:rPr lang="ja-JP" altLang="en-US" b="1" dirty="0" smtClean="0"/>
              <a:t>コンビニ</a:t>
            </a:r>
            <a:r>
              <a:rPr lang="en-US" altLang="ja-JP" b="1" dirty="0" smtClean="0"/>
              <a:t>;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ja-JP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②</a:t>
            </a:r>
            <a:r>
              <a:rPr lang="en-US" altLang="ja-JP" b="1" dirty="0" smtClean="0"/>
              <a:t> </a:t>
            </a:r>
            <a:r>
              <a:rPr lang="en-US" altLang="ja-JP" b="1" dirty="0"/>
              <a:t>select * from </a:t>
            </a:r>
            <a:r>
              <a:rPr lang="ja-JP" altLang="en-US" b="1" dirty="0"/>
              <a:t>貸出データ</a:t>
            </a:r>
            <a:r>
              <a:rPr lang="en-US" altLang="ja-JP" b="1" dirty="0"/>
              <a:t> order by </a:t>
            </a:r>
            <a:r>
              <a:rPr lang="ja-JP" altLang="en-US" b="1" dirty="0"/>
              <a:t>顧客番号</a:t>
            </a:r>
            <a:r>
              <a:rPr lang="en-US" altLang="ja-JP" b="1" dirty="0"/>
              <a:t> </a:t>
            </a:r>
            <a:r>
              <a:rPr lang="en-US" altLang="ja-JP" b="1" dirty="0" err="1">
                <a:solidFill>
                  <a:schemeClr val="accent2"/>
                </a:solidFill>
              </a:rPr>
              <a:t>asc</a:t>
            </a:r>
            <a:r>
              <a:rPr lang="en-US" altLang="ja-JP" b="1" dirty="0"/>
              <a:t>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→　顧客</a:t>
            </a:r>
            <a:r>
              <a:rPr lang="ja-JP" altLang="en-US" dirty="0"/>
              <a:t>番号を昇順で並び替えて</a:t>
            </a:r>
            <a:r>
              <a:rPr lang="ja-JP" altLang="en-US" dirty="0" smtClean="0"/>
              <a:t>表示</a:t>
            </a:r>
            <a:endParaRPr lang="en-US" altLang="ja-JP" dirty="0" smtClean="0"/>
          </a:p>
          <a:p>
            <a:pPr marL="0" indent="0">
              <a:lnSpc>
                <a:spcPct val="150000"/>
              </a:lnSpc>
              <a:buNone/>
            </a:pP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③</a:t>
            </a:r>
            <a:r>
              <a:rPr lang="en-US" altLang="ja-JP" b="1" dirty="0" smtClean="0"/>
              <a:t> </a:t>
            </a:r>
            <a:r>
              <a:rPr lang="en-US" altLang="ja-JP" b="1" dirty="0"/>
              <a:t>select * from </a:t>
            </a:r>
            <a:r>
              <a:rPr lang="ja-JP" altLang="en-US" b="1" dirty="0"/>
              <a:t>貸出データ</a:t>
            </a:r>
            <a:r>
              <a:rPr lang="en-US" altLang="ja-JP" b="1" dirty="0"/>
              <a:t> order by </a:t>
            </a:r>
            <a:r>
              <a:rPr lang="ja-JP" altLang="en-US" b="1" dirty="0"/>
              <a:t>顧客番号</a:t>
            </a:r>
            <a:r>
              <a:rPr lang="en-US" altLang="ja-JP" b="1" dirty="0"/>
              <a:t> </a:t>
            </a:r>
            <a:r>
              <a:rPr lang="en-US" altLang="ja-JP" b="1" dirty="0" err="1">
                <a:solidFill>
                  <a:schemeClr val="accent2"/>
                </a:solidFill>
              </a:rPr>
              <a:t>desc</a:t>
            </a:r>
            <a:r>
              <a:rPr lang="en-US" altLang="ja-JP" b="1" dirty="0" smtClean="0"/>
              <a:t>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→　顧客</a:t>
            </a:r>
            <a:r>
              <a:rPr lang="ja-JP" altLang="en-US" dirty="0"/>
              <a:t>番号を降順で並び替えて</a:t>
            </a:r>
            <a:r>
              <a:rPr lang="ja-JP" altLang="en-US" dirty="0" smtClean="0"/>
              <a:t>表示</a:t>
            </a:r>
            <a:endParaRPr lang="en-US" altLang="ja-JP" dirty="0" smtClean="0"/>
          </a:p>
          <a:p>
            <a:pPr marL="0" indent="0">
              <a:lnSpc>
                <a:spcPct val="150000"/>
              </a:lnSpc>
              <a:buNone/>
            </a:pPr>
            <a:endParaRPr lang="en-US" altLang="ja-JP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④</a:t>
            </a:r>
            <a:r>
              <a:rPr lang="en-US" altLang="ja-JP" dirty="0" smtClean="0"/>
              <a:t> </a:t>
            </a:r>
            <a:r>
              <a:rPr lang="en-US" altLang="ja-JP" b="1" dirty="0"/>
              <a:t>select </a:t>
            </a:r>
            <a:r>
              <a:rPr lang="en-US" altLang="ja-JP" b="1" dirty="0">
                <a:solidFill>
                  <a:schemeClr val="accent2"/>
                </a:solidFill>
              </a:rPr>
              <a:t>max(</a:t>
            </a:r>
            <a:r>
              <a:rPr lang="ja-JP" altLang="en-US" b="1" dirty="0">
                <a:solidFill>
                  <a:schemeClr val="accent2"/>
                </a:solidFill>
              </a:rPr>
              <a:t>価格</a:t>
            </a:r>
            <a:r>
              <a:rPr lang="en-US" altLang="ja-JP" b="1" dirty="0" smtClean="0">
                <a:solidFill>
                  <a:schemeClr val="accent2"/>
                </a:solidFill>
              </a:rPr>
              <a:t>) as </a:t>
            </a:r>
            <a:r>
              <a:rPr lang="ja-JP" altLang="en-US" b="1" dirty="0" smtClean="0">
                <a:solidFill>
                  <a:schemeClr val="accent2"/>
                </a:solidFill>
              </a:rPr>
              <a:t>最大値</a:t>
            </a:r>
            <a:r>
              <a:rPr lang="en-US" altLang="ja-JP" b="1" dirty="0" smtClean="0"/>
              <a:t>, </a:t>
            </a:r>
            <a:r>
              <a:rPr lang="en-US" altLang="ja-JP" b="1" dirty="0">
                <a:solidFill>
                  <a:schemeClr val="accent2"/>
                </a:solidFill>
              </a:rPr>
              <a:t>min(</a:t>
            </a:r>
            <a:r>
              <a:rPr lang="ja-JP" altLang="en-US" b="1" dirty="0">
                <a:solidFill>
                  <a:schemeClr val="accent2"/>
                </a:solidFill>
              </a:rPr>
              <a:t>価格</a:t>
            </a:r>
            <a:r>
              <a:rPr lang="en-US" altLang="ja-JP" b="1" dirty="0" smtClean="0">
                <a:solidFill>
                  <a:schemeClr val="accent2"/>
                </a:solidFill>
              </a:rPr>
              <a:t>) as </a:t>
            </a:r>
            <a:r>
              <a:rPr lang="ja-JP" altLang="en-US" b="1" dirty="0" smtClean="0">
                <a:solidFill>
                  <a:schemeClr val="accent2"/>
                </a:solidFill>
              </a:rPr>
              <a:t>最小値</a:t>
            </a:r>
            <a:r>
              <a:rPr lang="en-US" altLang="ja-JP" b="1" dirty="0" smtClean="0"/>
              <a:t> </a:t>
            </a:r>
            <a:r>
              <a:rPr lang="en-US" altLang="ja-JP" b="1" dirty="0"/>
              <a:t>from </a:t>
            </a:r>
            <a:r>
              <a:rPr lang="ja-JP" altLang="en-US" b="1" dirty="0"/>
              <a:t>商品データ</a:t>
            </a:r>
            <a:r>
              <a:rPr lang="en-US" altLang="ja-JP" b="1" dirty="0" smtClean="0"/>
              <a:t>;</a:t>
            </a:r>
            <a:endParaRPr lang="ja-JP" altLang="en-US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→　商品</a:t>
            </a:r>
            <a:r>
              <a:rPr lang="ja-JP" altLang="en-US" dirty="0"/>
              <a:t>データの価格の最大値、最小値を</a:t>
            </a:r>
            <a:r>
              <a:rPr lang="ja-JP" altLang="en-US" dirty="0" smtClean="0"/>
              <a:t>表示</a:t>
            </a:r>
            <a:endParaRPr lang="en-US" altLang="ja-JP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568622667"/>
              </p:ext>
            </p:extLst>
          </p:nvPr>
        </p:nvGraphicFramePr>
        <p:xfrm>
          <a:off x="9778680" y="589429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8" name="円形吹き出し 7"/>
          <p:cNvSpPr/>
          <p:nvPr/>
        </p:nvSpPr>
        <p:spPr>
          <a:xfrm>
            <a:off x="7572632" y="3010074"/>
            <a:ext cx="2708876" cy="1076273"/>
          </a:xfrm>
          <a:prstGeom prst="wedgeEllipseCallout">
            <a:avLst>
              <a:gd name="adj1" fmla="val -60873"/>
              <a:gd name="adj2" fmla="val -568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o</a:t>
            </a:r>
            <a:r>
              <a:rPr kumimoji="1" lang="en-US" altLang="ja-JP" sz="2400" dirty="0" smtClean="0"/>
              <a:t>rder by</a:t>
            </a:r>
          </a:p>
          <a:p>
            <a:pPr algn="ctr"/>
            <a:r>
              <a:rPr kumimoji="1" lang="ja-JP" altLang="en-US" sz="2400" dirty="0" smtClean="0"/>
              <a:t>並びかえ</a:t>
            </a:r>
            <a:endParaRPr kumimoji="1" lang="ja-JP" altLang="en-US" sz="2400" dirty="0"/>
          </a:p>
        </p:txBody>
      </p:sp>
      <p:sp>
        <p:nvSpPr>
          <p:cNvPr id="9" name="円形吹き出し 8"/>
          <p:cNvSpPr/>
          <p:nvPr/>
        </p:nvSpPr>
        <p:spPr>
          <a:xfrm>
            <a:off x="9193427" y="5560044"/>
            <a:ext cx="2496065" cy="942819"/>
          </a:xfrm>
          <a:prstGeom prst="wedgeEllipseCallout">
            <a:avLst>
              <a:gd name="adj1" fmla="val -55290"/>
              <a:gd name="adj2" fmla="val -417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集合関数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36534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en-US" dirty="0" smtClean="0"/>
              <a:t>前回の復習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IN </a:t>
            </a:r>
            <a:r>
              <a:rPr lang="en-US" altLang="ja-JP" dirty="0">
                <a:solidFill>
                  <a:schemeClr val="accent2"/>
                </a:solidFill>
              </a:rPr>
              <a:t>: </a:t>
            </a:r>
            <a:r>
              <a:rPr lang="ja-JP" altLang="en-US" dirty="0">
                <a:solidFill>
                  <a:schemeClr val="accent2"/>
                </a:solidFill>
              </a:rPr>
              <a:t>複数の値から一致するものを</a:t>
            </a:r>
            <a:r>
              <a:rPr lang="ja-JP" altLang="en-US" dirty="0" smtClean="0">
                <a:solidFill>
                  <a:schemeClr val="accent2"/>
                </a:solidFill>
              </a:rPr>
              <a:t>探す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/>
              <a:t>LIKE : </a:t>
            </a:r>
            <a:r>
              <a:rPr lang="ja-JP" altLang="en-US" dirty="0"/>
              <a:t>文字列で</a:t>
            </a:r>
            <a:r>
              <a:rPr lang="ja-JP" altLang="en-US" dirty="0" smtClean="0"/>
              <a:t>検索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演習問題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8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</a:t>
            </a:r>
            <a:r>
              <a:rPr lang="ja-JP" altLang="en-US" dirty="0" smtClean="0"/>
              <a:t>コンビニ</a:t>
            </a:r>
            <a:r>
              <a:rPr kumimoji="1" lang="ja-JP" altLang="en-US" dirty="0" smtClean="0"/>
              <a:t>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コンビニ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</a:t>
            </a:r>
            <a:r>
              <a:rPr lang="ja-JP" altLang="en-US" sz="4000" dirty="0" smtClean="0"/>
              <a:t>コンビニ</a:t>
            </a:r>
            <a:r>
              <a:rPr kumimoji="1" lang="ja-JP" altLang="en-US" sz="4000" dirty="0" smtClean="0"/>
              <a:t>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2064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604</TotalTime>
  <Words>1571</Words>
  <Application>Microsoft Macintosh PowerPoint</Application>
  <PresentationFormat>ワイド画面</PresentationFormat>
  <Paragraphs>469</Paragraphs>
  <Slides>30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8" baseType="lpstr">
      <vt:lpstr>Hiragino Kaku Gothic ProN W3</vt:lpstr>
      <vt:lpstr>Hiragino Maru Gothic ProN</vt:lpstr>
      <vt:lpstr>Mangal</vt:lpstr>
      <vt:lpstr>ＭＳ Ｐゴシック</vt:lpstr>
      <vt:lpstr>Wingdings</vt:lpstr>
      <vt:lpstr>Yu Gothic</vt:lpstr>
      <vt:lpstr>Arial</vt:lpstr>
      <vt:lpstr>情報科学実習2テーマ</vt:lpstr>
      <vt:lpstr>高校生向け　第４回授業</vt:lpstr>
      <vt:lpstr>CCライセンスでの配布</vt:lpstr>
      <vt:lpstr>目次</vt:lpstr>
      <vt:lpstr>目次</vt:lpstr>
      <vt:lpstr>データベース名「コンビニ」</vt:lpstr>
      <vt:lpstr>前回の復習</vt:lpstr>
      <vt:lpstr>目次</vt:lpstr>
      <vt:lpstr>データベース名「コンビニ」</vt:lpstr>
      <vt:lpstr>データベース「コンビニ」を使ってみよう！</vt:lpstr>
      <vt:lpstr>IN : 複数の値から一致するものを探す (1/4)</vt:lpstr>
      <vt:lpstr>IN : 複数の値から一致するものを探す (2/4)</vt:lpstr>
      <vt:lpstr>IN : 複数の値から一致するものを探す (3/4)</vt:lpstr>
      <vt:lpstr>IN : 複数の値から一致するものを探す (4/4)</vt:lpstr>
      <vt:lpstr>問題に入る前に</vt:lpstr>
      <vt:lpstr>[問題] IN : 複数の値から一致するものを探す</vt:lpstr>
      <vt:lpstr>目次</vt:lpstr>
      <vt:lpstr>LIKE : 文字列で検索 (1/3)</vt:lpstr>
      <vt:lpstr>LIKE : 文字列で検索 (1/3)</vt:lpstr>
      <vt:lpstr>LIKE : 文字列で検索 (1/3)</vt:lpstr>
      <vt:lpstr>[問題] LIKE : 文字列で検索</vt:lpstr>
      <vt:lpstr>[問題] LIKE : 文字列で検索</vt:lpstr>
      <vt:lpstr>目次</vt:lpstr>
      <vt:lpstr>演習問題 (準備)</vt:lpstr>
      <vt:lpstr>データベース「生徒名簿」を使ってみよう！</vt:lpstr>
      <vt:lpstr>演習問題(１問目/全３問)</vt:lpstr>
      <vt:lpstr>演習問題(２問目/全３問)</vt:lpstr>
      <vt:lpstr>演習問題(３問目/全３問)</vt:lpstr>
      <vt:lpstr>SQL文に関する問題 : 基礎編</vt:lpstr>
      <vt:lpstr>SQL文に関する問題 : 基礎編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第３回授業</dc:title>
  <dc:creator>イチカワリョウスケ</dc:creator>
  <cp:lastModifiedBy>イチカワリョウスケ</cp:lastModifiedBy>
  <cp:revision>120</cp:revision>
  <dcterms:created xsi:type="dcterms:W3CDTF">2017-11-25T09:19:23Z</dcterms:created>
  <dcterms:modified xsi:type="dcterms:W3CDTF">2018-01-30T06:46:02Z</dcterms:modified>
</cp:coreProperties>
</file>