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0"/>
    <p:restoredTop sz="94669"/>
  </p:normalViewPr>
  <p:slideViewPr>
    <p:cSldViewPr snapToGrid="0" snapToObjects="1">
      <p:cViewPr varScale="1">
        <p:scale>
          <a:sx n="90" d="100"/>
          <a:sy n="90" d="100"/>
        </p:scale>
        <p:origin x="10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b="0" i="0" cap="none" baseline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i="0" kern="1200" dirty="0" smtClean="0">
                <a:solidFill>
                  <a:schemeClr val="tx2"/>
                </a:solidFill>
                <a:latin typeface="+mn-lt"/>
                <a:ea typeface="Hiragino Kaku Gothic ProN W3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3568"/>
            <a:ext cx="10972800" cy="4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8720"/>
            <a:ext cx="10972800" cy="5568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8B5D45DB-5788-764A-8DCA-170A82FB4A29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230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800" b="0" i="0" kern="1200" spc="-100" baseline="0">
          <a:solidFill>
            <a:schemeClr val="tx2"/>
          </a:solidFill>
          <a:latin typeface="Hiragino Maru Gothic ProN" charset="-128"/>
          <a:ea typeface="Hiragino Maru Gothic ProN" charset="-128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600" b="0" i="0" kern="1200" baseline="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rsue.ne.jp/jouhousyo/sysadcategory/Database/SQL/Q10.html#Q04" TargetMode="External"/><Relationship Id="rId4" Type="http://schemas.openxmlformats.org/officeDocument/2006/relationships/hyperlink" Target="http://www.pursue.ne.jp/jouhousyo/sysadcategory/Database/SQL/Q10.html#Q09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ursue.ne.jp/jouhousyo/sysadcategory/Database/SQL/Q10.html#Q01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高校生向け</a:t>
            </a:r>
            <a:r>
              <a:rPr lang="ja-JP" altLang="en-US" smtClean="0"/>
              <a:t>　第２回</a:t>
            </a:r>
            <a:r>
              <a:rPr lang="ja-JP" altLang="en-US" dirty="0" smtClean="0"/>
              <a:t>授業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解答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日本大学文理学部情報科学科４年　市川亮</a:t>
            </a:r>
            <a:r>
              <a:rPr lang="ja-JP" altLang="en-US" dirty="0" smtClean="0"/>
              <a:t>佑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7083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問題の解答</a:t>
            </a:r>
            <a:r>
              <a:rPr kumimoji="1" lang="en-US" altLang="ja-JP" dirty="0" smtClean="0"/>
              <a:t>(1/1)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問題１</a:t>
            </a:r>
            <a:r>
              <a:rPr lang="en-US" altLang="ja-JP" dirty="0" smtClean="0"/>
              <a:t>. </a:t>
            </a:r>
            <a:r>
              <a:rPr lang="ja-JP" altLang="en-US" dirty="0" smtClean="0"/>
              <a:t>売上</a:t>
            </a:r>
            <a:r>
              <a:rPr lang="ja-JP" altLang="en-US" dirty="0"/>
              <a:t>データの商品コードと時間帯を表示するには</a:t>
            </a:r>
            <a:r>
              <a:rPr lang="ja-JP" altLang="en-US" dirty="0" smtClean="0"/>
              <a:t>？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b="1" dirty="0"/>
              <a:t>s</a:t>
            </a:r>
            <a:r>
              <a:rPr lang="en-US" altLang="ja-JP" b="1" dirty="0" smtClean="0"/>
              <a:t>elect </a:t>
            </a:r>
            <a:r>
              <a:rPr lang="ja-JP" altLang="en-US" b="1" dirty="0" smtClean="0"/>
              <a:t>商品コード</a:t>
            </a:r>
            <a:r>
              <a:rPr lang="en-US" altLang="ja-JP" b="1" dirty="0" smtClean="0"/>
              <a:t>, </a:t>
            </a:r>
            <a:r>
              <a:rPr lang="ja-JP" altLang="en-US" b="1" dirty="0" smtClean="0"/>
              <a:t>時間帯</a:t>
            </a:r>
            <a:r>
              <a:rPr lang="en-US" altLang="ja-JP" b="1" dirty="0" smtClean="0"/>
              <a:t> from </a:t>
            </a:r>
            <a:r>
              <a:rPr lang="ja-JP" altLang="en-US" b="1" dirty="0" smtClean="0"/>
              <a:t>売上データ</a:t>
            </a:r>
            <a:r>
              <a:rPr lang="en-US" altLang="ja-JP" b="1" dirty="0"/>
              <a:t>;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問題２</a:t>
            </a:r>
            <a:r>
              <a:rPr lang="en-US" altLang="ja-JP" dirty="0" smtClean="0"/>
              <a:t>. 150</a:t>
            </a:r>
            <a:r>
              <a:rPr lang="ja-JP" altLang="en-US" dirty="0" smtClean="0"/>
              <a:t>円以下ではなく、ぴったり</a:t>
            </a:r>
            <a:r>
              <a:rPr lang="en-US" altLang="ja-JP" dirty="0" smtClean="0"/>
              <a:t>170</a:t>
            </a:r>
            <a:r>
              <a:rPr lang="ja-JP" altLang="en-US" dirty="0" smtClean="0"/>
              <a:t>円の商品のみ表示するには？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b="1" dirty="0"/>
              <a:t>s</a:t>
            </a:r>
            <a:r>
              <a:rPr lang="en-US" altLang="ja-JP" b="1" dirty="0" smtClean="0"/>
              <a:t>elect * from </a:t>
            </a:r>
            <a:r>
              <a:rPr lang="ja-JP" altLang="en-US" b="1" dirty="0" smtClean="0"/>
              <a:t>商品データ</a:t>
            </a:r>
            <a:r>
              <a:rPr lang="en-US" altLang="ja-JP" b="1" dirty="0"/>
              <a:t> </a:t>
            </a:r>
            <a:r>
              <a:rPr lang="en-US" altLang="ja-JP" b="1" dirty="0" smtClean="0"/>
              <a:t>where </a:t>
            </a:r>
            <a:r>
              <a:rPr lang="ja-JP" altLang="en-US" b="1" dirty="0" smtClean="0"/>
              <a:t>価格</a:t>
            </a:r>
            <a:r>
              <a:rPr lang="en-US" altLang="ja-JP" b="1" dirty="0" smtClean="0"/>
              <a:t> = 170;</a:t>
            </a:r>
          </a:p>
          <a:p>
            <a:pPr marL="0" indent="0">
              <a:buNone/>
            </a:pPr>
            <a:endParaRPr lang="en-US" altLang="ja-JP" b="1" dirty="0"/>
          </a:p>
          <a:p>
            <a:pPr marL="0" indent="0">
              <a:buNone/>
            </a:pPr>
            <a:r>
              <a:rPr lang="ja-JP" altLang="en-US" dirty="0" smtClean="0"/>
              <a:t>問題３．</a:t>
            </a:r>
            <a:r>
              <a:rPr lang="ja-JP" altLang="en-US" dirty="0"/>
              <a:t>属性「時間帯」の要素が何種類あるかを表示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b="1" dirty="0" smtClean="0"/>
          </a:p>
          <a:p>
            <a:pPr marL="0" indent="0">
              <a:buNone/>
            </a:pPr>
            <a:r>
              <a:rPr lang="en-US" altLang="ja-JP" b="1" dirty="0"/>
              <a:t>select distinct </a:t>
            </a:r>
            <a:r>
              <a:rPr lang="ja-JP" altLang="en-US" b="1" dirty="0"/>
              <a:t>時間帯 </a:t>
            </a:r>
            <a:r>
              <a:rPr lang="en-US" altLang="ja-JP" b="1" dirty="0"/>
              <a:t>from </a:t>
            </a:r>
            <a:r>
              <a:rPr lang="ja-JP" altLang="en-US" b="1" dirty="0"/>
              <a:t>売上データ</a:t>
            </a:r>
            <a:r>
              <a:rPr lang="en-US" altLang="ja-JP" b="1" dirty="0"/>
              <a:t>;</a:t>
            </a:r>
            <a:endParaRPr lang="ja-JP" altLang="en-US" b="1" dirty="0"/>
          </a:p>
          <a:p>
            <a:pPr marL="0" indent="0">
              <a:buNone/>
            </a:pPr>
            <a:endParaRPr lang="ja-JP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828214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演習問題の解答</a:t>
            </a:r>
            <a:r>
              <a:rPr kumimoji="1" lang="en-US" altLang="ja-JP" dirty="0" smtClean="0"/>
              <a:t> (1/3)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dirty="0" smtClean="0"/>
              <a:t>１</a:t>
            </a:r>
            <a:r>
              <a:rPr lang="en-US" altLang="ja-JP" dirty="0" smtClean="0"/>
              <a:t>. </a:t>
            </a:r>
            <a:r>
              <a:rPr lang="ja-JP" altLang="en-US" dirty="0" smtClean="0"/>
              <a:t>選択科目データより、すべてのレコードを表示する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b="1" dirty="0" smtClean="0"/>
              <a:t>select * from </a:t>
            </a:r>
            <a:r>
              <a:rPr lang="ja-JP" altLang="en-US" b="1" dirty="0" smtClean="0"/>
              <a:t>選択科目データ</a:t>
            </a:r>
            <a:r>
              <a:rPr lang="en-US" altLang="ja-JP" b="1" dirty="0" smtClean="0"/>
              <a:t>;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２</a:t>
            </a:r>
            <a:r>
              <a:rPr lang="en-US" altLang="ja-JP" dirty="0" smtClean="0"/>
              <a:t>. </a:t>
            </a:r>
            <a:r>
              <a:rPr lang="ja-JP" altLang="en-US" dirty="0" smtClean="0"/>
              <a:t>生徒データより、生徒番号、名前、性別の属性のみのレコードを表示する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b="1" dirty="0" smtClean="0"/>
              <a:t>select </a:t>
            </a:r>
            <a:r>
              <a:rPr lang="ja-JP" altLang="en-US" b="1" dirty="0" smtClean="0"/>
              <a:t>生徒番号</a:t>
            </a:r>
            <a:r>
              <a:rPr lang="en-US" altLang="ja-JP" b="1" dirty="0" smtClean="0"/>
              <a:t>, </a:t>
            </a:r>
            <a:r>
              <a:rPr lang="ja-JP" altLang="en-US" b="1" dirty="0" smtClean="0"/>
              <a:t>名前</a:t>
            </a:r>
            <a:r>
              <a:rPr lang="en-US" altLang="ja-JP" b="1" dirty="0" smtClean="0"/>
              <a:t>, </a:t>
            </a:r>
            <a:r>
              <a:rPr lang="ja-JP" altLang="en-US" b="1" dirty="0" smtClean="0"/>
              <a:t>性別</a:t>
            </a:r>
            <a:r>
              <a:rPr lang="en-US" altLang="ja-JP" b="1" dirty="0" smtClean="0"/>
              <a:t> from </a:t>
            </a:r>
            <a:r>
              <a:rPr lang="ja-JP" altLang="en-US" b="1" dirty="0" smtClean="0"/>
              <a:t>生徒データ</a:t>
            </a:r>
            <a:r>
              <a:rPr lang="en-US" altLang="ja-JP" b="1" dirty="0" smtClean="0"/>
              <a:t>;</a:t>
            </a:r>
            <a:endParaRPr lang="en-US" altLang="ja-JP" b="1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３−１</a:t>
            </a:r>
            <a:r>
              <a:rPr lang="en-US" altLang="ja-JP" dirty="0" smtClean="0"/>
              <a:t>. </a:t>
            </a:r>
            <a:r>
              <a:rPr lang="ja-JP" altLang="en-US" dirty="0" smtClean="0"/>
              <a:t>生徒成績データより、外国語</a:t>
            </a:r>
            <a:r>
              <a:rPr kumimoji="1" lang="ja-JP" altLang="en-US" dirty="0" smtClean="0"/>
              <a:t>の成績が</a:t>
            </a:r>
            <a:r>
              <a:rPr lang="ja-JP" altLang="en-US" dirty="0" smtClean="0"/>
              <a:t>７０</a:t>
            </a:r>
            <a:r>
              <a:rPr kumimoji="1" lang="ja-JP" altLang="en-US" dirty="0" smtClean="0"/>
              <a:t>点以上の生徒のレコードを表示する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b="1" dirty="0" smtClean="0"/>
              <a:t>select * from </a:t>
            </a:r>
            <a:r>
              <a:rPr lang="ja-JP" altLang="en-US" b="1" dirty="0" smtClean="0"/>
              <a:t>生徒成績データ</a:t>
            </a:r>
            <a:r>
              <a:rPr lang="en-US" altLang="ja-JP" b="1" dirty="0" smtClean="0"/>
              <a:t> where </a:t>
            </a:r>
            <a:r>
              <a:rPr lang="ja-JP" altLang="en-US" b="1" dirty="0" smtClean="0"/>
              <a:t>外国語</a:t>
            </a:r>
            <a:r>
              <a:rPr lang="en-US" altLang="ja-JP" b="1" dirty="0" smtClean="0"/>
              <a:t> &gt;= 70;</a:t>
            </a:r>
          </a:p>
          <a:p>
            <a:pPr marL="0" indent="0">
              <a:buNone/>
            </a:pPr>
            <a:r>
              <a:rPr lang="en-US" altLang="ja-JP" dirty="0" smtClean="0"/>
              <a:t> </a:t>
            </a:r>
          </a:p>
          <a:p>
            <a:pPr marL="0" indent="0">
              <a:buNone/>
            </a:pPr>
            <a:r>
              <a:rPr lang="ja-JP" altLang="en-US" dirty="0" smtClean="0"/>
              <a:t>３−２</a:t>
            </a:r>
            <a:r>
              <a:rPr lang="en-US" altLang="ja-JP" dirty="0" smtClean="0"/>
              <a:t>. </a:t>
            </a:r>
            <a:r>
              <a:rPr lang="ja-JP" altLang="en-US" dirty="0" smtClean="0"/>
              <a:t>数学の成績が７０点以上かつ国語の成績が７０点以上の生徒のレコードを表示する</a:t>
            </a:r>
            <a:r>
              <a:rPr lang="en-US" altLang="ja-JP" dirty="0" smtClean="0"/>
              <a:t>(</a:t>
            </a:r>
            <a:r>
              <a:rPr lang="ja-JP" altLang="en-US" dirty="0" smtClean="0"/>
              <a:t>ヒント</a:t>
            </a:r>
            <a:r>
              <a:rPr lang="en-US" altLang="ja-JP" dirty="0" smtClean="0"/>
              <a:t>: AND)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b="1" dirty="0" smtClean="0"/>
              <a:t>select * from </a:t>
            </a:r>
            <a:r>
              <a:rPr lang="ja-JP" altLang="en-US" b="1" dirty="0" smtClean="0"/>
              <a:t>生徒成績データ</a:t>
            </a:r>
            <a:r>
              <a:rPr lang="en-US" altLang="ja-JP" b="1" dirty="0" smtClean="0"/>
              <a:t> where </a:t>
            </a:r>
            <a:r>
              <a:rPr lang="ja-JP" altLang="en-US" b="1" dirty="0" smtClean="0"/>
              <a:t>数学</a:t>
            </a:r>
            <a:r>
              <a:rPr lang="en-US" altLang="ja-JP" b="1" dirty="0" smtClean="0"/>
              <a:t> &gt;= 70 and </a:t>
            </a:r>
            <a:r>
              <a:rPr lang="ja-JP" altLang="en-US" b="1" dirty="0" smtClean="0"/>
              <a:t>国語</a:t>
            </a:r>
            <a:r>
              <a:rPr lang="en-US" altLang="ja-JP" b="1" dirty="0" smtClean="0"/>
              <a:t> &gt;= 70;</a:t>
            </a: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963131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</a:t>
            </a:r>
            <a:r>
              <a:rPr lang="ja-JP" altLang="en-US" dirty="0" smtClean="0"/>
              <a:t>問題の解答</a:t>
            </a:r>
            <a:r>
              <a:rPr lang="en-US" altLang="ja-JP" dirty="0" smtClean="0"/>
              <a:t> (2/3)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３−３</a:t>
            </a:r>
            <a:r>
              <a:rPr lang="en-US" altLang="ja-JP" dirty="0"/>
              <a:t>. </a:t>
            </a:r>
            <a:r>
              <a:rPr lang="ja-JP" altLang="en-US" dirty="0"/>
              <a:t>理科の成績</a:t>
            </a:r>
            <a:r>
              <a:rPr lang="ja-JP" altLang="en-US" dirty="0" smtClean="0"/>
              <a:t>が６０</a:t>
            </a:r>
            <a:r>
              <a:rPr lang="en-US" altLang="ja-JP" dirty="0" smtClean="0"/>
              <a:t>~</a:t>
            </a:r>
            <a:r>
              <a:rPr lang="ja-JP" altLang="en-US" dirty="0" smtClean="0"/>
              <a:t>８０点の生徒を表示する</a:t>
            </a:r>
            <a:r>
              <a:rPr lang="en-US" altLang="ja-JP" dirty="0" smtClean="0"/>
              <a:t>(</a:t>
            </a:r>
            <a:r>
              <a:rPr lang="ja-JP" altLang="en-US" dirty="0" smtClean="0"/>
              <a:t>ヒント</a:t>
            </a:r>
            <a:r>
              <a:rPr lang="en-US" altLang="ja-JP" dirty="0" smtClean="0"/>
              <a:t>: </a:t>
            </a:r>
            <a:r>
              <a:rPr lang="ja-JP" altLang="en-US" dirty="0" smtClean="0"/>
              <a:t>書き方に注意</a:t>
            </a:r>
            <a:r>
              <a:rPr lang="en-US" altLang="ja-JP" dirty="0" smtClean="0"/>
              <a:t>)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b="1" dirty="0" smtClean="0"/>
              <a:t>select * from </a:t>
            </a:r>
            <a:r>
              <a:rPr lang="ja-JP" altLang="en-US" b="1" dirty="0" smtClean="0"/>
              <a:t>生徒成績データ </a:t>
            </a:r>
            <a:r>
              <a:rPr lang="en-US" altLang="ja-JP" b="1" dirty="0" smtClean="0"/>
              <a:t>where </a:t>
            </a:r>
            <a:r>
              <a:rPr lang="ja-JP" altLang="en-US" b="1" dirty="0" smtClean="0"/>
              <a:t>理科 </a:t>
            </a:r>
            <a:r>
              <a:rPr lang="en-US" altLang="ja-JP" b="1" dirty="0" smtClean="0"/>
              <a:t>&gt;= 60 and </a:t>
            </a:r>
            <a:r>
              <a:rPr lang="ja-JP" altLang="en-US" b="1" dirty="0" smtClean="0"/>
              <a:t>理科 </a:t>
            </a:r>
            <a:r>
              <a:rPr lang="en-US" altLang="ja-JP" b="1" dirty="0"/>
              <a:t>&lt;</a:t>
            </a:r>
            <a:r>
              <a:rPr lang="en-US" altLang="ja-JP" b="1" dirty="0" smtClean="0"/>
              <a:t>= 80;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３−４</a:t>
            </a:r>
            <a:r>
              <a:rPr lang="en-US" altLang="ja-JP" dirty="0" smtClean="0"/>
              <a:t>. </a:t>
            </a:r>
            <a:r>
              <a:rPr lang="ja-JP" altLang="en-US" dirty="0" smtClean="0"/>
              <a:t>理科の成績が９０点以上または社会の成績が９０点以上の生徒のレコードを表示する</a:t>
            </a:r>
            <a:r>
              <a:rPr lang="en-US" altLang="ja-JP" dirty="0" smtClean="0"/>
              <a:t>(</a:t>
            </a:r>
            <a:r>
              <a:rPr lang="ja-JP" altLang="en-US" dirty="0" smtClean="0"/>
              <a:t>ヒント</a:t>
            </a:r>
            <a:r>
              <a:rPr lang="en-US" altLang="ja-JP" dirty="0" smtClean="0"/>
              <a:t>: OR)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b="1" dirty="0" smtClean="0"/>
              <a:t>select * from </a:t>
            </a:r>
            <a:r>
              <a:rPr lang="ja-JP" altLang="en-US" b="1" dirty="0" smtClean="0"/>
              <a:t>生徒成績データ </a:t>
            </a:r>
            <a:r>
              <a:rPr lang="en-US" altLang="ja-JP" b="1" dirty="0" smtClean="0"/>
              <a:t>where </a:t>
            </a:r>
            <a:r>
              <a:rPr lang="ja-JP" altLang="en-US" b="1" dirty="0" smtClean="0"/>
              <a:t>理科 </a:t>
            </a:r>
            <a:r>
              <a:rPr lang="en-US" altLang="ja-JP" b="1" dirty="0" smtClean="0"/>
              <a:t>&gt;= 90 or </a:t>
            </a:r>
            <a:r>
              <a:rPr lang="ja-JP" altLang="en-US" b="1" dirty="0" smtClean="0"/>
              <a:t>社会 </a:t>
            </a:r>
            <a:r>
              <a:rPr lang="en-US" altLang="ja-JP" b="1" dirty="0"/>
              <a:t>&gt;</a:t>
            </a:r>
            <a:r>
              <a:rPr lang="en-US" altLang="ja-JP" b="1" dirty="0" smtClean="0"/>
              <a:t>= </a:t>
            </a:r>
            <a:r>
              <a:rPr lang="en-US" altLang="ja-JP" b="1" dirty="0"/>
              <a:t>9</a:t>
            </a:r>
            <a:r>
              <a:rPr lang="en-US" altLang="ja-JP" b="1" dirty="0" smtClean="0"/>
              <a:t>0;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544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</a:t>
            </a:r>
            <a:r>
              <a:rPr lang="ja-JP" altLang="en-US" dirty="0" smtClean="0"/>
              <a:t>問題の解答</a:t>
            </a:r>
            <a:r>
              <a:rPr lang="en-US" altLang="ja-JP" dirty="0" smtClean="0"/>
              <a:t> (3/3)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４</a:t>
            </a:r>
            <a:r>
              <a:rPr lang="en-US" altLang="ja-JP" dirty="0" smtClean="0"/>
              <a:t>. </a:t>
            </a:r>
            <a:r>
              <a:rPr lang="ja-JP" altLang="en-US" dirty="0" smtClean="0"/>
              <a:t>クラブデータ</a:t>
            </a:r>
            <a:r>
              <a:rPr lang="ja-JP" altLang="en-US" dirty="0"/>
              <a:t>より、サッカー部の生徒のレコードを表示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b="1" dirty="0"/>
              <a:t>s</a:t>
            </a:r>
            <a:r>
              <a:rPr lang="en-US" altLang="ja-JP" b="1" dirty="0" smtClean="0"/>
              <a:t>elect * from </a:t>
            </a:r>
            <a:r>
              <a:rPr lang="ja-JP" altLang="en-US" b="1" dirty="0" smtClean="0"/>
              <a:t>クラブデータ</a:t>
            </a:r>
            <a:r>
              <a:rPr lang="en-US" altLang="ja-JP" b="1" dirty="0" smtClean="0"/>
              <a:t> where </a:t>
            </a:r>
            <a:r>
              <a:rPr lang="ja-JP" altLang="en-US" b="1" dirty="0" smtClean="0"/>
              <a:t>クラブ</a:t>
            </a:r>
            <a:r>
              <a:rPr lang="en-US" altLang="ja-JP" b="1" dirty="0" smtClean="0"/>
              <a:t> = ‘</a:t>
            </a:r>
            <a:r>
              <a:rPr lang="ja-JP" altLang="en-US" b="1" dirty="0" smtClean="0"/>
              <a:t>サッカー部</a:t>
            </a:r>
            <a:r>
              <a:rPr lang="en-US" altLang="ja-JP" b="1" dirty="0" smtClean="0"/>
              <a:t>’;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５</a:t>
            </a:r>
            <a:r>
              <a:rPr lang="en-US" altLang="ja-JP" dirty="0" smtClean="0"/>
              <a:t>. </a:t>
            </a:r>
            <a:r>
              <a:rPr lang="ja-JP" altLang="en-US" dirty="0" smtClean="0"/>
              <a:t>選択</a:t>
            </a:r>
            <a:r>
              <a:rPr lang="ja-JP" altLang="en-US" dirty="0"/>
              <a:t>科目データより、理系かつ物理を履修している生徒を表示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b="1" dirty="0"/>
              <a:t>select * from </a:t>
            </a:r>
            <a:r>
              <a:rPr lang="ja-JP" altLang="en-US" b="1" dirty="0" smtClean="0"/>
              <a:t>選択科目データ</a:t>
            </a:r>
            <a:r>
              <a:rPr lang="en-US" altLang="ja-JP" b="1" dirty="0" smtClean="0"/>
              <a:t> where </a:t>
            </a:r>
            <a:r>
              <a:rPr lang="ja-JP" altLang="en-US" b="1" dirty="0" smtClean="0"/>
              <a:t>文理選択</a:t>
            </a:r>
            <a:r>
              <a:rPr lang="en-US" altLang="ja-JP" b="1" dirty="0" smtClean="0"/>
              <a:t> = ‘</a:t>
            </a:r>
            <a:r>
              <a:rPr lang="ja-JP" altLang="en-US" b="1" dirty="0" smtClean="0"/>
              <a:t>理系</a:t>
            </a:r>
            <a:r>
              <a:rPr lang="en-US" altLang="ja-JP" b="1" dirty="0" smtClean="0"/>
              <a:t>’</a:t>
            </a:r>
            <a:r>
              <a:rPr lang="en-US" altLang="ja-JP" b="1" dirty="0"/>
              <a:t> </a:t>
            </a:r>
            <a:r>
              <a:rPr lang="en-US" altLang="ja-JP" b="1" dirty="0" smtClean="0"/>
              <a:t>and </a:t>
            </a:r>
            <a:r>
              <a:rPr lang="ja-JP" altLang="en-US" b="1" dirty="0" smtClean="0"/>
              <a:t>理科選択</a:t>
            </a:r>
            <a:r>
              <a:rPr lang="en-US" altLang="ja-JP" b="1" dirty="0" smtClean="0"/>
              <a:t> = ‘</a:t>
            </a:r>
            <a:r>
              <a:rPr lang="ja-JP" altLang="en-US" b="1" dirty="0" smtClean="0"/>
              <a:t>物理</a:t>
            </a:r>
            <a:r>
              <a:rPr lang="en-US" altLang="ja-JP" b="1" dirty="0" smtClean="0"/>
              <a:t>’;</a:t>
            </a:r>
          </a:p>
          <a:p>
            <a:pPr marL="0" indent="0">
              <a:buNone/>
            </a:pPr>
            <a:endParaRPr lang="en-US" altLang="ja-JP" b="1" dirty="0" smtClean="0"/>
          </a:p>
          <a:p>
            <a:pPr marL="0" indent="0">
              <a:buNone/>
            </a:pPr>
            <a:r>
              <a:rPr lang="en-US" altLang="ja-JP" dirty="0" smtClean="0"/>
              <a:t>6. </a:t>
            </a:r>
            <a:r>
              <a:rPr lang="ja-JP" altLang="en-US" dirty="0" smtClean="0"/>
              <a:t>テーブル</a:t>
            </a:r>
            <a:r>
              <a:rPr lang="ja-JP" altLang="en-US" dirty="0"/>
              <a:t>「生徒データ」から、出身中学の一覧を重複なく表示</a:t>
            </a:r>
            <a:r>
              <a:rPr lang="ja-JP" altLang="en-US" dirty="0" smtClean="0"/>
              <a:t>したい</a:t>
            </a:r>
            <a:endParaRPr lang="en-US" altLang="ja-JP" b="1" dirty="0" smtClean="0"/>
          </a:p>
          <a:p>
            <a:pPr marL="0" indent="0">
              <a:buNone/>
            </a:pPr>
            <a:endParaRPr lang="en-US" altLang="ja-JP" b="1" dirty="0"/>
          </a:p>
          <a:p>
            <a:pPr marL="0" indent="0">
              <a:buNone/>
            </a:pPr>
            <a:r>
              <a:rPr lang="en-US" altLang="ja-JP" b="1" dirty="0"/>
              <a:t>select distinct </a:t>
            </a:r>
            <a:r>
              <a:rPr lang="ja-JP" altLang="en-US" b="1" dirty="0"/>
              <a:t>出身中学 </a:t>
            </a:r>
            <a:r>
              <a:rPr lang="en-US" altLang="ja-JP" b="1" dirty="0"/>
              <a:t>from </a:t>
            </a:r>
            <a:r>
              <a:rPr lang="ja-JP" altLang="en-US" b="1" dirty="0"/>
              <a:t>生徒データ</a:t>
            </a:r>
            <a:r>
              <a:rPr lang="en-US" altLang="ja-JP" b="1" dirty="0" smtClean="0"/>
              <a:t>;</a:t>
            </a:r>
            <a:endParaRPr lang="ja-JP" altLang="en-US" b="1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5027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SQL</a:t>
            </a:r>
            <a:r>
              <a:rPr lang="ja-JP" altLang="en-US" dirty="0"/>
              <a:t>文に関する</a:t>
            </a:r>
            <a:r>
              <a:rPr lang="ja-JP" altLang="en-US" dirty="0" smtClean="0"/>
              <a:t>問題</a:t>
            </a:r>
            <a:r>
              <a:rPr lang="en-US" altLang="ja-JP" dirty="0" smtClean="0"/>
              <a:t> : </a:t>
            </a:r>
            <a:r>
              <a:rPr lang="ja-JP" altLang="en-US" dirty="0" smtClean="0"/>
              <a:t>基礎編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それぞれの問題へのリンクは以下のようになる</a:t>
            </a:r>
            <a:endParaRPr lang="en-US" altLang="ja-JP" dirty="0" smtClean="0">
              <a:hlinkClick r:id="rId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ja-JP" dirty="0" smtClean="0">
                <a:hlinkClick r:id="rId2"/>
              </a:rPr>
              <a:t>http</a:t>
            </a:r>
            <a:r>
              <a:rPr lang="en-US" altLang="ja-JP" dirty="0">
                <a:hlinkClick r:id="rId2"/>
              </a:rPr>
              <a:t>://</a:t>
            </a:r>
            <a:r>
              <a:rPr lang="en-US" altLang="ja-JP" dirty="0" smtClean="0">
                <a:hlinkClick r:id="rId2"/>
              </a:rPr>
              <a:t>www.pursue.ne.jp/jouhousyo/sysadcategory/Database/SQL/Q10.html#Q01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dirty="0">
                <a:hlinkClick r:id="rId3"/>
              </a:rPr>
              <a:t>http://</a:t>
            </a:r>
            <a:r>
              <a:rPr lang="en-US" altLang="ja-JP" dirty="0" smtClean="0">
                <a:hlinkClick r:id="rId3"/>
              </a:rPr>
              <a:t>www.pursue.ne.jp/jouhousyo/sysadcategory/Database/SQL/Q10.html#Q04</a:t>
            </a:r>
            <a:endParaRPr lang="en-US" altLang="ja-JP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dirty="0">
                <a:hlinkClick r:id="rId4"/>
              </a:rPr>
              <a:t>http://</a:t>
            </a:r>
            <a:r>
              <a:rPr lang="en-US" altLang="ja-JP" dirty="0" smtClean="0">
                <a:hlinkClick r:id="rId4"/>
              </a:rPr>
              <a:t>www.pursue.ne.jp/jouhousyo/sysadcategory</a:t>
            </a:r>
            <a:r>
              <a:rPr lang="en-US" altLang="ja-JP" smtClean="0">
                <a:hlinkClick r:id="rId4"/>
              </a:rPr>
              <a:t>/Database/SQL/Q10.html#Q09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8891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SQL</a:t>
            </a:r>
            <a:r>
              <a:rPr lang="ja-JP" altLang="en-US" dirty="0"/>
              <a:t>文に関する</a:t>
            </a:r>
            <a:r>
              <a:rPr lang="ja-JP" altLang="en-US" dirty="0" smtClean="0"/>
              <a:t>問題</a:t>
            </a:r>
            <a:r>
              <a:rPr lang="en-US" altLang="ja-JP" dirty="0" smtClean="0"/>
              <a:t> : </a:t>
            </a:r>
            <a:r>
              <a:rPr lang="ja-JP" altLang="en-US" dirty="0" smtClean="0"/>
              <a:t>基礎編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kumimoji="1" lang="ja-JP" altLang="en-US" dirty="0" smtClean="0"/>
              <a:t>問題１</a:t>
            </a:r>
            <a:endParaRPr kumimoji="1" lang="en-US" altLang="ja-JP" dirty="0" smtClean="0"/>
          </a:p>
          <a:p>
            <a:r>
              <a:rPr lang="ja-JP" altLang="en-US" dirty="0"/>
              <a:t>次の</a:t>
            </a:r>
            <a:r>
              <a:rPr lang="en-US" altLang="ja-JP" dirty="0"/>
              <a:t>SQL</a:t>
            </a:r>
            <a:r>
              <a:rPr lang="ja-JP" altLang="en-US" dirty="0"/>
              <a:t>文によって表（学生一覧）から抽出されるデータはどれか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en-US" altLang="ja-JP" dirty="0" smtClean="0"/>
              <a:t>SELECT </a:t>
            </a:r>
            <a:r>
              <a:rPr lang="ja-JP" altLang="en-US" dirty="0" smtClean="0"/>
              <a:t>氏名</a:t>
            </a:r>
            <a:r>
              <a:rPr lang="en-US" altLang="ja-JP" dirty="0" smtClean="0"/>
              <a:t> FROM </a:t>
            </a:r>
            <a:r>
              <a:rPr lang="ja-JP" altLang="en-US" dirty="0" smtClean="0"/>
              <a:t>学生一覧</a:t>
            </a:r>
            <a:r>
              <a:rPr lang="en-US" altLang="ja-JP" dirty="0" smtClean="0"/>
              <a:t> WHERE </a:t>
            </a:r>
            <a:r>
              <a:rPr lang="ja-JP" altLang="en-US" dirty="0" smtClean="0"/>
              <a:t>専攻</a:t>
            </a:r>
            <a:r>
              <a:rPr lang="en-US" altLang="ja-JP" dirty="0" smtClean="0"/>
              <a:t> </a:t>
            </a:r>
            <a:r>
              <a:rPr lang="ja-JP" altLang="en-US" dirty="0" smtClean="0"/>
              <a:t>＝</a:t>
            </a:r>
            <a:r>
              <a:rPr lang="en-US" altLang="ja-JP" dirty="0" smtClean="0"/>
              <a:t> ‘</a:t>
            </a:r>
            <a:r>
              <a:rPr lang="ja-JP" altLang="en-US" dirty="0" smtClean="0"/>
              <a:t>物理</a:t>
            </a:r>
            <a:r>
              <a:rPr lang="en-US" altLang="ja-JP" dirty="0" smtClean="0"/>
              <a:t>’ AND </a:t>
            </a:r>
            <a:r>
              <a:rPr lang="ja-JP" altLang="en-US" dirty="0" smtClean="0"/>
              <a:t>年齢</a:t>
            </a:r>
            <a:r>
              <a:rPr lang="en-US" altLang="ja-JP" dirty="0" smtClean="0"/>
              <a:t> &lt; 20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r>
              <a:rPr lang="ja-JP" altLang="en-US" dirty="0"/>
              <a:t>ア　斎藤五郎</a:t>
            </a:r>
          </a:p>
          <a:p>
            <a:r>
              <a:rPr lang="ja-JP" altLang="en-US" dirty="0"/>
              <a:t>イ　佐藤恒一</a:t>
            </a:r>
          </a:p>
          <a:p>
            <a:r>
              <a:rPr lang="ja-JP" altLang="en-US" dirty="0"/>
              <a:t>ウ　佐藤恒一，田中真司</a:t>
            </a:r>
          </a:p>
          <a:p>
            <a:r>
              <a:rPr lang="ja-JP" altLang="en-US" dirty="0"/>
              <a:t>エ　鈴木有三，田中真司，斎藤五郎</a:t>
            </a:r>
          </a:p>
          <a:p>
            <a:r>
              <a:rPr lang="ja-JP" altLang="en-US" dirty="0">
                <a:solidFill>
                  <a:schemeClr val="accent2"/>
                </a:solidFill>
              </a:rPr>
              <a:t>オ　田中</a:t>
            </a:r>
            <a:r>
              <a:rPr lang="ja-JP" altLang="en-US" dirty="0" smtClean="0">
                <a:solidFill>
                  <a:schemeClr val="accent2"/>
                </a:solidFill>
              </a:rPr>
              <a:t>真司</a:t>
            </a:r>
            <a:endParaRPr lang="en-US" altLang="ja-JP" dirty="0">
              <a:solidFill>
                <a:schemeClr val="accent2"/>
              </a:solidFill>
            </a:endParaRPr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r>
              <a:rPr lang="ja-JP" altLang="en-US" dirty="0" smtClean="0"/>
              <a:t>初級</a:t>
            </a:r>
            <a:r>
              <a:rPr lang="ja-JP" altLang="en-US" dirty="0"/>
              <a:t>シスアド 平成</a:t>
            </a:r>
            <a:r>
              <a:rPr lang="en-US" altLang="ja-JP" dirty="0"/>
              <a:t>6</a:t>
            </a:r>
            <a:r>
              <a:rPr lang="ja-JP" altLang="en-US" dirty="0"/>
              <a:t>年度 午前 問</a:t>
            </a:r>
            <a:r>
              <a:rPr lang="en-US" altLang="ja-JP" dirty="0" smtClean="0"/>
              <a:t>37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300" y="2492710"/>
            <a:ext cx="2057400" cy="24003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190563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SQL</a:t>
            </a:r>
            <a:r>
              <a:rPr lang="ja-JP" altLang="en-US" dirty="0"/>
              <a:t>文に関する</a:t>
            </a:r>
            <a:r>
              <a:rPr lang="ja-JP" altLang="en-US" dirty="0" smtClean="0"/>
              <a:t>問題</a:t>
            </a:r>
            <a:r>
              <a:rPr lang="en-US" altLang="ja-JP" dirty="0" smtClean="0"/>
              <a:t> </a:t>
            </a:r>
            <a:r>
              <a:rPr lang="en-US" altLang="ja-JP" smtClean="0"/>
              <a:t>: </a:t>
            </a:r>
            <a:r>
              <a:rPr lang="ja-JP" altLang="en-US" smtClean="0"/>
              <a:t>基礎編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kumimoji="1" lang="ja-JP" altLang="en-US" dirty="0" smtClean="0"/>
              <a:t>問題２</a:t>
            </a:r>
            <a:endParaRPr kumimoji="1" lang="en-US" altLang="ja-JP" dirty="0" smtClean="0"/>
          </a:p>
          <a:p>
            <a:r>
              <a:rPr lang="ja-JP" altLang="en-US" dirty="0"/>
              <a:t>顧客表（</a:t>
            </a:r>
            <a:r>
              <a:rPr lang="en-US" altLang="ja-JP" dirty="0"/>
              <a:t>KOKYAKU</a:t>
            </a:r>
            <a:r>
              <a:rPr lang="ja-JP" altLang="en-US" dirty="0"/>
              <a:t>）に対する二つの操作の説明に関して，誤っている記述はどれか。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dirty="0"/>
              <a:t>操作</a:t>
            </a:r>
            <a:r>
              <a:rPr lang="en-US" altLang="ja-JP" dirty="0" smtClean="0"/>
              <a:t>1</a:t>
            </a:r>
            <a:r>
              <a:rPr lang="en-US" altLang="ja-JP" dirty="0"/>
              <a:t> </a:t>
            </a:r>
            <a:r>
              <a:rPr lang="en-US" altLang="ja-JP" dirty="0" smtClean="0"/>
              <a:t>: SELECT</a:t>
            </a:r>
            <a:r>
              <a:rPr lang="en-US" altLang="ja-JP" dirty="0"/>
              <a:t> </a:t>
            </a:r>
            <a:r>
              <a:rPr lang="en-US" altLang="ja-JP" dirty="0" smtClean="0"/>
              <a:t>KOKYAKU_MEI, JUSHO</a:t>
            </a:r>
            <a:r>
              <a:rPr lang="en-US" altLang="ja-JP" dirty="0"/>
              <a:t> </a:t>
            </a:r>
            <a:r>
              <a:rPr lang="en-US" altLang="ja-JP" dirty="0" smtClean="0"/>
              <a:t>FROM</a:t>
            </a:r>
            <a:r>
              <a:rPr lang="en-US" altLang="ja-JP" dirty="0"/>
              <a:t> </a:t>
            </a:r>
            <a:r>
              <a:rPr lang="en-US" altLang="ja-JP" dirty="0" smtClean="0"/>
              <a:t>KOKYAKU</a:t>
            </a:r>
            <a:endParaRPr lang="en-US" altLang="ja-JP" dirty="0"/>
          </a:p>
          <a:p>
            <a:r>
              <a:rPr lang="ja-JP" altLang="en-US" dirty="0" smtClean="0"/>
              <a:t>操作</a:t>
            </a:r>
            <a:r>
              <a:rPr lang="en-US" altLang="ja-JP" dirty="0" smtClean="0"/>
              <a:t>2 : SELECT * FROM KOKYAKU WHERE KOKYAKU_NO = ‘D0010’</a:t>
            </a: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r>
              <a:rPr lang="ja-JP" altLang="en-US" dirty="0"/>
              <a:t>ア　操作</a:t>
            </a:r>
            <a:r>
              <a:rPr lang="en-US" altLang="ja-JP" dirty="0"/>
              <a:t>1</a:t>
            </a:r>
            <a:r>
              <a:rPr lang="ja-JP" altLang="en-US" dirty="0"/>
              <a:t>で取り出される表は，</a:t>
            </a:r>
            <a:r>
              <a:rPr lang="en-US" altLang="ja-JP" dirty="0"/>
              <a:t>4</a:t>
            </a:r>
            <a:r>
              <a:rPr lang="ja-JP" altLang="en-US" dirty="0"/>
              <a:t>行である。</a:t>
            </a:r>
          </a:p>
          <a:p>
            <a:r>
              <a:rPr lang="ja-JP" altLang="en-US" dirty="0"/>
              <a:t>イ　操作</a:t>
            </a:r>
            <a:r>
              <a:rPr lang="en-US" altLang="ja-JP" dirty="0"/>
              <a:t>1</a:t>
            </a:r>
            <a:r>
              <a:rPr lang="ja-JP" altLang="en-US" dirty="0"/>
              <a:t>で取り出される表は，</a:t>
            </a:r>
            <a:r>
              <a:rPr lang="en-US" altLang="ja-JP" dirty="0"/>
              <a:t>2</a:t>
            </a:r>
            <a:r>
              <a:rPr lang="ja-JP" altLang="en-US" dirty="0"/>
              <a:t>列である。</a:t>
            </a:r>
          </a:p>
          <a:p>
            <a:r>
              <a:rPr lang="ja-JP" altLang="en-US" dirty="0"/>
              <a:t>ウ　操作</a:t>
            </a:r>
            <a:r>
              <a:rPr lang="en-US" altLang="ja-JP" dirty="0"/>
              <a:t>1</a:t>
            </a:r>
            <a:r>
              <a:rPr lang="ja-JP" altLang="en-US" dirty="0"/>
              <a:t>は射影，操作</a:t>
            </a:r>
            <a:r>
              <a:rPr lang="en-US" altLang="ja-JP" dirty="0"/>
              <a:t>2</a:t>
            </a:r>
            <a:r>
              <a:rPr lang="ja-JP" altLang="en-US" dirty="0"/>
              <a:t>は選択操作である。</a:t>
            </a:r>
          </a:p>
          <a:p>
            <a:r>
              <a:rPr lang="ja-JP" altLang="en-US" dirty="0"/>
              <a:t>エ　操作</a:t>
            </a:r>
            <a:r>
              <a:rPr lang="en-US" altLang="ja-JP" dirty="0"/>
              <a:t>2</a:t>
            </a:r>
            <a:r>
              <a:rPr lang="ja-JP" altLang="en-US" dirty="0"/>
              <a:t>で取り出される表は，</a:t>
            </a:r>
            <a:r>
              <a:rPr lang="en-US" altLang="ja-JP" dirty="0"/>
              <a:t>1</a:t>
            </a:r>
            <a:r>
              <a:rPr lang="ja-JP" altLang="en-US" dirty="0"/>
              <a:t>行である。</a:t>
            </a:r>
          </a:p>
          <a:p>
            <a:r>
              <a:rPr lang="ja-JP" altLang="en-US" dirty="0">
                <a:solidFill>
                  <a:schemeClr val="accent2"/>
                </a:solidFill>
              </a:rPr>
              <a:t>オ　操作</a:t>
            </a:r>
            <a:r>
              <a:rPr lang="en-US" altLang="ja-JP" dirty="0">
                <a:solidFill>
                  <a:schemeClr val="accent2"/>
                </a:solidFill>
              </a:rPr>
              <a:t>2</a:t>
            </a:r>
            <a:r>
              <a:rPr lang="ja-JP" altLang="en-US" dirty="0">
                <a:solidFill>
                  <a:schemeClr val="accent2"/>
                </a:solidFill>
              </a:rPr>
              <a:t>で取り出される表は，</a:t>
            </a:r>
            <a:r>
              <a:rPr lang="en-US" altLang="ja-JP" dirty="0">
                <a:solidFill>
                  <a:schemeClr val="accent2"/>
                </a:solidFill>
              </a:rPr>
              <a:t>2</a:t>
            </a:r>
            <a:r>
              <a:rPr lang="ja-JP" altLang="en-US" dirty="0">
                <a:solidFill>
                  <a:schemeClr val="accent2"/>
                </a:solidFill>
              </a:rPr>
              <a:t>列である。</a:t>
            </a:r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r>
              <a:rPr lang="ja-JP" altLang="en-US" dirty="0" smtClean="0"/>
              <a:t>初級</a:t>
            </a:r>
            <a:r>
              <a:rPr lang="ja-JP" altLang="en-US" dirty="0"/>
              <a:t>シスアド 平成</a:t>
            </a:r>
            <a:r>
              <a:rPr lang="en-US" altLang="ja-JP" dirty="0"/>
              <a:t>7</a:t>
            </a:r>
            <a:r>
              <a:rPr lang="ja-JP" altLang="en-US" dirty="0"/>
              <a:t>年度 午前 問</a:t>
            </a:r>
            <a:r>
              <a:rPr lang="en-US" altLang="ja-JP" dirty="0" smtClean="0"/>
              <a:t>73</a:t>
            </a:r>
            <a:endParaRPr lang="en-US" alt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970" y="2645110"/>
            <a:ext cx="4889500" cy="20955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6906641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情報科学実習2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情報科学実習2テーマ" id="{5D24C12E-73FC-874D-B787-02E62ECFE3D0}" vid="{586F9C04-8E17-0E41-81A1-14B794C432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情報科学実習2テーマ</Template>
  <TotalTime>9</TotalTime>
  <Words>538</Words>
  <Application>Microsoft Macintosh PowerPoint</Application>
  <PresentationFormat>ワイド画面</PresentationFormat>
  <Paragraphs>91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Arial</vt:lpstr>
      <vt:lpstr>Hiragino Kaku Gothic ProN W3</vt:lpstr>
      <vt:lpstr>Hiragino Maru Gothic ProN</vt:lpstr>
      <vt:lpstr>情報科学実習2テーマ</vt:lpstr>
      <vt:lpstr>高校生向け　第２回授業 解答</vt:lpstr>
      <vt:lpstr>問題の解答(1/1)</vt:lpstr>
      <vt:lpstr>演習問題の解答 (1/3)</vt:lpstr>
      <vt:lpstr>演習問題の解答 (2/3)</vt:lpstr>
      <vt:lpstr>演習問題の解答 (3/3)</vt:lpstr>
      <vt:lpstr>SQL文に関する問題 : 基礎編</vt:lpstr>
      <vt:lpstr>SQL文に関する問題 : 基礎編</vt:lpstr>
      <vt:lpstr>SQL文に関する問題 : 基礎編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高校生向け　第１回授業 解答</dc:title>
  <dc:creator>イチカワリョウスケ</dc:creator>
  <cp:lastModifiedBy>イチカワリョウスケ</cp:lastModifiedBy>
  <cp:revision>7</cp:revision>
  <dcterms:created xsi:type="dcterms:W3CDTF">2018-01-29T03:09:34Z</dcterms:created>
  <dcterms:modified xsi:type="dcterms:W3CDTF">2018-01-30T06:39:09Z</dcterms:modified>
</cp:coreProperties>
</file>