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3.xml" Type="http://schemas.openxmlformats.org/officeDocument/2006/relationships/theme" Id="rId1"/><Relationship Target="slides/slide17.xml" Type="http://schemas.openxmlformats.org/officeDocument/2006/relationships/slide" Id="rId22"/><Relationship Target="slides/slide36.xml" Type="http://schemas.openxmlformats.org/officeDocument/2006/relationships/slide" Id="rId41"/><Relationship Target="slideMasters/slideMaster1.xml" Type="http://schemas.openxmlformats.org/officeDocument/2006/relationships/slideMaster" Id="rId4"/><Relationship Target="slides/slide18.xml" Type="http://schemas.openxmlformats.org/officeDocument/2006/relationships/slide" Id="rId23"/><Relationship Target="slides/slide37.xml" Type="http://schemas.openxmlformats.org/officeDocument/2006/relationships/slide" Id="rId42"/><Relationship Target="tableStyles.xml" Type="http://schemas.openxmlformats.org/officeDocument/2006/relationships/tableStyles" Id="rId3"/><Relationship Target="slides/slide19.xml" Type="http://schemas.openxmlformats.org/officeDocument/2006/relationships/slide" Id="rId24"/><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谷研究室の金子です。</a:t>
            </a:r>
          </a:p>
          <a:p>
            <a:pPr rtl="0">
              <a:spcBef>
                <a:spcPts val="0"/>
              </a:spcBef>
              <a:buNone/>
            </a:pPr>
            <a:r>
              <a:rPr lang="ja"/>
              <a:t>本演習のタイトルは</a:t>
            </a:r>
          </a:p>
          <a:p>
            <a:pPr rtl="0">
              <a:spcBef>
                <a:spcPts val="0"/>
              </a:spcBef>
              <a:buNone/>
            </a:pPr>
            <a:r>
              <a:rPr lang="ja"/>
              <a:t>Raspberry piを用いた小学生向けプログラミング導入教案を教職をじっせん報告です</a:t>
            </a:r>
          </a:p>
          <a:p>
            <a:pPr>
              <a:spcBef>
                <a:spcPts val="0"/>
              </a:spcBef>
              <a:buNone/>
            </a:pPr>
            <a:r>
              <a:rPr lang="ja"/>
              <a:t>主役は教案</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イギリスでは年齢の段階をkey Stageで分ける</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5" name="Shape 225"/>
        <p:cNvGrpSpPr/>
        <p:nvPr/>
      </p:nvGrpSpPr>
      <p:grpSpPr>
        <a:xfrm>
          <a:off y="0" x="0"/>
          <a:ext cy="0" cx="0"/>
          <a:chOff y="0" x="0"/>
          <a:chExt cy="0" cx="0"/>
        </a:xfrm>
      </p:grpSpPr>
      <p:sp>
        <p:nvSpPr>
          <p:cNvPr id="226" name="Shape 2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7" name="Shape 2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日本の義務教育は９年に対して、イギリスでは１１年です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9" name="Shape 2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2012年から技術家庭科でプログラミングによる設計・制御が必修とされました。</a:t>
            </a:r>
          </a:p>
          <a:p>
            <a:pPr>
              <a:spcBef>
                <a:spcPts val="0"/>
              </a:spcBef>
              <a:buNone/>
            </a:pPr>
            <a:r>
              <a:rPr lang="ja"/>
              <a:t>そのような背景から</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3" name="Shape 27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キーボードの文字入力や電子ファイルの保存や整理を教えている。</a:t>
            </a:r>
          </a:p>
          <a:p>
            <a:pPr rtl="0">
              <a:spcBef>
                <a:spcPts val="0"/>
              </a:spcBef>
              <a:buNone/>
            </a:pPr>
            <a:r>
              <a:rPr lang="ja"/>
              <a:t>調べたことをまとめたり、発表をする学習活動を行います</a:t>
            </a:r>
          </a:p>
          <a:p>
            <a:pPr rtl="0" lvl="0">
              <a:spcBef>
                <a:spcPts val="0"/>
              </a:spcBef>
              <a:buNone/>
            </a:pPr>
            <a:r>
              <a:rPr lang="ja"/>
              <a:t>ネットワーク上のルールやマナーを守ることの意味を考えさせている</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ja"/>
              <a:t>初等教育で情報科学教育を行うとしたら以下の方法があります</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1" name="Shape 2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200" lang="ja"/>
              <a:t> PEGはNPO法人のCANVASが主催しテントはプログラミングスクールです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9" name="Shape 2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おうレイサイの時は指導案を作ってない</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4" name="Shape 304"/>
        <p:cNvGrpSpPr/>
        <p:nvPr/>
      </p:nvGrpSpPr>
      <p:grpSpPr>
        <a:xfrm>
          <a:off y="0" x="0"/>
          <a:ext cy="0" cx="0"/>
          <a:chOff y="0" x="0"/>
          <a:chExt cy="0" cx="0"/>
        </a:xfrm>
      </p:grpSpPr>
      <p:sp>
        <p:nvSpPr>
          <p:cNvPr id="305" name="Shape 3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6" name="Shape 3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7" name="Shape 31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sz="2400">
              <a:solidFill>
                <a:schemeClr val="dk2"/>
              </a:solidFill>
              <a:latin typeface="HiraMinPro-W3"/>
              <a:ea typeface="HiraMinPro-W3"/>
              <a:cs typeface="HiraMinPro-W3"/>
              <a:sym typeface="HiraMinPro-W3"/>
            </a:endParaRPr>
          </a:p>
          <a:p>
            <a:pPr lvl="0">
              <a:spcBef>
                <a:spcPts val="0"/>
              </a:spcBef>
              <a:buClr>
                <a:schemeClr val="dk1"/>
              </a:buClr>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5" name="Shape 325"/>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0"/>
              </a:spcBef>
              <a:buClr>
                <a:srgbClr val="000000"/>
              </a:buClr>
              <a:buSzPct val="100000"/>
              <a:buFont typeface="Arial"/>
              <a:buNone/>
            </a:pPr>
            <a:r>
              <a:rPr lang="ja"/>
              <a:t>Raspberry Piは超小型のPCで低価格です。裏にmicro SDカードを差し込むところがあり、そのSDカードにはOSを書き込んであります。Raspberry Piについてもっと詳しく鈴木が説明してくれます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4" name="Shape 334"/>
        <p:cNvGrpSpPr/>
        <p:nvPr/>
      </p:nvGrpSpPr>
      <p:grpSpPr>
        <a:xfrm>
          <a:off y="0" x="0"/>
          <a:ext cy="0" cx="0"/>
          <a:chOff y="0" x="0"/>
          <a:chExt cy="0" cx="0"/>
        </a:xfrm>
      </p:grpSpPr>
      <p:sp>
        <p:nvSpPr>
          <p:cNvPr id="335" name="Shape 3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6" name="Shape 33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solidFill>
                  <a:srgbClr val="545454"/>
                </a:solidFill>
              </a:rPr>
              <a:t>General Purpose Input/Output</a:t>
            </a:r>
          </a:p>
          <a:p>
            <a:pPr>
              <a:spcBef>
                <a:spcPts val="0"/>
              </a:spcBef>
              <a:buNone/>
            </a:pPr>
            <a:r>
              <a:rPr lang="ja">
                <a:solidFill>
                  <a:srgbClr val="545454"/>
                </a:solidFill>
              </a:rPr>
              <a:t>電子回路に繋げて、デジタル信号を読み取り、入出力することができる</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4" name="Shape 3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普通電子回路をつなげるとき、ハンダ付けするのですが、ブレットボードはこの電子回路で正しいのかを確かめるためにあります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0" name="Shape 350"/>
        <p:cNvGrpSpPr/>
        <p:nvPr/>
      </p:nvGrpSpPr>
      <p:grpSpPr>
        <a:xfrm>
          <a:off y="0" x="0"/>
          <a:ext cy="0" cx="0"/>
          <a:chOff y="0" x="0"/>
          <a:chExt cy="0" cx="0"/>
        </a:xfrm>
      </p:grpSpPr>
      <p:sp>
        <p:nvSpPr>
          <p:cNvPr id="351" name="Shape 3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2" name="Shape 35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ja">
                <a:latin typeface="HiraMinPro-W3"/>
                <a:ea typeface="HiraMinPro-W3"/>
                <a:cs typeface="HiraMinPro-W3"/>
                <a:sym typeface="HiraMinPro-W3"/>
              </a:rPr>
              <a:t>GPIOはPythonやC言語で制御をすることができるが、小学生でも簡単に正しい構文を覚えることが無く結果が得られるプログラミング言語学習環境のScratch GPIO５を使用</a:t>
            </a:r>
          </a:p>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9" name="Shape 3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4" name="Shape 364"/>
        <p:cNvGrpSpPr/>
        <p:nvPr/>
      </p:nvGrpSpPr>
      <p:grpSpPr>
        <a:xfrm>
          <a:off y="0" x="0"/>
          <a:ext cy="0" cx="0"/>
          <a:chOff y="0" x="0"/>
          <a:chExt cy="0" cx="0"/>
        </a:xfrm>
      </p:grpSpPr>
      <p:sp>
        <p:nvSpPr>
          <p:cNvPr id="365" name="Shape 3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6" name="Shape 36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2.LEDを光らせるには抵抗が必要です。LEDに高い電圧を与えてしまうと壊れてしまうなどの他の教科と関連させながら知識・技術を身につきます</a:t>
            </a:r>
          </a:p>
          <a:p>
            <a:pPr rtl="0">
              <a:spcBef>
                <a:spcPts val="0"/>
              </a:spcBef>
              <a:buNone/>
            </a:pPr>
            <a:r>
              <a:rPr lang="ja"/>
              <a:t>3.LEDの他にもたくさんの電子部品あり、プログラミングを思い通りになる達成感があります</a:t>
            </a:r>
          </a:p>
          <a:p>
            <a:pPr>
              <a:spcBef>
                <a:spcPts val="0"/>
              </a:spcBef>
              <a:buNone/>
            </a:pPr>
            <a:r>
              <a:rPr lang="ja"/>
              <a:t>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8" name="Shape 388"/>
        <p:cNvGrpSpPr/>
        <p:nvPr/>
      </p:nvGrpSpPr>
      <p:grpSpPr>
        <a:xfrm>
          <a:off y="0" x="0"/>
          <a:ext cy="0" cx="0"/>
          <a:chOff y="0" x="0"/>
          <a:chExt cy="0" cx="0"/>
        </a:xfrm>
      </p:grpSpPr>
      <p:sp>
        <p:nvSpPr>
          <p:cNvPr id="389" name="Shape 3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0" name="Shape 39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PEGで公開するのは、緑小学校で行った指導案を載せます。</a:t>
            </a:r>
          </a:p>
          <a:p>
            <a:pPr>
              <a:spcBef>
                <a:spcPts val="0"/>
              </a:spcBef>
              <a:buNone/>
            </a:pPr>
            <a:r>
              <a:rPr lang="ja"/>
              <a:t>12月23日の指導案は鈴木と一緒にやりました</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6" name="Shape 396"/>
        <p:cNvGrpSpPr/>
        <p:nvPr/>
      </p:nvGrpSpPr>
      <p:grpSpPr>
        <a:xfrm>
          <a:off y="0" x="0"/>
          <a:ext cy="0" cx="0"/>
          <a:chOff y="0" x="0"/>
          <a:chExt cy="0" cx="0"/>
        </a:xfrm>
      </p:grpSpPr>
      <p:sp>
        <p:nvSpPr>
          <p:cNvPr id="397" name="Shape 3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8" name="Shape 39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solidFill>
                  <a:schemeClr val="dk1"/>
                </a:solidFill>
              </a:rPr>
              <a:t>鈴木と金子でおうれいさいに来てくださった子供達で行った。</a:t>
            </a:r>
          </a:p>
          <a:p>
            <a:pPr>
              <a:spcBef>
                <a:spcPts val="0"/>
              </a:spcBef>
              <a:buNone/>
            </a:pPr>
            <a:r>
              <a:rPr lang="ja"/>
              <a:t>指導案つくるための経験を積んだ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3" name="Shape 403"/>
        <p:cNvGrpSpPr/>
        <p:nvPr/>
      </p:nvGrpSpPr>
      <p:grpSpPr>
        <a:xfrm>
          <a:off y="0" x="0"/>
          <a:ext cy="0" cx="0"/>
          <a:chOff y="0" x="0"/>
          <a:chExt cy="0" cx="0"/>
        </a:xfrm>
      </p:grpSpPr>
      <p:sp>
        <p:nvSpPr>
          <p:cNvPr id="404" name="Shape 4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5" name="Shape 4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0" name="Shape 410"/>
        <p:cNvGrpSpPr/>
        <p:nvPr/>
      </p:nvGrpSpPr>
      <p:grpSpPr>
        <a:xfrm>
          <a:off y="0" x="0"/>
          <a:ext cy="0" cx="0"/>
          <a:chOff y="0" x="0"/>
          <a:chExt cy="0" cx="0"/>
        </a:xfrm>
      </p:grpSpPr>
      <p:sp>
        <p:nvSpPr>
          <p:cNvPr id="411" name="Shape 4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2" name="Shape 4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7" name="Shape 417"/>
        <p:cNvGrpSpPr/>
        <p:nvPr/>
      </p:nvGrpSpPr>
      <p:grpSpPr>
        <a:xfrm>
          <a:off y="0" x="0"/>
          <a:ext cy="0" cx="0"/>
          <a:chOff y="0" x="0"/>
          <a:chExt cy="0" cx="0"/>
        </a:xfrm>
      </p:grpSpPr>
      <p:sp>
        <p:nvSpPr>
          <p:cNvPr id="418" name="Shape 4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19" name="Shape 4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4" name="Shape 424"/>
        <p:cNvGrpSpPr/>
        <p:nvPr/>
      </p:nvGrpSpPr>
      <p:grpSpPr>
        <a:xfrm>
          <a:off y="0" x="0"/>
          <a:ext cy="0" cx="0"/>
          <a:chOff y="0" x="0"/>
          <a:chExt cy="0" cx="0"/>
        </a:xfrm>
      </p:grpSpPr>
      <p:sp>
        <p:nvSpPr>
          <p:cNvPr id="425" name="Shape 4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6" name="Shape 4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実際にRaspberry Piを接続するとこんな感じに</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2" name="Shape 432"/>
        <p:cNvGrpSpPr/>
        <p:nvPr/>
      </p:nvGrpSpPr>
      <p:grpSpPr>
        <a:xfrm>
          <a:off y="0" x="0"/>
          <a:ext cy="0" cx="0"/>
          <a:chOff y="0" x="0"/>
          <a:chExt cy="0" cx="0"/>
        </a:xfrm>
      </p:grpSpPr>
      <p:sp>
        <p:nvSpPr>
          <p:cNvPr id="433" name="Shape 4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4" name="Shape 4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0" name="Shape 440"/>
        <p:cNvGrpSpPr/>
        <p:nvPr/>
      </p:nvGrpSpPr>
      <p:grpSpPr>
        <a:xfrm>
          <a:off y="0" x="0"/>
          <a:ext cy="0" cx="0"/>
          <a:chOff y="0" x="0"/>
          <a:chExt cy="0" cx="0"/>
        </a:xfrm>
      </p:grpSpPr>
      <p:sp>
        <p:nvSpPr>
          <p:cNvPr id="441" name="Shape 4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2" name="Shape 4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7" name="Shape 447"/>
        <p:cNvGrpSpPr/>
        <p:nvPr/>
      </p:nvGrpSpPr>
      <p:grpSpPr>
        <a:xfrm>
          <a:off y="0" x="0"/>
          <a:ext cy="0" cx="0"/>
          <a:chOff y="0" x="0"/>
          <a:chExt cy="0" cx="0"/>
        </a:xfrm>
      </p:grpSpPr>
      <p:sp>
        <p:nvSpPr>
          <p:cNvPr id="448" name="Shape 4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9" name="Shape 4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4" name="Shape 454"/>
        <p:cNvGrpSpPr/>
        <p:nvPr/>
      </p:nvGrpSpPr>
      <p:grpSpPr>
        <a:xfrm>
          <a:off y="0" x="0"/>
          <a:ext cy="0" cx="0"/>
          <a:chOff y="0" x="0"/>
          <a:chExt cy="0" cx="0"/>
        </a:xfrm>
      </p:grpSpPr>
      <p:sp>
        <p:nvSpPr>
          <p:cNvPr id="455" name="Shape 4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6" name="Shape 45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成果</a:t>
            </a:r>
          </a:p>
          <a:p>
            <a:pPr rtl="0">
              <a:spcBef>
                <a:spcPts val="0"/>
              </a:spcBef>
              <a:buNone/>
            </a:pPr>
            <a:r>
              <a:rPr lang="ja"/>
              <a:t>制御を理解し、自ら考えてプログラムに制作に取り組んでくれました。</a:t>
            </a:r>
          </a:p>
          <a:p>
            <a:pPr rtl="0">
              <a:spcBef>
                <a:spcPts val="0"/>
              </a:spcBef>
              <a:buNone/>
            </a:pPr>
            <a:r>
              <a:rPr lang="ja"/>
              <a:t>課題</a:t>
            </a:r>
          </a:p>
          <a:p>
            <a:pPr rtl="0">
              <a:spcBef>
                <a:spcPts val="0"/>
              </a:spcBef>
              <a:buNone/>
            </a:pPr>
            <a:r>
              <a:rPr lang="ja"/>
              <a:t> </a:t>
            </a:r>
          </a:p>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9" name="Shape 469"/>
        <p:cNvGrpSpPr/>
        <p:nvPr/>
      </p:nvGrpSpPr>
      <p:grpSpPr>
        <a:xfrm>
          <a:off y="0" x="0"/>
          <a:ext cy="0" cx="0"/>
          <a:chOff y="0" x="0"/>
          <a:chExt cy="0" cx="0"/>
        </a:xfrm>
      </p:grpSpPr>
      <p:sp>
        <p:nvSpPr>
          <p:cNvPr id="470" name="Shape 4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1" name="Shape 4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4" name="Shape 484"/>
        <p:cNvGrpSpPr/>
        <p:nvPr/>
      </p:nvGrpSpPr>
      <p:grpSpPr>
        <a:xfrm>
          <a:off y="0" x="0"/>
          <a:ext cy="0" cx="0"/>
          <a:chOff y="0" x="0"/>
          <a:chExt cy="0" cx="0"/>
        </a:xfrm>
      </p:grpSpPr>
      <p:sp>
        <p:nvSpPr>
          <p:cNvPr id="485" name="Shape 4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6" name="Shape 4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marR="101600" indent="0" marL="101600">
              <a:lnSpc>
                <a:spcPct val="112000"/>
              </a:lnSpc>
              <a:spcBef>
                <a:spcPts val="0"/>
              </a:spcBef>
              <a:spcAft>
                <a:spcPts val="1100"/>
              </a:spcAft>
              <a:buClr>
                <a:schemeClr val="dk1"/>
              </a:buClr>
              <a:buSzPct val="78571"/>
              <a:buFont typeface="Arial"/>
              <a:buNone/>
            </a:pPr>
            <a:r>
              <a:rPr sz="1400" lang="ja"/>
              <a:t>１.wordやExcleなどの情報を『使いこなす力』にとどまるだけではなく、問題解決や目標達成のために情報を活用することです</a:t>
            </a:r>
          </a:p>
          <a:p>
            <a:pPr rtl="0" lvl="0" marR="101600" indent="0" marL="101600">
              <a:lnSpc>
                <a:spcPct val="112000"/>
              </a:lnSpc>
              <a:spcBef>
                <a:spcPts val="0"/>
              </a:spcBef>
              <a:spcAft>
                <a:spcPts val="1100"/>
              </a:spcAft>
              <a:buClr>
                <a:schemeClr val="dk1"/>
              </a:buClr>
              <a:buSzPct val="78571"/>
              <a:buFont typeface="Arial"/>
              <a:buNone/>
            </a:pPr>
            <a:r>
              <a:rPr sz="1400" lang="ja"/>
              <a:t>2.情報モラルの必要性や情報に対する責任ついて考えることです</a:t>
            </a:r>
          </a:p>
          <a:p>
            <a:pPr rtl="0" lvl="0" marR="101600" indent="0" marL="101600">
              <a:lnSpc>
                <a:spcPct val="112000"/>
              </a:lnSpc>
              <a:spcBef>
                <a:spcPts val="0"/>
              </a:spcBef>
              <a:spcAft>
                <a:spcPts val="1100"/>
              </a:spcAft>
              <a:buClr>
                <a:schemeClr val="dk1"/>
              </a:buClr>
              <a:buSzPct val="78571"/>
              <a:buFont typeface="Arial"/>
              <a:buNone/>
            </a:pPr>
            <a:r>
              <a:rPr sz="1400" lang="ja"/>
              <a:t>３.基礎的な理論を理解や方法を習得し、習得したことを実践する</a:t>
            </a:r>
          </a:p>
          <a:p>
            <a:pPr lvl="0" marR="101600" indent="0" marL="101600">
              <a:lnSpc>
                <a:spcPct val="112000"/>
              </a:lnSpc>
              <a:spcBef>
                <a:spcPts val="0"/>
              </a:spcBef>
              <a:spcAft>
                <a:spcPts val="1100"/>
              </a:spcAft>
              <a:buClr>
                <a:schemeClr val="dk1"/>
              </a:buClr>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1" name="Shape 491"/>
        <p:cNvGrpSpPr/>
        <p:nvPr/>
      </p:nvGrpSpPr>
      <p:grpSpPr>
        <a:xfrm>
          <a:off y="0" x="0"/>
          <a:ext cy="0" cx="0"/>
          <a:chOff y="0" x="0"/>
          <a:chExt cy="0" cx="0"/>
        </a:xfrm>
      </p:grpSpPr>
      <p:sp>
        <p:nvSpPr>
          <p:cNvPr id="492" name="Shape 4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3" name="Shape 49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電子部品をもっと活用することができる</a:t>
            </a: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marR="101600" indent="0" marL="101600">
              <a:lnSpc>
                <a:spcPct val="112000"/>
              </a:lnSpc>
              <a:spcBef>
                <a:spcPts val="0"/>
              </a:spcBef>
              <a:spcAft>
                <a:spcPts val="1100"/>
              </a:spcAft>
              <a:buClr>
                <a:schemeClr val="dk1"/>
              </a:buClr>
              <a:buSzPct val="100000"/>
              <a:buFont typeface="Arial"/>
              <a:buNone/>
            </a:pPr>
            <a:r>
              <a:rPr lang="ja"/>
              <a:t>そのなかで情報の科学的な理解が重要である</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ja"/>
              <a:t>情報技術は時代が変わるにつれて新たな技術が使われ、古い技術は使われなくなっていく。</a:t>
            </a:r>
          </a:p>
          <a:p>
            <a:pPr rtl="0">
              <a:spcBef>
                <a:spcPts val="0"/>
              </a:spcBef>
              <a:buNone/>
            </a:pPr>
            <a:r>
              <a:rPr lang="ja"/>
              <a:t>新たな情報技術を模索するためには情報を受け取るのではなく、自ら情報を発信する意気込みがなければ最先端の技術は身につけられない。</a:t>
            </a:r>
          </a:p>
          <a:p>
            <a:pPr>
              <a:spcBef>
                <a:spcPts val="0"/>
              </a:spcBef>
              <a:buNone/>
            </a:pPr>
            <a:r>
              <a:rPr lang="ja"/>
              <a:t>情報そのものについて理解を深めるとともに、問題解決の手順と評価及び情報を表現する技法が必要です。それを情報の科学で身につけ、日本の教育の目的である生きる力が育つ。だから情報教育の３本柱である科学的理解は重要で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このような理由からプログラミング教育をおこなっています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ja"/>
              <a:t>イギリスを例に説明をしていきます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8" name="Shape 16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lnSpc>
                <a:spcPct val="115000"/>
              </a:lnSpc>
              <a:spcBef>
                <a:spcPts val="0"/>
              </a:spcBef>
              <a:buNone/>
            </a:pPr>
            <a:r>
              <a:rPr sz="1400" lang="ja">
                <a:solidFill>
                  <a:schemeClr val="dk1"/>
                </a:solidFill>
              </a:rPr>
              <a:t>ICT科目は 内容を意欲的に取り入れている実践もあり、 多くは「アプリケーションソフトの使い方」が内容になっていて児童にとって「退屈で知的関心を持 てない」ものになっていた。 [Computing」科目は生徒に機器やソフ トの「使い方(だけ)」を教えるのではなくその 背後にある「原理・仕組み」を理解し,将来的に 新たなシステムやアプリケーションを創造力を高められるために導入されました </a:t>
            </a:r>
          </a:p>
          <a:p>
            <a:pPr rtl="0" lvl="0" indent="2895600">
              <a:lnSpc>
                <a:spcPct val="115000"/>
              </a:lnSpc>
              <a:spcBef>
                <a:spcPts val="0"/>
              </a:spcBef>
              <a:buNone/>
            </a:pPr>
            <a:r>
              <a:rPr sz="1400" lang="ja">
                <a:solidFill>
                  <a:schemeClr val="dk1"/>
                </a:solidFill>
              </a:rPr>
              <a:t>				</a:t>
            </a:r>
          </a:p>
          <a:p>
            <a:pPr rtl="0" lvl="0" indent="2895600">
              <a:lnSpc>
                <a:spcPct val="115000"/>
              </a:lnSpc>
              <a:spcBef>
                <a:spcPts val="0"/>
              </a:spcBef>
              <a:buNone/>
            </a:pPr>
            <a:r>
              <a:rPr sz="1400" lang="ja">
                <a:solidFill>
                  <a:schemeClr val="dk1"/>
                </a:solidFill>
              </a:rPr>
              <a:t>			</a:t>
            </a:r>
          </a:p>
          <a:p>
            <a:pPr rtl="0" lvl="0" indent="2895600">
              <a:lnSpc>
                <a:spcPct val="115000"/>
              </a:lnSpc>
              <a:spcBef>
                <a:spcPts val="0"/>
              </a:spcBef>
              <a:buNone/>
            </a:pPr>
            <a:r>
              <a:rPr sz="1400" lang="ja">
                <a:solidFill>
                  <a:schemeClr val="dk1"/>
                </a:solidFill>
              </a:rPr>
              <a:t>		</a:t>
            </a:r>
          </a:p>
          <a:p>
            <a:pPr rtl="0" lvl="0" indent="0" marL="0">
              <a:lnSpc>
                <a:spcPct val="115000"/>
              </a:lnSpc>
              <a:spcBef>
                <a:spcPts val="0"/>
              </a:spcBef>
              <a:buClr>
                <a:schemeClr val="dk1"/>
              </a:buClr>
              <a:buFont typeface="Arial"/>
              <a:buNone/>
            </a:pPr>
            <a:r>
              <a:t/>
            </a:r>
            <a:endParaRPr sz="1400">
              <a:solidFill>
                <a:schemeClr val="dk1"/>
              </a:solidFill>
            </a:endParaRPr>
          </a:p>
          <a:p>
            <a:pPr rtl="0" lvl="0" indent="342900">
              <a:lnSpc>
                <a:spcPct val="115000"/>
              </a:lnSpc>
              <a:spcBef>
                <a:spcPts val="0"/>
              </a:spcBef>
              <a:buClr>
                <a:schemeClr val="dk1"/>
              </a:buClr>
              <a:buSzPct val="100000"/>
              <a:buFont typeface="Arial"/>
              <a:buNone/>
            </a:pPr>
            <a:r>
              <a:rPr lang="ja">
                <a:solidFill>
                  <a:schemeClr val="dk1"/>
                </a:solidFill>
              </a:rPr>
              <a:t>				</a:t>
            </a:r>
          </a:p>
          <a:p>
            <a:pPr rtl="0" lvl="0" indent="342900">
              <a:lnSpc>
                <a:spcPct val="115000"/>
              </a:lnSpc>
              <a:spcBef>
                <a:spcPts val="0"/>
              </a:spcBef>
              <a:buClr>
                <a:schemeClr val="dk1"/>
              </a:buClr>
              <a:buSzPct val="100000"/>
              <a:buFont typeface="Arial"/>
              <a:buNone/>
            </a:pPr>
            <a:r>
              <a:rPr lang="ja">
                <a:solidFill>
                  <a:schemeClr val="dk1"/>
                </a:solidFill>
              </a:rPr>
              <a:t>			</a:t>
            </a:r>
          </a:p>
          <a:p>
            <a:pPr rtl="0" lvl="0" indent="342900">
              <a:lnSpc>
                <a:spcPct val="115000"/>
              </a:lnSpc>
              <a:spcBef>
                <a:spcPts val="0"/>
              </a:spcBef>
              <a:buClr>
                <a:schemeClr val="dk1"/>
              </a:buClr>
              <a:buSzPct val="100000"/>
              <a:buFont typeface="Arial"/>
              <a:buNone/>
            </a:pPr>
            <a:r>
              <a:rPr lang="ja">
                <a:solidFill>
                  <a:schemeClr val="dk1"/>
                </a:solidFill>
              </a:rPr>
              <a:t>		</a:t>
            </a:r>
          </a:p>
          <a:p>
            <a:pPr rtl="0">
              <a:spcBef>
                <a:spcPts val="0"/>
              </a:spcBef>
              <a:buNone/>
            </a:pPr>
            <a:r>
              <a:t/>
            </a:r>
            <a:endParaRPr/>
          </a:p>
          <a:p>
            <a:pPr>
              <a:spcBef>
                <a:spcPts val="0"/>
              </a:spcBef>
              <a:buNone/>
            </a:pPr>
            <a:r>
              <a:rPr lang="ja"/>
              <a:t>日本の情報教育の三本柱に例えると</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y="0" x="0"/>
          <a:ext cy="0" cx="0"/>
          <a:chOff y="0" x="0"/>
          <a:chExt cy="0" cx="0"/>
        </a:xfrm>
      </p:grpSpPr>
      <p:grpSp>
        <p:nvGrpSpPr>
          <p:cNvPr id="61" name="Shape 61"/>
          <p:cNvGrpSpPr/>
          <p:nvPr/>
        </p:nvGrpSpPr>
        <p:grpSpPr>
          <a:xfrm>
            <a:off y="1000670" x="-11"/>
            <a:ext cy="3087224" cx="7314320"/>
            <a:chOff y="1378676" x="-11"/>
            <a:chExt cy="4116299" cx="7314320"/>
          </a:xfrm>
        </p:grpSpPr>
        <p:sp>
          <p:nvSpPr>
            <p:cNvPr id="62" name="Shape 62"/>
            <p:cNvSpPr/>
            <p:nvPr/>
          </p:nvSpPr>
          <p:spPr>
            <a:xfrm flipH="1">
              <a:off y="1378676" x="-11"/>
              <a:ext cy="4116299"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3" name="Shape 63"/>
            <p:cNvSpPr/>
            <p:nvPr/>
          </p:nvSpPr>
          <p:spPr>
            <a:xfrm flipH="1">
              <a:off y="1378676" x="187809"/>
              <a:ext cy="4116299" cx="71264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4" name="Shape 64"/>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
        <p:nvSpPr>
          <p:cNvPr id="66" name="Shape 66"/>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j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7" name="Shape 67"/>
        <p:cNvGrpSpPr/>
        <p:nvPr/>
      </p:nvGrpSpPr>
      <p:grpSpPr>
        <a:xfrm>
          <a:off y="0" x="0"/>
          <a:ext cy="0" cx="0"/>
          <a:chOff y="0" x="0"/>
          <a:chExt cy="0" cx="0"/>
        </a:xfrm>
      </p:grpSpPr>
      <p:grpSp>
        <p:nvGrpSpPr>
          <p:cNvPr id="68" name="Shape 68"/>
          <p:cNvGrpSpPr/>
          <p:nvPr/>
        </p:nvGrpSpPr>
        <p:grpSpPr>
          <a:xfrm>
            <a:off y="-9140" x="-13"/>
            <a:ext cy="1209421" cx="8005727"/>
            <a:chOff y="-12187" x="-13"/>
            <a:chExt cy="1161900" cx="8005727"/>
          </a:xfrm>
        </p:grpSpPr>
        <p:sp>
          <p:nvSpPr>
            <p:cNvPr id="69" name="Shape 69"/>
            <p:cNvSpPr/>
            <p:nvPr/>
          </p:nvSpPr>
          <p:spPr>
            <a:xfrm flipH="1">
              <a:off y="-12187" x="-13"/>
              <a:ext cy="1161900"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70" name="Shape 70"/>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71" name="Shape 71"/>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2" name="Shape 72"/>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ja"/>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4" name="Shape 74"/>
        <p:cNvGrpSpPr/>
        <p:nvPr/>
      </p:nvGrpSpPr>
      <p:grpSpPr>
        <a:xfrm>
          <a:off y="0" x="0"/>
          <a:ext cy="0" cx="0"/>
          <a:chOff y="0" x="0"/>
          <a:chExt cy="0" cx="0"/>
        </a:xfrm>
      </p:grpSpPr>
      <p:sp>
        <p:nvSpPr>
          <p:cNvPr id="75" name="Shape 75"/>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6" name="Shape 76"/>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7" name="Shape 77"/>
          <p:cNvGrpSpPr/>
          <p:nvPr/>
        </p:nvGrpSpPr>
        <p:grpSpPr>
          <a:xfrm>
            <a:off y="-9140" x="-13"/>
            <a:ext cy="1209421" cx="8005727"/>
            <a:chOff y="-12187" x="-13"/>
            <a:chExt cy="1161900" cx="8005727"/>
          </a:xfrm>
        </p:grpSpPr>
        <p:sp>
          <p:nvSpPr>
            <p:cNvPr id="78" name="Shape 78"/>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79" name="Shape 79"/>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0" name="Shape 80"/>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1" name="Shape 81"/>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j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y="0" x="0"/>
          <a:ext cy="0" cx="0"/>
          <a:chOff y="0" x="0"/>
          <a:chExt cy="0" cx="0"/>
        </a:xfrm>
      </p:grpSpPr>
      <p:grpSp>
        <p:nvGrpSpPr>
          <p:cNvPr id="83" name="Shape 83"/>
          <p:cNvGrpSpPr/>
          <p:nvPr/>
        </p:nvGrpSpPr>
        <p:grpSpPr>
          <a:xfrm>
            <a:off y="-9140" x="-13"/>
            <a:ext cy="1209421" cx="8005727"/>
            <a:chOff y="-12187" x="-13"/>
            <a:chExt cy="1161900" cx="8005727"/>
          </a:xfrm>
        </p:grpSpPr>
        <p:sp>
          <p:nvSpPr>
            <p:cNvPr id="84" name="Shape 84"/>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6" name="Shape 86"/>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7" name="Shape 87"/>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j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y="0" x="0"/>
          <a:ext cy="0" cx="0"/>
          <a:chOff y="0" x="0"/>
          <a:chExt cy="0" cx="0"/>
        </a:xfrm>
      </p:grpSpPr>
      <p:sp>
        <p:nvSpPr>
          <p:cNvPr id="89" name="Shape 89"/>
          <p:cNvSpPr/>
          <p:nvPr/>
        </p:nvSpPr>
        <p:spPr>
          <a:xfrm flipH="1">
            <a:off y="4623760" x="8964665"/>
            <a:ext cy="5214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90" name="Shape 90"/>
          <p:cNvSpPr/>
          <p:nvPr/>
        </p:nvSpPr>
        <p:spPr>
          <a:xfrm flipH="1">
            <a:off y="4623760" x="3866777"/>
            <a:ext cy="521400" cx="5097900"/>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sp>
        <p:nvSpPr>
          <p:cNvPr id="91" name="Shape 91"/>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
        <p:nvSpPr>
          <p:cNvPr id="92" name="Shape 92"/>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j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y="0" x="0"/>
          <a:ext cy="0" cx="0"/>
          <a:chOff y="0" x="0"/>
          <a:chExt cy="0" cx="0"/>
        </a:xfrm>
      </p:grpSpPr>
      <p:sp>
        <p:nvSpPr>
          <p:cNvPr id="94" name="Shape 94"/>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ja"/>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59" name="Shape 59"/>
          <p:cNvSpPr txBox="1"/>
          <p:nvPr>
            <p:ph idx="12" type="sldNum"/>
          </p:nvPr>
        </p:nvSpPr>
        <p:spPr>
          <a:xfrm>
            <a:off y="4622075" x="8425675"/>
            <a:ext cy="5214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ja"/>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02.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6.xml" Type="http://schemas.openxmlformats.org/officeDocument/2006/relationships/slideLayout" Id="rId1"/><Relationship Target="../media/image06.png" Type="http://schemas.openxmlformats.org/officeDocument/2006/relationships/image" Id="rId4"/><Relationship Target="../media/image01.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ctrTitle"/>
          </p:nvPr>
        </p:nvSpPr>
        <p:spPr>
          <a:xfrm>
            <a:off y="1342950" x="307650"/>
            <a:ext cy="1742700" cx="6919499"/>
          </a:xfrm>
          <a:prstGeom prst="rect">
            <a:avLst/>
          </a:prstGeom>
        </p:spPr>
        <p:txBody>
          <a:bodyPr bIns="91425" rIns="91425" lIns="91425" tIns="91425" anchor="b" anchorCtr="0">
            <a:noAutofit/>
          </a:bodyPr>
          <a:lstStyle/>
          <a:p>
            <a:pPr algn="ctr" rtl="0">
              <a:spcBef>
                <a:spcPts val="0"/>
              </a:spcBef>
              <a:buNone/>
            </a:pPr>
            <a:r>
              <a:rPr sz="3000" lang="ja">
                <a:latin typeface="HiraMinProN-W3"/>
                <a:ea typeface="HiraMinProN-W3"/>
                <a:cs typeface="HiraMinProN-W3"/>
                <a:sym typeface="HiraMinProN-W3"/>
              </a:rPr>
              <a:t>Raspberry Piを用いた小学生向け</a:t>
            </a:r>
          </a:p>
          <a:p>
            <a:pPr algn="ctr" rtl="0">
              <a:spcBef>
                <a:spcPts val="0"/>
              </a:spcBef>
              <a:buNone/>
            </a:pPr>
            <a:r>
              <a:rPr sz="3000" lang="ja">
                <a:latin typeface="HiraMinProN-W3"/>
                <a:ea typeface="HiraMinProN-W3"/>
                <a:cs typeface="HiraMinProN-W3"/>
                <a:sym typeface="HiraMinProN-W3"/>
              </a:rPr>
              <a:t>プログラミング導入教案の</a:t>
            </a:r>
          </a:p>
          <a:p>
            <a:pPr algn="ctr" rtl="0">
              <a:spcBef>
                <a:spcPts val="0"/>
              </a:spcBef>
              <a:buNone/>
            </a:pPr>
            <a:r>
              <a:rPr sz="3000" lang="ja">
                <a:latin typeface="HiraMinProN-W3"/>
                <a:ea typeface="HiraMinProN-W3"/>
                <a:cs typeface="HiraMinProN-W3"/>
                <a:sym typeface="HiraMinProN-W3"/>
              </a:rPr>
              <a:t>実践報告</a:t>
            </a:r>
          </a:p>
        </p:txBody>
      </p:sp>
      <p:sp>
        <p:nvSpPr>
          <p:cNvPr id="97" name="Shape 97"/>
          <p:cNvSpPr txBox="1"/>
          <p:nvPr>
            <p:ph idx="1" type="subTitle"/>
          </p:nvPr>
        </p:nvSpPr>
        <p:spPr>
          <a:xfrm>
            <a:off y="3270174" x="685800"/>
            <a:ext cy="614999" cx="6400799"/>
          </a:xfrm>
          <a:prstGeom prst="rect">
            <a:avLst/>
          </a:prstGeom>
        </p:spPr>
        <p:txBody>
          <a:bodyPr bIns="91425" rIns="91425" lIns="91425" tIns="91425" anchor="t" anchorCtr="0">
            <a:noAutofit/>
          </a:bodyPr>
          <a:lstStyle/>
          <a:p>
            <a:pPr algn="ctr">
              <a:spcBef>
                <a:spcPts val="0"/>
              </a:spcBef>
              <a:buNone/>
            </a:pPr>
            <a:r>
              <a:rPr lang="ja">
                <a:latin typeface="HiraMinProN-W3"/>
                <a:ea typeface="HiraMinProN-W3"/>
                <a:cs typeface="HiraMinProN-W3"/>
                <a:sym typeface="HiraMinProN-W3"/>
              </a:rPr>
              <a:t>谷 聖一 研究室　金子 拓未</a:t>
            </a:r>
          </a:p>
        </p:txBody>
      </p:sp>
      <p:sp>
        <p:nvSpPr>
          <p:cNvPr id="98" name="Shape 98"/>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133450" x="672875"/>
            <a:ext cy="1013999" cx="7315499"/>
          </a:xfrm>
          <a:prstGeom prst="rect">
            <a:avLst/>
          </a:prstGeom>
        </p:spPr>
        <p:txBody>
          <a:bodyPr bIns="91425" rIns="91425" lIns="91425" tIns="91425" anchor="b" anchorCtr="0">
            <a:noAutofit/>
          </a:bodyPr>
          <a:lstStyle/>
          <a:p>
            <a:pPr rtl="0" lvl="0">
              <a:spcBef>
                <a:spcPts val="0"/>
              </a:spcBef>
              <a:buNone/>
            </a:pPr>
            <a:r>
              <a:rPr lang="ja">
                <a:latin typeface="HiraMinPro-W3"/>
                <a:ea typeface="HiraMinPro-W3"/>
                <a:cs typeface="HiraMinPro-W3"/>
                <a:sym typeface="HiraMinPro-W3"/>
              </a:rPr>
              <a:t>英国のComputing(情報)</a:t>
            </a:r>
          </a:p>
        </p:txBody>
      </p:sp>
      <p:sp>
        <p:nvSpPr>
          <p:cNvPr id="171" name="Shape 171"/>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a:latin typeface="HiraMinPro-W3"/>
              <a:ea typeface="HiraMinPro-W3"/>
              <a:cs typeface="HiraMinPro-W3"/>
              <a:sym typeface="HiraMinPro-W3"/>
            </a:endParaRPr>
          </a:p>
        </p:txBody>
      </p:sp>
      <p:sp>
        <p:nvSpPr>
          <p:cNvPr id="172" name="Shape 172"/>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grpSp>
        <p:nvGrpSpPr>
          <p:cNvPr id="173" name="Shape 173"/>
          <p:cNvGrpSpPr/>
          <p:nvPr/>
        </p:nvGrpSpPr>
        <p:grpSpPr>
          <a:xfrm>
            <a:off y="1268994" x="2666930"/>
            <a:ext cy="2331004" cx="2857535"/>
            <a:chOff y="1278525" x="2817525"/>
            <a:chExt cy="2045099" cx="2049000"/>
          </a:xfrm>
        </p:grpSpPr>
        <p:sp>
          <p:nvSpPr>
            <p:cNvPr id="174" name="Shape 174"/>
            <p:cNvSpPr/>
            <p:nvPr/>
          </p:nvSpPr>
          <p:spPr>
            <a:xfrm>
              <a:off y="1278525" x="2817525"/>
              <a:ext cy="2045099" cx="20490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75" name="Shape 175"/>
            <p:cNvSpPr txBox="1"/>
            <p:nvPr/>
          </p:nvSpPr>
          <p:spPr>
            <a:xfrm>
              <a:off y="1452989" x="2935108"/>
              <a:ext cy="1406699" cx="18138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CS</a:t>
              </a:r>
            </a:p>
            <a:p>
              <a:pPr algn="ctr" rtl="0" lvl="0">
                <a:spcBef>
                  <a:spcPts val="0"/>
                </a:spcBef>
                <a:buNone/>
              </a:pPr>
              <a:r>
                <a:rPr sz="1800" lang="ja">
                  <a:latin typeface="HiraMinPro-W3"/>
                  <a:ea typeface="HiraMinPro-W3"/>
                  <a:cs typeface="HiraMinPro-W3"/>
                  <a:sym typeface="HiraMinPro-W3"/>
                </a:rPr>
                <a:t>(Computer Science)</a:t>
              </a:r>
            </a:p>
            <a:p>
              <a:pPr algn="ctr" rtl="0" lvl="0">
                <a:spcBef>
                  <a:spcPts val="0"/>
                </a:spcBef>
                <a:buNone/>
              </a:pPr>
              <a:r>
                <a:t/>
              </a:r>
              <a:endParaRPr sz="1800">
                <a:latin typeface="HiraMinPro-W3"/>
                <a:ea typeface="HiraMinPro-W3"/>
                <a:cs typeface="HiraMinPro-W3"/>
                <a:sym typeface="HiraMinPro-W3"/>
              </a:endParaRPr>
            </a:p>
            <a:p>
              <a:pPr algn="ctr" rtl="0" lvl="0">
                <a:spcBef>
                  <a:spcPts val="0"/>
                </a:spcBef>
                <a:buNone/>
              </a:pPr>
              <a:r>
                <a:rPr sz="1800" lang="ja">
                  <a:solidFill>
                    <a:srgbClr val="FF0000"/>
                  </a:solidFill>
                  <a:latin typeface="HiraMinPro-W3"/>
                  <a:ea typeface="HiraMinPro-W3"/>
                  <a:cs typeface="HiraMinPro-W3"/>
                  <a:sym typeface="HiraMinPro-W3"/>
                </a:rPr>
                <a:t>プログラミング教育</a:t>
              </a:r>
            </a:p>
          </p:txBody>
        </p:sp>
      </p:grpSp>
      <p:sp>
        <p:nvSpPr>
          <p:cNvPr id="176" name="Shape 176"/>
          <p:cNvSpPr/>
          <p:nvPr/>
        </p:nvSpPr>
        <p:spPr>
          <a:xfrm>
            <a:off y="2587344" x="3907706"/>
            <a:ext cy="2331000" cx="2857499"/>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77" name="Shape 177"/>
          <p:cNvSpPr txBox="1"/>
          <p:nvPr/>
        </p:nvSpPr>
        <p:spPr>
          <a:xfrm>
            <a:off y="3174975" x="4103475"/>
            <a:ext cy="1603199" cx="28574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IT </a:t>
            </a:r>
          </a:p>
          <a:p>
            <a:pPr algn="ctr" rtl="0" lvl="0">
              <a:spcBef>
                <a:spcPts val="0"/>
              </a:spcBef>
              <a:buNone/>
            </a:pPr>
            <a:r>
              <a:rPr sz="1800" lang="ja">
                <a:latin typeface="HiraMinPro-W3"/>
                <a:ea typeface="HiraMinPro-W3"/>
                <a:cs typeface="HiraMinPro-W3"/>
                <a:sym typeface="HiraMinPro-W3"/>
              </a:rPr>
              <a:t>(InformationTecnology)</a:t>
            </a:r>
          </a:p>
          <a:p>
            <a:pPr algn="ctr" rtl="0" lvl="0">
              <a:spcBef>
                <a:spcPts val="0"/>
              </a:spcBef>
              <a:buNone/>
            </a:pPr>
            <a:r>
              <a:t/>
            </a:r>
            <a:endParaRPr sz="1800">
              <a:latin typeface="HiraMinPro-W3"/>
              <a:ea typeface="HiraMinPro-W3"/>
              <a:cs typeface="HiraMinPro-W3"/>
              <a:sym typeface="HiraMinPro-W3"/>
            </a:endParaRPr>
          </a:p>
          <a:p>
            <a:pPr algn="ctr" rtl="0" lvl="0">
              <a:spcBef>
                <a:spcPts val="0"/>
              </a:spcBef>
              <a:buNone/>
            </a:pPr>
            <a:r>
              <a:t/>
            </a:r>
            <a:endParaRPr sz="1800">
              <a:latin typeface="HiraMinPro-W3"/>
              <a:ea typeface="HiraMinPro-W3"/>
              <a:cs typeface="HiraMinPro-W3"/>
              <a:sym typeface="HiraMinPro-W3"/>
            </a:endParaRPr>
          </a:p>
        </p:txBody>
      </p:sp>
      <p:grpSp>
        <p:nvGrpSpPr>
          <p:cNvPr id="178" name="Shape 178"/>
          <p:cNvGrpSpPr/>
          <p:nvPr/>
        </p:nvGrpSpPr>
        <p:grpSpPr>
          <a:xfrm>
            <a:off y="2587344" x="1417133"/>
            <a:ext cy="2331004" cx="2857535"/>
            <a:chOff y="1278525" x="2817525"/>
            <a:chExt cy="2045099" cx="2049000"/>
          </a:xfrm>
        </p:grpSpPr>
        <p:sp>
          <p:nvSpPr>
            <p:cNvPr id="179" name="Shape 179"/>
            <p:cNvSpPr/>
            <p:nvPr/>
          </p:nvSpPr>
          <p:spPr>
            <a:xfrm>
              <a:off y="1278525" x="2817525"/>
              <a:ext cy="2045099" cx="20490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80" name="Shape 180"/>
            <p:cNvSpPr txBox="1"/>
            <p:nvPr/>
          </p:nvSpPr>
          <p:spPr>
            <a:xfrm>
              <a:off y="1794082" x="2935133"/>
              <a:ext cy="1264800" cx="18138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DL</a:t>
              </a:r>
            </a:p>
            <a:p>
              <a:pPr algn="ctr" rtl="0" lvl="0">
                <a:spcBef>
                  <a:spcPts val="0"/>
                </a:spcBef>
                <a:buNone/>
              </a:pPr>
              <a:r>
                <a:rPr sz="1800" lang="ja">
                  <a:latin typeface="HiraMinPro-W3"/>
                  <a:ea typeface="HiraMinPro-W3"/>
                  <a:cs typeface="HiraMinPro-W3"/>
                  <a:sym typeface="HiraMinPro-W3"/>
                </a:rPr>
                <a:t>(Digital Literacy)</a:t>
              </a:r>
            </a:p>
            <a:p>
              <a:pPr algn="ctr" rtl="0" lvl="0">
                <a:spcBef>
                  <a:spcPts val="0"/>
                </a:spcBef>
                <a:buNone/>
              </a:pPr>
              <a:r>
                <a:t/>
              </a:r>
              <a:endParaRPr sz="1800">
                <a:latin typeface="HiraMinPro-W3"/>
                <a:ea typeface="HiraMinPro-W3"/>
                <a:cs typeface="HiraMinPro-W3"/>
                <a:sym typeface="HiraMinPro-W3"/>
              </a:endParaRPr>
            </a:p>
          </p:txBody>
        </p:sp>
      </p:grpSp>
      <p:sp>
        <p:nvSpPr>
          <p:cNvPr id="181" name="Shape 181"/>
          <p:cNvSpPr/>
          <p:nvPr/>
        </p:nvSpPr>
        <p:spPr>
          <a:xfrm>
            <a:off y="2091950" x="4028687"/>
            <a:ext cy="237299" cx="1725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t>初等教育英国のCS</a:t>
            </a:r>
          </a:p>
        </p:txBody>
      </p:sp>
      <p:sp>
        <p:nvSpPr>
          <p:cNvPr id="187" name="Shape 187"/>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188" name="Shape 188"/>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cxnSp>
        <p:nvCxnSpPr>
          <p:cNvPr id="189" name="Shape 189"/>
          <p:cNvCxnSpPr/>
          <p:nvPr/>
        </p:nvCxnSpPr>
        <p:spPr>
          <a:xfrm flipH="1">
            <a:off y="1589475" x="981349"/>
            <a:ext cy="3014999" cx="32400"/>
          </a:xfrm>
          <a:prstGeom prst="straightConnector1">
            <a:avLst/>
          </a:prstGeom>
          <a:noFill/>
          <a:ln w="19050" cap="flat">
            <a:solidFill>
              <a:schemeClr val="dk2"/>
            </a:solidFill>
            <a:prstDash val="solid"/>
            <a:round/>
            <a:headEnd w="lg" len="lg" type="none"/>
            <a:tailEnd w="lg" len="lg" type="triangle"/>
          </a:ln>
        </p:spPr>
      </p:cxnSp>
      <p:cxnSp>
        <p:nvCxnSpPr>
          <p:cNvPr id="190" name="Shape 190"/>
          <p:cNvCxnSpPr/>
          <p:nvPr/>
        </p:nvCxnSpPr>
        <p:spPr>
          <a:xfrm>
            <a:off y="2760500" x="792650"/>
            <a:ext cy="0" cx="409800"/>
          </a:xfrm>
          <a:prstGeom prst="straightConnector1">
            <a:avLst/>
          </a:prstGeom>
          <a:noFill/>
          <a:ln w="19050" cap="flat">
            <a:solidFill>
              <a:schemeClr val="dk2"/>
            </a:solidFill>
            <a:prstDash val="solid"/>
            <a:round/>
            <a:headEnd w="lg" len="lg" type="none"/>
            <a:tailEnd w="lg" len="lg" type="none"/>
          </a:ln>
        </p:spPr>
      </p:cxnSp>
      <p:cxnSp>
        <p:nvCxnSpPr>
          <p:cNvPr id="191" name="Shape 191"/>
          <p:cNvCxnSpPr/>
          <p:nvPr/>
        </p:nvCxnSpPr>
        <p:spPr>
          <a:xfrm>
            <a:off y="2215925" x="792650"/>
            <a:ext cy="0" cx="409800"/>
          </a:xfrm>
          <a:prstGeom prst="straightConnector1">
            <a:avLst/>
          </a:prstGeom>
          <a:noFill/>
          <a:ln w="19050" cap="flat">
            <a:solidFill>
              <a:schemeClr val="dk2"/>
            </a:solidFill>
            <a:prstDash val="solid"/>
            <a:round/>
            <a:headEnd w="lg" len="lg" type="none"/>
            <a:tailEnd w="lg" len="lg" type="none"/>
          </a:ln>
        </p:spPr>
      </p:cxnSp>
      <p:cxnSp>
        <p:nvCxnSpPr>
          <p:cNvPr id="192" name="Shape 192"/>
          <p:cNvCxnSpPr/>
          <p:nvPr/>
        </p:nvCxnSpPr>
        <p:spPr>
          <a:xfrm>
            <a:off y="3462850" x="792650"/>
            <a:ext cy="0" cx="409800"/>
          </a:xfrm>
          <a:prstGeom prst="straightConnector1">
            <a:avLst/>
          </a:prstGeom>
          <a:noFill/>
          <a:ln w="19050" cap="flat">
            <a:solidFill>
              <a:schemeClr val="dk2"/>
            </a:solidFill>
            <a:prstDash val="solid"/>
            <a:round/>
            <a:headEnd w="lg" len="lg" type="none"/>
            <a:tailEnd w="lg" len="lg" type="none"/>
          </a:ln>
        </p:spPr>
      </p:cxnSp>
      <p:cxnSp>
        <p:nvCxnSpPr>
          <p:cNvPr id="193" name="Shape 193"/>
          <p:cNvCxnSpPr/>
          <p:nvPr/>
        </p:nvCxnSpPr>
        <p:spPr>
          <a:xfrm>
            <a:off y="4132825" x="792650"/>
            <a:ext cy="0" cx="409800"/>
          </a:xfrm>
          <a:prstGeom prst="straightConnector1">
            <a:avLst/>
          </a:prstGeom>
          <a:noFill/>
          <a:ln w="19050" cap="flat">
            <a:solidFill>
              <a:schemeClr val="dk2"/>
            </a:solidFill>
            <a:prstDash val="solid"/>
            <a:round/>
            <a:headEnd w="lg" len="lg" type="none"/>
            <a:tailEnd w="lg" len="lg" type="none"/>
          </a:ln>
        </p:spPr>
      </p:cxnSp>
      <p:sp>
        <p:nvSpPr>
          <p:cNvPr id="194" name="Shape 194"/>
          <p:cNvSpPr txBox="1"/>
          <p:nvPr/>
        </p:nvSpPr>
        <p:spPr>
          <a:xfrm>
            <a:off y="2048600" x="1338650"/>
            <a:ext cy="474599" cx="1465200"/>
          </a:xfrm>
          <a:prstGeom prst="rect">
            <a:avLst/>
          </a:prstGeom>
          <a:noFill/>
          <a:ln>
            <a:noFill/>
          </a:ln>
        </p:spPr>
        <p:txBody>
          <a:bodyPr bIns="91425" rIns="91425" lIns="91425" tIns="91425" anchor="t" anchorCtr="0">
            <a:noAutofit/>
          </a:bodyPr>
          <a:lstStyle/>
          <a:p>
            <a:pPr>
              <a:spcBef>
                <a:spcPts val="0"/>
              </a:spcBef>
              <a:buNone/>
            </a:pPr>
            <a:r>
              <a:rPr sz="1800" lang="ja"/>
              <a:t>Key Stage </a:t>
            </a:r>
            <a:r>
              <a:rPr sz="1800" lang="ja">
                <a:latin typeface="Times New Roman"/>
                <a:ea typeface="Times New Roman"/>
                <a:cs typeface="Times New Roman"/>
                <a:sym typeface="Times New Roman"/>
              </a:rPr>
              <a:t>1</a:t>
            </a:r>
            <a:r>
              <a:rPr sz="1800" lang="ja"/>
              <a:t>      </a:t>
            </a:r>
          </a:p>
        </p:txBody>
      </p:sp>
      <p:sp>
        <p:nvSpPr>
          <p:cNvPr id="195" name="Shape 195"/>
          <p:cNvSpPr txBox="1"/>
          <p:nvPr/>
        </p:nvSpPr>
        <p:spPr>
          <a:xfrm>
            <a:off y="2523200" x="1338650"/>
            <a:ext cy="474599" cx="15527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2 </a:t>
            </a:r>
          </a:p>
        </p:txBody>
      </p:sp>
      <p:sp>
        <p:nvSpPr>
          <p:cNvPr id="196" name="Shape 196"/>
          <p:cNvSpPr txBox="1"/>
          <p:nvPr/>
        </p:nvSpPr>
        <p:spPr>
          <a:xfrm>
            <a:off y="3927900" x="1338650"/>
            <a:ext cy="474599" cx="15527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4</a:t>
            </a:r>
          </a:p>
        </p:txBody>
      </p:sp>
      <p:sp>
        <p:nvSpPr>
          <p:cNvPr id="197" name="Shape 197"/>
          <p:cNvSpPr txBox="1"/>
          <p:nvPr/>
        </p:nvSpPr>
        <p:spPr>
          <a:xfrm>
            <a:off y="3225550" x="1338650"/>
            <a:ext cy="474599" cx="15527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3</a:t>
            </a:r>
            <a:r>
              <a:rPr sz="1800" lang="ja"/>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ja"/>
              <a:t>初等教育英国のCS</a:t>
            </a:r>
          </a:p>
        </p:txBody>
      </p:sp>
      <p:sp>
        <p:nvSpPr>
          <p:cNvPr id="203" name="Shape 203"/>
          <p:cNvSpPr txBox="1"/>
          <p:nvPr>
            <p:ph idx="1" type="body"/>
          </p:nvPr>
        </p:nvSpPr>
        <p:spPr>
          <a:xfrm>
            <a:off y="1278516" x="457200"/>
            <a:ext cy="3630300" cx="8229600"/>
          </a:xfrm>
          <a:prstGeom prst="rect">
            <a:avLst/>
          </a:prstGeom>
        </p:spPr>
        <p:txBody>
          <a:bodyPr bIns="91425" rIns="91425" lIns="91425" tIns="91425" anchor="t" anchorCtr="0">
            <a:noAutofit/>
          </a:bodyPr>
          <a:lstStyle/>
          <a:p>
            <a:pPr algn="ctr" rtl="0">
              <a:spcBef>
                <a:spcPts val="0"/>
              </a:spcBef>
              <a:buNone/>
            </a:pPr>
            <a:r>
              <a:t/>
            </a:r>
            <a:endParaRPr sz="1400">
              <a:solidFill>
                <a:srgbClr val="000000"/>
              </a:solidFill>
            </a:endParaRPr>
          </a:p>
          <a:p>
            <a:pPr rtl="0" lvl="0">
              <a:spcBef>
                <a:spcPts val="0"/>
              </a:spcBef>
              <a:buNone/>
            </a:pPr>
            <a:r>
              <a:t/>
            </a:r>
            <a:endParaRPr/>
          </a:p>
        </p:txBody>
      </p:sp>
      <p:sp>
        <p:nvSpPr>
          <p:cNvPr id="204" name="Shape 204"/>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cxnSp>
        <p:nvCxnSpPr>
          <p:cNvPr id="205" name="Shape 205"/>
          <p:cNvCxnSpPr/>
          <p:nvPr/>
        </p:nvCxnSpPr>
        <p:spPr>
          <a:xfrm flipH="1">
            <a:off y="1589475" x="981349"/>
            <a:ext cy="3014999" cx="32400"/>
          </a:xfrm>
          <a:prstGeom prst="straightConnector1">
            <a:avLst/>
          </a:prstGeom>
          <a:noFill/>
          <a:ln w="19050" cap="flat">
            <a:solidFill>
              <a:schemeClr val="dk2"/>
            </a:solidFill>
            <a:prstDash val="solid"/>
            <a:round/>
            <a:headEnd w="lg" len="lg" type="none"/>
            <a:tailEnd w="lg" len="lg" type="triangle"/>
          </a:ln>
        </p:spPr>
      </p:cxnSp>
      <p:cxnSp>
        <p:nvCxnSpPr>
          <p:cNvPr id="206" name="Shape 206"/>
          <p:cNvCxnSpPr/>
          <p:nvPr/>
        </p:nvCxnSpPr>
        <p:spPr>
          <a:xfrm>
            <a:off y="2760500" x="792650"/>
            <a:ext cy="0" cx="409800"/>
          </a:xfrm>
          <a:prstGeom prst="straightConnector1">
            <a:avLst/>
          </a:prstGeom>
          <a:noFill/>
          <a:ln w="19050" cap="flat">
            <a:solidFill>
              <a:schemeClr val="dk2"/>
            </a:solidFill>
            <a:prstDash val="solid"/>
            <a:round/>
            <a:headEnd w="lg" len="lg" type="none"/>
            <a:tailEnd w="lg" len="lg" type="none"/>
          </a:ln>
        </p:spPr>
      </p:cxnSp>
      <p:cxnSp>
        <p:nvCxnSpPr>
          <p:cNvPr id="207" name="Shape 207"/>
          <p:cNvCxnSpPr/>
          <p:nvPr/>
        </p:nvCxnSpPr>
        <p:spPr>
          <a:xfrm>
            <a:off y="2215925" x="792650"/>
            <a:ext cy="0" cx="409800"/>
          </a:xfrm>
          <a:prstGeom prst="straightConnector1">
            <a:avLst/>
          </a:prstGeom>
          <a:noFill/>
          <a:ln w="19050" cap="flat">
            <a:solidFill>
              <a:schemeClr val="dk2"/>
            </a:solidFill>
            <a:prstDash val="solid"/>
            <a:round/>
            <a:headEnd w="lg" len="lg" type="none"/>
            <a:tailEnd w="lg" len="lg" type="none"/>
          </a:ln>
        </p:spPr>
      </p:cxnSp>
      <p:cxnSp>
        <p:nvCxnSpPr>
          <p:cNvPr id="208" name="Shape 208"/>
          <p:cNvCxnSpPr/>
          <p:nvPr/>
        </p:nvCxnSpPr>
        <p:spPr>
          <a:xfrm>
            <a:off y="3462850" x="792650"/>
            <a:ext cy="0" cx="409800"/>
          </a:xfrm>
          <a:prstGeom prst="straightConnector1">
            <a:avLst/>
          </a:prstGeom>
          <a:noFill/>
          <a:ln w="19050" cap="flat">
            <a:solidFill>
              <a:schemeClr val="dk2"/>
            </a:solidFill>
            <a:prstDash val="solid"/>
            <a:round/>
            <a:headEnd w="lg" len="lg" type="none"/>
            <a:tailEnd w="lg" len="lg" type="none"/>
          </a:ln>
        </p:spPr>
      </p:cxnSp>
      <p:cxnSp>
        <p:nvCxnSpPr>
          <p:cNvPr id="209" name="Shape 209"/>
          <p:cNvCxnSpPr/>
          <p:nvPr/>
        </p:nvCxnSpPr>
        <p:spPr>
          <a:xfrm>
            <a:off y="4132825" x="792650"/>
            <a:ext cy="0" cx="409800"/>
          </a:xfrm>
          <a:prstGeom prst="straightConnector1">
            <a:avLst/>
          </a:prstGeom>
          <a:noFill/>
          <a:ln w="19050" cap="flat">
            <a:solidFill>
              <a:schemeClr val="dk2"/>
            </a:solidFill>
            <a:prstDash val="solid"/>
            <a:round/>
            <a:headEnd w="lg" len="lg" type="none"/>
            <a:tailEnd w="lg" len="lg" type="none"/>
          </a:ln>
        </p:spPr>
      </p:cxnSp>
      <p:sp>
        <p:nvSpPr>
          <p:cNvPr id="210" name="Shape 210"/>
          <p:cNvSpPr txBox="1"/>
          <p:nvPr/>
        </p:nvSpPr>
        <p:spPr>
          <a:xfrm>
            <a:off y="2048600" x="1338650"/>
            <a:ext cy="474599" cx="14750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1	</a:t>
            </a:r>
            <a:r>
              <a:rPr sz="1800" lang="ja"/>
              <a:t>			</a:t>
            </a:r>
            <a:r>
              <a:rPr sz="1800" lang="ja">
                <a:latin typeface="HiraMinPro-W3"/>
                <a:ea typeface="HiraMinPro-W3"/>
                <a:cs typeface="HiraMinPro-W3"/>
                <a:sym typeface="HiraMinPro-W3"/>
              </a:rPr>
              <a:t>			</a:t>
            </a:r>
          </a:p>
        </p:txBody>
      </p:sp>
      <p:sp>
        <p:nvSpPr>
          <p:cNvPr id="211" name="Shape 211"/>
          <p:cNvSpPr txBox="1"/>
          <p:nvPr/>
        </p:nvSpPr>
        <p:spPr>
          <a:xfrm>
            <a:off y="2523200" x="1338650"/>
            <a:ext cy="474599" cx="14750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2</a:t>
            </a:r>
            <a:r>
              <a:rPr sz="1800" lang="ja"/>
              <a:t>				</a:t>
            </a:r>
            <a:r>
              <a:rPr sz="1800" lang="ja">
                <a:latin typeface="HiraMinPro-W3"/>
                <a:ea typeface="HiraMinPro-W3"/>
                <a:cs typeface="HiraMinPro-W3"/>
                <a:sym typeface="HiraMinPro-W3"/>
              </a:rPr>
              <a:t>			</a:t>
            </a:r>
          </a:p>
          <a:p>
            <a:pPr rtl="0" lvl="0">
              <a:spcBef>
                <a:spcPts val="0"/>
              </a:spcBef>
              <a:buNone/>
            </a:pPr>
            <a:r>
              <a:rPr sz="1800" lang="ja"/>
              <a:t> </a:t>
            </a:r>
          </a:p>
        </p:txBody>
      </p:sp>
      <p:sp>
        <p:nvSpPr>
          <p:cNvPr id="212" name="Shape 212"/>
          <p:cNvSpPr txBox="1"/>
          <p:nvPr/>
        </p:nvSpPr>
        <p:spPr>
          <a:xfrm>
            <a:off y="3927900" x="1338650"/>
            <a:ext cy="474599" cx="15533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4</a:t>
            </a:r>
            <a:r>
              <a:rPr sz="1800" lang="ja"/>
              <a:t>				</a:t>
            </a:r>
          </a:p>
        </p:txBody>
      </p:sp>
      <p:sp>
        <p:nvSpPr>
          <p:cNvPr id="213" name="Shape 213"/>
          <p:cNvSpPr txBox="1"/>
          <p:nvPr/>
        </p:nvSpPr>
        <p:spPr>
          <a:xfrm>
            <a:off y="3225550" x="1338650"/>
            <a:ext cy="474599" cx="14750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3</a:t>
            </a:r>
            <a:r>
              <a:rPr sz="1800" lang="ja"/>
              <a:t>				</a:t>
            </a:r>
            <a:r>
              <a:rPr sz="1800" lang="ja">
                <a:latin typeface="HiraMinPro-W3"/>
                <a:ea typeface="HiraMinPro-W3"/>
                <a:cs typeface="HiraMinPro-W3"/>
                <a:sym typeface="HiraMinPro-W3"/>
              </a:rPr>
              <a:t>			　  </a:t>
            </a:r>
          </a:p>
          <a:p>
            <a:pPr rtl="0" lvl="0">
              <a:spcBef>
                <a:spcPts val="0"/>
              </a:spcBef>
              <a:buNone/>
            </a:pPr>
            <a:r>
              <a:rPr sz="1800" lang="ja">
                <a:latin typeface="HiraMinPro-W3"/>
                <a:ea typeface="HiraMinPro-W3"/>
                <a:cs typeface="HiraMinPro-W3"/>
                <a:sym typeface="HiraMinPro-W3"/>
              </a:rPr>
              <a:t> </a:t>
            </a:r>
          </a:p>
        </p:txBody>
      </p:sp>
      <p:sp>
        <p:nvSpPr>
          <p:cNvPr id="214" name="Shape 214"/>
          <p:cNvSpPr txBox="1"/>
          <p:nvPr/>
        </p:nvSpPr>
        <p:spPr>
          <a:xfrm>
            <a:off y="2232200" x="7772700"/>
            <a:ext cy="765599" cx="1175399"/>
          </a:xfrm>
          <a:prstGeom prst="rect">
            <a:avLst/>
          </a:prstGeom>
          <a:noFill/>
          <a:ln>
            <a:noFill/>
          </a:ln>
        </p:spPr>
        <p:txBody>
          <a:bodyPr bIns="91425" rIns="91425" lIns="91425" tIns="91425" anchor="t" anchorCtr="0">
            <a:noAutofit/>
          </a:bodyPr>
          <a:lstStyle/>
          <a:p>
            <a:pPr rtl="0" lvl="0">
              <a:spcBef>
                <a:spcPts val="0"/>
              </a:spcBef>
              <a:buNone/>
            </a:pPr>
            <a:r>
              <a:rPr sz="1800" lang="ja">
                <a:solidFill>
                  <a:srgbClr val="FF0000"/>
                </a:solidFill>
                <a:latin typeface="HiraMinPro-W3"/>
                <a:ea typeface="HiraMinPro-W3"/>
                <a:cs typeface="HiraMinPro-W3"/>
                <a:sym typeface="HiraMinPro-W3"/>
              </a:rPr>
              <a:t>初等教育</a:t>
            </a:r>
          </a:p>
        </p:txBody>
      </p:sp>
      <p:sp>
        <p:nvSpPr>
          <p:cNvPr id="215" name="Shape 215"/>
          <p:cNvSpPr/>
          <p:nvPr/>
        </p:nvSpPr>
        <p:spPr>
          <a:xfrm>
            <a:off y="1936100" x="7627775"/>
            <a:ext cy="1013999" cx="144900"/>
          </a:xfrm>
          <a:prstGeom prst="rightBrace">
            <a:avLst>
              <a:gd fmla="val 8333" name="adj1"/>
              <a:gd fmla="val 50000" name="adj2"/>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16" name="Shape 216"/>
          <p:cNvSpPr txBox="1"/>
          <p:nvPr/>
        </p:nvSpPr>
        <p:spPr>
          <a:xfrm>
            <a:off y="2319975" x="8488575"/>
            <a:ext cy="1208399" cx="10359000"/>
          </a:xfrm>
          <a:prstGeom prst="rect">
            <a:avLst/>
          </a:prstGeom>
          <a:noFill/>
          <a:ln>
            <a:noFill/>
          </a:ln>
        </p:spPr>
        <p:txBody>
          <a:bodyPr bIns="91425" rIns="91425" lIns="91425" tIns="91425" anchor="t" anchorCtr="0">
            <a:noAutofit/>
          </a:bodyPr>
          <a:lstStyle/>
          <a:p>
            <a:pPr rtl="0" lvl="0">
              <a:spcBef>
                <a:spcPts val="0"/>
              </a:spcBef>
              <a:buNone/>
            </a:pPr>
            <a:r>
              <a:t/>
            </a:r>
            <a:endParaRPr/>
          </a:p>
        </p:txBody>
      </p:sp>
      <p:sp>
        <p:nvSpPr>
          <p:cNvPr id="217" name="Shape 217"/>
          <p:cNvSpPr txBox="1"/>
          <p:nvPr/>
        </p:nvSpPr>
        <p:spPr>
          <a:xfrm>
            <a:off y="2537300" x="5604300"/>
            <a:ext cy="412800" cx="2168400"/>
          </a:xfrm>
          <a:prstGeom prst="rect">
            <a:avLst/>
          </a:prstGeom>
          <a:noFill/>
          <a:ln>
            <a:noFill/>
          </a:ln>
        </p:spPr>
        <p:txBody>
          <a:bodyPr bIns="91425" rIns="91425" lIns="91425" tIns="91425" anchor="t" anchorCtr="0">
            <a:noAutofit/>
          </a:bodyPr>
          <a:lstStyle/>
          <a:p>
            <a:pPr algn="ctr">
              <a:spcBef>
                <a:spcPts val="0"/>
              </a:spcBef>
              <a:buNone/>
            </a:pPr>
            <a:r>
              <a:rPr sz="1800" lang="ja">
                <a:latin typeface="Times New Roman"/>
                <a:ea typeface="Times New Roman"/>
                <a:cs typeface="Times New Roman"/>
                <a:sym typeface="Times New Roman"/>
              </a:rPr>
              <a:t>3 </a:t>
            </a:r>
            <a:r>
              <a:rPr sz="1800" lang="ja">
                <a:latin typeface="HiraMinPro-W3"/>
                <a:ea typeface="HiraMinPro-W3"/>
                <a:cs typeface="HiraMinPro-W3"/>
                <a:sym typeface="HiraMinPro-W3"/>
              </a:rPr>
              <a:t>~ </a:t>
            </a:r>
            <a:r>
              <a:rPr sz="1800" lang="ja">
                <a:latin typeface="Times New Roman"/>
                <a:ea typeface="Times New Roman"/>
                <a:cs typeface="Times New Roman"/>
                <a:sym typeface="Times New Roman"/>
              </a:rPr>
              <a:t>6</a:t>
            </a:r>
            <a:r>
              <a:rPr sz="1800" lang="ja">
                <a:latin typeface="HiraMinPro-W3"/>
                <a:ea typeface="HiraMinPro-W3"/>
                <a:cs typeface="HiraMinPro-W3"/>
                <a:sym typeface="HiraMinPro-W3"/>
              </a:rPr>
              <a:t>学年</a:t>
            </a:r>
          </a:p>
        </p:txBody>
      </p:sp>
      <p:sp>
        <p:nvSpPr>
          <p:cNvPr id="218" name="Shape 218"/>
          <p:cNvSpPr txBox="1"/>
          <p:nvPr/>
        </p:nvSpPr>
        <p:spPr>
          <a:xfrm>
            <a:off y="2083212" x="3666950"/>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5</a:t>
            </a:r>
            <a:r>
              <a:rPr sz="1800" lang="ja">
                <a:latin typeface="HiraMinPro-W3"/>
                <a:ea typeface="HiraMinPro-W3"/>
                <a:cs typeface="HiraMinPro-W3"/>
                <a:sym typeface="HiraMinPro-W3"/>
              </a:rPr>
              <a:t>歳から</a:t>
            </a:r>
            <a:r>
              <a:rPr sz="1800" lang="ja">
                <a:latin typeface="Times New Roman"/>
                <a:ea typeface="Times New Roman"/>
                <a:cs typeface="Times New Roman"/>
                <a:sym typeface="Times New Roman"/>
              </a:rPr>
              <a:t>7</a:t>
            </a:r>
            <a:r>
              <a:rPr sz="1800" lang="ja">
                <a:latin typeface="HiraMinPro-W3"/>
                <a:ea typeface="HiraMinPro-W3"/>
                <a:cs typeface="HiraMinPro-W3"/>
                <a:sym typeface="HiraMinPro-W3"/>
              </a:rPr>
              <a:t>歳</a:t>
            </a:r>
          </a:p>
        </p:txBody>
      </p:sp>
      <p:sp>
        <p:nvSpPr>
          <p:cNvPr id="219" name="Shape 219"/>
          <p:cNvSpPr txBox="1"/>
          <p:nvPr/>
        </p:nvSpPr>
        <p:spPr>
          <a:xfrm>
            <a:off y="3287350" x="3666962"/>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11</a:t>
            </a:r>
            <a:r>
              <a:rPr sz="1800" lang="ja">
                <a:latin typeface="HiraMinPro-W3"/>
                <a:ea typeface="HiraMinPro-W3"/>
                <a:cs typeface="HiraMinPro-W3"/>
                <a:sym typeface="HiraMinPro-W3"/>
              </a:rPr>
              <a:t>歳から</a:t>
            </a:r>
            <a:r>
              <a:rPr sz="1800" lang="ja">
                <a:latin typeface="Times New Roman"/>
                <a:ea typeface="Times New Roman"/>
                <a:cs typeface="Times New Roman"/>
                <a:sym typeface="Times New Roman"/>
              </a:rPr>
              <a:t>14</a:t>
            </a:r>
            <a:r>
              <a:rPr sz="1800" lang="ja">
                <a:latin typeface="HiraMinPro-W3"/>
                <a:ea typeface="HiraMinPro-W3"/>
                <a:cs typeface="HiraMinPro-W3"/>
                <a:sym typeface="HiraMinPro-W3"/>
              </a:rPr>
              <a:t>歳</a:t>
            </a:r>
          </a:p>
        </p:txBody>
      </p:sp>
      <p:sp>
        <p:nvSpPr>
          <p:cNvPr id="220" name="Shape 220"/>
          <p:cNvSpPr txBox="1"/>
          <p:nvPr/>
        </p:nvSpPr>
        <p:spPr>
          <a:xfrm>
            <a:off y="2083225" x="5604287"/>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1</a:t>
            </a:r>
            <a:r>
              <a:rPr sz="1800" lang="ja">
                <a:latin typeface="HiraMinPro-W3"/>
                <a:ea typeface="HiraMinPro-W3"/>
                <a:cs typeface="HiraMinPro-W3"/>
                <a:sym typeface="HiraMinPro-W3"/>
              </a:rPr>
              <a:t> ~ </a:t>
            </a:r>
            <a:r>
              <a:rPr sz="1800" lang="ja">
                <a:latin typeface="Times New Roman"/>
                <a:ea typeface="Times New Roman"/>
                <a:cs typeface="Times New Roman"/>
                <a:sym typeface="Times New Roman"/>
              </a:rPr>
              <a:t>2</a:t>
            </a:r>
            <a:r>
              <a:rPr sz="1800" lang="ja">
                <a:latin typeface="HiraMinPro-W3"/>
                <a:ea typeface="HiraMinPro-W3"/>
                <a:cs typeface="HiraMinPro-W3"/>
                <a:sym typeface="HiraMinPro-W3"/>
              </a:rPr>
              <a:t>学年</a:t>
            </a:r>
          </a:p>
        </p:txBody>
      </p:sp>
      <p:sp>
        <p:nvSpPr>
          <p:cNvPr id="221" name="Shape 221"/>
          <p:cNvSpPr txBox="1"/>
          <p:nvPr/>
        </p:nvSpPr>
        <p:spPr>
          <a:xfrm>
            <a:off y="2554100" x="3666962"/>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7</a:t>
            </a:r>
            <a:r>
              <a:rPr sz="1800" lang="ja">
                <a:latin typeface="HiraMinPro-W3"/>
                <a:ea typeface="HiraMinPro-W3"/>
                <a:cs typeface="HiraMinPro-W3"/>
                <a:sym typeface="HiraMinPro-W3"/>
              </a:rPr>
              <a:t>歳から</a:t>
            </a:r>
            <a:r>
              <a:rPr sz="1800" lang="ja">
                <a:latin typeface="Times New Roman"/>
                <a:ea typeface="Times New Roman"/>
                <a:cs typeface="Times New Roman"/>
                <a:sym typeface="Times New Roman"/>
              </a:rPr>
              <a:t>11</a:t>
            </a:r>
            <a:r>
              <a:rPr sz="1800" lang="ja">
                <a:latin typeface="HiraMinPro-W3"/>
                <a:ea typeface="HiraMinPro-W3"/>
                <a:cs typeface="HiraMinPro-W3"/>
                <a:sym typeface="HiraMinPro-W3"/>
              </a:rPr>
              <a:t>歳</a:t>
            </a:r>
          </a:p>
        </p:txBody>
      </p:sp>
      <p:sp>
        <p:nvSpPr>
          <p:cNvPr id="222" name="Shape 222"/>
          <p:cNvSpPr txBox="1"/>
          <p:nvPr/>
        </p:nvSpPr>
        <p:spPr>
          <a:xfrm>
            <a:off y="3248050" x="5604287"/>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7 </a:t>
            </a:r>
            <a:r>
              <a:rPr sz="1800" lang="ja">
                <a:latin typeface="HiraMinPro-W3"/>
                <a:ea typeface="HiraMinPro-W3"/>
                <a:cs typeface="HiraMinPro-W3"/>
                <a:sym typeface="HiraMinPro-W3"/>
              </a:rPr>
              <a:t>~ </a:t>
            </a:r>
            <a:r>
              <a:rPr sz="1800" lang="ja">
                <a:latin typeface="Times New Roman"/>
                <a:ea typeface="Times New Roman"/>
                <a:cs typeface="Times New Roman"/>
                <a:sym typeface="Times New Roman"/>
              </a:rPr>
              <a:t>9</a:t>
            </a:r>
            <a:r>
              <a:rPr sz="1800" lang="ja">
                <a:latin typeface="HiraMinPro-W3"/>
                <a:ea typeface="HiraMinPro-W3"/>
                <a:cs typeface="HiraMinPro-W3"/>
                <a:sym typeface="HiraMinPro-W3"/>
              </a:rPr>
              <a:t>学年</a:t>
            </a:r>
          </a:p>
        </p:txBody>
      </p:sp>
      <p:sp>
        <p:nvSpPr>
          <p:cNvPr id="223" name="Shape 223"/>
          <p:cNvSpPr txBox="1"/>
          <p:nvPr/>
        </p:nvSpPr>
        <p:spPr>
          <a:xfrm>
            <a:off y="3958787" x="3666950"/>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14</a:t>
            </a:r>
            <a:r>
              <a:rPr sz="1800" lang="ja">
                <a:latin typeface="HiraMinPro-W3"/>
                <a:ea typeface="HiraMinPro-W3"/>
                <a:cs typeface="HiraMinPro-W3"/>
                <a:sym typeface="HiraMinPro-W3"/>
              </a:rPr>
              <a:t>歳から</a:t>
            </a:r>
            <a:r>
              <a:rPr sz="1800" lang="ja">
                <a:latin typeface="Times New Roman"/>
                <a:ea typeface="Times New Roman"/>
                <a:cs typeface="Times New Roman"/>
                <a:sym typeface="Times New Roman"/>
              </a:rPr>
              <a:t>16</a:t>
            </a:r>
            <a:r>
              <a:rPr sz="1800" lang="ja">
                <a:latin typeface="HiraMinPro-W3"/>
                <a:ea typeface="HiraMinPro-W3"/>
                <a:cs typeface="HiraMinPro-W3"/>
                <a:sym typeface="HiraMinPro-W3"/>
              </a:rPr>
              <a:t>歳</a:t>
            </a:r>
          </a:p>
        </p:txBody>
      </p:sp>
      <p:sp>
        <p:nvSpPr>
          <p:cNvPr id="224" name="Shape 224"/>
          <p:cNvSpPr txBox="1"/>
          <p:nvPr/>
        </p:nvSpPr>
        <p:spPr>
          <a:xfrm>
            <a:off y="3958787" x="5604300"/>
            <a:ext cy="412800" cx="21684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Times New Roman"/>
                <a:ea typeface="Times New Roman"/>
                <a:cs typeface="Times New Roman"/>
                <a:sym typeface="Times New Roman"/>
              </a:rPr>
              <a:t>10 </a:t>
            </a:r>
            <a:r>
              <a:rPr sz="1800" lang="ja">
                <a:latin typeface="HiraMinPro-W3"/>
                <a:ea typeface="HiraMinPro-W3"/>
                <a:cs typeface="HiraMinPro-W3"/>
                <a:sym typeface="HiraMinPro-W3"/>
              </a:rPr>
              <a:t>~ </a:t>
            </a:r>
            <a:r>
              <a:rPr sz="1800" lang="ja">
                <a:latin typeface="Times New Roman"/>
                <a:ea typeface="Times New Roman"/>
                <a:cs typeface="Times New Roman"/>
                <a:sym typeface="Times New Roman"/>
              </a:rPr>
              <a:t>11</a:t>
            </a:r>
            <a:r>
              <a:rPr sz="1800" lang="ja">
                <a:latin typeface="HiraMinPro-W3"/>
                <a:ea typeface="HiraMinPro-W3"/>
                <a:cs typeface="HiraMinPro-W3"/>
                <a:sym typeface="HiraMinPro-W3"/>
              </a:rPr>
              <a:t>学年</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sp>
        <p:nvSpPr>
          <p:cNvPr id="229" name="Shape 229"/>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ja"/>
              <a:t>初等教育英国のCS</a:t>
            </a:r>
          </a:p>
        </p:txBody>
      </p:sp>
      <p:sp>
        <p:nvSpPr>
          <p:cNvPr id="230" name="Shape 230"/>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a:p>
        </p:txBody>
      </p:sp>
      <p:sp>
        <p:nvSpPr>
          <p:cNvPr id="231" name="Shape 231"/>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cxnSp>
        <p:nvCxnSpPr>
          <p:cNvPr id="232" name="Shape 232"/>
          <p:cNvCxnSpPr/>
          <p:nvPr/>
        </p:nvCxnSpPr>
        <p:spPr>
          <a:xfrm flipH="1">
            <a:off y="1589475" x="981349"/>
            <a:ext cy="3014999" cx="32400"/>
          </a:xfrm>
          <a:prstGeom prst="straightConnector1">
            <a:avLst/>
          </a:prstGeom>
          <a:noFill/>
          <a:ln w="19050" cap="flat">
            <a:solidFill>
              <a:schemeClr val="dk2"/>
            </a:solidFill>
            <a:prstDash val="solid"/>
            <a:round/>
            <a:headEnd w="lg" len="lg" type="none"/>
            <a:tailEnd w="lg" len="lg" type="triangle"/>
          </a:ln>
        </p:spPr>
      </p:cxnSp>
      <p:cxnSp>
        <p:nvCxnSpPr>
          <p:cNvPr id="233" name="Shape 233"/>
          <p:cNvCxnSpPr/>
          <p:nvPr/>
        </p:nvCxnSpPr>
        <p:spPr>
          <a:xfrm>
            <a:off y="2760500" x="792650"/>
            <a:ext cy="0" cx="409800"/>
          </a:xfrm>
          <a:prstGeom prst="straightConnector1">
            <a:avLst/>
          </a:prstGeom>
          <a:noFill/>
          <a:ln w="19050" cap="flat">
            <a:solidFill>
              <a:schemeClr val="dk2"/>
            </a:solidFill>
            <a:prstDash val="solid"/>
            <a:round/>
            <a:headEnd w="lg" len="lg" type="none"/>
            <a:tailEnd w="lg" len="lg" type="none"/>
          </a:ln>
        </p:spPr>
      </p:cxnSp>
      <p:cxnSp>
        <p:nvCxnSpPr>
          <p:cNvPr id="234" name="Shape 234"/>
          <p:cNvCxnSpPr/>
          <p:nvPr/>
        </p:nvCxnSpPr>
        <p:spPr>
          <a:xfrm>
            <a:off y="2215925" x="792650"/>
            <a:ext cy="0" cx="409800"/>
          </a:xfrm>
          <a:prstGeom prst="straightConnector1">
            <a:avLst/>
          </a:prstGeom>
          <a:noFill/>
          <a:ln w="19050" cap="flat">
            <a:solidFill>
              <a:schemeClr val="dk2"/>
            </a:solidFill>
            <a:prstDash val="solid"/>
            <a:round/>
            <a:headEnd w="lg" len="lg" type="none"/>
            <a:tailEnd w="lg" len="lg" type="none"/>
          </a:ln>
        </p:spPr>
      </p:cxnSp>
      <p:cxnSp>
        <p:nvCxnSpPr>
          <p:cNvPr id="235" name="Shape 235"/>
          <p:cNvCxnSpPr/>
          <p:nvPr/>
        </p:nvCxnSpPr>
        <p:spPr>
          <a:xfrm>
            <a:off y="3462850" x="792650"/>
            <a:ext cy="0" cx="409800"/>
          </a:xfrm>
          <a:prstGeom prst="straightConnector1">
            <a:avLst/>
          </a:prstGeom>
          <a:noFill/>
          <a:ln w="19050" cap="flat">
            <a:solidFill>
              <a:schemeClr val="dk2"/>
            </a:solidFill>
            <a:prstDash val="solid"/>
            <a:round/>
            <a:headEnd w="lg" len="lg" type="none"/>
            <a:tailEnd w="lg" len="lg" type="none"/>
          </a:ln>
        </p:spPr>
      </p:cxnSp>
      <p:cxnSp>
        <p:nvCxnSpPr>
          <p:cNvPr id="236" name="Shape 236"/>
          <p:cNvCxnSpPr/>
          <p:nvPr/>
        </p:nvCxnSpPr>
        <p:spPr>
          <a:xfrm>
            <a:off y="4132825" x="792650"/>
            <a:ext cy="0" cx="409800"/>
          </a:xfrm>
          <a:prstGeom prst="straightConnector1">
            <a:avLst/>
          </a:prstGeom>
          <a:noFill/>
          <a:ln w="19050" cap="flat">
            <a:solidFill>
              <a:schemeClr val="dk2"/>
            </a:solidFill>
            <a:prstDash val="solid"/>
            <a:round/>
            <a:headEnd w="lg" len="lg" type="none"/>
            <a:tailEnd w="lg" len="lg" type="none"/>
          </a:ln>
        </p:spPr>
      </p:cxnSp>
      <p:sp>
        <p:nvSpPr>
          <p:cNvPr id="237" name="Shape 237"/>
          <p:cNvSpPr txBox="1"/>
          <p:nvPr/>
        </p:nvSpPr>
        <p:spPr>
          <a:xfrm>
            <a:off y="2048600" x="1338650"/>
            <a:ext cy="474599" cx="1465200"/>
          </a:xfrm>
          <a:prstGeom prst="rect">
            <a:avLst/>
          </a:prstGeom>
          <a:noFill/>
          <a:ln>
            <a:noFill/>
          </a:ln>
        </p:spPr>
        <p:txBody>
          <a:bodyPr bIns="91425" rIns="91425" lIns="91425" tIns="91425" anchor="t" anchorCtr="0">
            <a:noAutofit/>
          </a:bodyPr>
          <a:lstStyle/>
          <a:p>
            <a:pPr rtl="0" lvl="0">
              <a:spcBef>
                <a:spcPts val="0"/>
              </a:spcBef>
              <a:buNone/>
            </a:pPr>
            <a:r>
              <a:rPr sz="1800" lang="ja">
                <a:solidFill>
                  <a:srgbClr val="FF0000"/>
                </a:solidFill>
              </a:rPr>
              <a:t>Key Stage </a:t>
            </a:r>
            <a:r>
              <a:rPr sz="1800" lang="ja">
                <a:solidFill>
                  <a:srgbClr val="FF0000"/>
                </a:solidFill>
                <a:latin typeface="Times New Roman"/>
                <a:ea typeface="Times New Roman"/>
                <a:cs typeface="Times New Roman"/>
                <a:sym typeface="Times New Roman"/>
              </a:rPr>
              <a:t>1</a:t>
            </a:r>
            <a:r>
              <a:rPr sz="1800" lang="ja"/>
              <a:t>      </a:t>
            </a:r>
          </a:p>
        </p:txBody>
      </p:sp>
      <p:sp>
        <p:nvSpPr>
          <p:cNvPr id="238" name="Shape 238"/>
          <p:cNvSpPr txBox="1"/>
          <p:nvPr/>
        </p:nvSpPr>
        <p:spPr>
          <a:xfrm>
            <a:off y="2523200" x="1338650"/>
            <a:ext cy="474599" cx="1552799"/>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2</a:t>
            </a:r>
            <a:r>
              <a:rPr sz="1800" lang="ja"/>
              <a:t> </a:t>
            </a:r>
          </a:p>
        </p:txBody>
      </p:sp>
      <p:sp>
        <p:nvSpPr>
          <p:cNvPr id="239" name="Shape 239"/>
          <p:cNvSpPr txBox="1"/>
          <p:nvPr/>
        </p:nvSpPr>
        <p:spPr>
          <a:xfrm>
            <a:off y="1507950" x="3310100"/>
            <a:ext cy="2232000" cx="5321700"/>
          </a:xfrm>
          <a:prstGeom prst="rect">
            <a:avLst/>
          </a:prstGeom>
          <a:noFill/>
          <a:ln>
            <a:noFill/>
          </a:ln>
        </p:spPr>
        <p:txBody>
          <a:bodyPr bIns="91425" rIns="91425" lIns="91425" tIns="91425" anchor="t" anchorCtr="0">
            <a:noAutofit/>
          </a:bodyPr>
          <a:lstStyle/>
          <a:p>
            <a:pPr rtl="0" lvl="0" indent="-342900" marL="457200">
              <a:spcBef>
                <a:spcPts val="0"/>
              </a:spcBef>
              <a:buClr>
                <a:srgbClr val="000000"/>
              </a:buClr>
              <a:buSzPct val="100000"/>
              <a:buFont typeface="HiraMinPro-W3"/>
              <a:buAutoNum type="arabicPeriod"/>
            </a:pPr>
            <a:r>
              <a:rPr sz="1800" lang="ja">
                <a:latin typeface="HiraMinPro-W3"/>
                <a:ea typeface="HiraMinPro-W3"/>
                <a:cs typeface="HiraMinPro-W3"/>
                <a:sym typeface="HiraMinPro-W3"/>
              </a:rPr>
              <a:t>アルゴリズムとは何か</a:t>
            </a:r>
          </a:p>
          <a:p>
            <a:pPr rtl="0" lvl="0" indent="-342900" marL="457200">
              <a:spcBef>
                <a:spcPts val="0"/>
              </a:spcBef>
              <a:buClr>
                <a:srgbClr val="000000"/>
              </a:buClr>
              <a:buSzPct val="100000"/>
              <a:buFont typeface="HiraMinPro-W3"/>
              <a:buAutoNum type="arabicPeriod"/>
            </a:pPr>
            <a:r>
              <a:rPr sz="1800" lang="ja">
                <a:latin typeface="HiraMinPro-W3"/>
                <a:ea typeface="HiraMinPro-W3"/>
                <a:cs typeface="HiraMinPro-W3"/>
                <a:sym typeface="HiraMinPro-W3"/>
              </a:rPr>
              <a:t>簡単なプログラムを作成しデバック</a:t>
            </a:r>
          </a:p>
          <a:p>
            <a:pPr rtl="0" lvl="0" indent="-342900" marL="457200">
              <a:spcBef>
                <a:spcPts val="0"/>
              </a:spcBef>
              <a:buClr>
                <a:srgbClr val="000000"/>
              </a:buClr>
              <a:buSzPct val="100000"/>
              <a:buFont typeface="HiraMinPro-W3"/>
              <a:buAutoNum type="arabicPeriod"/>
            </a:pPr>
            <a:r>
              <a:rPr sz="1800" lang="ja">
                <a:latin typeface="HiraMinPro-W3"/>
                <a:ea typeface="HiraMinPro-W3"/>
                <a:cs typeface="HiraMinPro-W3"/>
                <a:sym typeface="HiraMinPro-W3"/>
              </a:rPr>
              <a:t>論理的思考を用いて簡単なプログラムを予測</a:t>
            </a:r>
          </a:p>
          <a:p>
            <a:pPr rtl="0" lvl="0" indent="-342900" marL="457200">
              <a:spcBef>
                <a:spcPts val="0"/>
              </a:spcBef>
              <a:buClr>
                <a:srgbClr val="000000"/>
              </a:buClr>
              <a:buSzPct val="100000"/>
              <a:buFont typeface="HiraMinPro-W3"/>
              <a:buAutoNum type="arabicPeriod"/>
            </a:pPr>
            <a:r>
              <a:rPr sz="1800" lang="ja">
                <a:latin typeface="HiraMinPro-W3"/>
                <a:ea typeface="HiraMinPro-W3"/>
                <a:cs typeface="HiraMinPro-W3"/>
                <a:sym typeface="HiraMinPro-W3"/>
              </a:rPr>
              <a:t>情報技術が学校外でも一般的に利用されていることを認識</a:t>
            </a:r>
          </a:p>
          <a:p>
            <a:pPr rtl="0" lvl="0">
              <a:spcBef>
                <a:spcPts val="0"/>
              </a:spcBef>
              <a:buNone/>
            </a:pPr>
            <a:r>
              <a:t/>
            </a:r>
            <a:endParaRPr sz="1800">
              <a:latin typeface="HiraMinPro-W3"/>
              <a:ea typeface="HiraMinPro-W3"/>
              <a:cs typeface="HiraMinPro-W3"/>
              <a:sym typeface="HiraMinPro-W3"/>
            </a:endParaRPr>
          </a:p>
        </p:txBody>
      </p:sp>
      <p:sp>
        <p:nvSpPr>
          <p:cNvPr id="240" name="Shape 240"/>
          <p:cNvSpPr/>
          <p:nvPr/>
        </p:nvSpPr>
        <p:spPr>
          <a:xfrm>
            <a:off y="4132825" x="3843800"/>
            <a:ext cy="869399" cx="4254299"/>
          </a:xfrm>
          <a:prstGeom prst="rect">
            <a:avLst/>
          </a:prstGeom>
          <a:noFill/>
          <a:ln>
            <a:noFill/>
          </a:ln>
        </p:spPr>
        <p:txBody>
          <a:bodyPr bIns="91425" rIns="91425" lIns="91425" tIns="91425" anchor="ctr" anchorCtr="0">
            <a:noAutofit/>
          </a:bodyPr>
          <a:lstStyle/>
          <a:p>
            <a:pPr>
              <a:spcBef>
                <a:spcPts val="0"/>
              </a:spcBef>
              <a:buNone/>
            </a:pPr>
            <a:r>
              <a:rPr lang="ja"/>
              <a:t>参照</a:t>
            </a:r>
            <a:r>
              <a:rPr lang="ja">
                <a:solidFill>
                  <a:schemeClr val="dk1"/>
                </a:solidFill>
              </a:rPr>
              <a:t>https://www.gov.uk/government/publications/national-curriculum-in-england-computing-programmes-of-study/national-curriculum-in-england-computing-programmes-of-study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ja"/>
              <a:t>初等教育英国のCS</a:t>
            </a:r>
          </a:p>
        </p:txBody>
      </p:sp>
      <p:sp>
        <p:nvSpPr>
          <p:cNvPr id="246" name="Shape 246"/>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a:p>
        </p:txBody>
      </p:sp>
      <p:sp>
        <p:nvSpPr>
          <p:cNvPr id="247" name="Shape 247"/>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cxnSp>
        <p:nvCxnSpPr>
          <p:cNvPr id="248" name="Shape 248"/>
          <p:cNvCxnSpPr/>
          <p:nvPr/>
        </p:nvCxnSpPr>
        <p:spPr>
          <a:xfrm flipH="1">
            <a:off y="1589475" x="981349"/>
            <a:ext cy="3014999" cx="32400"/>
          </a:xfrm>
          <a:prstGeom prst="straightConnector1">
            <a:avLst/>
          </a:prstGeom>
          <a:noFill/>
          <a:ln w="19050" cap="flat">
            <a:solidFill>
              <a:schemeClr val="dk2"/>
            </a:solidFill>
            <a:prstDash val="solid"/>
            <a:round/>
            <a:headEnd w="lg" len="lg" type="none"/>
            <a:tailEnd w="lg" len="lg" type="triangle"/>
          </a:ln>
        </p:spPr>
      </p:cxnSp>
      <p:cxnSp>
        <p:nvCxnSpPr>
          <p:cNvPr id="249" name="Shape 249"/>
          <p:cNvCxnSpPr/>
          <p:nvPr/>
        </p:nvCxnSpPr>
        <p:spPr>
          <a:xfrm>
            <a:off y="2760500" x="792650"/>
            <a:ext cy="0" cx="409800"/>
          </a:xfrm>
          <a:prstGeom prst="straightConnector1">
            <a:avLst/>
          </a:prstGeom>
          <a:noFill/>
          <a:ln w="19050" cap="flat">
            <a:solidFill>
              <a:schemeClr val="dk2"/>
            </a:solidFill>
            <a:prstDash val="solid"/>
            <a:round/>
            <a:headEnd w="lg" len="lg" type="none"/>
            <a:tailEnd w="lg" len="lg" type="none"/>
          </a:ln>
        </p:spPr>
      </p:cxnSp>
      <p:cxnSp>
        <p:nvCxnSpPr>
          <p:cNvPr id="250" name="Shape 250"/>
          <p:cNvCxnSpPr/>
          <p:nvPr/>
        </p:nvCxnSpPr>
        <p:spPr>
          <a:xfrm>
            <a:off y="2215925" x="792650"/>
            <a:ext cy="0" cx="409800"/>
          </a:xfrm>
          <a:prstGeom prst="straightConnector1">
            <a:avLst/>
          </a:prstGeom>
          <a:noFill/>
          <a:ln w="19050" cap="flat">
            <a:solidFill>
              <a:schemeClr val="dk2"/>
            </a:solidFill>
            <a:prstDash val="solid"/>
            <a:round/>
            <a:headEnd w="lg" len="lg" type="none"/>
            <a:tailEnd w="lg" len="lg" type="none"/>
          </a:ln>
        </p:spPr>
      </p:cxnSp>
      <p:cxnSp>
        <p:nvCxnSpPr>
          <p:cNvPr id="251" name="Shape 251"/>
          <p:cNvCxnSpPr/>
          <p:nvPr/>
        </p:nvCxnSpPr>
        <p:spPr>
          <a:xfrm>
            <a:off y="3462850" x="792650"/>
            <a:ext cy="0" cx="409800"/>
          </a:xfrm>
          <a:prstGeom prst="straightConnector1">
            <a:avLst/>
          </a:prstGeom>
          <a:noFill/>
          <a:ln w="19050" cap="flat">
            <a:solidFill>
              <a:schemeClr val="dk2"/>
            </a:solidFill>
            <a:prstDash val="solid"/>
            <a:round/>
            <a:headEnd w="lg" len="lg" type="none"/>
            <a:tailEnd w="lg" len="lg" type="none"/>
          </a:ln>
        </p:spPr>
      </p:cxnSp>
      <p:cxnSp>
        <p:nvCxnSpPr>
          <p:cNvPr id="252" name="Shape 252"/>
          <p:cNvCxnSpPr/>
          <p:nvPr/>
        </p:nvCxnSpPr>
        <p:spPr>
          <a:xfrm>
            <a:off y="4132825" x="792650"/>
            <a:ext cy="0" cx="409800"/>
          </a:xfrm>
          <a:prstGeom prst="straightConnector1">
            <a:avLst/>
          </a:prstGeom>
          <a:noFill/>
          <a:ln w="19050" cap="flat">
            <a:solidFill>
              <a:schemeClr val="dk2"/>
            </a:solidFill>
            <a:prstDash val="solid"/>
            <a:round/>
            <a:headEnd w="lg" len="lg" type="none"/>
            <a:tailEnd w="lg" len="lg" type="none"/>
          </a:ln>
        </p:spPr>
      </p:cxnSp>
      <p:sp>
        <p:nvSpPr>
          <p:cNvPr id="253" name="Shape 253"/>
          <p:cNvSpPr txBox="1"/>
          <p:nvPr/>
        </p:nvSpPr>
        <p:spPr>
          <a:xfrm>
            <a:off y="2048600" x="1338650"/>
            <a:ext cy="474599" cx="1465200"/>
          </a:xfrm>
          <a:prstGeom prst="rect">
            <a:avLst/>
          </a:prstGeom>
          <a:noFill/>
          <a:ln>
            <a:noFill/>
          </a:ln>
        </p:spPr>
        <p:txBody>
          <a:bodyPr bIns="91425" rIns="91425" lIns="91425" tIns="91425" anchor="t" anchorCtr="0">
            <a:noAutofit/>
          </a:bodyPr>
          <a:lstStyle/>
          <a:p>
            <a:pPr rtl="0" lvl="0">
              <a:spcBef>
                <a:spcPts val="0"/>
              </a:spcBef>
              <a:buNone/>
            </a:pPr>
            <a:r>
              <a:rPr sz="1800" lang="ja"/>
              <a:t>Key Stage </a:t>
            </a:r>
            <a:r>
              <a:rPr sz="1800" lang="ja">
                <a:latin typeface="Times New Roman"/>
                <a:ea typeface="Times New Roman"/>
                <a:cs typeface="Times New Roman"/>
                <a:sym typeface="Times New Roman"/>
              </a:rPr>
              <a:t>1</a:t>
            </a:r>
            <a:r>
              <a:rPr sz="1800" lang="ja"/>
              <a:t>      </a:t>
            </a:r>
          </a:p>
        </p:txBody>
      </p:sp>
      <p:sp>
        <p:nvSpPr>
          <p:cNvPr id="254" name="Shape 254"/>
          <p:cNvSpPr txBox="1"/>
          <p:nvPr/>
        </p:nvSpPr>
        <p:spPr>
          <a:xfrm>
            <a:off y="2523200" x="1338650"/>
            <a:ext cy="474599" cx="1552799"/>
          </a:xfrm>
          <a:prstGeom prst="rect">
            <a:avLst/>
          </a:prstGeom>
          <a:noFill/>
          <a:ln>
            <a:noFill/>
          </a:ln>
        </p:spPr>
        <p:txBody>
          <a:bodyPr bIns="91425" rIns="91425" lIns="91425" tIns="91425" anchor="t" anchorCtr="0">
            <a:noAutofit/>
          </a:bodyPr>
          <a:lstStyle/>
          <a:p>
            <a:pPr rtl="0" lvl="0">
              <a:spcBef>
                <a:spcPts val="0"/>
              </a:spcBef>
              <a:buNone/>
            </a:pPr>
            <a:r>
              <a:rPr sz="1800" lang="ja">
                <a:solidFill>
                  <a:srgbClr val="FF0000"/>
                </a:solidFill>
              </a:rPr>
              <a:t>Key Stage </a:t>
            </a:r>
            <a:r>
              <a:rPr sz="1800" lang="ja">
                <a:solidFill>
                  <a:srgbClr val="FF0000"/>
                </a:solidFill>
                <a:latin typeface="Times New Roman"/>
                <a:ea typeface="Times New Roman"/>
                <a:cs typeface="Times New Roman"/>
                <a:sym typeface="Times New Roman"/>
              </a:rPr>
              <a:t>2</a:t>
            </a:r>
            <a:r>
              <a:rPr sz="1800" lang="ja"/>
              <a:t> </a:t>
            </a:r>
          </a:p>
        </p:txBody>
      </p:sp>
      <p:sp>
        <p:nvSpPr>
          <p:cNvPr id="255" name="Shape 255"/>
          <p:cNvSpPr txBox="1"/>
          <p:nvPr/>
        </p:nvSpPr>
        <p:spPr>
          <a:xfrm>
            <a:off y="1507950" x="3310100"/>
            <a:ext cy="2232000" cx="5321700"/>
          </a:xfrm>
          <a:prstGeom prst="rect">
            <a:avLst/>
          </a:prstGeom>
          <a:noFill/>
          <a:ln>
            <a:noFill/>
          </a:ln>
        </p:spPr>
        <p:txBody>
          <a:bodyPr bIns="91425" rIns="91425" lIns="91425" tIns="91425" anchor="t" anchorCtr="0">
            <a:noAutofit/>
          </a:bodyPr>
          <a:lstStyle/>
          <a:p>
            <a:pPr rtl="0" lvl="0" indent="-342900" marL="457200">
              <a:spcBef>
                <a:spcPts val="0"/>
              </a:spcBef>
              <a:buClr>
                <a:schemeClr val="dk1"/>
              </a:buClr>
              <a:buSzPct val="100000"/>
              <a:buFont typeface="HiraMinPro-W3"/>
              <a:buAutoNum type="arabicPeriod"/>
            </a:pPr>
            <a:r>
              <a:rPr sz="1800" lang="ja">
                <a:solidFill>
                  <a:schemeClr val="dk1"/>
                </a:solidFill>
                <a:latin typeface="HiraMinPro-W3"/>
                <a:ea typeface="HiraMinPro-W3"/>
                <a:cs typeface="HiraMinPro-W3"/>
                <a:sym typeface="HiraMinPro-W3"/>
              </a:rPr>
              <a:t>具体的な目標を達成するプログラムを設計・作成・デバック</a:t>
            </a:r>
          </a:p>
          <a:p>
            <a:pPr rtl="0" lvl="0" indent="-342900" marL="457200">
              <a:spcBef>
                <a:spcPts val="0"/>
              </a:spcBef>
              <a:buClr>
                <a:schemeClr val="dk1"/>
              </a:buClr>
              <a:buSzPct val="100000"/>
              <a:buFont typeface="HiraMinPro-W3"/>
              <a:buAutoNum type="arabicPeriod"/>
            </a:pPr>
            <a:r>
              <a:rPr sz="1800" lang="ja">
                <a:solidFill>
                  <a:schemeClr val="dk1"/>
                </a:solidFill>
                <a:latin typeface="HiraMinPro-W3"/>
                <a:ea typeface="HiraMinPro-W3"/>
                <a:cs typeface="HiraMinPro-W3"/>
                <a:sym typeface="HiraMinPro-W3"/>
              </a:rPr>
              <a:t>プログラムで実行・条件分岐・反復を用いる</a:t>
            </a:r>
          </a:p>
          <a:p>
            <a:pPr rtl="0" lvl="0" indent="-342900" marL="457200">
              <a:spcBef>
                <a:spcPts val="0"/>
              </a:spcBef>
              <a:buClr>
                <a:schemeClr val="dk1"/>
              </a:buClr>
              <a:buSzPct val="100000"/>
              <a:buFont typeface="HiraMinPro-W3"/>
              <a:buAutoNum type="arabicPeriod"/>
            </a:pPr>
            <a:r>
              <a:rPr sz="1800" lang="ja">
                <a:solidFill>
                  <a:schemeClr val="dk1"/>
                </a:solidFill>
                <a:latin typeface="HiraMinPro-W3"/>
                <a:ea typeface="HiraMinPro-W3"/>
                <a:cs typeface="HiraMinPro-W3"/>
                <a:sym typeface="HiraMinPro-W3"/>
              </a:rPr>
              <a:t>アルゴリズムとプログラムのエラーを発見し修復</a:t>
            </a:r>
          </a:p>
          <a:p>
            <a:pPr rtl="0" lvl="0">
              <a:spcBef>
                <a:spcPts val="0"/>
              </a:spcBef>
              <a:buNone/>
            </a:pPr>
            <a:r>
              <a:t/>
            </a:r>
            <a:endParaRPr sz="1800">
              <a:latin typeface="HiraMinPro-W3"/>
              <a:ea typeface="HiraMinPro-W3"/>
              <a:cs typeface="HiraMinPro-W3"/>
              <a:sym typeface="HiraMinPro-W3"/>
            </a:endParaRPr>
          </a:p>
        </p:txBody>
      </p:sp>
      <p:sp>
        <p:nvSpPr>
          <p:cNvPr id="256" name="Shape 256"/>
          <p:cNvSpPr/>
          <p:nvPr/>
        </p:nvSpPr>
        <p:spPr>
          <a:xfrm>
            <a:off y="4132825" x="3843800"/>
            <a:ext cy="869399" cx="4254299"/>
          </a:xfrm>
          <a:prstGeom prst="rect">
            <a:avLst/>
          </a:prstGeom>
          <a:noFill/>
          <a:ln>
            <a:noFill/>
          </a:ln>
        </p:spPr>
        <p:txBody>
          <a:bodyPr bIns="91425" rIns="91425" lIns="91425" tIns="91425" anchor="ctr" anchorCtr="0">
            <a:noAutofit/>
          </a:bodyPr>
          <a:lstStyle/>
          <a:p>
            <a:pPr rtl="0" lvl="0">
              <a:spcBef>
                <a:spcPts val="0"/>
              </a:spcBef>
              <a:buNone/>
            </a:pPr>
            <a:r>
              <a:rPr lang="ja"/>
              <a:t>参照</a:t>
            </a:r>
            <a:r>
              <a:rPr lang="ja">
                <a:solidFill>
                  <a:schemeClr val="dk1"/>
                </a:solidFill>
              </a:rPr>
              <a:t>https://www.gov.uk/government/publications/national-curriculum-in-england-computing-programmes-of-study/national-curriculum-in-england-computing-programmes-of-study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W3"/>
                <a:ea typeface="HiraMinPro-W3"/>
                <a:cs typeface="HiraMinPro-W3"/>
                <a:sym typeface="HiraMinPro-W3"/>
              </a:rPr>
              <a:t>日本における情報科学教育</a:t>
            </a:r>
          </a:p>
        </p:txBody>
      </p:sp>
      <p:sp>
        <p:nvSpPr>
          <p:cNvPr id="262" name="Shape 262"/>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rPr sz="2400" lang="ja">
                <a:latin typeface="HiraMinPro-W3"/>
                <a:ea typeface="HiraMinPro-W3"/>
                <a:cs typeface="HiraMinPro-W3"/>
                <a:sym typeface="HiraMinPro-W3"/>
              </a:rPr>
              <a:t>日本でも情報科学教育の重要性は認識され始めている</a:t>
            </a:r>
          </a:p>
        </p:txBody>
      </p:sp>
      <p:sp>
        <p:nvSpPr>
          <p:cNvPr id="263" name="Shape 26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sp>
        <p:nvSpPr>
          <p:cNvPr id="269" name="Shape 269"/>
          <p:cNvSpPr txBox="1"/>
          <p:nvPr>
            <p:ph idx="1" type="body"/>
          </p:nvPr>
        </p:nvSpPr>
        <p:spPr>
          <a:xfrm>
            <a:off y="1513175" x="299850"/>
            <a:ext cy="3630300" cx="8544299"/>
          </a:xfrm>
          <a:prstGeom prst="rect">
            <a:avLst/>
          </a:prstGeom>
        </p:spPr>
        <p:txBody>
          <a:bodyPr bIns="91425" rIns="91425" lIns="91425" tIns="91425" anchor="t" anchorCtr="0">
            <a:noAutofit/>
          </a:bodyPr>
          <a:lstStyle/>
          <a:p>
            <a:pPr rtl="0" lvl="0">
              <a:spcBef>
                <a:spcPts val="0"/>
              </a:spcBef>
              <a:buNone/>
            </a:pPr>
            <a:r>
              <a:t/>
            </a:r>
            <a:endParaRPr sz="3000"/>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基本的な操作の確立</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情報手段を適切に活用(</a:t>
            </a:r>
            <a:r>
              <a:rPr sz="3000" lang="ja">
                <a:solidFill>
                  <a:srgbClr val="FF0000"/>
                </a:solidFill>
                <a:latin typeface="HiraMinPro-W3"/>
                <a:ea typeface="HiraMinPro-W3"/>
                <a:cs typeface="HiraMinPro-W3"/>
                <a:sym typeface="HiraMinPro-W3"/>
              </a:rPr>
              <a:t>情報活用の実践力</a:t>
            </a:r>
            <a:r>
              <a:rPr sz="3000" lang="ja">
                <a:latin typeface="HiraMinPro-W3"/>
                <a:ea typeface="HiraMinPro-W3"/>
                <a:cs typeface="HiraMinPro-W3"/>
                <a:sym typeface="HiraMinPro-W3"/>
              </a:rPr>
              <a:t>)</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情報倫理(</a:t>
            </a:r>
            <a:r>
              <a:rPr sz="3000" lang="ja">
                <a:solidFill>
                  <a:srgbClr val="FF0000"/>
                </a:solidFill>
                <a:latin typeface="HiraMinPro-W3"/>
                <a:ea typeface="HiraMinPro-W3"/>
                <a:cs typeface="HiraMinPro-W3"/>
                <a:sym typeface="HiraMinPro-W3"/>
              </a:rPr>
              <a:t>情報社会に参画する態度</a:t>
            </a:r>
            <a:r>
              <a:rPr sz="3000" lang="ja">
                <a:latin typeface="HiraMinPro-W3"/>
                <a:ea typeface="HiraMinPro-W3"/>
                <a:cs typeface="HiraMinPro-W3"/>
                <a:sym typeface="HiraMinPro-W3"/>
              </a:rPr>
              <a:t> )</a:t>
            </a:r>
          </a:p>
          <a:p>
            <a:pPr rtl="0" lvl="0">
              <a:spcBef>
                <a:spcPts val="0"/>
              </a:spcBef>
              <a:buNone/>
            </a:pPr>
            <a:r>
              <a:t/>
            </a:r>
            <a:endParaRPr/>
          </a:p>
        </p:txBody>
      </p:sp>
      <p:sp>
        <p:nvSpPr>
          <p:cNvPr id="270" name="Shape 270"/>
          <p:cNvSpPr txBox="1"/>
          <p:nvPr>
            <p:ph type="title"/>
          </p:nvPr>
        </p:nvSpPr>
        <p:spPr>
          <a:xfrm>
            <a:off y="121624" x="517975"/>
            <a:ext cy="944100" cx="7602599"/>
          </a:xfrm>
          <a:prstGeom prst="rect">
            <a:avLst/>
          </a:prstGeom>
        </p:spPr>
        <p:txBody>
          <a:bodyPr bIns="91425" rIns="91425" lIns="91425" tIns="91425" anchor="b" anchorCtr="0">
            <a:noAutofit/>
          </a:bodyPr>
          <a:lstStyle/>
          <a:p>
            <a:pPr rtl="0" lvl="0">
              <a:spcBef>
                <a:spcPts val="0"/>
              </a:spcBef>
              <a:buNone/>
            </a:pPr>
            <a:r>
              <a:rPr sz="3300" lang="ja">
                <a:latin typeface="HiraMinPro-W3"/>
                <a:ea typeface="HiraMinPro-W3"/>
                <a:cs typeface="HiraMinPro-W3"/>
                <a:sym typeface="HiraMinPro-W3"/>
              </a:rPr>
              <a:t>日本の初等教育における情報科学教育</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69"/>
                                        </p:tgtEl>
                                        <p:attrNameLst>
                                          <p:attrName>style.visibility</p:attrName>
                                        </p:attrNameLst>
                                      </p:cBhvr>
                                      <p:to>
                                        <p:strVal val="visible"/>
                                      </p:to>
                                    </p:set>
                                    <p:animEffect transition="in" filter="fade">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y="0" x="0"/>
          <a:ext cy="0" cx="0"/>
          <a:chOff y="0" x="0"/>
          <a:chExt cy="0" cx="0"/>
        </a:xfrm>
      </p:grpSpPr>
      <p:sp>
        <p:nvSpPr>
          <p:cNvPr id="275" name="Shape 275"/>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sp>
        <p:nvSpPr>
          <p:cNvPr id="276" name="Shape 276"/>
          <p:cNvSpPr txBox="1"/>
          <p:nvPr>
            <p:ph idx="1" type="body"/>
          </p:nvPr>
        </p:nvSpPr>
        <p:spPr>
          <a:xfrm>
            <a:off y="1513175" x="299850"/>
            <a:ext cy="3630300" cx="8544299"/>
          </a:xfrm>
          <a:prstGeom prst="rect">
            <a:avLst/>
          </a:prstGeom>
        </p:spPr>
        <p:txBody>
          <a:bodyPr bIns="91425" rIns="91425" lIns="91425" tIns="91425" anchor="t" anchorCtr="0">
            <a:noAutofit/>
          </a:bodyPr>
          <a:lstStyle/>
          <a:p>
            <a:pPr rtl="0" lvl="0">
              <a:spcBef>
                <a:spcPts val="0"/>
              </a:spcBef>
              <a:buNone/>
            </a:pPr>
            <a:r>
              <a:t/>
            </a:r>
            <a:endParaRPr sz="3000"/>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基本的な操作の確立</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情報手段を適切に活用(</a:t>
            </a:r>
            <a:r>
              <a:rPr sz="3000" lang="ja">
                <a:solidFill>
                  <a:srgbClr val="FF0000"/>
                </a:solidFill>
                <a:latin typeface="HiraMinPro-W3"/>
                <a:ea typeface="HiraMinPro-W3"/>
                <a:cs typeface="HiraMinPro-W3"/>
                <a:sym typeface="HiraMinPro-W3"/>
              </a:rPr>
              <a:t>情報活用の実践力</a:t>
            </a:r>
            <a:r>
              <a:rPr sz="3000" lang="ja">
                <a:latin typeface="HiraMinPro-W3"/>
                <a:ea typeface="HiraMinPro-W3"/>
                <a:cs typeface="HiraMinPro-W3"/>
                <a:sym typeface="HiraMinPro-W3"/>
              </a:rPr>
              <a:t>)</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情報倫理(</a:t>
            </a:r>
            <a:r>
              <a:rPr sz="3000" lang="ja">
                <a:solidFill>
                  <a:srgbClr val="FF0000"/>
                </a:solidFill>
                <a:latin typeface="HiraMinPro-W3"/>
                <a:ea typeface="HiraMinPro-W3"/>
                <a:cs typeface="HiraMinPro-W3"/>
                <a:sym typeface="HiraMinPro-W3"/>
              </a:rPr>
              <a:t>情報社会に参画する態度</a:t>
            </a:r>
            <a:r>
              <a:rPr sz="3000" lang="ja">
                <a:latin typeface="HiraMinPro-W3"/>
                <a:ea typeface="HiraMinPro-W3"/>
                <a:cs typeface="HiraMinPro-W3"/>
                <a:sym typeface="HiraMinPro-W3"/>
              </a:rPr>
              <a:t> )</a:t>
            </a:r>
          </a:p>
          <a:p>
            <a:pPr rtl="0" lvl="0">
              <a:spcBef>
                <a:spcPts val="0"/>
              </a:spcBef>
              <a:buNone/>
            </a:pPr>
            <a:r>
              <a:t/>
            </a:r>
            <a:endParaRPr/>
          </a:p>
        </p:txBody>
      </p:sp>
      <p:sp>
        <p:nvSpPr>
          <p:cNvPr id="277" name="Shape 277"/>
          <p:cNvSpPr/>
          <p:nvPr/>
        </p:nvSpPr>
        <p:spPr>
          <a:xfrm>
            <a:off y="3568300" x="4118425"/>
            <a:ext cy="417900" cx="4017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78" name="Shape 278"/>
          <p:cNvSpPr txBox="1"/>
          <p:nvPr/>
        </p:nvSpPr>
        <p:spPr>
          <a:xfrm>
            <a:off y="4130875" x="870850"/>
            <a:ext cy="514199" cx="7660800"/>
          </a:xfrm>
          <a:prstGeom prst="rect">
            <a:avLst/>
          </a:prstGeom>
          <a:noFill/>
          <a:ln>
            <a:noFill/>
          </a:ln>
        </p:spPr>
        <p:txBody>
          <a:bodyPr bIns="91425" rIns="91425" lIns="91425" tIns="91425" anchor="t" anchorCtr="0">
            <a:noAutofit/>
          </a:bodyPr>
          <a:lstStyle/>
          <a:p>
            <a:pPr algn="ctr">
              <a:spcBef>
                <a:spcPts val="0"/>
              </a:spcBef>
              <a:buNone/>
            </a:pPr>
            <a:r>
              <a:rPr sz="3000" lang="ja">
                <a:solidFill>
                  <a:srgbClr val="FF0000"/>
                </a:solidFill>
                <a:latin typeface="HiraMinPro-W3"/>
                <a:ea typeface="HiraMinPro-W3"/>
                <a:cs typeface="HiraMinPro-W3"/>
                <a:sym typeface="HiraMinPro-W3"/>
              </a:rPr>
              <a:t>『情報科学的な理解』に関する教育が不足</a:t>
            </a:r>
          </a:p>
        </p:txBody>
      </p:sp>
      <p:sp>
        <p:nvSpPr>
          <p:cNvPr id="279" name="Shape 279"/>
          <p:cNvSpPr txBox="1"/>
          <p:nvPr>
            <p:ph type="title"/>
          </p:nvPr>
        </p:nvSpPr>
        <p:spPr>
          <a:xfrm>
            <a:off y="121624" x="517975"/>
            <a:ext cy="944100" cx="7602599"/>
          </a:xfrm>
          <a:prstGeom prst="rect">
            <a:avLst/>
          </a:prstGeom>
        </p:spPr>
        <p:txBody>
          <a:bodyPr bIns="91425" rIns="91425" lIns="91425" tIns="91425" anchor="b" anchorCtr="0">
            <a:noAutofit/>
          </a:bodyPr>
          <a:lstStyle/>
          <a:p>
            <a:pPr rtl="0" lvl="0">
              <a:spcBef>
                <a:spcPts val="0"/>
              </a:spcBef>
              <a:buNone/>
            </a:pPr>
            <a:r>
              <a:rPr sz="3300" lang="ja">
                <a:latin typeface="HiraMinPro-W3"/>
                <a:ea typeface="HiraMinPro-W3"/>
                <a:cs typeface="HiraMinPro-W3"/>
                <a:sym typeface="HiraMinPro-W3"/>
              </a:rPr>
              <a:t>日本の初等教育における情報科学教育</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101100" x="457200"/>
            <a:ext cy="1013999" cx="7584599"/>
          </a:xfrm>
          <a:prstGeom prst="rect">
            <a:avLst/>
          </a:prstGeom>
        </p:spPr>
        <p:txBody>
          <a:bodyPr bIns="91425" rIns="91425" lIns="91425" tIns="91425" anchor="b" anchorCtr="0">
            <a:noAutofit/>
          </a:bodyPr>
          <a:lstStyle/>
          <a:p>
            <a:pPr>
              <a:spcBef>
                <a:spcPts val="0"/>
              </a:spcBef>
              <a:buNone/>
            </a:pPr>
            <a:r>
              <a:rPr sz="3000" lang="ja">
                <a:latin typeface="HiraMinPro-W3"/>
                <a:ea typeface="HiraMinPro-W3"/>
                <a:cs typeface="HiraMinPro-W3"/>
                <a:sym typeface="HiraMinPro-W3"/>
              </a:rPr>
              <a:t>初等教育における正課以外の情報科学教育</a:t>
            </a:r>
          </a:p>
        </p:txBody>
      </p:sp>
      <p:sp>
        <p:nvSpPr>
          <p:cNvPr id="285" name="Shape 285"/>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NPOや教育産業によるプログラミング教室</a:t>
            </a:r>
          </a:p>
          <a:p>
            <a:pPr rtl="0" lvl="0">
              <a:spcBef>
                <a:spcPts val="0"/>
              </a:spcBef>
              <a:buNone/>
            </a:pPr>
            <a:r>
              <a:rPr sz="3000" lang="ja">
                <a:latin typeface="HiraMinPro-W3"/>
                <a:ea typeface="HiraMinPro-W3"/>
                <a:cs typeface="HiraMinPro-W3"/>
                <a:sym typeface="HiraMinPro-W3"/>
              </a:rPr>
              <a:t>　　例</a:t>
            </a:r>
          </a:p>
          <a:p>
            <a:pPr rtl="0" lvl="0">
              <a:spcBef>
                <a:spcPts val="0"/>
              </a:spcBef>
              <a:buNone/>
            </a:pPr>
            <a:r>
              <a:t/>
            </a:r>
            <a:endParaRPr sz="3000">
              <a:latin typeface="HiraMinPro-W3"/>
              <a:ea typeface="HiraMinPro-W3"/>
              <a:cs typeface="HiraMinPro-W3"/>
              <a:sym typeface="HiraMinPro-W3"/>
            </a:endParaRPr>
          </a:p>
          <a:p>
            <a:pPr rtl="0" lvl="0">
              <a:spcBef>
                <a:spcPts val="0"/>
              </a:spcBef>
              <a:buNone/>
            </a:pPr>
            <a:r>
              <a:t/>
            </a:r>
            <a:endParaRPr sz="3000">
              <a:latin typeface="HiraMinPro-W3"/>
              <a:ea typeface="HiraMinPro-W3"/>
              <a:cs typeface="HiraMinPro-W3"/>
              <a:sym typeface="HiraMinPro-W3"/>
            </a:endParaRPr>
          </a:p>
          <a:p>
            <a:pPr rtl="0" lvl="0">
              <a:spcBef>
                <a:spcPts val="0"/>
              </a:spcBef>
              <a:buNone/>
            </a:pPr>
            <a:r>
              <a:t/>
            </a:r>
            <a:endParaRPr sz="3000">
              <a:latin typeface="HiraMinPro-W3"/>
              <a:ea typeface="HiraMinPro-W3"/>
              <a:cs typeface="HiraMinPro-W3"/>
              <a:sym typeface="HiraMinPro-W3"/>
            </a:endParaRPr>
          </a:p>
          <a:p>
            <a:pPr rtl="0" lvl="0">
              <a:spcBef>
                <a:spcPts val="0"/>
              </a:spcBef>
              <a:buNone/>
            </a:pPr>
            <a:r>
              <a:t/>
            </a:r>
            <a:endParaRPr sz="3000">
              <a:latin typeface="HiraMinPro-W3"/>
              <a:ea typeface="HiraMinPro-W3"/>
              <a:cs typeface="HiraMinPro-W3"/>
              <a:sym typeface="HiraMinPro-W3"/>
            </a:endParaRPr>
          </a:p>
          <a:p>
            <a:pPr rtl="0" lvl="0">
              <a:spcBef>
                <a:spcPts val="0"/>
              </a:spcBef>
              <a:buNone/>
            </a:pPr>
            <a:r>
              <a:t/>
            </a:r>
            <a:endParaRPr sz="3000">
              <a:latin typeface="HiraMinPro-W3"/>
              <a:ea typeface="HiraMinPro-W3"/>
              <a:cs typeface="HiraMinPro-W3"/>
              <a:sym typeface="HiraMinPro-W3"/>
            </a:endParaRP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学校の</a:t>
            </a:r>
            <a:r>
              <a:rPr sz="3000" lang="ja">
                <a:solidFill>
                  <a:srgbClr val="FF0000"/>
                </a:solidFill>
                <a:latin typeface="HiraMinPro-W3"/>
                <a:ea typeface="HiraMinPro-W3"/>
                <a:cs typeface="HiraMinPro-W3"/>
                <a:sym typeface="HiraMinPro-W3"/>
              </a:rPr>
              <a:t>課外活動</a:t>
            </a:r>
            <a:r>
              <a:rPr sz="3000" lang="ja">
                <a:latin typeface="HiraMinPro-W3"/>
                <a:ea typeface="HiraMinPro-W3"/>
                <a:cs typeface="HiraMinPro-W3"/>
                <a:sym typeface="HiraMinPro-W3"/>
              </a:rPr>
              <a:t>でプログラミング教室</a:t>
            </a:r>
          </a:p>
          <a:p>
            <a:pPr rtl="0" lvl="0">
              <a:spcBef>
                <a:spcPts val="0"/>
              </a:spcBef>
              <a:buNone/>
            </a:pPr>
            <a:r>
              <a:t/>
            </a:r>
            <a:endParaRPr sz="3000">
              <a:latin typeface="HiraMinPro-W3"/>
              <a:ea typeface="HiraMinPro-W3"/>
              <a:cs typeface="HiraMinPro-W3"/>
              <a:sym typeface="HiraMinPro-W3"/>
            </a:endParaRPr>
          </a:p>
          <a:p>
            <a:pPr rtl="0">
              <a:spcBef>
                <a:spcPts val="0"/>
              </a:spcBef>
              <a:buNone/>
            </a:pPr>
            <a:r>
              <a:t/>
            </a:r>
            <a:endParaRPr sz="3000"/>
          </a:p>
          <a:p>
            <a:pPr rtl="0">
              <a:spcBef>
                <a:spcPts val="0"/>
              </a:spcBef>
              <a:buNone/>
            </a:pPr>
            <a:r>
              <a:t/>
            </a:r>
            <a:endParaRPr sz="2400"/>
          </a:p>
          <a:p>
            <a:pPr rtl="0">
              <a:spcBef>
                <a:spcPts val="0"/>
              </a:spcBef>
              <a:buNone/>
            </a:pPr>
            <a:r>
              <a:t/>
            </a:r>
            <a:endParaRPr/>
          </a:p>
          <a:p>
            <a:pPr>
              <a:spcBef>
                <a:spcPts val="0"/>
              </a:spcBef>
              <a:buNone/>
            </a:pPr>
            <a:r>
              <a:t/>
            </a:r>
            <a:endParaRPr/>
          </a:p>
        </p:txBody>
      </p:sp>
      <p:sp>
        <p:nvSpPr>
          <p:cNvPr id="286" name="Shape 286"/>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287" name="Shape 287"/>
          <p:cNvPicPr preferRelativeResize="0"/>
          <p:nvPr/>
        </p:nvPicPr>
        <p:blipFill>
          <a:blip r:embed="rId3">
            <a:alphaModFix/>
          </a:blip>
          <a:stretch>
            <a:fillRect/>
          </a:stretch>
        </p:blipFill>
        <p:spPr>
          <a:xfrm>
            <a:off y="1918587" x="2424750"/>
            <a:ext cy="2095500" cx="1343025"/>
          </a:xfrm>
          <a:prstGeom prst="rect">
            <a:avLst/>
          </a:prstGeom>
          <a:noFill/>
          <a:ln>
            <a:noFill/>
          </a:ln>
        </p:spPr>
      </p:pic>
      <p:pic>
        <p:nvPicPr>
          <p:cNvPr id="288" name="Shape 288"/>
          <p:cNvPicPr preferRelativeResize="0"/>
          <p:nvPr/>
        </p:nvPicPr>
        <p:blipFill>
          <a:blip r:embed="rId4">
            <a:alphaModFix/>
          </a:blip>
          <a:stretch>
            <a:fillRect/>
          </a:stretch>
        </p:blipFill>
        <p:spPr>
          <a:xfrm>
            <a:off y="2618687" x="4417125"/>
            <a:ext cy="695325" cx="24574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600" lang="ja">
                <a:latin typeface="HiraMinPro-W3"/>
                <a:ea typeface="HiraMinPro-W3"/>
                <a:cs typeface="HiraMinPro-W3"/>
                <a:sym typeface="HiraMinPro-W3"/>
              </a:rPr>
              <a:t>プログラミング導入教育を実施</a:t>
            </a:r>
          </a:p>
        </p:txBody>
      </p:sp>
      <p:sp>
        <p:nvSpPr>
          <p:cNvPr id="294" name="Shape 294"/>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rPr sz="3000" lang="ja">
                <a:latin typeface="HiraMinProN-W3"/>
                <a:ea typeface="HiraMinProN-W3"/>
                <a:cs typeface="HiraMinProN-W3"/>
                <a:sym typeface="HiraMinProN-W3"/>
              </a:rPr>
              <a:t>課外活動向け教案</a:t>
            </a: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教案作成(</a:t>
            </a:r>
            <a:r>
              <a:rPr sz="2400" lang="ja">
                <a:latin typeface="Times New Roman"/>
                <a:ea typeface="Times New Roman"/>
                <a:cs typeface="Times New Roman"/>
                <a:sym typeface="Times New Roman"/>
              </a:rPr>
              <a:t>2</a:t>
            </a:r>
            <a:r>
              <a:rPr sz="2400" lang="ja">
                <a:latin typeface="HiraMinProN-W3"/>
                <a:ea typeface="HiraMinProN-W3"/>
                <a:cs typeface="HiraMinProN-W3"/>
                <a:sym typeface="HiraMinProN-W3"/>
              </a:rPr>
              <a:t>テーマ)</a:t>
            </a: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実践</a:t>
            </a: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教案の公開(予定)</a:t>
            </a:r>
          </a:p>
          <a:p>
            <a:pPr rtl="0" lvl="0" indent="0" marL="457200">
              <a:spcBef>
                <a:spcPts val="0"/>
              </a:spcBef>
              <a:buNone/>
            </a:pPr>
            <a:r>
              <a:rPr sz="2400" lang="ja">
                <a:latin typeface="HiraMinProN-W3"/>
                <a:ea typeface="HiraMinProN-W3"/>
                <a:cs typeface="HiraMinProN-W3"/>
                <a:sym typeface="HiraMinProN-W3"/>
              </a:rPr>
              <a:t>　PEGのWebに指導案を公開</a:t>
            </a:r>
          </a:p>
          <a:p>
            <a:pPr lvl="0">
              <a:spcBef>
                <a:spcPts val="0"/>
              </a:spcBef>
              <a:buNone/>
            </a:pPr>
            <a:r>
              <a:t/>
            </a:r>
            <a:endParaRPr sz="2400"/>
          </a:p>
        </p:txBody>
      </p:sp>
      <p:sp>
        <p:nvSpPr>
          <p:cNvPr id="295" name="Shape 295"/>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
        <p:nvSpPr>
          <p:cNvPr id="296" name="Shape 296"/>
          <p:cNvSpPr txBox="1"/>
          <p:nvPr/>
        </p:nvSpPr>
        <p:spPr>
          <a:xfrm>
            <a:off y="3396700" x="1304875"/>
            <a:ext cy="733199" cx="2587800"/>
          </a:xfrm>
          <a:prstGeom prst="rect">
            <a:avLst/>
          </a:prstGeom>
          <a:noFill/>
          <a:ln>
            <a:noFill/>
          </a:ln>
        </p:spPr>
        <p:txBody>
          <a:bodyPr bIns="91425" rIns="91425" lIns="91425" tIns="91425" anchor="t" anchorCtr="0">
            <a:noAutofit/>
          </a:bodyPr>
          <a:lstStyle/>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目次</a:t>
            </a:r>
          </a:p>
        </p:txBody>
      </p:sp>
      <p:sp>
        <p:nvSpPr>
          <p:cNvPr id="104" name="Shape 104"/>
          <p:cNvSpPr txBox="1"/>
          <p:nvPr>
            <p:ph idx="1" type="body"/>
          </p:nvPr>
        </p:nvSpPr>
        <p:spPr>
          <a:xfrm>
            <a:off y="1430925" x="457200"/>
            <a:ext cy="3864900" cx="8229600"/>
          </a:xfrm>
          <a:prstGeom prst="rect">
            <a:avLst/>
          </a:prstGeom>
        </p:spPr>
        <p:txBody>
          <a:bodyPr bIns="91425" rIns="91425" lIns="91425" tIns="91425" anchor="t" anchorCtr="0">
            <a:noAutofit/>
          </a:bodyPr>
          <a:lstStyle/>
          <a:p>
            <a:pPr rtl="0" lvl="0" indent="-342900" marL="457200">
              <a:spcBef>
                <a:spcPts val="0"/>
              </a:spcBef>
              <a:buClr>
                <a:schemeClr val="dk2"/>
              </a:buClr>
              <a:buSzPct val="100000"/>
              <a:buFont typeface="HiraMinProN-W3"/>
              <a:buAutoNum type="arabicPeriod"/>
            </a:pPr>
            <a:r>
              <a:rPr lang="ja">
                <a:latin typeface="HiraMinProN-W3"/>
                <a:ea typeface="HiraMinProN-W3"/>
                <a:cs typeface="HiraMinProN-W3"/>
                <a:sym typeface="HiraMinProN-W3"/>
              </a:rPr>
              <a:t>はじめに</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情報教育とは</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諸外国におけるプログラミング教育</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英国におけるプログラミング必須化</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英国のComputing</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初等情報教育 </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情報教育の問題点</a:t>
            </a:r>
          </a:p>
          <a:p>
            <a:pPr rtl="0" lvl="0" indent="-342900" marL="457200">
              <a:spcBef>
                <a:spcPts val="0"/>
              </a:spcBef>
              <a:buClr>
                <a:schemeClr val="dk2"/>
              </a:buClr>
              <a:buSzPct val="100000"/>
              <a:buFont typeface="HiraMinProN-W3"/>
              <a:buAutoNum type="arabicPeriod"/>
            </a:pPr>
            <a:r>
              <a:rPr lang="ja">
                <a:latin typeface="HiraMinProN-W3"/>
                <a:ea typeface="HiraMinProN-W3"/>
                <a:cs typeface="HiraMinProN-W3"/>
                <a:sym typeface="HiraMinProN-W3"/>
              </a:rPr>
              <a:t>実施内容</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実施</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実施内容</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Scratch </a:t>
            </a:r>
          </a:p>
          <a:p>
            <a:pPr rtl="0" lvl="1" indent="-342900" marL="914400">
              <a:spcBef>
                <a:spcPts val="0"/>
              </a:spcBef>
              <a:buClr>
                <a:schemeClr val="dk2"/>
              </a:buClr>
              <a:buSzPct val="100000"/>
              <a:buFont typeface="HiraMinProN-W3"/>
              <a:buAutoNum type="arabicPeriod"/>
            </a:pPr>
            <a:r>
              <a:rPr lang="ja">
                <a:latin typeface="HiraMinProN-W3"/>
                <a:ea typeface="HiraMinProN-W3"/>
                <a:cs typeface="HiraMinProN-W3"/>
                <a:sym typeface="HiraMinProN-W3"/>
              </a:rPr>
              <a:t>今後の課題</a:t>
            </a:r>
          </a:p>
          <a:p>
            <a:pPr rtl="0" lvl="0">
              <a:spcBef>
                <a:spcPts val="0"/>
              </a:spcBef>
              <a:buNone/>
            </a:pPr>
            <a:r>
              <a:t/>
            </a:r>
            <a:endParaRPr>
              <a:latin typeface="HiraMinProN-W3"/>
              <a:ea typeface="HiraMinProN-W3"/>
              <a:cs typeface="HiraMinProN-W3"/>
              <a:sym typeface="HiraMinProN-W3"/>
            </a:endParaRPr>
          </a:p>
        </p:txBody>
      </p:sp>
      <p:sp>
        <p:nvSpPr>
          <p:cNvPr id="105" name="Shape 105"/>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sp>
        <p:nvSpPr>
          <p:cNvPr id="301" name="Shape 30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Times New Roman"/>
                <a:ea typeface="Times New Roman"/>
                <a:cs typeface="Times New Roman"/>
                <a:sym typeface="Times New Roman"/>
              </a:rPr>
              <a:t>２</a:t>
            </a:r>
            <a:r>
              <a:rPr lang="ja">
                <a:latin typeface="HiraMinPro-W3"/>
                <a:ea typeface="HiraMinPro-W3"/>
                <a:cs typeface="HiraMinPro-W3"/>
                <a:sym typeface="HiraMinPro-W3"/>
              </a:rPr>
              <a:t>章　実施内容</a:t>
            </a:r>
          </a:p>
        </p:txBody>
      </p:sp>
      <p:sp>
        <p:nvSpPr>
          <p:cNvPr id="302" name="Shape 302"/>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303" name="Shape 30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y="0" x="0"/>
          <a:ext cy="0" cx="0"/>
          <a:chOff y="0" x="0"/>
          <a:chExt cy="0" cx="0"/>
        </a:xfrm>
      </p:grpSpPr>
      <p:sp>
        <p:nvSpPr>
          <p:cNvPr id="308" name="Shape 30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W3"/>
                <a:ea typeface="HiraMinPro-W3"/>
                <a:cs typeface="HiraMinPro-W3"/>
                <a:sym typeface="HiraMinPro-W3"/>
              </a:rPr>
              <a:t>教案</a:t>
            </a:r>
          </a:p>
        </p:txBody>
      </p:sp>
      <p:sp>
        <p:nvSpPr>
          <p:cNvPr id="309" name="Shape 309"/>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indent="-342900" marL="457200">
              <a:spcBef>
                <a:spcPts val="0"/>
              </a:spcBef>
              <a:buClr>
                <a:schemeClr val="dk2"/>
              </a:buClr>
              <a:buSzPct val="75000"/>
              <a:buFont typeface="Arial"/>
              <a:buChar char="●"/>
            </a:pPr>
            <a:r>
              <a:rPr sz="2400" lang="ja">
                <a:latin typeface="HiraMinProN-W3"/>
                <a:ea typeface="HiraMinProN-W3"/>
                <a:cs typeface="HiraMinProN-W3"/>
                <a:sym typeface="HiraMinProN-W3"/>
              </a:rPr>
              <a:t>課外活動　</a:t>
            </a:r>
            <a:r>
              <a:rPr lang="ja">
                <a:latin typeface="HiraMinProN-W3"/>
                <a:ea typeface="HiraMinProN-W3"/>
                <a:cs typeface="HiraMinProN-W3"/>
                <a:sym typeface="HiraMinProN-W3"/>
              </a:rPr>
              <a:t>　</a:t>
            </a:r>
          </a:p>
          <a:p>
            <a:pPr rtl="0" lvl="0">
              <a:spcBef>
                <a:spcPts val="0"/>
              </a:spcBef>
              <a:buNone/>
            </a:pPr>
            <a:r>
              <a:rPr lang="ja">
                <a:latin typeface="HiraMinProN-W3"/>
                <a:ea typeface="HiraMinProN-W3"/>
                <a:cs typeface="HiraMinProN-W3"/>
                <a:sym typeface="HiraMinProN-W3"/>
              </a:rPr>
              <a:t>９０分　</a:t>
            </a:r>
            <a:r>
              <a:rPr lang="ja">
                <a:latin typeface="Times New Roman"/>
                <a:ea typeface="Times New Roman"/>
                <a:cs typeface="Times New Roman"/>
                <a:sym typeface="Times New Roman"/>
              </a:rPr>
              <a:t>２</a:t>
            </a:r>
            <a:r>
              <a:rPr lang="ja">
                <a:latin typeface="HiraMinProN-W3"/>
                <a:ea typeface="HiraMinProN-W3"/>
                <a:cs typeface="HiraMinProN-W3"/>
                <a:sym typeface="HiraMinProN-W3"/>
              </a:rPr>
              <a:t>ターム　　</a:t>
            </a:r>
          </a:p>
          <a:p>
            <a:pPr rtl="0">
              <a:spcBef>
                <a:spcPts val="0"/>
              </a:spcBef>
              <a:buNone/>
            </a:pPr>
            <a:r>
              <a:t/>
            </a:r>
            <a:endParaRPr/>
          </a:p>
          <a:p>
            <a:pPr rtl="0" lvl="0">
              <a:spcBef>
                <a:spcPts val="0"/>
              </a:spcBef>
              <a:buNone/>
            </a:pPr>
            <a:r>
              <a:t/>
            </a:r>
            <a:endParaRPr/>
          </a:p>
          <a:p>
            <a:pPr rtl="0" lvl="0" indent="-342900" marL="457200">
              <a:spcBef>
                <a:spcPts val="0"/>
              </a:spcBef>
              <a:buClr>
                <a:schemeClr val="dk2"/>
              </a:buClr>
              <a:buSzPct val="75000"/>
              <a:buFont typeface="Arial"/>
              <a:buChar char="●"/>
            </a:pPr>
            <a:r>
              <a:rPr sz="2400" lang="ja">
                <a:latin typeface="HiraMinProN-W3"/>
                <a:ea typeface="HiraMinProN-W3"/>
                <a:cs typeface="HiraMinProN-W3"/>
                <a:sym typeface="HiraMinProN-W3"/>
              </a:rPr>
              <a:t>単元の目標</a:t>
            </a:r>
          </a:p>
          <a:p>
            <a:pPr rtl="0" lvl="1" indent="-342900" marL="914400">
              <a:spcBef>
                <a:spcPts val="0"/>
              </a:spcBef>
              <a:buClr>
                <a:schemeClr val="dk2"/>
              </a:buClr>
              <a:buSzPct val="100000"/>
              <a:buFont typeface="Arial"/>
              <a:buChar char="○"/>
            </a:pPr>
            <a:r>
              <a:rPr lang="ja">
                <a:latin typeface="HiraMinPro-W3"/>
                <a:ea typeface="HiraMinPro-W3"/>
                <a:cs typeface="HiraMinPro-W3"/>
                <a:sym typeface="HiraMinPro-W3"/>
              </a:rPr>
              <a:t>プログラミングに興味・関心を持つ</a:t>
            </a:r>
          </a:p>
          <a:p>
            <a:pPr rtl="0" lvl="0" indent="-342900" marL="457200">
              <a:spcBef>
                <a:spcPts val="0"/>
              </a:spcBef>
              <a:buClr>
                <a:schemeClr val="dk2"/>
              </a:buClr>
              <a:buSzPct val="75000"/>
              <a:buFont typeface="Arial"/>
              <a:buChar char="●"/>
            </a:pPr>
            <a:r>
              <a:rPr sz="2400" lang="ja">
                <a:latin typeface="HiraMinProN-W3"/>
                <a:ea typeface="HiraMinProN-W3"/>
                <a:cs typeface="HiraMinProN-W3"/>
                <a:sym typeface="HiraMinProN-W3"/>
              </a:rPr>
              <a:t>教案内容</a:t>
            </a:r>
          </a:p>
          <a:p>
            <a:pPr rtl="0" lvl="1" indent="-342900" marL="914400">
              <a:spcBef>
                <a:spcPts val="0"/>
              </a:spcBef>
              <a:buClr>
                <a:schemeClr val="dk2"/>
              </a:buClr>
              <a:buSzPct val="100000"/>
              <a:buFont typeface="Arial"/>
              <a:buChar char="○"/>
            </a:pPr>
            <a:r>
              <a:rPr lang="ja">
                <a:latin typeface="HiraMinProN-W3"/>
                <a:ea typeface="HiraMinProN-W3"/>
                <a:cs typeface="HiraMinProN-W3"/>
                <a:sym typeface="HiraMinProN-W3"/>
              </a:rPr>
              <a:t>Raspberry Piの基板上にある</a:t>
            </a:r>
            <a:r>
              <a:rPr lang="ja">
                <a:solidFill>
                  <a:srgbClr val="FF0000"/>
                </a:solidFill>
                <a:latin typeface="HiraMinProN-W3"/>
                <a:ea typeface="HiraMinProN-W3"/>
                <a:cs typeface="HiraMinProN-W3"/>
                <a:sym typeface="HiraMinProN-W3"/>
              </a:rPr>
              <a:t>GPIO</a:t>
            </a:r>
            <a:r>
              <a:rPr lang="ja">
                <a:latin typeface="HiraMinProN-W3"/>
                <a:ea typeface="HiraMinProN-W3"/>
                <a:cs typeface="HiraMinProN-W3"/>
                <a:sym typeface="HiraMinProN-W3"/>
              </a:rPr>
              <a:t>で電子部品を制御</a:t>
            </a:r>
          </a:p>
          <a:p>
            <a:pPr rtl="0" lvl="1" indent="-342900" marL="914400">
              <a:spcBef>
                <a:spcPts val="0"/>
              </a:spcBef>
              <a:buClr>
                <a:schemeClr val="dk2"/>
              </a:buClr>
              <a:buSzPct val="100000"/>
              <a:buFont typeface="Arial"/>
              <a:buChar char="○"/>
            </a:pPr>
            <a:r>
              <a:rPr lang="ja">
                <a:latin typeface="HiraMinProN-W3"/>
                <a:ea typeface="HiraMinProN-W3"/>
                <a:cs typeface="HiraMinProN-W3"/>
                <a:sym typeface="HiraMinProN-W3"/>
              </a:rPr>
              <a:t>Raspberry PiのScratch GPIO</a:t>
            </a:r>
            <a:r>
              <a:rPr lang="ja">
                <a:latin typeface="Times New Roman"/>
                <a:ea typeface="Times New Roman"/>
                <a:cs typeface="Times New Roman"/>
                <a:sym typeface="Times New Roman"/>
              </a:rPr>
              <a:t>５</a:t>
            </a:r>
            <a:r>
              <a:rPr lang="ja">
                <a:latin typeface="HiraMinProN-W3"/>
                <a:ea typeface="HiraMinProN-W3"/>
                <a:cs typeface="HiraMinProN-W3"/>
                <a:sym typeface="HiraMinProN-W3"/>
              </a:rPr>
              <a:t>(プログラム言語学習環境言語)で電子部品を制御</a:t>
            </a:r>
          </a:p>
          <a:p>
            <a:pPr rtl="0" lvl="0">
              <a:spcBef>
                <a:spcPts val="0"/>
              </a:spcBef>
              <a:buNone/>
            </a:pPr>
            <a:r>
              <a:t/>
            </a:r>
            <a:endParaRPr/>
          </a:p>
          <a:p>
            <a:pPr>
              <a:spcBef>
                <a:spcPts val="0"/>
              </a:spcBef>
              <a:buNone/>
            </a:pPr>
            <a:r>
              <a:t/>
            </a:r>
            <a:endParaRPr/>
          </a:p>
        </p:txBody>
      </p:sp>
      <p:sp>
        <p:nvSpPr>
          <p:cNvPr id="310" name="Shape 31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
        <p:nvSpPr>
          <p:cNvPr id="311" name="Shape 311"/>
          <p:cNvSpPr/>
          <p:nvPr/>
        </p:nvSpPr>
        <p:spPr>
          <a:xfrm>
            <a:off y="1478800" x="4579525"/>
            <a:ext cy="1172100" cx="4004099"/>
          </a:xfrm>
          <a:prstGeom prst="roundRect">
            <a:avLst>
              <a:gd fmla="val 16667" name="adj"/>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2" name="Shape 312"/>
          <p:cNvSpPr txBox="1"/>
          <p:nvPr/>
        </p:nvSpPr>
        <p:spPr>
          <a:xfrm>
            <a:off y="1647025" x="4861500"/>
            <a:ext cy="879900" cx="1319700"/>
          </a:xfrm>
          <a:prstGeom prst="rect">
            <a:avLst/>
          </a:prstGeom>
          <a:noFill/>
          <a:ln>
            <a:noFill/>
          </a:ln>
        </p:spPr>
        <p:txBody>
          <a:bodyPr bIns="91425" rIns="91425" lIns="91425" tIns="91425" anchor="t" anchorCtr="0">
            <a:noAutofit/>
          </a:bodyPr>
          <a:lstStyle/>
          <a:p>
            <a:pPr algn="ctr" rtl="0">
              <a:spcBef>
                <a:spcPts val="0"/>
              </a:spcBef>
              <a:buNone/>
            </a:pPr>
            <a:r>
              <a:rPr lang="ja">
                <a:latin typeface="HiraMinProN-W3"/>
                <a:ea typeface="HiraMinProN-W3"/>
                <a:cs typeface="HiraMinProN-W3"/>
                <a:sym typeface="HiraMinProN-W3"/>
              </a:rPr>
              <a:t>授業内で行う</a:t>
            </a:r>
          </a:p>
          <a:p>
            <a:pPr algn="ctr" rtl="0">
              <a:spcBef>
                <a:spcPts val="0"/>
              </a:spcBef>
              <a:buNone/>
            </a:pPr>
            <a:r>
              <a:rPr lang="ja">
                <a:latin typeface="HiraMinProN-W3"/>
                <a:ea typeface="HiraMinProN-W3"/>
                <a:cs typeface="HiraMinProN-W3"/>
                <a:sym typeface="HiraMinProN-W3"/>
              </a:rPr>
              <a:t>場合</a:t>
            </a:r>
          </a:p>
          <a:p>
            <a:pPr algn="ctr" rtl="0">
              <a:spcBef>
                <a:spcPts val="0"/>
              </a:spcBef>
              <a:buNone/>
            </a:pPr>
            <a:r>
              <a:t/>
            </a:r>
            <a:endParaRPr/>
          </a:p>
          <a:p>
            <a:pPr algn="ctr">
              <a:spcBef>
                <a:spcPts val="0"/>
              </a:spcBef>
              <a:buNone/>
            </a:pPr>
            <a:r>
              <a:t/>
            </a:r>
            <a:endParaRPr/>
          </a:p>
        </p:txBody>
      </p:sp>
      <p:sp>
        <p:nvSpPr>
          <p:cNvPr id="313" name="Shape 313"/>
          <p:cNvSpPr/>
          <p:nvPr/>
        </p:nvSpPr>
        <p:spPr>
          <a:xfrm>
            <a:off y="1843725" x="6367225"/>
            <a:ext cy="270599" cx="428700"/>
          </a:xfrm>
          <a:prstGeom prst="rightArrow">
            <a:avLst>
              <a:gd fmla="val 50000" name="adj1"/>
              <a:gd fmla="val 50000" name="adj2"/>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4" name="Shape 314"/>
          <p:cNvSpPr txBox="1"/>
          <p:nvPr/>
        </p:nvSpPr>
        <p:spPr>
          <a:xfrm>
            <a:off y="1563775" x="6711450"/>
            <a:ext cy="963000" cx="1714199"/>
          </a:xfrm>
          <a:prstGeom prst="rect">
            <a:avLst/>
          </a:prstGeom>
          <a:noFill/>
          <a:ln>
            <a:noFill/>
          </a:ln>
        </p:spPr>
        <p:txBody>
          <a:bodyPr bIns="91425" rIns="91425" lIns="91425" tIns="91425" anchor="t" anchorCtr="0">
            <a:noAutofit/>
          </a:bodyPr>
          <a:lstStyle/>
          <a:p>
            <a:pPr algn="ctr" rtl="0">
              <a:spcBef>
                <a:spcPts val="0"/>
              </a:spcBef>
              <a:buNone/>
            </a:pPr>
            <a:r>
              <a:rPr lang="ja">
                <a:latin typeface="HiraMinProN-W3"/>
                <a:ea typeface="HiraMinProN-W3"/>
                <a:cs typeface="HiraMinProN-W3"/>
                <a:sym typeface="HiraMinProN-W3"/>
              </a:rPr>
              <a:t>教案を</a:t>
            </a:r>
          </a:p>
          <a:p>
            <a:pPr algn="ctr" rtl="0">
              <a:spcBef>
                <a:spcPts val="0"/>
              </a:spcBef>
              <a:buNone/>
            </a:pPr>
            <a:r>
              <a:rPr lang="ja">
                <a:latin typeface="Times New Roman"/>
                <a:ea typeface="Times New Roman"/>
                <a:cs typeface="Times New Roman"/>
                <a:sym typeface="Times New Roman"/>
              </a:rPr>
              <a:t>２</a:t>
            </a:r>
            <a:r>
              <a:rPr lang="ja">
                <a:latin typeface="HiraMinProN-W3"/>
                <a:ea typeface="HiraMinProN-W3"/>
                <a:cs typeface="HiraMinProN-W3"/>
                <a:sym typeface="HiraMinProN-W3"/>
              </a:rPr>
              <a:t>分割する</a:t>
            </a:r>
          </a:p>
          <a:p>
            <a:pPr algn="ctr" rtl="0">
              <a:spcBef>
                <a:spcPts val="0"/>
              </a:spcBef>
              <a:buNone/>
            </a:pPr>
            <a:r>
              <a:t/>
            </a:r>
            <a:endParaRPr>
              <a:latin typeface="HiraMinProN-W3"/>
              <a:ea typeface="HiraMinProN-W3"/>
              <a:cs typeface="HiraMinProN-W3"/>
              <a:sym typeface="HiraMinProN-W3"/>
            </a:endParaRPr>
          </a:p>
          <a:p>
            <a:pPr algn="ctr">
              <a:spcBef>
                <a:spcPts val="0"/>
              </a:spcBef>
              <a:buNone/>
            </a:pPr>
            <a:r>
              <a:rPr lang="ja">
                <a:latin typeface="Times New Roman"/>
                <a:ea typeface="Times New Roman"/>
                <a:cs typeface="Times New Roman"/>
                <a:sym typeface="Times New Roman"/>
              </a:rPr>
              <a:t>45</a:t>
            </a:r>
            <a:r>
              <a:rPr lang="ja">
                <a:latin typeface="HiraMinProN-W3"/>
                <a:ea typeface="HiraMinProN-W3"/>
                <a:cs typeface="HiraMinProN-W3"/>
                <a:sym typeface="HiraMinProN-W3"/>
              </a:rPr>
              <a:t>分　</a:t>
            </a:r>
            <a:r>
              <a:rPr lang="ja">
                <a:latin typeface="Times New Roman"/>
                <a:ea typeface="Times New Roman"/>
                <a:cs typeface="Times New Roman"/>
                <a:sym typeface="Times New Roman"/>
              </a:rPr>
              <a:t>4</a:t>
            </a:r>
            <a:r>
              <a:rPr lang="ja">
                <a:latin typeface="HiraMinProN-W3"/>
                <a:ea typeface="HiraMinProN-W3"/>
                <a:cs typeface="HiraMinProN-W3"/>
                <a:sym typeface="HiraMinProN-W3"/>
              </a:rPr>
              <a:t>ターム</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Raspberry Pi</a:t>
            </a:r>
          </a:p>
        </p:txBody>
      </p:sp>
      <p:sp>
        <p:nvSpPr>
          <p:cNvPr id="320" name="Shape 320"/>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321" name="Shape 321"/>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322" name="Shape 322"/>
          <p:cNvPicPr preferRelativeResize="0"/>
          <p:nvPr/>
        </p:nvPicPr>
        <p:blipFill>
          <a:blip r:embed="rId3">
            <a:alphaModFix/>
          </a:blip>
          <a:stretch>
            <a:fillRect/>
          </a:stretch>
        </p:blipFill>
        <p:spPr>
          <a:xfrm>
            <a:off y="1356200" x="3061600"/>
            <a:ext cy="3552624" cx="3226118"/>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y="0" x="0"/>
          <a:ext cy="0" cx="0"/>
          <a:chOff y="0" x="0"/>
          <a:chExt cy="0" cx="0"/>
        </a:xfrm>
      </p:grpSpPr>
      <p:sp>
        <p:nvSpPr>
          <p:cNvPr id="327" name="Shape 327"/>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ja">
                <a:latin typeface="HiraMinProN-W3"/>
                <a:ea typeface="HiraMinProN-W3"/>
                <a:cs typeface="HiraMinProN-W3"/>
                <a:sym typeface="HiraMinProN-W3"/>
              </a:rPr>
              <a:t>Raspberry Pi GPIO</a:t>
            </a:r>
          </a:p>
        </p:txBody>
      </p:sp>
      <p:sp>
        <p:nvSpPr>
          <p:cNvPr id="328" name="Shape 328"/>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a:p>
        </p:txBody>
      </p:sp>
      <p:sp>
        <p:nvSpPr>
          <p:cNvPr id="329" name="Shape 329"/>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pic>
        <p:nvPicPr>
          <p:cNvPr id="330" name="Shape 330"/>
          <p:cNvPicPr preferRelativeResize="0"/>
          <p:nvPr/>
        </p:nvPicPr>
        <p:blipFill>
          <a:blip r:embed="rId3">
            <a:alphaModFix/>
          </a:blip>
          <a:stretch>
            <a:fillRect/>
          </a:stretch>
        </p:blipFill>
        <p:spPr>
          <a:xfrm>
            <a:off y="1400375" x="3105150"/>
            <a:ext cy="2876550" cx="2933700"/>
          </a:xfrm>
          <a:prstGeom prst="rect">
            <a:avLst/>
          </a:prstGeom>
          <a:noFill/>
          <a:ln>
            <a:noFill/>
          </a:ln>
        </p:spPr>
      </p:pic>
      <p:sp>
        <p:nvSpPr>
          <p:cNvPr id="331" name="Shape 331"/>
          <p:cNvSpPr/>
          <p:nvPr/>
        </p:nvSpPr>
        <p:spPr>
          <a:xfrm>
            <a:off y="2402825" x="4874975"/>
            <a:ext cy="521400" cx="716100"/>
          </a:xfrm>
          <a:prstGeom prst="right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2" name="Shape 332"/>
          <p:cNvSpPr txBox="1"/>
          <p:nvPr/>
        </p:nvSpPr>
        <p:spPr>
          <a:xfrm>
            <a:off y="2577950" x="3572075"/>
            <a:ext cy="521400" cx="1302900"/>
          </a:xfrm>
          <a:prstGeom prst="rect">
            <a:avLst/>
          </a:prstGeom>
          <a:noFill/>
          <a:ln>
            <a:noFill/>
          </a:ln>
        </p:spPr>
        <p:txBody>
          <a:bodyPr bIns="91425" rIns="91425" lIns="91425" tIns="91425" anchor="t" anchorCtr="0">
            <a:noAutofit/>
          </a:bodyPr>
          <a:lstStyle/>
          <a:p>
            <a:pPr rtl="0" lvl="0">
              <a:spcBef>
                <a:spcPts val="0"/>
              </a:spcBef>
              <a:buNone/>
            </a:pPr>
            <a:r>
              <a:t/>
            </a:r>
            <a:endParaRPr sz="3000"/>
          </a:p>
        </p:txBody>
      </p:sp>
      <p:sp>
        <p:nvSpPr>
          <p:cNvPr id="333" name="Shape 333"/>
          <p:cNvSpPr txBox="1"/>
          <p:nvPr/>
        </p:nvSpPr>
        <p:spPr>
          <a:xfrm>
            <a:off y="4361625" x="3572075"/>
            <a:ext cy="415200" cx="2125200"/>
          </a:xfrm>
          <a:prstGeom prst="rect">
            <a:avLst/>
          </a:prstGeom>
          <a:noFill/>
          <a:ln>
            <a:noFill/>
          </a:ln>
        </p:spPr>
        <p:txBody>
          <a:bodyPr bIns="91425" rIns="91425" lIns="91425" tIns="91425" anchor="t" anchorCtr="0">
            <a:noAutofit/>
          </a:bodyPr>
          <a:lstStyle/>
          <a:p>
            <a:pPr algn="ctr">
              <a:spcBef>
                <a:spcPts val="0"/>
              </a:spcBef>
              <a:buNone/>
            </a:pPr>
            <a:r>
              <a:rPr sz="1800" lang="ja"/>
              <a:t>Raspberry Pi</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y="0" x="0"/>
          <a:ext cy="0" cx="0"/>
          <a:chOff y="0" x="0"/>
          <a:chExt cy="0" cx="0"/>
        </a:xfrm>
      </p:grpSpPr>
      <p:sp>
        <p:nvSpPr>
          <p:cNvPr id="338" name="Shape 33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Raspberry Pi と電子部品</a:t>
            </a:r>
          </a:p>
        </p:txBody>
      </p:sp>
      <p:sp>
        <p:nvSpPr>
          <p:cNvPr id="339" name="Shape 339"/>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340" name="Shape 34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341" name="Shape 341"/>
          <p:cNvPicPr preferRelativeResize="0"/>
          <p:nvPr/>
        </p:nvPicPr>
        <p:blipFill>
          <a:blip r:embed="rId3">
            <a:alphaModFix/>
          </a:blip>
          <a:stretch>
            <a:fillRect/>
          </a:stretch>
        </p:blipFill>
        <p:spPr>
          <a:xfrm>
            <a:off y="1345875" x="2665500"/>
            <a:ext cy="3209424" cx="33287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y="0" x="0"/>
          <a:ext cy="0" cx="0"/>
          <a:chOff y="0" x="0"/>
          <a:chExt cy="0" cx="0"/>
        </a:xfrm>
      </p:grpSpPr>
      <p:sp>
        <p:nvSpPr>
          <p:cNvPr id="346" name="Shape 34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Scratch </a:t>
            </a:r>
          </a:p>
        </p:txBody>
      </p:sp>
      <p:sp>
        <p:nvSpPr>
          <p:cNvPr id="347" name="Shape 347"/>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348" name="Shape 348"/>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349" name="Shape 349"/>
          <p:cNvPicPr preferRelativeResize="0"/>
          <p:nvPr/>
        </p:nvPicPr>
        <p:blipFill>
          <a:blip r:embed="rId3">
            <a:alphaModFix/>
          </a:blip>
          <a:stretch>
            <a:fillRect/>
          </a:stretch>
        </p:blipFill>
        <p:spPr>
          <a:xfrm>
            <a:off y="1022250" x="832050"/>
            <a:ext cy="4592698" cx="72120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y="0" x="0"/>
          <a:ext cy="0" cx="0"/>
          <a:chOff y="0" x="0"/>
          <a:chExt cy="0" cx="0"/>
        </a:xfrm>
      </p:grpSpPr>
      <p:sp>
        <p:nvSpPr>
          <p:cNvPr id="354" name="Shape 354"/>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355" name="Shape 355"/>
          <p:cNvPicPr preferRelativeResize="0"/>
          <p:nvPr/>
        </p:nvPicPr>
        <p:blipFill>
          <a:blip r:embed="rId3">
            <a:alphaModFix/>
          </a:blip>
          <a:stretch>
            <a:fillRect/>
          </a:stretch>
        </p:blipFill>
        <p:spPr>
          <a:xfrm>
            <a:off y="2074000" x="622200"/>
            <a:ext cy="1874699" cx="3872650"/>
          </a:xfrm>
          <a:prstGeom prst="rect">
            <a:avLst/>
          </a:prstGeom>
          <a:noFill/>
          <a:ln>
            <a:noFill/>
          </a:ln>
        </p:spPr>
      </p:pic>
      <p:pic>
        <p:nvPicPr>
          <p:cNvPr id="356" name="Shape 356"/>
          <p:cNvPicPr preferRelativeResize="0"/>
          <p:nvPr/>
        </p:nvPicPr>
        <p:blipFill>
          <a:blip r:embed="rId4">
            <a:alphaModFix/>
          </a:blip>
          <a:stretch>
            <a:fillRect/>
          </a:stretch>
        </p:blipFill>
        <p:spPr>
          <a:xfrm>
            <a:off y="1758312" x="4732775"/>
            <a:ext cy="2220549" cx="40386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sz="2400">
              <a:latin typeface="HiraMinPro-W3"/>
              <a:ea typeface="HiraMinPro-W3"/>
              <a:cs typeface="HiraMinPro-W3"/>
              <a:sym typeface="HiraMinPro-W3"/>
            </a:endParaRP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プログラミングで制御して，制御した部品を視覚で捉えることができる</a:t>
            </a: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他の教科と関連させながら知識・技能が身に付く</a:t>
            </a:r>
          </a:p>
          <a:p>
            <a:pPr rtl="0"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簡単なものでプログラムで思い通りになる達成感</a:t>
            </a:r>
          </a:p>
          <a:p>
            <a:pPr lvl="0" indent="-381000" marL="457200">
              <a:spcBef>
                <a:spcPts val="0"/>
              </a:spcBef>
              <a:buClr>
                <a:schemeClr val="dk2"/>
              </a:buClr>
              <a:buSzPct val="100000"/>
              <a:buFont typeface="Arial"/>
              <a:buChar char="●"/>
            </a:pPr>
            <a:r>
              <a:rPr sz="2400" lang="ja">
                <a:latin typeface="HiraMinProN-W3"/>
                <a:ea typeface="HiraMinProN-W3"/>
                <a:cs typeface="HiraMinProN-W3"/>
                <a:sym typeface="HiraMinProN-W3"/>
              </a:rPr>
              <a:t>想像力を掻き立てることができる</a:t>
            </a:r>
          </a:p>
        </p:txBody>
      </p:sp>
      <p:sp>
        <p:nvSpPr>
          <p:cNvPr id="362" name="Shape 36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000" lang="ja">
                <a:latin typeface="HiraMinProN-W3"/>
                <a:ea typeface="HiraMinProN-W3"/>
                <a:cs typeface="HiraMinProN-W3"/>
                <a:sym typeface="HiraMinProN-W3"/>
              </a:rPr>
              <a:t>電子部品を使ったプロウグラミン導入の効果 or 利点</a:t>
            </a:r>
          </a:p>
        </p:txBody>
      </p:sp>
      <p:sp>
        <p:nvSpPr>
          <p:cNvPr id="363" name="Shape 36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y="0" x="0"/>
          <a:ext cy="0" cx="0"/>
          <a:chOff y="0" x="0"/>
          <a:chExt cy="0" cx="0"/>
        </a:xfrm>
      </p:grpSpPr>
      <p:sp>
        <p:nvSpPr>
          <p:cNvPr id="368" name="Shape 36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実施</a:t>
            </a:r>
          </a:p>
        </p:txBody>
      </p:sp>
      <p:sp>
        <p:nvSpPr>
          <p:cNvPr id="369" name="Shape 369"/>
          <p:cNvSpPr txBox="1"/>
          <p:nvPr>
            <p:ph idx="1" type="body"/>
          </p:nvPr>
        </p:nvSpPr>
        <p:spPr>
          <a:xfrm>
            <a:off y="1346191" x="703575"/>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370" name="Shape 37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
        <p:nvSpPr>
          <p:cNvPr id="371" name="Shape 371"/>
          <p:cNvSpPr/>
          <p:nvPr/>
        </p:nvSpPr>
        <p:spPr>
          <a:xfrm>
            <a:off y="3804275" x="5128200"/>
            <a:ext cy="323399" cx="304499"/>
          </a:xfrm>
          <a:prstGeom prst="downArrow">
            <a:avLst>
              <a:gd fmla="val 50000" name="adj1"/>
              <a:gd fmla="val 50000" name="adj2"/>
            </a:avLst>
          </a:prstGeom>
          <a:solidFill>
            <a:srgbClr val="4A86E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72" name="Shape 372"/>
          <p:cNvSpPr txBox="1"/>
          <p:nvPr/>
        </p:nvSpPr>
        <p:spPr>
          <a:xfrm>
            <a:off y="2017937" x="1891350"/>
            <a:ext cy="415200" cx="2110499"/>
          </a:xfrm>
          <a:prstGeom prst="rect">
            <a:avLst/>
          </a:prstGeom>
          <a:noFill/>
          <a:ln>
            <a:noFill/>
          </a:ln>
        </p:spPr>
        <p:txBody>
          <a:bodyPr bIns="91425" rIns="91425" lIns="91425" tIns="91425" anchor="t" anchorCtr="0">
            <a:noAutofit/>
          </a:bodyPr>
          <a:lstStyle/>
          <a:p>
            <a:pPr algn="ctr">
              <a:spcBef>
                <a:spcPts val="0"/>
              </a:spcBef>
              <a:buNone/>
            </a:pPr>
            <a:r>
              <a:rPr sz="2400" lang="ja">
                <a:latin typeface="HiraMinPro-W3"/>
                <a:ea typeface="HiraMinPro-W3"/>
                <a:cs typeface="HiraMinPro-W3"/>
                <a:sym typeface="HiraMinPro-W3"/>
              </a:rPr>
              <a:t>実施日</a:t>
            </a:r>
          </a:p>
        </p:txBody>
      </p:sp>
      <p:sp>
        <p:nvSpPr>
          <p:cNvPr id="373" name="Shape 373"/>
          <p:cNvSpPr txBox="1"/>
          <p:nvPr/>
        </p:nvSpPr>
        <p:spPr>
          <a:xfrm>
            <a:off y="2010162" x="4876925"/>
            <a:ext cy="363300" cx="968699"/>
          </a:xfrm>
          <a:prstGeom prst="rect">
            <a:avLst/>
          </a:prstGeom>
          <a:noFill/>
          <a:ln>
            <a:noFill/>
          </a:ln>
        </p:spPr>
        <p:txBody>
          <a:bodyPr bIns="91425" rIns="91425" lIns="91425" tIns="91425" anchor="t" anchorCtr="0">
            <a:noAutofit/>
          </a:bodyPr>
          <a:lstStyle/>
          <a:p>
            <a:pPr algn="l">
              <a:spcBef>
                <a:spcPts val="0"/>
              </a:spcBef>
              <a:buNone/>
            </a:pPr>
            <a:r>
              <a:rPr sz="2400" lang="ja"/>
              <a:t> </a:t>
            </a:r>
            <a:r>
              <a:rPr sz="2400" lang="ja">
                <a:latin typeface="HiraMinPro-W3"/>
                <a:ea typeface="HiraMinPro-W3"/>
                <a:cs typeface="HiraMinPro-W3"/>
                <a:sym typeface="HiraMinPro-W3"/>
              </a:rPr>
              <a:t>場所</a:t>
            </a:r>
          </a:p>
        </p:txBody>
      </p:sp>
      <p:sp>
        <p:nvSpPr>
          <p:cNvPr id="374" name="Shape 374"/>
          <p:cNvSpPr txBox="1"/>
          <p:nvPr/>
        </p:nvSpPr>
        <p:spPr>
          <a:xfrm>
            <a:off y="1991375" x="6720725"/>
            <a:ext cy="415200" cx="1522199"/>
          </a:xfrm>
          <a:prstGeom prst="rect">
            <a:avLst/>
          </a:prstGeom>
          <a:noFill/>
          <a:ln>
            <a:noFill/>
          </a:ln>
        </p:spPr>
        <p:txBody>
          <a:bodyPr bIns="91425" rIns="91425" lIns="91425" tIns="91425" anchor="t" anchorCtr="0">
            <a:noAutofit/>
          </a:bodyPr>
          <a:lstStyle/>
          <a:p>
            <a:pPr>
              <a:spcBef>
                <a:spcPts val="0"/>
              </a:spcBef>
              <a:buNone/>
            </a:pPr>
            <a:r>
              <a:rPr sz="2400" lang="ja">
                <a:latin typeface="HiraMinPro-W3"/>
                <a:ea typeface="HiraMinPro-W3"/>
                <a:cs typeface="HiraMinPro-W3"/>
                <a:sym typeface="HiraMinPro-W3"/>
              </a:rPr>
              <a:t>指導者</a:t>
            </a:r>
          </a:p>
        </p:txBody>
      </p:sp>
      <p:sp>
        <p:nvSpPr>
          <p:cNvPr id="375" name="Shape 375"/>
          <p:cNvSpPr txBox="1"/>
          <p:nvPr/>
        </p:nvSpPr>
        <p:spPr>
          <a:xfrm>
            <a:off y="2017337" x="657675"/>
            <a:ext cy="363300" cx="813300"/>
          </a:xfrm>
          <a:prstGeom prst="rect">
            <a:avLst/>
          </a:prstGeom>
          <a:noFill/>
          <a:ln>
            <a:noFill/>
          </a:ln>
        </p:spPr>
        <p:txBody>
          <a:bodyPr bIns="91425" rIns="91425" lIns="91425" tIns="91425" anchor="t" anchorCtr="0">
            <a:noAutofit/>
          </a:bodyPr>
          <a:lstStyle/>
          <a:p>
            <a:pPr>
              <a:spcBef>
                <a:spcPts val="0"/>
              </a:spcBef>
              <a:buNone/>
            </a:pPr>
            <a:r>
              <a:rPr sz="2400" lang="ja">
                <a:latin typeface="HiraMinPro-W3"/>
                <a:ea typeface="HiraMinPro-W3"/>
                <a:cs typeface="HiraMinPro-W3"/>
                <a:sym typeface="HiraMinPro-W3"/>
              </a:rPr>
              <a:t>試行</a:t>
            </a:r>
          </a:p>
        </p:txBody>
      </p:sp>
      <p:sp>
        <p:nvSpPr>
          <p:cNvPr id="376" name="Shape 376"/>
          <p:cNvSpPr txBox="1"/>
          <p:nvPr/>
        </p:nvSpPr>
        <p:spPr>
          <a:xfrm>
            <a:off y="3282875" x="703575"/>
            <a:ext cy="521400" cx="721500"/>
          </a:xfrm>
          <a:prstGeom prst="rect">
            <a:avLst/>
          </a:prstGeom>
          <a:noFill/>
          <a:ln>
            <a:noFill/>
          </a:ln>
        </p:spPr>
        <p:txBody>
          <a:bodyPr bIns="91425" rIns="91425" lIns="91425" tIns="91425" anchor="t" anchorCtr="0">
            <a:noAutofit/>
          </a:bodyPr>
          <a:lstStyle/>
          <a:p>
            <a:pPr>
              <a:spcBef>
                <a:spcPts val="0"/>
              </a:spcBef>
              <a:buNone/>
            </a:pPr>
            <a:r>
              <a:rPr sz="2400" lang="ja">
                <a:latin typeface="HiraMinPro-W3"/>
                <a:ea typeface="HiraMinPro-W3"/>
                <a:cs typeface="HiraMinPro-W3"/>
                <a:sym typeface="HiraMinPro-W3"/>
              </a:rPr>
              <a:t>1回</a:t>
            </a:r>
          </a:p>
        </p:txBody>
      </p:sp>
      <p:sp>
        <p:nvSpPr>
          <p:cNvPr id="377" name="Shape 377"/>
          <p:cNvSpPr txBox="1"/>
          <p:nvPr/>
        </p:nvSpPr>
        <p:spPr>
          <a:xfrm>
            <a:off y="4100675" x="703575"/>
            <a:ext cy="521400" cx="721500"/>
          </a:xfrm>
          <a:prstGeom prst="rect">
            <a:avLst/>
          </a:prstGeom>
          <a:noFill/>
          <a:ln>
            <a:noFill/>
          </a:ln>
        </p:spPr>
        <p:txBody>
          <a:bodyPr bIns="91425" rIns="91425" lIns="91425" tIns="91425" anchor="t" anchorCtr="0">
            <a:noAutofit/>
          </a:bodyPr>
          <a:lstStyle/>
          <a:p>
            <a:pPr rtl="0" lvl="0">
              <a:spcBef>
                <a:spcPts val="0"/>
              </a:spcBef>
              <a:buNone/>
            </a:pPr>
            <a:r>
              <a:rPr sz="2400" lang="ja">
                <a:latin typeface="HiraMinPro-W3"/>
                <a:ea typeface="HiraMinPro-W3"/>
                <a:cs typeface="HiraMinPro-W3"/>
                <a:sym typeface="HiraMinPro-W3"/>
              </a:rPr>
              <a:t>2回</a:t>
            </a:r>
          </a:p>
        </p:txBody>
      </p:sp>
      <p:sp>
        <p:nvSpPr>
          <p:cNvPr id="378" name="Shape 378"/>
          <p:cNvSpPr txBox="1"/>
          <p:nvPr/>
        </p:nvSpPr>
        <p:spPr>
          <a:xfrm>
            <a:off y="2497775" x="1803000"/>
            <a:ext cy="415200" cx="2287199"/>
          </a:xfrm>
          <a:prstGeom prst="rect">
            <a:avLst/>
          </a:prstGeom>
          <a:noFill/>
          <a:ln>
            <a:noFill/>
          </a:ln>
        </p:spPr>
        <p:txBody>
          <a:bodyPr bIns="91425" rIns="91425" lIns="91425" tIns="91425" anchor="t" anchorCtr="0">
            <a:noAutofit/>
          </a:bodyPr>
          <a:lstStyle/>
          <a:p>
            <a:pPr algn="ctr">
              <a:spcBef>
                <a:spcPts val="0"/>
              </a:spcBef>
              <a:buNone/>
            </a:pPr>
            <a:r>
              <a:rPr sz="1800" lang="ja">
                <a:latin typeface="HiraMinPro-W3"/>
                <a:ea typeface="HiraMinPro-W3"/>
                <a:cs typeface="HiraMinPro-W3"/>
                <a:sym typeface="HiraMinPro-W3"/>
              </a:rPr>
              <a:t>2014年11月2日</a:t>
            </a:r>
          </a:p>
        </p:txBody>
      </p:sp>
      <p:sp>
        <p:nvSpPr>
          <p:cNvPr id="379" name="Shape 379"/>
          <p:cNvSpPr txBox="1"/>
          <p:nvPr/>
        </p:nvSpPr>
        <p:spPr>
          <a:xfrm>
            <a:off y="3335962" x="1803000"/>
            <a:ext cy="415200" cx="22871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2014年12月23日</a:t>
            </a:r>
          </a:p>
        </p:txBody>
      </p:sp>
      <p:sp>
        <p:nvSpPr>
          <p:cNvPr id="380" name="Shape 380"/>
          <p:cNvSpPr txBox="1"/>
          <p:nvPr/>
        </p:nvSpPr>
        <p:spPr>
          <a:xfrm>
            <a:off y="4153775" x="1803000"/>
            <a:ext cy="415200" cx="22871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2015年1月25日</a:t>
            </a:r>
          </a:p>
        </p:txBody>
      </p:sp>
      <p:sp>
        <p:nvSpPr>
          <p:cNvPr id="381" name="Shape 381"/>
          <p:cNvSpPr txBox="1"/>
          <p:nvPr/>
        </p:nvSpPr>
        <p:spPr>
          <a:xfrm>
            <a:off y="2435725" x="4615700"/>
            <a:ext cy="521400" cx="1416299"/>
          </a:xfrm>
          <a:prstGeom prst="rect">
            <a:avLst/>
          </a:prstGeom>
          <a:noFill/>
          <a:ln>
            <a:noFill/>
          </a:ln>
        </p:spPr>
        <p:txBody>
          <a:bodyPr bIns="91425" rIns="91425" lIns="91425" tIns="91425" anchor="t" anchorCtr="0">
            <a:noAutofit/>
          </a:bodyPr>
          <a:lstStyle/>
          <a:p>
            <a:pPr algn="ctr">
              <a:spcBef>
                <a:spcPts val="0"/>
              </a:spcBef>
              <a:buNone/>
            </a:pPr>
            <a:r>
              <a:rPr sz="1800" lang="ja">
                <a:latin typeface="HiraMinPro-W3"/>
                <a:ea typeface="HiraMinPro-W3"/>
                <a:cs typeface="HiraMinPro-W3"/>
                <a:sym typeface="HiraMinPro-W3"/>
              </a:rPr>
              <a:t>桜麗祭</a:t>
            </a:r>
          </a:p>
        </p:txBody>
      </p:sp>
      <p:sp>
        <p:nvSpPr>
          <p:cNvPr id="382" name="Shape 382"/>
          <p:cNvSpPr txBox="1"/>
          <p:nvPr/>
        </p:nvSpPr>
        <p:spPr>
          <a:xfrm>
            <a:off y="3268525" x="4699475"/>
            <a:ext cy="521400" cx="14162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小学校</a:t>
            </a:r>
          </a:p>
        </p:txBody>
      </p:sp>
      <p:sp>
        <p:nvSpPr>
          <p:cNvPr id="383" name="Shape 383"/>
          <p:cNvSpPr txBox="1"/>
          <p:nvPr/>
        </p:nvSpPr>
        <p:spPr>
          <a:xfrm>
            <a:off y="4100675" x="4699475"/>
            <a:ext cy="521400" cx="14162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小学校</a:t>
            </a:r>
          </a:p>
        </p:txBody>
      </p:sp>
      <p:sp>
        <p:nvSpPr>
          <p:cNvPr id="384" name="Shape 384"/>
          <p:cNvSpPr txBox="1"/>
          <p:nvPr/>
        </p:nvSpPr>
        <p:spPr>
          <a:xfrm>
            <a:off y="2543662" x="6557525"/>
            <a:ext cy="323399" cx="1848599"/>
          </a:xfrm>
          <a:prstGeom prst="rect">
            <a:avLst/>
          </a:prstGeom>
          <a:noFill/>
          <a:ln>
            <a:noFill/>
          </a:ln>
        </p:spPr>
        <p:txBody>
          <a:bodyPr bIns="91425" rIns="91425" lIns="91425" tIns="91425" anchor="t" anchorCtr="0">
            <a:noAutofit/>
          </a:bodyPr>
          <a:lstStyle/>
          <a:p>
            <a:pPr>
              <a:spcBef>
                <a:spcPts val="0"/>
              </a:spcBef>
              <a:buNone/>
            </a:pPr>
            <a:r>
              <a:rPr sz="1800" lang="ja">
                <a:latin typeface="HiraMinPro-W3"/>
                <a:ea typeface="HiraMinPro-W3"/>
                <a:cs typeface="HiraMinPro-W3"/>
                <a:sym typeface="HiraMinPro-W3"/>
              </a:rPr>
              <a:t>金子，鈴木</a:t>
            </a:r>
          </a:p>
        </p:txBody>
      </p:sp>
      <p:sp>
        <p:nvSpPr>
          <p:cNvPr id="385" name="Shape 385"/>
          <p:cNvSpPr txBox="1"/>
          <p:nvPr/>
        </p:nvSpPr>
        <p:spPr>
          <a:xfrm>
            <a:off y="3282875" x="6557525"/>
            <a:ext cy="323399" cx="1522199"/>
          </a:xfrm>
          <a:prstGeom prst="rect">
            <a:avLst/>
          </a:prstGeom>
          <a:noFill/>
          <a:ln>
            <a:noFill/>
          </a:ln>
        </p:spPr>
        <p:txBody>
          <a:bodyPr bIns="91425" rIns="91425" lIns="91425" tIns="91425" anchor="t" anchorCtr="0">
            <a:noAutofit/>
          </a:bodyPr>
          <a:lstStyle/>
          <a:p>
            <a:pPr rtl="0" lvl="0">
              <a:spcBef>
                <a:spcPts val="0"/>
              </a:spcBef>
              <a:buNone/>
            </a:pPr>
            <a:r>
              <a:rPr sz="1800" lang="ja">
                <a:latin typeface="HiraMinPro-W3"/>
                <a:ea typeface="HiraMinPro-W3"/>
                <a:cs typeface="HiraMinPro-W3"/>
                <a:sym typeface="HiraMinPro-W3"/>
              </a:rPr>
              <a:t>金子，別所</a:t>
            </a:r>
          </a:p>
        </p:txBody>
      </p:sp>
      <p:sp>
        <p:nvSpPr>
          <p:cNvPr id="386" name="Shape 386"/>
          <p:cNvSpPr txBox="1"/>
          <p:nvPr/>
        </p:nvSpPr>
        <p:spPr>
          <a:xfrm>
            <a:off y="4100675" x="6557525"/>
            <a:ext cy="323399" cx="2202600"/>
          </a:xfrm>
          <a:prstGeom prst="rect">
            <a:avLst/>
          </a:prstGeom>
          <a:noFill/>
          <a:ln>
            <a:noFill/>
          </a:ln>
        </p:spPr>
        <p:txBody>
          <a:bodyPr bIns="91425" rIns="91425" lIns="91425" tIns="91425" anchor="t" anchorCtr="0">
            <a:noAutofit/>
          </a:bodyPr>
          <a:lstStyle/>
          <a:p>
            <a:pPr rtl="0" lvl="0">
              <a:spcBef>
                <a:spcPts val="0"/>
              </a:spcBef>
              <a:buNone/>
            </a:pPr>
            <a:r>
              <a:rPr sz="1800" lang="ja">
                <a:latin typeface="HiraMinPro-W3"/>
                <a:ea typeface="HiraMinPro-W3"/>
                <a:cs typeface="HiraMinPro-W3"/>
                <a:sym typeface="HiraMinPro-W3"/>
              </a:rPr>
              <a:t>金子，鈴木，丸山</a:t>
            </a:r>
          </a:p>
        </p:txBody>
      </p:sp>
      <p:sp>
        <p:nvSpPr>
          <p:cNvPr id="387" name="Shape 387"/>
          <p:cNvSpPr/>
          <p:nvPr/>
        </p:nvSpPr>
        <p:spPr>
          <a:xfrm>
            <a:off y="2930750" x="5128200"/>
            <a:ext cy="323399" cx="304499"/>
          </a:xfrm>
          <a:prstGeom prst="downArrow">
            <a:avLst>
              <a:gd fmla="val 50000" name="adj1"/>
              <a:gd fmla="val 50000" name="adj2"/>
            </a:avLst>
          </a:prstGeom>
          <a:solidFill>
            <a:srgbClr val="4A86E8"/>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y="0" x="0"/>
          <a:ext cy="0" cx="0"/>
          <a:chOff y="0" x="0"/>
          <a:chExt cy="0" cx="0"/>
        </a:xfrm>
      </p:grpSpPr>
      <p:sp>
        <p:nvSpPr>
          <p:cNvPr id="392" name="Shape 39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4800" lang="ja">
                <a:latin typeface="HiraMinProN-W3"/>
                <a:ea typeface="HiraMinProN-W3"/>
                <a:cs typeface="HiraMinProN-W3"/>
                <a:sym typeface="HiraMinProN-W3"/>
              </a:rPr>
              <a:t>第</a:t>
            </a:r>
            <a:r>
              <a:rPr sz="4800" lang="ja">
                <a:latin typeface="Times New Roman"/>
                <a:ea typeface="Times New Roman"/>
                <a:cs typeface="Times New Roman"/>
                <a:sym typeface="Times New Roman"/>
              </a:rPr>
              <a:t>０</a:t>
            </a:r>
            <a:r>
              <a:rPr sz="4800" lang="ja">
                <a:latin typeface="HiraMinProN-W3"/>
                <a:ea typeface="HiraMinProN-W3"/>
                <a:cs typeface="HiraMinProN-W3"/>
                <a:sym typeface="HiraMinProN-W3"/>
              </a:rPr>
              <a:t>回　実施内容</a:t>
            </a:r>
          </a:p>
        </p:txBody>
      </p:sp>
      <p:sp>
        <p:nvSpPr>
          <p:cNvPr id="393" name="Shape 393"/>
          <p:cNvSpPr txBox="1"/>
          <p:nvPr>
            <p:ph idx="1" type="body"/>
          </p:nvPr>
        </p:nvSpPr>
        <p:spPr>
          <a:xfrm>
            <a:off y="1256941" x="196075"/>
            <a:ext cy="3630300" cx="8229600"/>
          </a:xfrm>
          <a:prstGeom prst="rect">
            <a:avLst/>
          </a:prstGeom>
          <a:ln w="9525" cap="flat">
            <a:solidFill>
              <a:srgbClr val="F3F3F3"/>
            </a:solidFill>
            <a:prstDash val="solid"/>
            <a:round/>
            <a:headEnd w="med" len="med" type="none"/>
            <a:tailEnd w="med" len="med" type="none"/>
          </a:ln>
        </p:spPr>
        <p:txBody>
          <a:bodyPr bIns="91425" rIns="91425" lIns="91425" tIns="91425" anchor="t" anchorCtr="0">
            <a:noAutofit/>
          </a:bodyPr>
          <a:lstStyle/>
          <a:p>
            <a:pPr rtl="0">
              <a:spcBef>
                <a:spcPts val="0"/>
              </a:spcBef>
              <a:buNone/>
            </a:pPr>
            <a:r>
              <a:rPr sz="2400" lang="ja">
                <a:solidFill>
                  <a:srgbClr val="FF0000"/>
                </a:solidFill>
                <a:latin typeface="HiraMinProN-W3"/>
                <a:ea typeface="HiraMinProN-W3"/>
                <a:cs typeface="HiraMinProN-W3"/>
                <a:sym typeface="HiraMinProN-W3"/>
              </a:rPr>
              <a:t>日本大学文理学部桜麗祭</a:t>
            </a:r>
            <a:r>
              <a:rPr sz="2400" lang="ja">
                <a:latin typeface="HiraMinPro-W3"/>
                <a:ea typeface="HiraMinPro-W3"/>
                <a:cs typeface="HiraMinPro-W3"/>
                <a:sym typeface="HiraMinPro-W3"/>
              </a:rPr>
              <a:t>で実施</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題材</a:t>
            </a:r>
          </a:p>
          <a:p>
            <a:pPr rtl="0" lvl="0" indent="0" marL="457200">
              <a:spcBef>
                <a:spcPts val="0"/>
              </a:spcBef>
              <a:buNone/>
            </a:pPr>
            <a:r>
              <a:rPr sz="2400" lang="ja">
                <a:latin typeface="HiraMinPro-W3"/>
                <a:ea typeface="HiraMinPro-W3"/>
                <a:cs typeface="HiraMinPro-W3"/>
                <a:sym typeface="HiraMinPro-W3"/>
              </a:rPr>
              <a:t>Raspberry Piを体験</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参加児童数　18人</a:t>
            </a:r>
          </a:p>
          <a:p>
            <a:pPr lvl="0">
              <a:spcBef>
                <a:spcPts val="0"/>
              </a:spcBef>
              <a:buClr>
                <a:schemeClr val="dk1"/>
              </a:buClr>
              <a:buFont typeface="Arial"/>
              <a:buNone/>
            </a:pPr>
            <a:r>
              <a:t/>
            </a:r>
            <a:endParaRPr sz="2400">
              <a:latin typeface="HiraMinPro-W3"/>
              <a:ea typeface="HiraMinPro-W3"/>
              <a:cs typeface="HiraMinPro-W3"/>
              <a:sym typeface="HiraMinPro-W3"/>
            </a:endParaRPr>
          </a:p>
        </p:txBody>
      </p:sp>
      <p:sp>
        <p:nvSpPr>
          <p:cNvPr id="394" name="Shape 394"/>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395" name="Shape 395"/>
          <p:cNvPicPr preferRelativeResize="0"/>
          <p:nvPr/>
        </p:nvPicPr>
        <p:blipFill>
          <a:blip r:embed="rId3">
            <a:alphaModFix/>
          </a:blip>
          <a:stretch>
            <a:fillRect/>
          </a:stretch>
        </p:blipFill>
        <p:spPr>
          <a:xfrm>
            <a:off y="2842753" x="4369103"/>
            <a:ext cy="1779324" cx="38333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Times New Roman"/>
                <a:ea typeface="Times New Roman"/>
                <a:cs typeface="Times New Roman"/>
                <a:sym typeface="Times New Roman"/>
              </a:rPr>
              <a:t>１</a:t>
            </a:r>
            <a:r>
              <a:rPr lang="ja">
                <a:latin typeface="HiraMinProN-W3"/>
                <a:ea typeface="HiraMinProN-W3"/>
                <a:cs typeface="HiraMinProN-W3"/>
                <a:sym typeface="HiraMinProN-W3"/>
              </a:rPr>
              <a:t>章　はじめに</a:t>
            </a:r>
          </a:p>
        </p:txBody>
      </p:sp>
      <p:sp>
        <p:nvSpPr>
          <p:cNvPr id="111" name="Shape 111"/>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112" name="Shape 112"/>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y="0" x="0"/>
          <a:ext cy="0" cx="0"/>
          <a:chOff y="0" x="0"/>
          <a:chExt cy="0" cx="0"/>
        </a:xfrm>
      </p:grpSpPr>
      <p:sp>
        <p:nvSpPr>
          <p:cNvPr id="400" name="Shape 400"/>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sz="4800" lang="ja">
                <a:latin typeface="HiraMinProN-W3"/>
                <a:ea typeface="HiraMinProN-W3"/>
                <a:cs typeface="HiraMinProN-W3"/>
                <a:sym typeface="HiraMinProN-W3"/>
              </a:rPr>
              <a:t>第</a:t>
            </a:r>
            <a:r>
              <a:rPr sz="4800" lang="ja">
                <a:latin typeface="Times New Roman"/>
                <a:ea typeface="Times New Roman"/>
                <a:cs typeface="Times New Roman"/>
                <a:sym typeface="Times New Roman"/>
              </a:rPr>
              <a:t>１</a:t>
            </a:r>
            <a:r>
              <a:rPr sz="4800" lang="ja">
                <a:latin typeface="HiraMinProN-W3"/>
                <a:ea typeface="HiraMinProN-W3"/>
                <a:cs typeface="HiraMinProN-W3"/>
                <a:sym typeface="HiraMinProN-W3"/>
              </a:rPr>
              <a:t>回　実施内容</a:t>
            </a:r>
            <a:r>
              <a:rPr lang="ja">
                <a:latin typeface="HiraMinProN-W3"/>
                <a:ea typeface="HiraMinProN-W3"/>
                <a:cs typeface="HiraMinProN-W3"/>
                <a:sym typeface="HiraMinProN-W3"/>
              </a:rPr>
              <a:t>	</a:t>
            </a:r>
          </a:p>
        </p:txBody>
      </p:sp>
      <p:sp>
        <p:nvSpPr>
          <p:cNvPr id="401" name="Shape 401"/>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sz="2400" lang="ja">
                <a:solidFill>
                  <a:srgbClr val="FF0000"/>
                </a:solidFill>
                <a:latin typeface="HiraMinProN-W3"/>
                <a:ea typeface="HiraMinProN-W3"/>
                <a:cs typeface="HiraMinProN-W3"/>
                <a:sym typeface="HiraMinProN-W3"/>
              </a:rPr>
              <a:t>東</a:t>
            </a:r>
            <a:r>
              <a:rPr sz="2400" lang="ja">
                <a:solidFill>
                  <a:srgbClr val="FF0000"/>
                </a:solidFill>
                <a:latin typeface="HiraMinPro-W3"/>
                <a:ea typeface="HiraMinPro-W3"/>
                <a:cs typeface="HiraMinPro-W3"/>
                <a:sym typeface="HiraMinPro-W3"/>
              </a:rPr>
              <a:t>京都墨田区の小学校</a:t>
            </a:r>
            <a:r>
              <a:rPr sz="2400" lang="ja">
                <a:latin typeface="HiraMinPro-W3"/>
                <a:ea typeface="HiraMinPro-W3"/>
                <a:cs typeface="HiraMinPro-W3"/>
                <a:sym typeface="HiraMinPro-W3"/>
              </a:rPr>
              <a:t>で実施</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題材</a:t>
            </a:r>
          </a:p>
          <a:p>
            <a:pPr rtl="0" indent="0" marL="457200">
              <a:spcBef>
                <a:spcPts val="0"/>
              </a:spcBef>
              <a:buNone/>
            </a:pPr>
            <a:r>
              <a:rPr sz="2400" lang="ja">
                <a:latin typeface="HiraMinPro-W3"/>
                <a:ea typeface="HiraMinPro-W3"/>
                <a:cs typeface="HiraMinPro-W3"/>
                <a:sym typeface="HiraMinPro-W3"/>
              </a:rPr>
              <a:t>　Raspberry PiのGPIOでLEDを制御し，</a:t>
            </a:r>
          </a:p>
          <a:p>
            <a:pPr rtl="0" lvl="0" indent="0" marL="457200">
              <a:spcBef>
                <a:spcPts val="0"/>
              </a:spcBef>
              <a:buNone/>
            </a:pPr>
            <a:r>
              <a:rPr sz="2400" lang="ja">
                <a:latin typeface="HiraMinPro-W3"/>
                <a:ea typeface="HiraMinPro-W3"/>
                <a:cs typeface="HiraMinPro-W3"/>
                <a:sym typeface="HiraMinPro-W3"/>
              </a:rPr>
              <a:t>「イライラ棒」をプログラミングする</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参加児童人数　15人</a:t>
            </a:r>
          </a:p>
          <a:p>
            <a:pPr rtl="0">
              <a:spcBef>
                <a:spcPts val="0"/>
              </a:spcBef>
              <a:buNone/>
            </a:pPr>
            <a:r>
              <a:t/>
            </a:r>
            <a:endParaRPr sz="2400"/>
          </a:p>
          <a:p>
            <a:pPr rtl="0" lvl="0">
              <a:spcBef>
                <a:spcPts val="0"/>
              </a:spcBef>
              <a:buNone/>
            </a:pPr>
            <a:r>
              <a:t/>
            </a:r>
            <a:endParaRPr/>
          </a:p>
        </p:txBody>
      </p:sp>
      <p:sp>
        <p:nvSpPr>
          <p:cNvPr id="402" name="Shape 402"/>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y="0" x="0"/>
          <a:ext cy="0" cx="0"/>
          <a:chOff y="0" x="0"/>
          <a:chExt cy="0" cx="0"/>
        </a:xfrm>
      </p:grpSpPr>
      <p:sp>
        <p:nvSpPr>
          <p:cNvPr id="407" name="Shape 407"/>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第</a:t>
            </a:r>
            <a:r>
              <a:rPr lang="ja">
                <a:latin typeface="Times New Roman"/>
                <a:ea typeface="Times New Roman"/>
                <a:cs typeface="Times New Roman"/>
                <a:sym typeface="Times New Roman"/>
              </a:rPr>
              <a:t>2</a:t>
            </a:r>
            <a:r>
              <a:rPr lang="ja">
                <a:latin typeface="HiraMinProN-W3"/>
                <a:ea typeface="HiraMinProN-W3"/>
                <a:cs typeface="HiraMinProN-W3"/>
                <a:sym typeface="HiraMinProN-W3"/>
              </a:rPr>
              <a:t>回　実施内容</a:t>
            </a:r>
          </a:p>
        </p:txBody>
      </p:sp>
      <p:sp>
        <p:nvSpPr>
          <p:cNvPr id="408" name="Shape 408"/>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sz="2400" lang="ja">
                <a:solidFill>
                  <a:srgbClr val="FF0000"/>
                </a:solidFill>
                <a:latin typeface="HiraMinPro-W3"/>
                <a:ea typeface="HiraMinPro-W3"/>
                <a:cs typeface="HiraMinPro-W3"/>
                <a:sym typeface="HiraMinPro-W3"/>
              </a:rPr>
              <a:t>東京都墨田区の小学校</a:t>
            </a:r>
            <a:r>
              <a:rPr sz="2400" lang="ja">
                <a:latin typeface="HiraMinPro-W3"/>
                <a:ea typeface="HiraMinPro-W3"/>
                <a:cs typeface="HiraMinPro-W3"/>
                <a:sym typeface="HiraMinPro-W3"/>
              </a:rPr>
              <a:t>で実施</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題材</a:t>
            </a:r>
          </a:p>
          <a:p>
            <a:pPr rtl="0" lvl="0" indent="0" marL="457200">
              <a:spcBef>
                <a:spcPts val="0"/>
              </a:spcBef>
              <a:buNone/>
            </a:pPr>
            <a:r>
              <a:rPr sz="2400" lang="ja">
                <a:latin typeface="HiraMinPro-W3"/>
                <a:ea typeface="HiraMinPro-W3"/>
                <a:cs typeface="HiraMinPro-W3"/>
                <a:sym typeface="HiraMinPro-W3"/>
              </a:rPr>
              <a:t>　</a:t>
            </a:r>
            <a:r>
              <a:rPr sz="2400" lang="ja">
                <a:latin typeface="Times New Roman"/>
                <a:ea typeface="Times New Roman"/>
                <a:cs typeface="Times New Roman"/>
                <a:sym typeface="Times New Roman"/>
              </a:rPr>
              <a:t>7</a:t>
            </a:r>
            <a:r>
              <a:rPr sz="2400" lang="ja">
                <a:latin typeface="HiraMinPro-W3"/>
                <a:ea typeface="HiraMinPro-W3"/>
                <a:cs typeface="HiraMinPro-W3"/>
                <a:sym typeface="HiraMinPro-W3"/>
              </a:rPr>
              <a:t>セグLEDと音を制御</a:t>
            </a:r>
          </a:p>
          <a:p>
            <a:pPr rtl="0" lvl="0" indent="0" marL="457200">
              <a:spcBef>
                <a:spcPts val="0"/>
              </a:spcBef>
              <a:buNone/>
            </a:pPr>
            <a:r>
              <a:rPr sz="2400" lang="ja">
                <a:latin typeface="HiraMinPro-W3"/>
                <a:ea typeface="HiraMinPro-W3"/>
                <a:cs typeface="HiraMinPro-W3"/>
                <a:sym typeface="HiraMinPro-W3"/>
              </a:rPr>
              <a:t>　「ネコから逃げろ」をプログラミングする</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参加児童人数　</a:t>
            </a:r>
            <a:r>
              <a:rPr sz="2400" lang="ja">
                <a:latin typeface="Times New Roman"/>
                <a:ea typeface="Times New Roman"/>
                <a:cs typeface="Times New Roman"/>
                <a:sym typeface="Times New Roman"/>
              </a:rPr>
              <a:t>５</a:t>
            </a:r>
            <a:r>
              <a:rPr sz="2400" lang="ja">
                <a:latin typeface="HiraMinPro-W3"/>
                <a:ea typeface="HiraMinPro-W3"/>
                <a:cs typeface="HiraMinPro-W3"/>
                <a:sym typeface="HiraMinPro-W3"/>
              </a:rPr>
              <a:t>人</a:t>
            </a:r>
          </a:p>
          <a:p>
            <a:pPr>
              <a:spcBef>
                <a:spcPts val="0"/>
              </a:spcBef>
              <a:buNone/>
            </a:pPr>
            <a:r>
              <a:t/>
            </a:r>
            <a:endParaRPr sz="2400">
              <a:latin typeface="HiraMinPro-W3"/>
              <a:ea typeface="HiraMinPro-W3"/>
              <a:cs typeface="HiraMinPro-W3"/>
              <a:sym typeface="HiraMinPro-W3"/>
            </a:endParaRPr>
          </a:p>
        </p:txBody>
      </p:sp>
      <p:sp>
        <p:nvSpPr>
          <p:cNvPr id="409" name="Shape 409"/>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y="0" x="0"/>
          <a:ext cy="0" cx="0"/>
          <a:chOff y="0" x="0"/>
          <a:chExt cy="0" cx="0"/>
        </a:xfrm>
      </p:grpSpPr>
      <p:sp>
        <p:nvSpPr>
          <p:cNvPr id="414" name="Shape 414"/>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イライラ棒</a:t>
            </a:r>
          </a:p>
        </p:txBody>
      </p:sp>
      <p:sp>
        <p:nvSpPr>
          <p:cNvPr id="415" name="Shape 415"/>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416" name="Shape 416"/>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y="0" x="0"/>
          <a:ext cy="0" cx="0"/>
          <a:chOff y="0" x="0"/>
          <a:chExt cy="0" cx="0"/>
        </a:xfrm>
      </p:grpSpPr>
      <p:sp>
        <p:nvSpPr>
          <p:cNvPr id="421" name="Shape 42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ネコから逃げろ</a:t>
            </a:r>
          </a:p>
        </p:txBody>
      </p:sp>
      <p:sp>
        <p:nvSpPr>
          <p:cNvPr id="422" name="Shape 422"/>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423" name="Shape 42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y="0" x="0"/>
          <a:ext cy="0" cx="0"/>
          <a:chOff y="0" x="0"/>
          <a:chExt cy="0" cx="0"/>
        </a:xfrm>
      </p:grpSpPr>
      <p:sp>
        <p:nvSpPr>
          <p:cNvPr id="428" name="Shape 42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t/>
            </a:r>
            <a:endParaRPr/>
          </a:p>
        </p:txBody>
      </p:sp>
      <p:sp>
        <p:nvSpPr>
          <p:cNvPr id="429" name="Shape 429"/>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430" name="Shape 43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431" name="Shape 431"/>
          <p:cNvPicPr preferRelativeResize="0"/>
          <p:nvPr/>
        </p:nvPicPr>
        <p:blipFill>
          <a:blip r:embed="rId3">
            <a:alphaModFix/>
          </a:blip>
          <a:stretch>
            <a:fillRect/>
          </a:stretch>
        </p:blipFill>
        <p:spPr>
          <a:xfrm>
            <a:off y="1278524" x="2863599"/>
            <a:ext cy="3630298" cx="3630298"/>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y="0" x="0"/>
          <a:ext cy="0" cx="0"/>
          <a:chOff y="0" x="0"/>
          <a:chExt cy="0" cx="0"/>
        </a:xfrm>
      </p:grpSpPr>
      <p:sp>
        <p:nvSpPr>
          <p:cNvPr id="436" name="Shape 43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t/>
            </a:r>
            <a:endParaRPr/>
          </a:p>
        </p:txBody>
      </p:sp>
      <p:sp>
        <p:nvSpPr>
          <p:cNvPr id="437" name="Shape 437"/>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438" name="Shape 438"/>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pic>
        <p:nvPicPr>
          <p:cNvPr id="439" name="Shape 439"/>
          <p:cNvPicPr preferRelativeResize="0"/>
          <p:nvPr/>
        </p:nvPicPr>
        <p:blipFill>
          <a:blip r:embed="rId3">
            <a:alphaModFix/>
          </a:blip>
          <a:stretch>
            <a:fillRect/>
          </a:stretch>
        </p:blipFill>
        <p:spPr>
          <a:xfrm>
            <a:off y="1225162" x="2703487"/>
            <a:ext cy="3737025" cx="3737025"/>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y="0" x="0"/>
          <a:ext cy="0" cx="0"/>
          <a:chOff y="0" x="0"/>
          <a:chExt cy="0" cx="0"/>
        </a:xfrm>
      </p:grpSpPr>
      <p:sp>
        <p:nvSpPr>
          <p:cNvPr id="444" name="Shape 444"/>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児童の作品</a:t>
            </a:r>
          </a:p>
        </p:txBody>
      </p:sp>
      <p:sp>
        <p:nvSpPr>
          <p:cNvPr id="445" name="Shape 445"/>
          <p:cNvSpPr txBox="1"/>
          <p:nvPr>
            <p:ph idx="1" type="body"/>
          </p:nvPr>
        </p:nvSpPr>
        <p:spPr>
          <a:xfrm>
            <a:off y="1278516" x="457200"/>
            <a:ext cy="3630300" cx="8229600"/>
          </a:xfrm>
          <a:prstGeom prst="rect">
            <a:avLst/>
          </a:prstGeom>
        </p:spPr>
        <p:txBody>
          <a:bodyPr bIns="91425" rIns="91425" lIns="91425" tIns="91425" anchor="t" anchorCtr="0">
            <a:noAutofit/>
          </a:bodyPr>
          <a:lstStyle/>
          <a:p>
            <a:pPr>
              <a:spcBef>
                <a:spcPts val="0"/>
              </a:spcBef>
              <a:buNone/>
            </a:pPr>
            <a:r>
              <a:t/>
            </a:r>
            <a:endParaRPr/>
          </a:p>
        </p:txBody>
      </p:sp>
      <p:sp>
        <p:nvSpPr>
          <p:cNvPr id="446" name="Shape 446"/>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y="0" x="0"/>
          <a:ext cy="0" cx="0"/>
          <a:chOff y="0" x="0"/>
          <a:chExt cy="0" cx="0"/>
        </a:xfrm>
      </p:grpSpPr>
      <p:sp>
        <p:nvSpPr>
          <p:cNvPr id="451" name="Shape 45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000" lang="ja">
                <a:latin typeface="HiraMinProN-W3"/>
                <a:ea typeface="HiraMinProN-W3"/>
                <a:cs typeface="HiraMinProN-W3"/>
                <a:sym typeface="HiraMinProN-W3"/>
              </a:rPr>
              <a:t>第</a:t>
            </a:r>
            <a:r>
              <a:rPr sz="3000" lang="ja">
                <a:latin typeface="Times New Roman"/>
                <a:ea typeface="Times New Roman"/>
                <a:cs typeface="Times New Roman"/>
                <a:sym typeface="Times New Roman"/>
              </a:rPr>
              <a:t>1</a:t>
            </a:r>
            <a:r>
              <a:rPr sz="3000" lang="ja">
                <a:latin typeface="HiraMinProN-W3"/>
                <a:ea typeface="HiraMinProN-W3"/>
                <a:cs typeface="HiraMinProN-W3"/>
                <a:sym typeface="HiraMinProN-W3"/>
              </a:rPr>
              <a:t>回実施の自己授業評価</a:t>
            </a:r>
          </a:p>
        </p:txBody>
      </p:sp>
      <p:sp>
        <p:nvSpPr>
          <p:cNvPr id="452" name="Shape 452"/>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indent="-342900" marL="457200">
              <a:spcBef>
                <a:spcPts val="0"/>
              </a:spcBef>
              <a:buClr>
                <a:schemeClr val="dk2"/>
              </a:buClr>
              <a:buSzPct val="100000"/>
              <a:buFont typeface="HiraMinPro-W3"/>
              <a:buChar char="❖"/>
            </a:pPr>
            <a:r>
              <a:rPr lang="ja">
                <a:latin typeface="HiraMinPro-W3"/>
                <a:ea typeface="HiraMinPro-W3"/>
                <a:cs typeface="HiraMinPro-W3"/>
                <a:sym typeface="HiraMinPro-W3"/>
              </a:rPr>
              <a:t>成果</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Raspberry Piを楽しむことができた</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スプライトを自分で好きなキャラクターを書いていた</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制御をすることを理解した</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自ら考えてプログラムを書いた</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LEDを視覚でとらえることができた</a:t>
            </a:r>
          </a:p>
          <a:p>
            <a:pPr rtl="0" lvl="0" indent="-342900" marL="457200">
              <a:spcBef>
                <a:spcPts val="0"/>
              </a:spcBef>
              <a:buClr>
                <a:schemeClr val="dk2"/>
              </a:buClr>
              <a:buSzPct val="100000"/>
              <a:buFont typeface="HiraMinPro-W3"/>
              <a:buChar char="❖"/>
            </a:pPr>
            <a:r>
              <a:rPr lang="ja">
                <a:latin typeface="HiraMinPro-W3"/>
                <a:ea typeface="HiraMinPro-W3"/>
                <a:cs typeface="HiraMinPro-W3"/>
                <a:sym typeface="HiraMinPro-W3"/>
              </a:rPr>
              <a:t>課題</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ゲームプログラムを作成の中で</a:t>
            </a:r>
            <a:r>
              <a:rPr lang="ja">
                <a:solidFill>
                  <a:srgbClr val="FF0000"/>
                </a:solidFill>
                <a:latin typeface="HiraMinPro-W3"/>
                <a:ea typeface="HiraMinPro-W3"/>
                <a:cs typeface="HiraMinPro-W3"/>
                <a:sym typeface="HiraMinPro-W3"/>
              </a:rPr>
              <a:t>条件分岐</a:t>
            </a:r>
            <a:r>
              <a:rPr lang="ja">
                <a:latin typeface="HiraMinPro-W3"/>
                <a:ea typeface="HiraMinPro-W3"/>
                <a:cs typeface="HiraMinPro-W3"/>
                <a:sym typeface="HiraMinPro-W3"/>
              </a:rPr>
              <a:t>や</a:t>
            </a:r>
            <a:r>
              <a:rPr lang="ja">
                <a:solidFill>
                  <a:srgbClr val="FF0000"/>
                </a:solidFill>
                <a:latin typeface="HiraMinPro-W3"/>
                <a:ea typeface="HiraMinPro-W3"/>
                <a:cs typeface="HiraMinPro-W3"/>
                <a:sym typeface="HiraMinPro-W3"/>
              </a:rPr>
              <a:t>繰り返し</a:t>
            </a:r>
            <a:r>
              <a:rPr lang="ja">
                <a:latin typeface="HiraMinPro-W3"/>
                <a:ea typeface="HiraMinPro-W3"/>
                <a:cs typeface="HiraMinPro-W3"/>
                <a:sym typeface="HiraMinPro-W3"/>
              </a:rPr>
              <a:t>基本文法を説明</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Raspberry Piとは何か ?</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高学年と低学年の授業内容を一緒にしてしまった</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LED以外に視覚でとらえる</a:t>
            </a:r>
          </a:p>
          <a:p>
            <a:pPr rtl="0" lvl="1" indent="-342900" marL="914400">
              <a:spcBef>
                <a:spcPts val="0"/>
              </a:spcBef>
              <a:buClr>
                <a:schemeClr val="dk2"/>
              </a:buClr>
              <a:buSzPct val="100000"/>
              <a:buFont typeface="HiraMinPro-W3"/>
              <a:buChar char="➢"/>
            </a:pPr>
            <a:r>
              <a:rPr lang="ja">
                <a:latin typeface="HiraMinPro-W3"/>
                <a:ea typeface="HiraMinPro-W3"/>
                <a:cs typeface="HiraMinPro-W3"/>
                <a:sym typeface="HiraMinPro-W3"/>
              </a:rPr>
              <a:t>個別対応をしてしまった</a:t>
            </a:r>
          </a:p>
          <a:p>
            <a:pPr rtl="0" lvl="0" indent="0" marL="457200">
              <a:spcBef>
                <a:spcPts val="0"/>
              </a:spcBef>
              <a:buNone/>
            </a:pPr>
            <a:r>
              <a:t/>
            </a:r>
            <a:endParaRPr/>
          </a:p>
        </p:txBody>
      </p:sp>
      <p:sp>
        <p:nvSpPr>
          <p:cNvPr id="453" name="Shape 45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7" name="Shape 457"/>
        <p:cNvGrpSpPr/>
        <p:nvPr/>
      </p:nvGrpSpPr>
      <p:grpSpPr>
        <a:xfrm>
          <a:off y="0" x="0"/>
          <a:ext cy="0" cx="0"/>
          <a:chOff y="0" x="0"/>
          <a:chExt cy="0" cx="0"/>
        </a:xfrm>
      </p:grpSpPr>
      <p:sp>
        <p:nvSpPr>
          <p:cNvPr id="458" name="Shape 45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000" lang="ja">
                <a:latin typeface="HiraMinProN-W3"/>
                <a:ea typeface="HiraMinProN-W3"/>
                <a:cs typeface="HiraMinProN-W3"/>
                <a:sym typeface="HiraMinProN-W3"/>
              </a:rPr>
              <a:t>第</a:t>
            </a:r>
            <a:r>
              <a:rPr sz="3000" lang="ja">
                <a:latin typeface="Times New Roman"/>
                <a:ea typeface="Times New Roman"/>
                <a:cs typeface="Times New Roman"/>
                <a:sym typeface="Times New Roman"/>
              </a:rPr>
              <a:t>1</a:t>
            </a:r>
            <a:r>
              <a:rPr sz="3000" lang="ja">
                <a:latin typeface="HiraMinProN-W3"/>
                <a:ea typeface="HiraMinProN-W3"/>
                <a:cs typeface="HiraMinProN-W3"/>
                <a:sym typeface="HiraMinProN-W3"/>
              </a:rPr>
              <a:t>回の指導案改善点</a:t>
            </a:r>
          </a:p>
        </p:txBody>
      </p:sp>
      <p:sp>
        <p:nvSpPr>
          <p:cNvPr id="459" name="Shape 459"/>
          <p:cNvSpPr txBox="1"/>
          <p:nvPr>
            <p:ph idx="1" type="body"/>
          </p:nvPr>
        </p:nvSpPr>
        <p:spPr>
          <a:xfrm>
            <a:off y="1278516" x="457200"/>
            <a:ext cy="3630300" cx="8229600"/>
          </a:xfrm>
          <a:prstGeom prst="rect">
            <a:avLst/>
          </a:prstGeom>
          <a:ln>
            <a:noFill/>
          </a:ln>
        </p:spPr>
        <p:txBody>
          <a:bodyPr bIns="91425" rIns="91425" lIns="91425" tIns="91425" anchor="t" anchorCtr="0">
            <a:noAutofit/>
          </a:bodyPr>
          <a:lstStyle/>
          <a:p>
            <a:pPr rtl="0">
              <a:spcBef>
                <a:spcPts val="360"/>
              </a:spcBef>
              <a:buNone/>
            </a:pPr>
            <a:r>
              <a:t/>
            </a:r>
            <a:endParaRPr/>
          </a:p>
          <a:p>
            <a:pPr rtl="0">
              <a:spcBef>
                <a:spcPts val="0"/>
              </a:spcBef>
              <a:buNone/>
            </a:pPr>
            <a:r>
              <a:t/>
            </a:r>
            <a:endParaRPr sz="1400">
              <a:solidFill>
                <a:srgbClr val="000000"/>
              </a:solidFill>
            </a:endParaRPr>
          </a:p>
          <a:p>
            <a:pPr rtl="0" lvl="0">
              <a:spcBef>
                <a:spcPts val="0"/>
              </a:spcBef>
              <a:buNone/>
            </a:pPr>
            <a:r>
              <a:t/>
            </a:r>
            <a:endParaRPr>
              <a:solidFill>
                <a:srgbClr val="1F497D"/>
              </a:solidFill>
            </a:endParaRPr>
          </a:p>
        </p:txBody>
      </p:sp>
      <p:sp>
        <p:nvSpPr>
          <p:cNvPr id="460" name="Shape 46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
        <p:nvSpPr>
          <p:cNvPr id="461" name="Shape 461"/>
          <p:cNvSpPr txBox="1"/>
          <p:nvPr/>
        </p:nvSpPr>
        <p:spPr>
          <a:xfrm>
            <a:off y="2107525" x="187025"/>
            <a:ext cy="2514599" cx="3932699"/>
          </a:xfrm>
          <a:prstGeom prst="rect">
            <a:avLst/>
          </a:prstGeom>
          <a:noFill/>
          <a:ln>
            <a:noFill/>
          </a:ln>
        </p:spPr>
        <p:txBody>
          <a:bodyPr bIns="91425" rIns="91425" lIns="91425" tIns="91425" anchor="t" anchorCtr="0">
            <a:noAutofit/>
          </a:bodyPr>
          <a:lstStyle/>
          <a:p>
            <a:pPr rtl="0" lvl="0" indent="-342900" marL="457200">
              <a:spcBef>
                <a:spcPts val="360"/>
              </a:spcBef>
              <a:buClr>
                <a:srgbClr val="000000"/>
              </a:buClr>
              <a:buSzPct val="100000"/>
              <a:buFont typeface="HiraMinProN-W3"/>
              <a:buChar char="❖"/>
            </a:pPr>
            <a:r>
              <a:rPr sz="1800" lang="ja">
                <a:solidFill>
                  <a:schemeClr val="dk2"/>
                </a:solidFill>
                <a:latin typeface="HiraMinProN-W3"/>
                <a:ea typeface="HiraMinProN-W3"/>
                <a:cs typeface="HiraMinProN-W3"/>
                <a:sym typeface="HiraMinProN-W3"/>
              </a:rPr>
              <a:t>ゲームプログラムを作成で</a:t>
            </a:r>
            <a:r>
              <a:rPr sz="1800" lang="ja">
                <a:solidFill>
                  <a:srgbClr val="FF0000"/>
                </a:solidFill>
                <a:latin typeface="HiraMinProN-W3"/>
                <a:ea typeface="HiraMinProN-W3"/>
                <a:cs typeface="HiraMinProN-W3"/>
                <a:sym typeface="HiraMinProN-W3"/>
              </a:rPr>
              <a:t>条件</a:t>
            </a:r>
          </a:p>
          <a:p>
            <a:pPr rtl="0" lvl="0" indent="457200">
              <a:spcBef>
                <a:spcPts val="360"/>
              </a:spcBef>
              <a:buNone/>
            </a:pPr>
            <a:r>
              <a:rPr sz="1800" lang="ja">
                <a:solidFill>
                  <a:srgbClr val="FF0000"/>
                </a:solidFill>
                <a:latin typeface="HiraMinProN-W3"/>
                <a:ea typeface="HiraMinProN-W3"/>
                <a:cs typeface="HiraMinProN-W3"/>
                <a:sym typeface="HiraMinProN-W3"/>
              </a:rPr>
              <a:t>分岐</a:t>
            </a:r>
            <a:r>
              <a:rPr sz="1800" lang="ja">
                <a:solidFill>
                  <a:schemeClr val="dk2"/>
                </a:solidFill>
                <a:latin typeface="HiraMinProN-W3"/>
                <a:ea typeface="HiraMinProN-W3"/>
                <a:cs typeface="HiraMinProN-W3"/>
                <a:sym typeface="HiraMinProN-W3"/>
              </a:rPr>
              <a:t>や</a:t>
            </a:r>
            <a:r>
              <a:rPr sz="1800" lang="ja">
                <a:solidFill>
                  <a:srgbClr val="FF0000"/>
                </a:solidFill>
                <a:latin typeface="HiraMinProN-W3"/>
                <a:ea typeface="HiraMinProN-W3"/>
                <a:cs typeface="HiraMinProN-W3"/>
                <a:sym typeface="HiraMinProN-W3"/>
              </a:rPr>
              <a:t>繰り返し</a:t>
            </a:r>
            <a:r>
              <a:rPr sz="1800" lang="ja">
                <a:solidFill>
                  <a:schemeClr val="dk2"/>
                </a:solidFill>
                <a:latin typeface="HiraMinProN-W3"/>
                <a:ea typeface="HiraMinProN-W3"/>
                <a:cs typeface="HiraMinProN-W3"/>
                <a:sym typeface="HiraMinProN-W3"/>
              </a:rPr>
              <a:t>基本文法を説明</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Raspberry Piとは何か ?</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個別対応をした</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高学年と低学年の授業内容を</a:t>
            </a:r>
          </a:p>
          <a:p>
            <a:pPr rtl="0" lvl="0" indent="457200">
              <a:spcBef>
                <a:spcPts val="360"/>
              </a:spcBef>
              <a:buNone/>
            </a:pPr>
            <a:r>
              <a:rPr sz="1800" lang="ja">
                <a:solidFill>
                  <a:schemeClr val="dk2"/>
                </a:solidFill>
                <a:latin typeface="HiraMinProN-W3"/>
                <a:ea typeface="HiraMinProN-W3"/>
                <a:cs typeface="HiraMinProN-W3"/>
                <a:sym typeface="HiraMinProN-W3"/>
              </a:rPr>
              <a:t>一緒にした</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LED以外に視覚でとらえる</a:t>
            </a:r>
          </a:p>
          <a:p>
            <a:pPr lvl="0">
              <a:spcBef>
                <a:spcPts val="0"/>
              </a:spcBef>
              <a:buNone/>
            </a:pPr>
            <a:r>
              <a:t/>
            </a:r>
            <a:endParaRPr/>
          </a:p>
        </p:txBody>
      </p:sp>
      <p:sp>
        <p:nvSpPr>
          <p:cNvPr id="462" name="Shape 462"/>
          <p:cNvSpPr/>
          <p:nvPr/>
        </p:nvSpPr>
        <p:spPr>
          <a:xfrm>
            <a:off y="2014175" x="236075"/>
            <a:ext cy="2654400" cx="3759600"/>
          </a:xfrm>
          <a:prstGeom prst="roundRect">
            <a:avLst>
              <a:gd fmla="val 16667" name="adj"/>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63" name="Shape 463"/>
          <p:cNvSpPr txBox="1"/>
          <p:nvPr/>
        </p:nvSpPr>
        <p:spPr>
          <a:xfrm>
            <a:off y="1601712" x="1040850"/>
            <a:ext cy="334200" cx="1891200"/>
          </a:xfrm>
          <a:prstGeom prst="rect">
            <a:avLst/>
          </a:prstGeom>
          <a:noFill/>
          <a:ln>
            <a:noFill/>
          </a:ln>
        </p:spPr>
        <p:txBody>
          <a:bodyPr bIns="91425" rIns="91425" lIns="91425" tIns="91425" anchor="t" anchorCtr="0">
            <a:noAutofit/>
          </a:bodyPr>
          <a:lstStyle/>
          <a:p>
            <a:pPr algn="ctr">
              <a:spcBef>
                <a:spcPts val="0"/>
              </a:spcBef>
              <a:buNone/>
            </a:pPr>
            <a:r>
              <a:rPr sz="1800" lang="ja">
                <a:latin typeface="HiraMinPro-W3"/>
                <a:ea typeface="HiraMinPro-W3"/>
                <a:cs typeface="HiraMinPro-W3"/>
                <a:sym typeface="HiraMinPro-W3"/>
              </a:rPr>
              <a:t>課題</a:t>
            </a:r>
          </a:p>
        </p:txBody>
      </p:sp>
      <p:sp>
        <p:nvSpPr>
          <p:cNvPr id="464" name="Shape 464"/>
          <p:cNvSpPr/>
          <p:nvPr/>
        </p:nvSpPr>
        <p:spPr>
          <a:xfrm>
            <a:off y="2904325" x="4119700"/>
            <a:ext cy="658500" cx="659399"/>
          </a:xfrm>
          <a:prstGeom prst="rightArrow">
            <a:avLst>
              <a:gd fmla="val 50000" name="adj1"/>
              <a:gd fmla="val 34098" name="adj2"/>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65" name="Shape 465"/>
          <p:cNvSpPr/>
          <p:nvPr/>
        </p:nvSpPr>
        <p:spPr>
          <a:xfrm>
            <a:off y="2014175" x="4952175"/>
            <a:ext cy="2654400" cx="4022100"/>
          </a:xfrm>
          <a:prstGeom prst="roundRect">
            <a:avLst>
              <a:gd fmla="val 16667" name="adj"/>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66" name="Shape 466"/>
          <p:cNvSpPr txBox="1"/>
          <p:nvPr/>
        </p:nvSpPr>
        <p:spPr>
          <a:xfrm>
            <a:off y="1601725" x="6435250"/>
            <a:ext cy="334200" cx="1256999"/>
          </a:xfrm>
          <a:prstGeom prst="rect">
            <a:avLst/>
          </a:prstGeom>
          <a:noFill/>
          <a:ln>
            <a:noFill/>
          </a:ln>
        </p:spPr>
        <p:txBody>
          <a:bodyPr bIns="91425" rIns="91425" lIns="91425" tIns="91425" anchor="t" anchorCtr="0">
            <a:noAutofit/>
          </a:bodyPr>
          <a:lstStyle/>
          <a:p>
            <a:pPr>
              <a:spcBef>
                <a:spcPts val="0"/>
              </a:spcBef>
              <a:buNone/>
            </a:pPr>
            <a:r>
              <a:rPr sz="1800" lang="ja">
                <a:latin typeface="HiraMinPro-W3"/>
                <a:ea typeface="HiraMinPro-W3"/>
                <a:cs typeface="HiraMinPro-W3"/>
                <a:sym typeface="HiraMinPro-W3"/>
              </a:rPr>
              <a:t>改善</a:t>
            </a:r>
          </a:p>
        </p:txBody>
      </p:sp>
      <p:sp>
        <p:nvSpPr>
          <p:cNvPr id="467" name="Shape 467"/>
          <p:cNvSpPr txBox="1"/>
          <p:nvPr/>
        </p:nvSpPr>
        <p:spPr>
          <a:xfrm>
            <a:off y="2171825" x="4903125"/>
            <a:ext cy="2654400" cx="4120199"/>
          </a:xfrm>
          <a:prstGeom prst="rect">
            <a:avLst/>
          </a:prstGeom>
          <a:noFill/>
          <a:ln>
            <a:noFill/>
          </a:ln>
        </p:spPr>
        <p:txBody>
          <a:bodyPr bIns="91425" rIns="91425" lIns="91425" tIns="91425" anchor="t" anchorCtr="0">
            <a:noAutofit/>
          </a:bodyPr>
          <a:lstStyle/>
          <a:p>
            <a:pPr rtl="0" lvl="0" indent="-342900" marL="457200">
              <a:spcBef>
                <a:spcPts val="360"/>
              </a:spcBef>
              <a:buClr>
                <a:schemeClr val="dk2"/>
              </a:buClr>
              <a:buSzPct val="100000"/>
              <a:buFont typeface="HiraMinProN-W3"/>
              <a:buChar char="❖"/>
            </a:pPr>
            <a:r>
              <a:rPr sz="1800" lang="ja">
                <a:solidFill>
                  <a:srgbClr val="FF0000"/>
                </a:solidFill>
                <a:latin typeface="HiraMinProN-W3"/>
                <a:ea typeface="HiraMinProN-W3"/>
                <a:cs typeface="HiraMinProN-W3"/>
                <a:sym typeface="HiraMinProN-W3"/>
              </a:rPr>
              <a:t>条件分岐</a:t>
            </a:r>
            <a:r>
              <a:rPr sz="1800" lang="ja">
                <a:solidFill>
                  <a:schemeClr val="dk2"/>
                </a:solidFill>
                <a:latin typeface="HiraMinProN-W3"/>
                <a:ea typeface="HiraMinProN-W3"/>
                <a:cs typeface="HiraMinProN-W3"/>
                <a:sym typeface="HiraMinProN-W3"/>
              </a:rPr>
              <a:t>と</a:t>
            </a:r>
            <a:r>
              <a:rPr sz="1800" lang="ja">
                <a:solidFill>
                  <a:srgbClr val="FF0000"/>
                </a:solidFill>
                <a:latin typeface="HiraMinProN-W3"/>
                <a:ea typeface="HiraMinProN-W3"/>
                <a:cs typeface="HiraMinProN-W3"/>
                <a:sym typeface="HiraMinProN-W3"/>
              </a:rPr>
              <a:t>繰り返し</a:t>
            </a:r>
            <a:r>
              <a:rPr sz="1800" lang="ja">
                <a:solidFill>
                  <a:schemeClr val="dk2"/>
                </a:solidFill>
                <a:latin typeface="HiraMinProN-W3"/>
                <a:ea typeface="HiraMinProN-W3"/>
                <a:cs typeface="HiraMinProN-W3"/>
                <a:sym typeface="HiraMinProN-W3"/>
              </a:rPr>
              <a:t>をLED制御で基本文説明</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Raspberry Pi と身近にある端末と比較</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グループ活動</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グループ内でプログラム作成</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音を活用</a:t>
            </a:r>
          </a:p>
          <a:p>
            <a:pPr rtl="0" lvl="0">
              <a:spcBef>
                <a:spcPts val="0"/>
              </a:spcBef>
              <a:buClr>
                <a:srgbClr val="000000"/>
              </a:buClr>
              <a:buFont typeface="Arial"/>
              <a:buNone/>
            </a:pPr>
            <a:r>
              <a:t/>
            </a:r>
            <a:endParaRPr/>
          </a:p>
        </p:txBody>
      </p:sp>
      <p:sp>
        <p:nvSpPr>
          <p:cNvPr id="468" name="Shape 468"/>
          <p:cNvSpPr txBox="1"/>
          <p:nvPr/>
        </p:nvSpPr>
        <p:spPr>
          <a:xfrm>
            <a:off y="4048950" x="6292100"/>
            <a:ext cy="859500" cx="7366499"/>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y="0" x="0"/>
          <a:ext cy="0" cx="0"/>
          <a:chOff y="0" x="0"/>
          <a:chExt cy="0" cx="0"/>
        </a:xfrm>
      </p:grpSpPr>
      <p:sp>
        <p:nvSpPr>
          <p:cNvPr id="473" name="Shape 473"/>
          <p:cNvSpPr txBox="1"/>
          <p:nvPr>
            <p:ph type="title"/>
          </p:nvPr>
        </p:nvSpPr>
        <p:spPr>
          <a:xfrm>
            <a:off y="82625" x="464600"/>
            <a:ext cy="1013999" cx="7315499"/>
          </a:xfrm>
          <a:prstGeom prst="rect">
            <a:avLst/>
          </a:prstGeom>
        </p:spPr>
        <p:txBody>
          <a:bodyPr bIns="91425" rIns="91425" lIns="91425" tIns="91425" anchor="b" anchorCtr="0">
            <a:noAutofit/>
          </a:bodyPr>
          <a:lstStyle/>
          <a:p>
            <a:pPr rtl="0" lvl="0">
              <a:spcBef>
                <a:spcPts val="0"/>
              </a:spcBef>
              <a:buNone/>
            </a:pPr>
            <a:r>
              <a:rPr sz="3000" lang="ja">
                <a:latin typeface="HiraMinProN-W3"/>
                <a:ea typeface="HiraMinProN-W3"/>
                <a:cs typeface="HiraMinProN-W3"/>
                <a:sym typeface="HiraMinProN-W3"/>
              </a:rPr>
              <a:t>第</a:t>
            </a:r>
            <a:r>
              <a:rPr sz="3000" lang="ja">
                <a:latin typeface="Times New Roman"/>
                <a:ea typeface="Times New Roman"/>
                <a:cs typeface="Times New Roman"/>
                <a:sym typeface="Times New Roman"/>
              </a:rPr>
              <a:t>2</a:t>
            </a:r>
            <a:r>
              <a:rPr sz="3000" lang="ja">
                <a:latin typeface="HiraMinProN-W3"/>
                <a:ea typeface="HiraMinProN-W3"/>
                <a:cs typeface="HiraMinProN-W3"/>
                <a:sym typeface="HiraMinProN-W3"/>
              </a:rPr>
              <a:t>回実施で改善した結果</a:t>
            </a:r>
          </a:p>
        </p:txBody>
      </p:sp>
      <p:sp>
        <p:nvSpPr>
          <p:cNvPr id="474" name="Shape 474"/>
          <p:cNvSpPr txBox="1"/>
          <p:nvPr>
            <p:ph idx="1" type="body"/>
          </p:nvPr>
        </p:nvSpPr>
        <p:spPr>
          <a:xfrm>
            <a:off y="1096616" x="744775"/>
            <a:ext cy="3630300" cx="8229600"/>
          </a:xfrm>
          <a:prstGeom prst="rect">
            <a:avLst/>
          </a:prstGeom>
          <a:ln>
            <a:noFill/>
          </a:ln>
        </p:spPr>
        <p:txBody>
          <a:bodyPr bIns="91425" rIns="91425" lIns="91425" tIns="91425" anchor="t" anchorCtr="0">
            <a:noAutofit/>
          </a:bodyPr>
          <a:lstStyle/>
          <a:p>
            <a:pPr rtl="0" lvl="0">
              <a:spcBef>
                <a:spcPts val="360"/>
              </a:spcBef>
              <a:buNone/>
            </a:pPr>
            <a:r>
              <a:t/>
            </a:r>
            <a:endParaRPr/>
          </a:p>
          <a:p>
            <a:pPr rtl="0" lvl="0">
              <a:spcBef>
                <a:spcPts val="0"/>
              </a:spcBef>
              <a:buNone/>
            </a:pPr>
            <a:r>
              <a:t/>
            </a:r>
            <a:endParaRPr sz="1400">
              <a:solidFill>
                <a:srgbClr val="000000"/>
              </a:solidFill>
            </a:endParaRPr>
          </a:p>
          <a:p>
            <a:pPr rtl="0" lvl="0">
              <a:spcBef>
                <a:spcPts val="0"/>
              </a:spcBef>
              <a:buNone/>
            </a:pPr>
            <a:r>
              <a:t/>
            </a:r>
            <a:endParaRPr>
              <a:solidFill>
                <a:srgbClr val="1F497D"/>
              </a:solidFill>
            </a:endParaRPr>
          </a:p>
        </p:txBody>
      </p:sp>
      <p:sp>
        <p:nvSpPr>
          <p:cNvPr id="475" name="Shape 475"/>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sp>
        <p:nvSpPr>
          <p:cNvPr id="476" name="Shape 476"/>
          <p:cNvSpPr txBox="1"/>
          <p:nvPr/>
        </p:nvSpPr>
        <p:spPr>
          <a:xfrm>
            <a:off y="2272050" x="5093000"/>
            <a:ext cy="2111699" cx="3881399"/>
          </a:xfrm>
          <a:prstGeom prst="rect">
            <a:avLst/>
          </a:prstGeom>
          <a:noFill/>
          <a:ln>
            <a:noFill/>
          </a:ln>
        </p:spPr>
        <p:txBody>
          <a:bodyPr bIns="91425" rIns="91425" lIns="91425" tIns="91425" anchor="t" anchorCtr="0">
            <a:noAutofit/>
          </a:bodyPr>
          <a:lstStyle/>
          <a:p>
            <a:pPr rtl="0" lvl="0" indent="-342900" marL="457200">
              <a:spcBef>
                <a:spcPts val="360"/>
              </a:spcBef>
              <a:buClr>
                <a:srgbClr val="1F497D"/>
              </a:buClr>
              <a:buSzPct val="100000"/>
              <a:buFont typeface="HiraMinProN-W3"/>
              <a:buChar char="❖"/>
            </a:pPr>
            <a:r>
              <a:rPr sz="1800" lang="ja">
                <a:solidFill>
                  <a:schemeClr val="dk2"/>
                </a:solidFill>
                <a:latin typeface="HiraMinProN-W3"/>
                <a:ea typeface="HiraMinProN-W3"/>
                <a:cs typeface="HiraMinProN-W3"/>
                <a:sym typeface="HiraMinProN-W3"/>
              </a:rPr>
              <a:t>個別で対応で、不安が残る結果</a:t>
            </a:r>
          </a:p>
          <a:p>
            <a:pPr rtl="0" lvl="0" indent="-342900" marL="457200">
              <a:spcBef>
                <a:spcPts val="360"/>
              </a:spcBef>
              <a:buClr>
                <a:srgbClr val="1F497D"/>
              </a:buClr>
              <a:buSzPct val="100000"/>
              <a:buFont typeface="HiraMinProN-W3"/>
              <a:buChar char="❖"/>
            </a:pPr>
            <a:r>
              <a:rPr sz="1800" lang="ja">
                <a:solidFill>
                  <a:schemeClr val="dk2"/>
                </a:solidFill>
                <a:latin typeface="HiraMinProN-W3"/>
                <a:ea typeface="HiraMinProN-W3"/>
                <a:cs typeface="HiraMinProN-W3"/>
                <a:sym typeface="HiraMinProN-W3"/>
              </a:rPr>
              <a:t>興味・関心を持たせた</a:t>
            </a:r>
          </a:p>
          <a:p>
            <a:pPr rtl="0" lvl="0" indent="-342900" marL="457200">
              <a:spcBef>
                <a:spcPts val="360"/>
              </a:spcBef>
              <a:buClr>
                <a:srgbClr val="1F497D"/>
              </a:buClr>
              <a:buSzPct val="100000"/>
              <a:buFont typeface="HiraMinProN-W3"/>
              <a:buChar char="❖"/>
            </a:pPr>
            <a:r>
              <a:rPr sz="1800" lang="ja">
                <a:solidFill>
                  <a:schemeClr val="dk2"/>
                </a:solidFill>
                <a:latin typeface="HiraMinProN-W3"/>
                <a:ea typeface="HiraMinProN-W3"/>
                <a:cs typeface="HiraMinProN-W3"/>
                <a:sym typeface="HiraMinProN-W3"/>
              </a:rPr>
              <a:t>参加者が少なく、グループ活動ができなかった。</a:t>
            </a:r>
          </a:p>
          <a:p>
            <a:pPr rtl="0" lvl="0" indent="-342900" marL="457200">
              <a:spcBef>
                <a:spcPts val="360"/>
              </a:spcBef>
              <a:buClr>
                <a:srgbClr val="1F497D"/>
              </a:buClr>
              <a:buSzPct val="100000"/>
              <a:buFont typeface="HiraMinProN-W3"/>
              <a:buChar char="❖"/>
            </a:pPr>
            <a:r>
              <a:rPr sz="1800" lang="ja">
                <a:solidFill>
                  <a:schemeClr val="dk2"/>
                </a:solidFill>
                <a:latin typeface="HiraMinProN-W3"/>
                <a:ea typeface="HiraMinProN-W3"/>
                <a:cs typeface="HiraMinProN-W3"/>
                <a:sym typeface="HiraMinProN-W3"/>
              </a:rPr>
              <a:t>音活用は有効</a:t>
            </a:r>
          </a:p>
          <a:p>
            <a:pPr rtl="0" lvl="0">
              <a:spcBef>
                <a:spcPts val="0"/>
              </a:spcBef>
              <a:buNone/>
            </a:pPr>
            <a:r>
              <a:t/>
            </a:r>
            <a:endParaRPr/>
          </a:p>
        </p:txBody>
      </p:sp>
      <p:sp>
        <p:nvSpPr>
          <p:cNvPr id="477" name="Shape 477"/>
          <p:cNvSpPr/>
          <p:nvPr/>
        </p:nvSpPr>
        <p:spPr>
          <a:xfrm>
            <a:off y="2181887" x="4836725"/>
            <a:ext cy="2619299" cx="4137599"/>
          </a:xfrm>
          <a:prstGeom prst="roundRect">
            <a:avLst>
              <a:gd fmla="val 16667" name="adj"/>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78" name="Shape 478"/>
          <p:cNvSpPr txBox="1"/>
          <p:nvPr/>
        </p:nvSpPr>
        <p:spPr>
          <a:xfrm>
            <a:off y="1589287" x="5770925"/>
            <a:ext cy="334200" cx="18912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結果</a:t>
            </a:r>
          </a:p>
        </p:txBody>
      </p:sp>
      <p:sp>
        <p:nvSpPr>
          <p:cNvPr id="479" name="Shape 479"/>
          <p:cNvSpPr/>
          <p:nvPr/>
        </p:nvSpPr>
        <p:spPr>
          <a:xfrm>
            <a:off y="2904325" x="4119700"/>
            <a:ext cy="658500" cx="659399"/>
          </a:xfrm>
          <a:prstGeom prst="rightArrow">
            <a:avLst>
              <a:gd fmla="val 50000" name="adj1"/>
              <a:gd fmla="val 34098" name="adj2"/>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80" name="Shape 480"/>
          <p:cNvSpPr txBox="1"/>
          <p:nvPr/>
        </p:nvSpPr>
        <p:spPr>
          <a:xfrm>
            <a:off y="1589300" x="1553775"/>
            <a:ext cy="334200" cx="12569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改善</a:t>
            </a:r>
          </a:p>
        </p:txBody>
      </p:sp>
      <p:grpSp>
        <p:nvGrpSpPr>
          <p:cNvPr id="481" name="Shape 481"/>
          <p:cNvGrpSpPr/>
          <p:nvPr/>
        </p:nvGrpSpPr>
        <p:grpSpPr>
          <a:xfrm>
            <a:off y="2074625" x="238425"/>
            <a:ext cy="2833825" cx="3881399"/>
            <a:chOff y="2074625" x="238425"/>
            <a:chExt cy="2833825" cx="3881399"/>
          </a:xfrm>
        </p:grpSpPr>
        <p:sp>
          <p:nvSpPr>
            <p:cNvPr id="482" name="Shape 482"/>
            <p:cNvSpPr/>
            <p:nvPr/>
          </p:nvSpPr>
          <p:spPr>
            <a:xfrm>
              <a:off y="2074625" x="302475"/>
              <a:ext cy="2654400" cx="3759600"/>
            </a:xfrm>
            <a:prstGeom prst="roundRect">
              <a:avLst>
                <a:gd fmla="val 16667" name="adj"/>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83" name="Shape 483"/>
            <p:cNvSpPr txBox="1"/>
            <p:nvPr/>
          </p:nvSpPr>
          <p:spPr>
            <a:xfrm>
              <a:off y="2254050" x="238425"/>
              <a:ext cy="2654400" cx="3881399"/>
            </a:xfrm>
            <a:prstGeom prst="rect">
              <a:avLst/>
            </a:prstGeom>
            <a:noFill/>
            <a:ln>
              <a:noFill/>
            </a:ln>
          </p:spPr>
          <p:txBody>
            <a:bodyPr bIns="91425" rIns="91425" lIns="91425" tIns="91425" anchor="t" anchorCtr="0">
              <a:noAutofit/>
            </a:bodyPr>
            <a:lstStyle/>
            <a:p>
              <a:pPr rtl="0" lvl="0" indent="-342900" marL="457200">
                <a:spcBef>
                  <a:spcPts val="360"/>
                </a:spcBef>
                <a:buClr>
                  <a:schemeClr val="dk2"/>
                </a:buClr>
                <a:buSzPct val="100000"/>
                <a:buFont typeface="Arial"/>
                <a:buChar char="❖"/>
              </a:pPr>
              <a:r>
                <a:rPr sz="1800" lang="ja">
                  <a:solidFill>
                    <a:srgbClr val="FF0000"/>
                  </a:solidFill>
                  <a:latin typeface="HiraMinProN-W3"/>
                  <a:ea typeface="HiraMinProN-W3"/>
                  <a:cs typeface="HiraMinProN-W3"/>
                  <a:sym typeface="HiraMinProN-W3"/>
                </a:rPr>
                <a:t>条件分岐</a:t>
              </a:r>
              <a:r>
                <a:rPr sz="1800" lang="ja">
                  <a:solidFill>
                    <a:schemeClr val="dk2"/>
                  </a:solidFill>
                  <a:latin typeface="HiraMinProN-W3"/>
                  <a:ea typeface="HiraMinProN-W3"/>
                  <a:cs typeface="HiraMinProN-W3"/>
                  <a:sym typeface="HiraMinProN-W3"/>
                </a:rPr>
                <a:t>と</a:t>
              </a:r>
              <a:r>
                <a:rPr sz="1800" lang="ja">
                  <a:solidFill>
                    <a:srgbClr val="FF0000"/>
                  </a:solidFill>
                  <a:latin typeface="HiraMinProN-W3"/>
                  <a:ea typeface="HiraMinProN-W3"/>
                  <a:cs typeface="HiraMinProN-W3"/>
                  <a:sym typeface="HiraMinProN-W3"/>
                </a:rPr>
                <a:t>繰り返し</a:t>
              </a:r>
              <a:r>
                <a:rPr sz="1800" lang="ja">
                  <a:solidFill>
                    <a:schemeClr val="dk2"/>
                  </a:solidFill>
                  <a:latin typeface="HiraMinProN-W3"/>
                  <a:ea typeface="HiraMinProN-W3"/>
                  <a:cs typeface="HiraMinProN-W3"/>
                  <a:sym typeface="HiraMinProN-W3"/>
                </a:rPr>
                <a:t>をLED制御で基本文説明</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Raspberry Piと身近にある端末</a:t>
              </a:r>
            </a:p>
            <a:p>
              <a:pPr rtl="0" lvl="0" indent="457200">
                <a:spcBef>
                  <a:spcPts val="360"/>
                </a:spcBef>
                <a:buNone/>
              </a:pPr>
              <a:r>
                <a:rPr sz="1800" lang="ja">
                  <a:solidFill>
                    <a:schemeClr val="dk2"/>
                  </a:solidFill>
                  <a:latin typeface="HiraMinProN-W3"/>
                  <a:ea typeface="HiraMinProN-W3"/>
                  <a:cs typeface="HiraMinProN-W3"/>
                  <a:sym typeface="HiraMinProN-W3"/>
                </a:rPr>
                <a:t>と比較</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グループ活動</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グループ内でプログラム作成</a:t>
              </a:r>
            </a:p>
            <a:p>
              <a:pPr rtl="0" lvl="0" indent="-342900" marL="457200">
                <a:spcBef>
                  <a:spcPts val="360"/>
                </a:spcBef>
                <a:buClr>
                  <a:schemeClr val="dk2"/>
                </a:buClr>
                <a:buSzPct val="100000"/>
                <a:buFont typeface="HiraMinProN-W3"/>
                <a:buChar char="❖"/>
              </a:pPr>
              <a:r>
                <a:rPr sz="1800" lang="ja">
                  <a:solidFill>
                    <a:schemeClr val="dk2"/>
                  </a:solidFill>
                  <a:latin typeface="HiraMinProN-W3"/>
                  <a:ea typeface="HiraMinProN-W3"/>
                  <a:cs typeface="HiraMinProN-W3"/>
                  <a:sym typeface="HiraMinProN-W3"/>
                </a:rPr>
                <a:t>音を活用</a:t>
              </a:r>
            </a:p>
            <a:p>
              <a:pPr rtl="0" lvl="0">
                <a:spcBef>
                  <a:spcPts val="0"/>
                </a:spcBef>
                <a:buNone/>
              </a:pPr>
              <a:r>
                <a:t/>
              </a:r>
              <a:endParaRPr>
                <a:latin typeface="HiraMinProN-W3"/>
                <a:ea typeface="HiraMinProN-W3"/>
                <a:cs typeface="HiraMinProN-W3"/>
                <a:sym typeface="HiraMinProN-W3"/>
              </a:endParaRPr>
            </a:p>
          </p:txBody>
        </p: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情報教育</a:t>
            </a:r>
          </a:p>
        </p:txBody>
      </p:sp>
      <p:sp>
        <p:nvSpPr>
          <p:cNvPr id="118" name="Shape 118"/>
          <p:cNvSpPr txBox="1"/>
          <p:nvPr>
            <p:ph idx="1" type="body"/>
          </p:nvPr>
        </p:nvSpPr>
        <p:spPr>
          <a:xfrm>
            <a:off y="1179241" x="341875"/>
            <a:ext cy="3630300" cx="8229600"/>
          </a:xfrm>
          <a:prstGeom prst="rect">
            <a:avLst/>
          </a:prstGeom>
        </p:spPr>
        <p:txBody>
          <a:bodyPr bIns="91425" rIns="91425" lIns="91425" tIns="91425" anchor="t" anchorCtr="0">
            <a:noAutofit/>
          </a:bodyPr>
          <a:lstStyle/>
          <a:p>
            <a:pPr rtl="0" lvl="0" indent="-381000" marL="457200">
              <a:spcBef>
                <a:spcPts val="0"/>
              </a:spcBef>
              <a:buClr>
                <a:schemeClr val="dk2"/>
              </a:buClr>
              <a:buSzPct val="100000"/>
              <a:buFont typeface="HiraMinPro-W3"/>
              <a:buAutoNum type="arabicPeriod"/>
            </a:pPr>
            <a:r>
              <a:rPr sz="2400" lang="ja">
                <a:solidFill>
                  <a:schemeClr val="dk1"/>
                </a:solidFill>
                <a:latin typeface="HiraMinPro-W3"/>
                <a:ea typeface="HiraMinPro-W3"/>
                <a:cs typeface="HiraMinPro-W3"/>
                <a:sym typeface="HiraMinPro-W3"/>
              </a:rPr>
              <a:t>情報活用の実践力</a:t>
            </a:r>
          </a:p>
          <a:p>
            <a:pPr rtl="0" lvl="0" indent="-381000" marL="457200">
              <a:spcBef>
                <a:spcPts val="0"/>
              </a:spcBef>
              <a:buClr>
                <a:schemeClr val="dk1"/>
              </a:buClr>
              <a:buSzPct val="100000"/>
              <a:buFont typeface="HiraMinPro-W3"/>
              <a:buAutoNum type="arabicPeriod"/>
            </a:pPr>
            <a:r>
              <a:rPr sz="2400" lang="ja">
                <a:solidFill>
                  <a:schemeClr val="dk1"/>
                </a:solidFill>
                <a:latin typeface="HiraMinPro-W3"/>
                <a:ea typeface="HiraMinPro-W3"/>
                <a:cs typeface="HiraMinPro-W3"/>
                <a:sym typeface="HiraMinPro-W3"/>
              </a:rPr>
              <a:t>情報社会に参画する態度</a:t>
            </a:r>
          </a:p>
          <a:p>
            <a:pPr rtl="0" lvl="0" indent="-381000" marL="457200">
              <a:spcBef>
                <a:spcPts val="0"/>
              </a:spcBef>
              <a:buClr>
                <a:schemeClr val="dk1"/>
              </a:buClr>
              <a:buSzPct val="100000"/>
              <a:buFont typeface="HiraMinPro-W3"/>
              <a:buAutoNum type="arabicPeriod"/>
            </a:pPr>
            <a:r>
              <a:rPr sz="2400" lang="ja">
                <a:solidFill>
                  <a:schemeClr val="dk1"/>
                </a:solidFill>
                <a:latin typeface="HiraMinPro-W3"/>
                <a:ea typeface="HiraMinPro-W3"/>
                <a:cs typeface="HiraMinPro-W3"/>
                <a:sym typeface="HiraMinPro-W3"/>
              </a:rPr>
              <a:t>情報の科学的な理解</a:t>
            </a:r>
          </a:p>
        </p:txBody>
      </p:sp>
      <p:sp>
        <p:nvSpPr>
          <p:cNvPr id="119" name="Shape 119"/>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8">
                                            <p:txEl>
                                              <p:pRg st="0" end="0"/>
                                            </p:txEl>
                                          </p:spTgt>
                                        </p:tgtEl>
                                        <p:attrNameLst>
                                          <p:attrName>style.visibility</p:attrName>
                                        </p:attrNameLst>
                                      </p:cBhvr>
                                      <p:to>
                                        <p:strVal val="visible"/>
                                      </p:to>
                                    </p:set>
                                    <p:animEffect transition="in" filter="fade">
                                      <p:cBhvr>
                                        <p:cTn dur="1000"/>
                                        <p:tgtEl>
                                          <p:spTgt spid="11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8">
                                            <p:txEl>
                                              <p:pRg st="1" end="1"/>
                                            </p:txEl>
                                          </p:spTgt>
                                        </p:tgtEl>
                                        <p:attrNameLst>
                                          <p:attrName>style.visibility</p:attrName>
                                        </p:attrNameLst>
                                      </p:cBhvr>
                                      <p:to>
                                        <p:strVal val="visible"/>
                                      </p:to>
                                    </p:set>
                                    <p:animEffect transition="in" filter="fade">
                                      <p:cBhvr>
                                        <p:cTn dur="1000"/>
                                        <p:tgtEl>
                                          <p:spTgt spid="11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8">
                                            <p:txEl>
                                              <p:pRg st="2" end="2"/>
                                            </p:txEl>
                                          </p:spTgt>
                                        </p:tgtEl>
                                        <p:attrNameLst>
                                          <p:attrName>style.visibility</p:attrName>
                                        </p:attrNameLst>
                                      </p:cBhvr>
                                      <p:to>
                                        <p:strVal val="visible"/>
                                      </p:to>
                                    </p:set>
                                    <p:animEffect transition="in" filter="fade">
                                      <p:cBhvr>
                                        <p:cTn dur="1000"/>
                                        <p:tgtEl>
                                          <p:spTgt spid="11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y="0" x="0"/>
          <a:ext cy="0" cx="0"/>
          <a:chOff y="0" x="0"/>
          <a:chExt cy="0" cx="0"/>
        </a:xfrm>
      </p:grpSpPr>
      <p:sp>
        <p:nvSpPr>
          <p:cNvPr id="488" name="Shape 48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N-W3"/>
                <a:ea typeface="HiraMinProN-W3"/>
                <a:cs typeface="HiraMinProN-W3"/>
                <a:sym typeface="HiraMinProN-W3"/>
              </a:rPr>
              <a:t>今後の課題</a:t>
            </a:r>
          </a:p>
        </p:txBody>
      </p:sp>
      <p:sp>
        <p:nvSpPr>
          <p:cNvPr id="489" name="Shape 489"/>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None/>
            </a:pPr>
            <a:r>
              <a:t/>
            </a:r>
            <a:endParaRPr sz="2400">
              <a:latin typeface="HiraMinPro-W3"/>
              <a:ea typeface="HiraMinPro-W3"/>
              <a:cs typeface="HiraMinPro-W3"/>
              <a:sym typeface="HiraMinPro-W3"/>
            </a:endParaRP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LEDと音だけではなく，他の電子部品を活用</a:t>
            </a:r>
          </a:p>
          <a:p>
            <a:pPr rtl="0" lvl="0" indent="-381000" marL="457200">
              <a:spcBef>
                <a:spcPts val="0"/>
              </a:spcBef>
              <a:buClr>
                <a:schemeClr val="dk2"/>
              </a:buClr>
              <a:buSzPct val="100000"/>
              <a:buFont typeface="Arial"/>
              <a:buChar char="●"/>
            </a:pPr>
            <a:r>
              <a:rPr sz="2400" lang="ja">
                <a:latin typeface="HiraMinPro-W3"/>
                <a:ea typeface="HiraMinPro-W3"/>
                <a:cs typeface="HiraMinPro-W3"/>
                <a:sym typeface="HiraMinPro-W3"/>
              </a:rPr>
              <a:t>電子回路で他の教科との関係性を示す</a:t>
            </a:r>
          </a:p>
          <a:p>
            <a:pPr rtl="0" lvl="0">
              <a:spcBef>
                <a:spcPts val="0"/>
              </a:spcBef>
              <a:buNone/>
            </a:pPr>
            <a:r>
              <a:t/>
            </a:r>
            <a:endParaRPr sz="2400">
              <a:latin typeface="HiraMinPro-W3"/>
              <a:ea typeface="HiraMinPro-W3"/>
              <a:cs typeface="HiraMinPro-W3"/>
              <a:sym typeface="HiraMinPro-W3"/>
            </a:endParaRPr>
          </a:p>
          <a:p>
            <a:pPr lvl="0">
              <a:spcBef>
                <a:spcPts val="0"/>
              </a:spcBef>
              <a:buNone/>
            </a:pPr>
            <a:r>
              <a:t/>
            </a:r>
            <a:endParaRPr/>
          </a:p>
        </p:txBody>
      </p:sp>
      <p:sp>
        <p:nvSpPr>
          <p:cNvPr id="490" name="Shape 49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ja">
                <a:latin typeface="HiraMinProN-W3"/>
                <a:ea typeface="HiraMinProN-W3"/>
                <a:cs typeface="HiraMinProN-W3"/>
                <a:sym typeface="HiraMinProN-W3"/>
              </a:rPr>
              <a:t>情報教育</a:t>
            </a:r>
          </a:p>
        </p:txBody>
      </p:sp>
      <p:sp>
        <p:nvSpPr>
          <p:cNvPr id="125" name="Shape 125"/>
          <p:cNvSpPr txBox="1"/>
          <p:nvPr>
            <p:ph idx="1" type="body"/>
          </p:nvPr>
        </p:nvSpPr>
        <p:spPr>
          <a:xfrm>
            <a:off y="1115091" x="457200"/>
            <a:ext cy="3630300" cx="8229600"/>
          </a:xfrm>
          <a:prstGeom prst="rect">
            <a:avLst/>
          </a:prstGeom>
        </p:spPr>
        <p:txBody>
          <a:bodyPr bIns="91425" rIns="91425" lIns="91425" tIns="91425" anchor="t" anchorCtr="0">
            <a:noAutofit/>
          </a:bodyPr>
          <a:lstStyle/>
          <a:p>
            <a:pPr rtl="0" lvl="0" indent="-381000" marL="457200">
              <a:spcBef>
                <a:spcPts val="0"/>
              </a:spcBef>
              <a:buClr>
                <a:schemeClr val="dk2"/>
              </a:buClr>
              <a:buSzPct val="100000"/>
              <a:buFont typeface="HiraMinPro-W3"/>
              <a:buAutoNum type="arabicPeriod"/>
            </a:pPr>
            <a:r>
              <a:rPr sz="2400" lang="ja">
                <a:solidFill>
                  <a:schemeClr val="dk1"/>
                </a:solidFill>
                <a:latin typeface="HiraMinPro-W3"/>
                <a:ea typeface="HiraMinPro-W3"/>
                <a:cs typeface="HiraMinPro-W3"/>
                <a:sym typeface="HiraMinPro-W3"/>
              </a:rPr>
              <a:t>情報活用の実践力</a:t>
            </a:r>
          </a:p>
          <a:p>
            <a:pPr rtl="0" lvl="0" indent="-381000" marL="457200">
              <a:spcBef>
                <a:spcPts val="0"/>
              </a:spcBef>
              <a:buClr>
                <a:schemeClr val="dk1"/>
              </a:buClr>
              <a:buSzPct val="100000"/>
              <a:buFont typeface="HiraMinPro-W3"/>
              <a:buAutoNum type="arabicPeriod"/>
            </a:pPr>
            <a:r>
              <a:rPr sz="2400" lang="ja">
                <a:solidFill>
                  <a:schemeClr val="dk1"/>
                </a:solidFill>
                <a:latin typeface="HiraMinPro-W3"/>
                <a:ea typeface="HiraMinPro-W3"/>
                <a:cs typeface="HiraMinPro-W3"/>
                <a:sym typeface="HiraMinPro-W3"/>
              </a:rPr>
              <a:t>情報社会に参画する態度</a:t>
            </a:r>
          </a:p>
          <a:p>
            <a:pPr rtl="0" lvl="0" indent="-381000" marL="457200">
              <a:spcBef>
                <a:spcPts val="0"/>
              </a:spcBef>
              <a:buClr>
                <a:srgbClr val="FF0000"/>
              </a:buClr>
              <a:buSzPct val="100000"/>
              <a:buFont typeface="HiraMinPro-W3"/>
              <a:buAutoNum type="arabicPeriod"/>
            </a:pPr>
            <a:r>
              <a:rPr sz="2400" lang="ja">
                <a:solidFill>
                  <a:srgbClr val="FF0000"/>
                </a:solidFill>
                <a:latin typeface="HiraMinPro-W3"/>
                <a:ea typeface="HiraMinPro-W3"/>
                <a:cs typeface="HiraMinPro-W3"/>
                <a:sym typeface="HiraMinPro-W3"/>
              </a:rPr>
              <a:t>情報の科学的な理解</a:t>
            </a:r>
          </a:p>
        </p:txBody>
      </p:sp>
      <p:sp>
        <p:nvSpPr>
          <p:cNvPr id="126" name="Shape 126"/>
          <p:cNvSpPr txBox="1"/>
          <p:nvPr>
            <p:ph idx="12" type="sldNum"/>
          </p:nvPr>
        </p:nvSpPr>
        <p:spPr>
          <a:xfrm>
            <a:off y="4622075" x="8425675"/>
            <a:ext cy="521400" cx="548699"/>
          </a:xfrm>
          <a:prstGeom prst="rect">
            <a:avLst/>
          </a:prstGeom>
        </p:spPr>
        <p:txBody>
          <a:bodyPr bIns="91425" rIns="91425" lIns="91425" tIns="91425" anchor="ctr" anchorCtr="0">
            <a:noAutofit/>
          </a:bodyPr>
          <a:lstStyle/>
          <a:p>
            <a:pPr rtl="0" lvl="0">
              <a:spcBef>
                <a:spcPts val="0"/>
              </a:spcBef>
              <a:buNone/>
            </a:pPr>
            <a:fld id="{00000000-1234-1234-1234-123412341234}" type="slidenum">
              <a:rPr lang="ja"/>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W3"/>
                <a:ea typeface="HiraMinPro-W3"/>
                <a:cs typeface="HiraMinPro-W3"/>
                <a:sym typeface="HiraMinPro-W3"/>
              </a:rPr>
              <a:t>情報科学的な理解　重要性</a:t>
            </a:r>
          </a:p>
        </p:txBody>
      </p:sp>
      <p:sp>
        <p:nvSpPr>
          <p:cNvPr id="132" name="Shape 132"/>
          <p:cNvSpPr txBox="1"/>
          <p:nvPr>
            <p:ph idx="1" type="body"/>
          </p:nvPr>
        </p:nvSpPr>
        <p:spPr>
          <a:xfrm>
            <a:off y="1278525" x="193350"/>
            <a:ext cy="3630300" cx="8757300"/>
          </a:xfrm>
          <a:prstGeom prst="rect">
            <a:avLst/>
          </a:prstGeom>
        </p:spPr>
        <p:txBody>
          <a:bodyPr bIns="91425" rIns="91425" lIns="91425" tIns="91425" anchor="t" anchorCtr="0">
            <a:noAutofit/>
          </a:bodyPr>
          <a:lstStyle/>
          <a:p>
            <a:pPr rtl="0">
              <a:spcBef>
                <a:spcPts val="0"/>
              </a:spcBef>
              <a:buNone/>
            </a:pPr>
            <a:r>
              <a:t/>
            </a:r>
            <a:endParaRP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社会の情報化の進展に主体的に対応できる能力</a:t>
            </a:r>
          </a:p>
        </p:txBody>
      </p:sp>
      <p:sp>
        <p:nvSpPr>
          <p:cNvPr id="133" name="Shape 133"/>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ja">
                <a:latin typeface="HiraMinPro-W3"/>
                <a:ea typeface="HiraMinPro-W3"/>
                <a:cs typeface="HiraMinPro-W3"/>
                <a:sym typeface="HiraMinPro-W3"/>
              </a:rPr>
              <a:t>プログラム教育の意義</a:t>
            </a:r>
          </a:p>
        </p:txBody>
      </p:sp>
      <p:sp>
        <p:nvSpPr>
          <p:cNvPr id="139" name="Shape 139"/>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t/>
            </a:r>
            <a:endParaRPr sz="2400"/>
          </a:p>
          <a:p>
            <a:pPr rtl="0">
              <a:spcBef>
                <a:spcPts val="0"/>
              </a:spcBef>
              <a:buNone/>
            </a:pPr>
            <a:r>
              <a:t/>
            </a:r>
            <a:endParaRPr sz="2400"/>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情報技術を活用する力</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考える力</a:t>
            </a:r>
          </a:p>
          <a:p>
            <a:pPr rtl="0" lvl="0" indent="-419100" marL="457200">
              <a:spcBef>
                <a:spcPts val="0"/>
              </a:spcBef>
              <a:buClr>
                <a:schemeClr val="dk2"/>
              </a:buClr>
              <a:buSzPct val="100000"/>
              <a:buFont typeface="Arial"/>
              <a:buChar char="●"/>
            </a:pPr>
            <a:r>
              <a:rPr sz="3000" lang="ja">
                <a:latin typeface="HiraMinPro-W3"/>
                <a:ea typeface="HiraMinPro-W3"/>
                <a:cs typeface="HiraMinPro-W3"/>
                <a:sym typeface="HiraMinPro-W3"/>
              </a:rPr>
              <a:t>論理的思考力を養う</a:t>
            </a:r>
          </a:p>
          <a:p>
            <a:pPr>
              <a:spcBef>
                <a:spcPts val="0"/>
              </a:spcBef>
              <a:buNone/>
            </a:pPr>
            <a:r>
              <a:t/>
            </a:r>
            <a:endParaRPr/>
          </a:p>
        </p:txBody>
      </p:sp>
      <p:sp>
        <p:nvSpPr>
          <p:cNvPr id="140" name="Shape 140"/>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0" x="457200"/>
            <a:ext cy="1013999" cx="7315499"/>
          </a:xfrm>
          <a:prstGeom prst="rect">
            <a:avLst/>
          </a:prstGeom>
        </p:spPr>
        <p:txBody>
          <a:bodyPr bIns="91425" rIns="91425" lIns="91425" tIns="91425" anchor="b" anchorCtr="0">
            <a:noAutofit/>
          </a:bodyPr>
          <a:lstStyle/>
          <a:p>
            <a:pPr>
              <a:spcBef>
                <a:spcPts val="0"/>
              </a:spcBef>
              <a:buNone/>
            </a:pPr>
            <a:r>
              <a:rPr sz="3000" lang="ja"/>
              <a:t>諸外国におけるCS教育</a:t>
            </a:r>
          </a:p>
        </p:txBody>
      </p:sp>
      <p:sp>
        <p:nvSpPr>
          <p:cNvPr id="146" name="Shape 146"/>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indent="-419100" marL="457200">
              <a:spcBef>
                <a:spcPts val="0"/>
              </a:spcBef>
              <a:buClr>
                <a:schemeClr val="dk2"/>
              </a:buClr>
              <a:buSzPct val="100000"/>
              <a:buFont typeface="HiraMinPro-W3"/>
              <a:buChar char="❖"/>
            </a:pPr>
            <a:r>
              <a:rPr sz="3000" lang="ja">
                <a:latin typeface="HiraMinPro-W3"/>
                <a:ea typeface="HiraMinPro-W3"/>
                <a:cs typeface="HiraMinPro-W3"/>
                <a:sym typeface="HiraMinPro-W3"/>
              </a:rPr>
              <a:t>初等教育から正式にCS(Computer Science)教育やその一部としてプログラミングとして導入している国</a:t>
            </a:r>
          </a:p>
          <a:p>
            <a:pPr rtl="0" lvl="1" indent="-381000" marL="914400">
              <a:spcBef>
                <a:spcPts val="0"/>
              </a:spcBef>
              <a:buClr>
                <a:schemeClr val="dk2"/>
              </a:buClr>
              <a:buSzPct val="100000"/>
              <a:buFont typeface="HiraMinPro-W3"/>
              <a:buChar char="➢"/>
            </a:pPr>
            <a:r>
              <a:rPr sz="2400" lang="ja">
                <a:latin typeface="HiraMinPro-W3"/>
                <a:ea typeface="HiraMinPro-W3"/>
                <a:cs typeface="HiraMinPro-W3"/>
                <a:sym typeface="HiraMinPro-W3"/>
              </a:rPr>
              <a:t>ニュージーランド，韓国，アメリカ合衆国，</a:t>
            </a:r>
          </a:p>
          <a:p>
            <a:pPr rtl="0" lvl="0" indent="457200" marL="457200">
              <a:spcBef>
                <a:spcPts val="0"/>
              </a:spcBef>
              <a:buNone/>
            </a:pPr>
            <a:r>
              <a:rPr sz="2400" lang="ja">
                <a:latin typeface="HiraMinPro-W3"/>
                <a:ea typeface="HiraMinPro-W3"/>
                <a:cs typeface="HiraMinPro-W3"/>
                <a:sym typeface="HiraMinPro-W3"/>
              </a:rPr>
              <a:t>イスラエル，</a:t>
            </a:r>
            <a:r>
              <a:rPr sz="2400" lang="ja">
                <a:solidFill>
                  <a:srgbClr val="FF0000"/>
                </a:solidFill>
                <a:latin typeface="HiraMinPro-W3"/>
                <a:ea typeface="HiraMinPro-W3"/>
                <a:cs typeface="HiraMinPro-W3"/>
                <a:sym typeface="HiraMinPro-W3"/>
              </a:rPr>
              <a:t>イギリス</a:t>
            </a:r>
            <a:r>
              <a:rPr sz="2400" lang="ja">
                <a:latin typeface="HiraMinPro-W3"/>
                <a:ea typeface="HiraMinPro-W3"/>
                <a:cs typeface="HiraMinPro-W3"/>
                <a:sym typeface="HiraMinPro-W3"/>
              </a:rPr>
              <a:t>，エストニア</a:t>
            </a:r>
          </a:p>
          <a:p>
            <a:pPr rtl="0" lvl="0">
              <a:spcBef>
                <a:spcPts val="0"/>
              </a:spcBef>
              <a:buClr>
                <a:schemeClr val="dk1"/>
              </a:buClr>
              <a:buFont typeface="Arial"/>
              <a:buNone/>
            </a:pPr>
            <a:r>
              <a:t/>
            </a:r>
            <a:endParaRPr/>
          </a:p>
          <a:p>
            <a:pPr lvl="0">
              <a:spcBef>
                <a:spcPts val="0"/>
              </a:spcBef>
              <a:buClr>
                <a:schemeClr val="dk1"/>
              </a:buClr>
              <a:buFont typeface="Arial"/>
              <a:buNone/>
            </a:pPr>
            <a:r>
              <a:t/>
            </a:r>
            <a:endParaRPr/>
          </a:p>
        </p:txBody>
      </p:sp>
      <p:sp>
        <p:nvSpPr>
          <p:cNvPr id="147" name="Shape 147"/>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133450" x="672875"/>
            <a:ext cy="1013999" cx="7315499"/>
          </a:xfrm>
          <a:prstGeom prst="rect">
            <a:avLst/>
          </a:prstGeom>
        </p:spPr>
        <p:txBody>
          <a:bodyPr bIns="91425" rIns="91425" lIns="91425" tIns="91425" anchor="b" anchorCtr="0">
            <a:noAutofit/>
          </a:bodyPr>
          <a:lstStyle/>
          <a:p>
            <a:pPr>
              <a:spcBef>
                <a:spcPts val="0"/>
              </a:spcBef>
              <a:buNone/>
            </a:pPr>
            <a:r>
              <a:rPr lang="ja">
                <a:latin typeface="HiraMinPro-W3"/>
                <a:ea typeface="HiraMinPro-W3"/>
                <a:cs typeface="HiraMinPro-W3"/>
                <a:sym typeface="HiraMinPro-W3"/>
              </a:rPr>
              <a:t>英国のComputing(情報)</a:t>
            </a:r>
          </a:p>
        </p:txBody>
      </p:sp>
      <p:sp>
        <p:nvSpPr>
          <p:cNvPr id="153" name="Shape 153"/>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lang="ja">
                <a:latin typeface="HiraMinPro-W3"/>
                <a:ea typeface="HiraMinPro-W3"/>
                <a:cs typeface="HiraMinPro-W3"/>
                <a:sym typeface="HiraMinPro-W3"/>
              </a:rPr>
              <a:t>2014年９月より</a:t>
            </a:r>
          </a:p>
          <a:p>
            <a:pPr rtl="0">
              <a:spcBef>
                <a:spcPts val="0"/>
              </a:spcBef>
              <a:buNone/>
            </a:pPr>
            <a:r>
              <a:rPr lang="ja">
                <a:latin typeface="HiraMinPro-W3"/>
                <a:ea typeface="HiraMinPro-W3"/>
                <a:cs typeface="HiraMinPro-W3"/>
                <a:sym typeface="HiraMinPro-W3"/>
              </a:rPr>
              <a:t>ICTから</a:t>
            </a:r>
          </a:p>
          <a:p>
            <a:pPr>
              <a:spcBef>
                <a:spcPts val="0"/>
              </a:spcBef>
              <a:buNone/>
            </a:pPr>
            <a:r>
              <a:rPr lang="ja">
                <a:latin typeface="HiraMinPro-W3"/>
                <a:ea typeface="HiraMinPro-W3"/>
                <a:cs typeface="HiraMinPro-W3"/>
                <a:sym typeface="HiraMinPro-W3"/>
              </a:rPr>
              <a:t>Computingへ</a:t>
            </a:r>
          </a:p>
        </p:txBody>
      </p:sp>
      <p:sp>
        <p:nvSpPr>
          <p:cNvPr id="154" name="Shape 154"/>
          <p:cNvSpPr txBox="1"/>
          <p:nvPr>
            <p:ph idx="12" type="sldNum"/>
          </p:nvPr>
        </p:nvSpPr>
        <p:spPr>
          <a:xfrm>
            <a:off y="4622075" x="8425675"/>
            <a:ext cy="521400" cx="548699"/>
          </a:xfrm>
          <a:prstGeom prst="rect">
            <a:avLst/>
          </a:prstGeom>
        </p:spPr>
        <p:txBody>
          <a:bodyPr bIns="91425" rIns="91425" lIns="91425" tIns="91425" anchor="ctr" anchorCtr="0">
            <a:noAutofit/>
          </a:bodyPr>
          <a:lstStyle/>
          <a:p>
            <a:pPr>
              <a:spcBef>
                <a:spcPts val="0"/>
              </a:spcBef>
              <a:buNone/>
            </a:pPr>
            <a:fld id="{00000000-1234-1234-1234-123412341234}" type="slidenum">
              <a:rPr lang="ja"/>
              <a:t>‹#›</a:t>
            </a:fld>
          </a:p>
        </p:txBody>
      </p:sp>
      <p:grpSp>
        <p:nvGrpSpPr>
          <p:cNvPr id="155" name="Shape 155"/>
          <p:cNvGrpSpPr/>
          <p:nvPr/>
        </p:nvGrpSpPr>
        <p:grpSpPr>
          <a:xfrm>
            <a:off y="1268994" x="2666930"/>
            <a:ext cy="2331004" cx="2857535"/>
            <a:chOff y="1278525" x="2817525"/>
            <a:chExt cy="2045099" cx="2049000"/>
          </a:xfrm>
        </p:grpSpPr>
        <p:sp>
          <p:nvSpPr>
            <p:cNvPr id="156" name="Shape 156"/>
            <p:cNvSpPr/>
            <p:nvPr/>
          </p:nvSpPr>
          <p:spPr>
            <a:xfrm>
              <a:off y="1278525" x="2817525"/>
              <a:ext cy="2045099" cx="20490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57" name="Shape 157"/>
            <p:cNvSpPr txBox="1"/>
            <p:nvPr/>
          </p:nvSpPr>
          <p:spPr>
            <a:xfrm>
              <a:off y="1452989" x="2935108"/>
              <a:ext cy="1406699" cx="1813800"/>
            </a:xfrm>
            <a:prstGeom prst="rect">
              <a:avLst/>
            </a:prstGeom>
            <a:noFill/>
            <a:ln>
              <a:noFill/>
            </a:ln>
          </p:spPr>
          <p:txBody>
            <a:bodyPr bIns="91425" rIns="91425" lIns="91425" tIns="91425" anchor="t" anchorCtr="0">
              <a:noAutofit/>
            </a:bodyPr>
            <a:lstStyle/>
            <a:p>
              <a:pPr algn="ctr" rtl="0">
                <a:spcBef>
                  <a:spcPts val="0"/>
                </a:spcBef>
                <a:buNone/>
              </a:pPr>
              <a:r>
                <a:rPr sz="1800" lang="ja">
                  <a:solidFill>
                    <a:srgbClr val="FF0000"/>
                  </a:solidFill>
                  <a:latin typeface="HiraMinPro-W3"/>
                  <a:ea typeface="HiraMinPro-W3"/>
                  <a:cs typeface="HiraMinPro-W3"/>
                  <a:sym typeface="HiraMinPro-W3"/>
                </a:rPr>
                <a:t>CS</a:t>
              </a:r>
            </a:p>
            <a:p>
              <a:pPr algn="ctr" rtl="0">
                <a:spcBef>
                  <a:spcPts val="0"/>
                </a:spcBef>
                <a:buNone/>
              </a:pPr>
              <a:r>
                <a:rPr sz="1800" lang="ja">
                  <a:latin typeface="HiraMinPro-W3"/>
                  <a:ea typeface="HiraMinPro-W3"/>
                  <a:cs typeface="HiraMinPro-W3"/>
                  <a:sym typeface="HiraMinPro-W3"/>
                </a:rPr>
                <a:t>(Computer Science)</a:t>
              </a:r>
            </a:p>
            <a:p>
              <a:pPr algn="ctr" rtl="0">
                <a:spcBef>
                  <a:spcPts val="0"/>
                </a:spcBef>
                <a:buNone/>
              </a:pPr>
              <a:r>
                <a:t/>
              </a:r>
              <a:endParaRPr sz="1800">
                <a:latin typeface="HiraMinPro-W3"/>
                <a:ea typeface="HiraMinPro-W3"/>
                <a:cs typeface="HiraMinPro-W3"/>
                <a:sym typeface="HiraMinPro-W3"/>
              </a:endParaRPr>
            </a:p>
            <a:p>
              <a:pPr algn="ctr">
                <a:spcBef>
                  <a:spcPts val="0"/>
                </a:spcBef>
                <a:buNone/>
              </a:pPr>
              <a:r>
                <a:rPr sz="1800" lang="ja">
                  <a:latin typeface="HiraMinPro-W3"/>
                  <a:ea typeface="HiraMinPro-W3"/>
                  <a:cs typeface="HiraMinPro-W3"/>
                  <a:sym typeface="HiraMinPro-W3"/>
                </a:rPr>
                <a:t>情報の科学的な理解</a:t>
              </a:r>
            </a:p>
          </p:txBody>
        </p:sp>
      </p:grpSp>
      <p:sp>
        <p:nvSpPr>
          <p:cNvPr id="158" name="Shape 158"/>
          <p:cNvSpPr/>
          <p:nvPr/>
        </p:nvSpPr>
        <p:spPr>
          <a:xfrm>
            <a:off y="2587344" x="3907706"/>
            <a:ext cy="2331000" cx="2857499"/>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59" name="Shape 159"/>
          <p:cNvSpPr txBox="1"/>
          <p:nvPr/>
        </p:nvSpPr>
        <p:spPr>
          <a:xfrm>
            <a:off y="3174975" x="4103475"/>
            <a:ext cy="1603199" cx="2857499"/>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IT </a:t>
            </a:r>
          </a:p>
          <a:p>
            <a:pPr algn="ctr" rtl="0">
              <a:spcBef>
                <a:spcPts val="0"/>
              </a:spcBef>
              <a:buNone/>
            </a:pPr>
            <a:r>
              <a:rPr sz="1800" lang="ja">
                <a:latin typeface="HiraMinPro-W3"/>
                <a:ea typeface="HiraMinPro-W3"/>
                <a:cs typeface="HiraMinPro-W3"/>
                <a:sym typeface="HiraMinPro-W3"/>
              </a:rPr>
              <a:t>(InformationTecnology)</a:t>
            </a:r>
          </a:p>
          <a:p>
            <a:pPr algn="ctr" rtl="0">
              <a:spcBef>
                <a:spcPts val="0"/>
              </a:spcBef>
              <a:buNone/>
            </a:pPr>
            <a:r>
              <a:t/>
            </a:r>
            <a:endParaRPr sz="1800">
              <a:latin typeface="HiraMinPro-W3"/>
              <a:ea typeface="HiraMinPro-W3"/>
              <a:cs typeface="HiraMinPro-W3"/>
              <a:sym typeface="HiraMinPro-W3"/>
            </a:endParaRPr>
          </a:p>
          <a:p>
            <a:pPr algn="ctr" rtl="0" lvl="0">
              <a:spcBef>
                <a:spcPts val="0"/>
              </a:spcBef>
              <a:buNone/>
            </a:pPr>
            <a:r>
              <a:rPr sz="1800" lang="ja">
                <a:latin typeface="HiraMinPro-W3"/>
                <a:ea typeface="HiraMinPro-W3"/>
                <a:cs typeface="HiraMinPro-W3"/>
                <a:sym typeface="HiraMinPro-W3"/>
              </a:rPr>
              <a:t>情報活用の実践力</a:t>
            </a:r>
          </a:p>
        </p:txBody>
      </p:sp>
      <p:grpSp>
        <p:nvGrpSpPr>
          <p:cNvPr id="160" name="Shape 160"/>
          <p:cNvGrpSpPr/>
          <p:nvPr/>
        </p:nvGrpSpPr>
        <p:grpSpPr>
          <a:xfrm>
            <a:off y="2587344" x="1417133"/>
            <a:ext cy="2331004" cx="2857535"/>
            <a:chOff y="1278525" x="2817525"/>
            <a:chExt cy="2045099" cx="2049000"/>
          </a:xfrm>
        </p:grpSpPr>
        <p:sp>
          <p:nvSpPr>
            <p:cNvPr id="161" name="Shape 161"/>
            <p:cNvSpPr/>
            <p:nvPr/>
          </p:nvSpPr>
          <p:spPr>
            <a:xfrm>
              <a:off y="1278525" x="2817525"/>
              <a:ext cy="2045099" cx="2049000"/>
            </a:xfrm>
            <a:prstGeom prst="ellipse">
              <a:avLst/>
            </a:prstGeom>
            <a:noFill/>
            <a:ln w="19050" cap="flat">
              <a:solidFill>
                <a:schemeClr val="dk2"/>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t/>
              </a:r>
              <a:endParaRPr sz="1800">
                <a:latin typeface="HiraMinPro-W3"/>
                <a:ea typeface="HiraMinPro-W3"/>
                <a:cs typeface="HiraMinPro-W3"/>
                <a:sym typeface="HiraMinPro-W3"/>
              </a:endParaRPr>
            </a:p>
          </p:txBody>
        </p:sp>
        <p:sp>
          <p:nvSpPr>
            <p:cNvPr id="162" name="Shape 162"/>
            <p:cNvSpPr txBox="1"/>
            <p:nvPr/>
          </p:nvSpPr>
          <p:spPr>
            <a:xfrm>
              <a:off y="1794082" x="2935133"/>
              <a:ext cy="1264800" cx="1813800"/>
            </a:xfrm>
            <a:prstGeom prst="rect">
              <a:avLst/>
            </a:prstGeom>
            <a:noFill/>
            <a:ln>
              <a:noFill/>
            </a:ln>
          </p:spPr>
          <p:txBody>
            <a:bodyPr bIns="91425" rIns="91425" lIns="91425" tIns="91425" anchor="t" anchorCtr="0">
              <a:noAutofit/>
            </a:bodyPr>
            <a:lstStyle/>
            <a:p>
              <a:pPr algn="ctr" rtl="0" lvl="0">
                <a:spcBef>
                  <a:spcPts val="0"/>
                </a:spcBef>
                <a:buNone/>
              </a:pPr>
              <a:r>
                <a:rPr sz="1800" lang="ja">
                  <a:latin typeface="HiraMinPro-W3"/>
                  <a:ea typeface="HiraMinPro-W3"/>
                  <a:cs typeface="HiraMinPro-W3"/>
                  <a:sym typeface="HiraMinPro-W3"/>
                </a:rPr>
                <a:t>DL</a:t>
              </a:r>
            </a:p>
            <a:p>
              <a:pPr algn="ctr" rtl="0">
                <a:spcBef>
                  <a:spcPts val="0"/>
                </a:spcBef>
                <a:buNone/>
              </a:pPr>
              <a:r>
                <a:rPr sz="1800" lang="ja">
                  <a:latin typeface="HiraMinPro-W3"/>
                  <a:ea typeface="HiraMinPro-W3"/>
                  <a:cs typeface="HiraMinPro-W3"/>
                  <a:sym typeface="HiraMinPro-W3"/>
                </a:rPr>
                <a:t>(Digital Literacy)</a:t>
              </a:r>
            </a:p>
            <a:p>
              <a:pPr algn="ctr" rtl="0">
                <a:spcBef>
                  <a:spcPts val="0"/>
                </a:spcBef>
                <a:buNone/>
              </a:pPr>
              <a:r>
                <a:t/>
              </a:r>
              <a:endParaRPr sz="1800">
                <a:latin typeface="HiraMinPro-W3"/>
                <a:ea typeface="HiraMinPro-W3"/>
                <a:cs typeface="HiraMinPro-W3"/>
                <a:sym typeface="HiraMinPro-W3"/>
              </a:endParaRPr>
            </a:p>
            <a:p>
              <a:pPr algn="ctr" rtl="0">
                <a:spcBef>
                  <a:spcPts val="0"/>
                </a:spcBef>
                <a:buNone/>
              </a:pPr>
              <a:r>
                <a:rPr sz="1800" lang="ja">
                  <a:latin typeface="HiraMinPro-W3"/>
                  <a:ea typeface="HiraMinPro-W3"/>
                  <a:cs typeface="HiraMinPro-W3"/>
                  <a:sym typeface="HiraMinPro-W3"/>
                </a:rPr>
                <a:t>情報社会に参画する</a:t>
              </a:r>
            </a:p>
            <a:p>
              <a:pPr algn="ctr" rtl="0" lvl="0">
                <a:spcBef>
                  <a:spcPts val="0"/>
                </a:spcBef>
                <a:buNone/>
              </a:pPr>
              <a:r>
                <a:rPr sz="1800" lang="ja">
                  <a:latin typeface="HiraMinPro-W3"/>
                  <a:ea typeface="HiraMinPro-W3"/>
                  <a:cs typeface="HiraMinPro-W3"/>
                  <a:sym typeface="HiraMinPro-W3"/>
                </a:rPr>
                <a:t>態度</a:t>
              </a:r>
            </a:p>
          </p:txBody>
        </p:sp>
      </p:grpSp>
      <p:sp>
        <p:nvSpPr>
          <p:cNvPr id="163" name="Shape 163"/>
          <p:cNvSpPr/>
          <p:nvPr/>
        </p:nvSpPr>
        <p:spPr>
          <a:xfrm>
            <a:off y="2091950" x="4028687"/>
            <a:ext cy="237299" cx="1725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64" name="Shape 164"/>
          <p:cNvSpPr/>
          <p:nvPr/>
        </p:nvSpPr>
        <p:spPr>
          <a:xfrm>
            <a:off y="3851000" x="2759637"/>
            <a:ext cy="237299" cx="1725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65" name="Shape 165"/>
          <p:cNvSpPr/>
          <p:nvPr/>
        </p:nvSpPr>
        <p:spPr>
          <a:xfrm>
            <a:off y="3851000" x="5445962"/>
            <a:ext cy="237299" cx="172500"/>
          </a:xfrm>
          <a:prstGeom prst="downArrow">
            <a:avLst>
              <a:gd fmla="val 50000" name="adj1"/>
              <a:gd fmla="val 50000" name="adj2"/>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