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72" r:id="rId4"/>
    <p:sldId id="276" r:id="rId5"/>
    <p:sldId id="279" r:id="rId6"/>
    <p:sldId id="283" r:id="rId7"/>
    <p:sldId id="280" r:id="rId8"/>
    <p:sldId id="277" r:id="rId9"/>
    <p:sldId id="278" r:id="rId10"/>
    <p:sldId id="282" r:id="rId11"/>
    <p:sldId id="281" r:id="rId12"/>
    <p:sldId id="273" r:id="rId13"/>
    <p:sldId id="274" r:id="rId14"/>
    <p:sldId id="275" r:id="rId1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4675" autoAdjust="0"/>
  </p:normalViewPr>
  <p:slideViewPr>
    <p:cSldViewPr>
      <p:cViewPr varScale="1">
        <p:scale>
          <a:sx n="59" d="100"/>
          <a:sy n="59" d="100"/>
        </p:scale>
        <p:origin x="-7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フリーフォーム 6"/>
          <p:cNvSpPr>
            <a:spLocks/>
          </p:cNvSpPr>
          <p:nvPr/>
        </p:nvSpPr>
        <p:spPr bwMode="auto">
          <a:xfrm>
            <a:off x="0" y="0"/>
            <a:ext cx="9144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tint val="90000"/>
            </a:schemeClr>
          </a:solidFill>
          <a:ln w="9525" cap="flat" cmpd="sng" algn="ctr">
            <a:noFill/>
            <a:prstDash val="solid"/>
            <a:round/>
            <a:headEnd type="none" w="med" len="med"/>
            <a:tailEnd type="none" w="med" len="med"/>
          </a:ln>
          <a:effectLst>
            <a:outerShdw blurRad="254000" algn="tl" rotWithShape="0">
              <a:schemeClr val="accent3">
                <a:alpha val="30000"/>
              </a:schemeClr>
            </a:outerShdw>
          </a:effectLst>
        </p:spPr>
        <p:txBody>
          <a:bodyPr vert="horz" wrap="square" lIns="91440" tIns="45720" rIns="91440" bIns="45720" anchor="t" compatLnSpc="1"/>
          <a:lstStyle/>
          <a:p>
            <a:endParaRPr kumimoji="0" lang="ja-JP" altLang="en-US"/>
          </a:p>
        </p:txBody>
      </p:sp>
      <p:sp>
        <p:nvSpPr>
          <p:cNvPr id="8" name="正方形/長方形 7"/>
          <p:cNvSpPr/>
          <p:nvPr/>
        </p:nvSpPr>
        <p:spPr>
          <a:xfrm>
            <a:off x="0" y="0"/>
            <a:ext cx="9144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dirty="0"/>
          </a:p>
        </p:txBody>
      </p:sp>
      <p:grpSp>
        <p:nvGrpSpPr>
          <p:cNvPr id="2" name="グループ化 1"/>
          <p:cNvGrpSpPr>
            <a:grpSpLocks/>
          </p:cNvGrpSpPr>
          <p:nvPr/>
        </p:nvGrpSpPr>
        <p:grpSpPr bwMode="auto">
          <a:xfrm>
            <a:off x="357158" y="4143380"/>
            <a:ext cx="6358014" cy="71438"/>
            <a:chOff x="119" y="877"/>
            <a:chExt cx="5239" cy="71"/>
          </a:xfrm>
          <a:gradFill>
            <a:gsLst>
              <a:gs pos="0">
                <a:schemeClr val="accent1">
                  <a:alpha val="40000"/>
                </a:schemeClr>
              </a:gs>
              <a:gs pos="50000">
                <a:schemeClr val="accent1">
                  <a:alpha val="70000"/>
                </a:schemeClr>
              </a:gs>
              <a:gs pos="100000">
                <a:schemeClr val="accent1">
                  <a:alpha val="40000"/>
                </a:schemeClr>
              </a:gs>
            </a:gsLst>
            <a:lin ang="0" scaled="1"/>
          </a:gradFill>
        </p:grpSpPr>
        <p:sp>
          <p:nvSpPr>
            <p:cNvPr id="11" name="フリーフォーム 10"/>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フリーフォーム 11"/>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23" name="タイトル 22"/>
          <p:cNvSpPr>
            <a:spLocks noGrp="1"/>
          </p:cNvSpPr>
          <p:nvPr>
            <p:ph type="ctrTitle"/>
          </p:nvPr>
        </p:nvSpPr>
        <p:spPr>
          <a:xfrm>
            <a:off x="285720" y="2500306"/>
            <a:ext cx="6429420" cy="1512888"/>
          </a:xfrm>
        </p:spPr>
        <p:txBody>
          <a:bodyPr anchor="b"/>
          <a:lstStyle>
            <a:lvl1pPr fontAlgn="auto">
              <a:defRPr/>
            </a:lvl1pPr>
          </a:lstStyle>
          <a:p>
            <a:r>
              <a:rPr kumimoji="0" lang="ja-JP" altLang="en-US" smtClean="0"/>
              <a:t>マスター タイトルの書式設定</a:t>
            </a:r>
            <a:endParaRPr kumimoji="0" lang="en-US"/>
          </a:p>
        </p:txBody>
      </p:sp>
      <p:sp>
        <p:nvSpPr>
          <p:cNvPr id="21" name="サブタイトル 20"/>
          <p:cNvSpPr>
            <a:spLocks noGrp="1"/>
          </p:cNvSpPr>
          <p:nvPr>
            <p:ph type="subTitle" idx="1"/>
          </p:nvPr>
        </p:nvSpPr>
        <p:spPr>
          <a:xfrm>
            <a:off x="300030" y="4314828"/>
            <a:ext cx="6400800" cy="1185874"/>
          </a:xfrm>
        </p:spPr>
        <p:txBody>
          <a:bodyPr/>
          <a:lstStyle>
            <a:lvl1pPr marL="0" indent="0" algn="ctr">
              <a:buNone/>
              <a:defRPr baseline="0">
                <a:solidFill>
                  <a:schemeClr val="tx2">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ja-JP" altLang="en-US" smtClean="0"/>
              <a:t>マスター サブタイトルの書式設定</a:t>
            </a:r>
            <a:endParaRPr kumimoji="0" lang="en-US"/>
          </a:p>
        </p:txBody>
      </p:sp>
      <p:sp>
        <p:nvSpPr>
          <p:cNvPr id="29" name="日付プレースホルダー 28"/>
          <p:cNvSpPr>
            <a:spLocks noGrp="1"/>
          </p:cNvSpPr>
          <p:nvPr>
            <p:ph type="dt" sz="half" idx="10"/>
          </p:nvPr>
        </p:nvSpPr>
        <p:spPr/>
        <p:txBody>
          <a:bodyPr/>
          <a:lstStyle/>
          <a:p>
            <a:fld id="{E90ED720-0104-4369-84BC-D37694168613}" type="datetimeFigureOut">
              <a:rPr kumimoji="1" lang="ja-JP" altLang="en-US" smtClean="0"/>
              <a:t>2013/2/10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14" name="スライド番号プレースホルダー 1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E90ED720-0104-4369-84BC-D37694168613}" type="datetimeFigureOut">
              <a:rPr kumimoji="1" lang="ja-JP" altLang="en-US" smtClean="0"/>
              <a:t>2013/2/10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29454" y="274639"/>
            <a:ext cx="1757346"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9"/>
            <a:ext cx="6400816"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E90ED720-0104-4369-84BC-D37694168613}" type="datetimeFigureOut">
              <a:rPr kumimoji="1" lang="ja-JP" altLang="en-US" smtClean="0"/>
              <a:t>2013/2/10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E90ED720-0104-4369-84BC-D37694168613}" type="datetimeFigureOut">
              <a:rPr kumimoji="1" lang="ja-JP" altLang="en-US" smtClean="0"/>
              <a:t>2013/2/10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3" name="フリーフォーム 12"/>
          <p:cNvSpPr>
            <a:spLocks/>
          </p:cNvSpPr>
          <p:nvPr/>
        </p:nvSpPr>
        <p:spPr bwMode="auto">
          <a:xfrm>
            <a:off x="0" y="0"/>
            <a:ext cx="9144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shade val="90000"/>
            </a:schemeClr>
          </a:solidFill>
          <a:ln w="9525" cap="flat" cmpd="sng" algn="ctr">
            <a:noFill/>
            <a:prstDash val="solid"/>
            <a:round/>
            <a:headEnd type="none" w="med" len="med"/>
            <a:tailEnd type="none" w="med" len="med"/>
          </a:ln>
          <a:effectLst>
            <a:outerShdw blurRad="254000" algn="tl" rotWithShape="0">
              <a:srgbClr val="7A65A3">
                <a:alpha val="30196"/>
              </a:srgbClr>
            </a:outerShdw>
          </a:effectLst>
        </p:spPr>
        <p:txBody>
          <a:bodyPr vert="horz" wrap="square" lIns="91440" tIns="45720" rIns="91440" bIns="45720" anchor="t" compatLnSpc="1"/>
          <a:lstStyle/>
          <a:p>
            <a:endParaRPr kumimoji="0" lang="ja-JP" altLang="en-US"/>
          </a:p>
        </p:txBody>
      </p:sp>
      <p:sp>
        <p:nvSpPr>
          <p:cNvPr id="9" name="正方形/長方形 8"/>
          <p:cNvSpPr/>
          <p:nvPr/>
        </p:nvSpPr>
        <p:spPr>
          <a:xfrm>
            <a:off x="-5597" y="0"/>
            <a:ext cx="9144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a:p>
        </p:txBody>
      </p:sp>
      <p:sp>
        <p:nvSpPr>
          <p:cNvPr id="2" name="タイトル 1"/>
          <p:cNvSpPr>
            <a:spLocks noGrp="1"/>
          </p:cNvSpPr>
          <p:nvPr>
            <p:ph type="title"/>
          </p:nvPr>
        </p:nvSpPr>
        <p:spPr>
          <a:xfrm>
            <a:off x="714348" y="4714884"/>
            <a:ext cx="7772400" cy="785818"/>
          </a:xfrm>
        </p:spPr>
        <p:txBody>
          <a:bodyPr anchor="t"/>
          <a:lstStyle>
            <a:lvl1pPr algn="l">
              <a:defRPr sz="4000" b="1" cap="all"/>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722313" y="1928802"/>
            <a:ext cx="7772400" cy="2692412"/>
          </a:xfrm>
        </p:spPr>
        <p:txBody>
          <a:bodyPr anchor="b"/>
          <a:lstStyle>
            <a:lvl1pPr marL="0" indent="0">
              <a:buNone/>
              <a:defRPr sz="2000" baseline="0">
                <a:solidFill>
                  <a:schemeClr val="tx2">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E90ED720-0104-4369-84BC-D37694168613}" type="datetimeFigureOut">
              <a:rPr kumimoji="1" lang="ja-JP" altLang="en-US" smtClean="0"/>
              <a:t>2013/2/10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grpSp>
        <p:nvGrpSpPr>
          <p:cNvPr id="7" name="グループ化 6"/>
          <p:cNvGrpSpPr>
            <a:grpSpLocks/>
          </p:cNvGrpSpPr>
          <p:nvPr/>
        </p:nvGrpSpPr>
        <p:grpSpPr bwMode="auto">
          <a:xfrm>
            <a:off x="714348" y="4643446"/>
            <a:ext cx="7786742" cy="71438"/>
            <a:chOff x="119" y="877"/>
            <a:chExt cx="5239" cy="71"/>
          </a:xfrm>
          <a:gradFill>
            <a:gsLst>
              <a:gs pos="40000">
                <a:schemeClr val="accent1">
                  <a:alpha val="70000"/>
                </a:schemeClr>
              </a:gs>
              <a:gs pos="100000">
                <a:schemeClr val="accent1">
                  <a:alpha val="0"/>
                </a:schemeClr>
              </a:gs>
            </a:gsLst>
            <a:lin ang="0" scaled="1"/>
          </a:gradFill>
        </p:grpSpPr>
        <p:sp>
          <p:nvSpPr>
            <p:cNvPr id="11" name="フリーフォーム 10"/>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フリーフォーム 11"/>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E90ED720-0104-4369-84BC-D37694168613}" type="datetimeFigureOut">
              <a:rPr kumimoji="1" lang="ja-JP" altLang="en-US" smtClean="0"/>
              <a:t>2013/2/10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p:txBody>
          <a:bodyPr/>
          <a:lstStyle/>
          <a:p>
            <a:fld id="{E90ED720-0104-4369-84BC-D37694168613}" type="datetimeFigureOut">
              <a:rPr kumimoji="1" lang="ja-JP" altLang="en-US" smtClean="0"/>
              <a:t>2013/2/10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500034" y="285728"/>
            <a:ext cx="7686700" cy="785818"/>
          </a:xfrm>
        </p:spPr>
        <p:txBody>
          <a:bodyPr/>
          <a:lstStyle>
            <a:lvl1pPr algn="l">
              <a:defRPr/>
            </a:lvl1p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fld id="{E90ED720-0104-4369-84BC-D37694168613}" type="datetimeFigureOut">
              <a:rPr kumimoji="1" lang="ja-JP" altLang="en-US" smtClean="0"/>
              <a:t>2013/2/10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90ED720-0104-4369-84BC-D37694168613}" type="datetimeFigureOut">
              <a:rPr kumimoji="1" lang="ja-JP" altLang="en-US" smtClean="0"/>
              <a:t>2013/2/10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E90ED720-0104-4369-84BC-D37694168613}" type="datetimeFigureOut">
              <a:rPr kumimoji="1" lang="ja-JP" altLang="en-US" smtClean="0"/>
              <a:t>2013/2/10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3078172" y="4857760"/>
            <a:ext cx="3065464" cy="566738"/>
          </a:xfrm>
        </p:spPr>
        <p:txBody>
          <a:bodyPr anchor="b"/>
          <a:lstStyle>
            <a:lvl1pPr algn="ctr">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1857356" y="714356"/>
            <a:ext cx="5486400" cy="4114800"/>
          </a:xfrm>
          <a:prstGeom prst="rect">
            <a:avLst/>
          </a:prstGeom>
          <a:noFill/>
          <a:ln w="76200">
            <a:noFill/>
          </a:ln>
          <a:effectLst>
            <a:outerShdw blurRad="190500" algn="ctr" rotWithShape="0">
              <a:srgbClr val="000000">
                <a:alpha val="70000"/>
              </a:srgbClr>
            </a:outerShdw>
          </a:effectLst>
          <a:scene3d>
            <a:camera prst="orthographicFront">
              <a:rot lat="0" lon="0" rev="0"/>
            </a:camera>
            <a:lightRig rig="threePt" dir="t"/>
          </a:scene3d>
          <a:sp3d/>
        </p:spPr>
        <p:txBody>
          <a:bodyPr>
            <a:sp3d extrusionH="57150">
              <a:bevelT w="38100" h="38100" prst="angle"/>
            </a:sp3d>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ja-JP" altLang="en-US" smtClean="0"/>
              <a:t>アイコンをクリックして図を追加</a:t>
            </a:r>
            <a:endParaRPr kumimoji="0" lang="en-US"/>
          </a:p>
        </p:txBody>
      </p:sp>
      <p:sp>
        <p:nvSpPr>
          <p:cNvPr id="4" name="テキスト プレースホルダー 3"/>
          <p:cNvSpPr>
            <a:spLocks noGrp="1"/>
          </p:cNvSpPr>
          <p:nvPr>
            <p:ph type="body" sz="half" idx="2"/>
          </p:nvPr>
        </p:nvSpPr>
        <p:spPr>
          <a:xfrm>
            <a:off x="3086128" y="5429264"/>
            <a:ext cx="3057508" cy="633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E90ED720-0104-4369-84BC-D37694168613}" type="datetimeFigureOut">
              <a:rPr kumimoji="1" lang="ja-JP" altLang="en-US" smtClean="0"/>
              <a:t>2013/2/10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正方形/長方形 9"/>
          <p:cNvSpPr/>
          <p:nvPr/>
        </p:nvSpPr>
        <p:spPr>
          <a:xfrm>
            <a:off x="0" y="0"/>
            <a:ext cx="9144000" cy="6858000"/>
          </a:xfrm>
          <a:prstGeom prst="rect">
            <a:avLst/>
          </a:prstGeom>
          <a:gradFill>
            <a:gsLst>
              <a:gs pos="0">
                <a:schemeClr val="accent1">
                  <a:alpha val="30000"/>
                </a:schemeClr>
              </a:gs>
              <a:gs pos="70000">
                <a:schemeClr val="accent1">
                  <a:alpha val="0"/>
                </a:schemeClr>
              </a:gs>
            </a:gsLst>
            <a:lin ang="16200000" scaled="1"/>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ja-JP" altLang="en-US"/>
          </a:p>
        </p:txBody>
      </p:sp>
      <p:sp useBgFill="1">
        <p:nvSpPr>
          <p:cNvPr id="9" name="フリーフォーム 8"/>
          <p:cNvSpPr>
            <a:spLocks/>
          </p:cNvSpPr>
          <p:nvPr/>
        </p:nvSpPr>
        <p:spPr bwMode="auto">
          <a:xfrm>
            <a:off x="-32" y="0"/>
            <a:ext cx="9072594" cy="6858000"/>
          </a:xfrm>
          <a:custGeom>
            <a:avLst/>
            <a:gdLst/>
            <a:ahLst/>
            <a:cxnLst>
              <a:cxn ang="0">
                <a:pos x="1450" y="117"/>
              </a:cxn>
              <a:cxn ang="0">
                <a:pos x="1459" y="129"/>
              </a:cxn>
              <a:cxn ang="0">
                <a:pos x="1515" y="382"/>
              </a:cxn>
              <a:cxn ang="0">
                <a:pos x="1584" y="152"/>
              </a:cxn>
              <a:cxn ang="0">
                <a:pos x="1557" y="196"/>
              </a:cxn>
              <a:cxn ang="0">
                <a:pos x="1515" y="79"/>
              </a:cxn>
              <a:cxn ang="0">
                <a:pos x="1455" y="92"/>
              </a:cxn>
              <a:cxn ang="0">
                <a:pos x="13" y="380"/>
              </a:cxn>
              <a:cxn ang="0">
                <a:pos x="11" y="409"/>
              </a:cxn>
              <a:cxn ang="0">
                <a:pos x="31" y="336"/>
              </a:cxn>
              <a:cxn ang="0">
                <a:pos x="48" y="336"/>
              </a:cxn>
              <a:cxn ang="0">
                <a:pos x="38" y="403"/>
              </a:cxn>
              <a:cxn ang="0">
                <a:pos x="44" y="616"/>
              </a:cxn>
              <a:cxn ang="0">
                <a:pos x="29" y="591"/>
              </a:cxn>
              <a:cxn ang="0">
                <a:pos x="0" y="632"/>
              </a:cxn>
              <a:cxn ang="0">
                <a:pos x="1557" y="1083"/>
              </a:cxn>
              <a:cxn ang="0">
                <a:pos x="1551" y="1006"/>
              </a:cxn>
              <a:cxn ang="0">
                <a:pos x="1534" y="946"/>
              </a:cxn>
              <a:cxn ang="0">
                <a:pos x="1530" y="898"/>
              </a:cxn>
              <a:cxn ang="0">
                <a:pos x="1532" y="820"/>
              </a:cxn>
              <a:cxn ang="0">
                <a:pos x="1572" y="708"/>
              </a:cxn>
              <a:cxn ang="0">
                <a:pos x="1580" y="634"/>
              </a:cxn>
              <a:cxn ang="0">
                <a:pos x="1582" y="495"/>
              </a:cxn>
              <a:cxn ang="0">
                <a:pos x="1578" y="555"/>
              </a:cxn>
              <a:cxn ang="0">
                <a:pos x="1546" y="499"/>
              </a:cxn>
              <a:cxn ang="0">
                <a:pos x="1536" y="497"/>
              </a:cxn>
              <a:cxn ang="0">
                <a:pos x="1519" y="417"/>
              </a:cxn>
              <a:cxn ang="0">
                <a:pos x="1522" y="503"/>
              </a:cxn>
              <a:cxn ang="0">
                <a:pos x="1505" y="361"/>
              </a:cxn>
              <a:cxn ang="0">
                <a:pos x="1513" y="346"/>
              </a:cxn>
              <a:cxn ang="0">
                <a:pos x="1530" y="290"/>
              </a:cxn>
              <a:cxn ang="0">
                <a:pos x="1551" y="303"/>
              </a:cxn>
              <a:cxn ang="0">
                <a:pos x="1563" y="286"/>
              </a:cxn>
              <a:cxn ang="0">
                <a:pos x="1595" y="438"/>
              </a:cxn>
              <a:cxn ang="0">
                <a:pos x="1590" y="394"/>
              </a:cxn>
              <a:cxn ang="0">
                <a:pos x="1597" y="299"/>
              </a:cxn>
              <a:cxn ang="0">
                <a:pos x="34" y="647"/>
              </a:cxn>
              <a:cxn ang="0">
                <a:pos x="1459" y="129"/>
              </a:cxn>
              <a:cxn ang="0">
                <a:pos x="1555" y="689"/>
              </a:cxn>
              <a:cxn ang="0">
                <a:pos x="1496" y="918"/>
              </a:cxn>
              <a:cxn ang="0">
                <a:pos x="1425" y="100"/>
              </a:cxn>
              <a:cxn ang="0">
                <a:pos x="1436" y="111"/>
              </a:cxn>
              <a:cxn ang="0">
                <a:pos x="1436" y="96"/>
              </a:cxn>
              <a:cxn ang="0">
                <a:pos x="1459" y="129"/>
              </a:cxn>
              <a:cxn ang="0">
                <a:pos x="1459" y="129"/>
              </a:cxn>
              <a:cxn ang="0">
                <a:pos x="1536" y="954"/>
              </a:cxn>
              <a:cxn ang="0">
                <a:pos x="1536" y="991"/>
              </a:cxn>
              <a:cxn ang="0">
                <a:pos x="1530" y="1025"/>
              </a:cxn>
              <a:cxn ang="0">
                <a:pos x="1505" y="1041"/>
              </a:cxn>
              <a:cxn ang="0">
                <a:pos x="1515" y="925"/>
              </a:cxn>
              <a:cxn ang="0">
                <a:pos x="1490" y="970"/>
              </a:cxn>
              <a:cxn ang="0">
                <a:pos x="1546" y="442"/>
              </a:cxn>
              <a:cxn ang="0">
                <a:pos x="1613" y="943"/>
              </a:cxn>
              <a:cxn ang="0">
                <a:pos x="1413" y="13"/>
              </a:cxn>
              <a:cxn ang="0">
                <a:pos x="1457" y="88"/>
              </a:cxn>
              <a:cxn ang="0">
                <a:pos x="1442" y="73"/>
              </a:cxn>
              <a:cxn ang="0">
                <a:pos x="42" y="459"/>
              </a:cxn>
              <a:cxn ang="0">
                <a:pos x="1570" y="818"/>
              </a:cxn>
              <a:cxn ang="0">
                <a:pos x="1592" y="943"/>
              </a:cxn>
              <a:cxn ang="0">
                <a:pos x="1563" y="791"/>
              </a:cxn>
              <a:cxn ang="0">
                <a:pos x="1459" y="129"/>
              </a:cxn>
              <a:cxn ang="0">
                <a:pos x="1565" y="1137"/>
              </a:cxn>
            </a:cxnLst>
            <a:rect l="0" t="0" r="0" b="0"/>
            <a:pathLst>
              <a:path w="1624" h="1148">
                <a:moveTo>
                  <a:pt x="1459" y="129"/>
                </a:moveTo>
                <a:lnTo>
                  <a:pt x="1457" y="127"/>
                </a:lnTo>
                <a:lnTo>
                  <a:pt x="1457" y="129"/>
                </a:lnTo>
                <a:lnTo>
                  <a:pt x="1459" y="129"/>
                </a:lnTo>
                <a:lnTo>
                  <a:pt x="1448" y="100"/>
                </a:lnTo>
                <a:lnTo>
                  <a:pt x="1446" y="98"/>
                </a:lnTo>
                <a:lnTo>
                  <a:pt x="1448" y="98"/>
                </a:lnTo>
                <a:lnTo>
                  <a:pt x="1446" y="98"/>
                </a:lnTo>
                <a:lnTo>
                  <a:pt x="1448" y="100"/>
                </a:lnTo>
                <a:lnTo>
                  <a:pt x="1459" y="129"/>
                </a:lnTo>
                <a:lnTo>
                  <a:pt x="1438" y="107"/>
                </a:lnTo>
                <a:lnTo>
                  <a:pt x="1436" y="106"/>
                </a:lnTo>
                <a:lnTo>
                  <a:pt x="1436" y="107"/>
                </a:lnTo>
                <a:lnTo>
                  <a:pt x="1438" y="107"/>
                </a:lnTo>
                <a:lnTo>
                  <a:pt x="1440" y="107"/>
                </a:lnTo>
                <a:lnTo>
                  <a:pt x="1438" y="106"/>
                </a:lnTo>
                <a:lnTo>
                  <a:pt x="1438" y="107"/>
                </a:lnTo>
                <a:lnTo>
                  <a:pt x="1459" y="129"/>
                </a:lnTo>
                <a:lnTo>
                  <a:pt x="1451" y="115"/>
                </a:lnTo>
                <a:lnTo>
                  <a:pt x="1450" y="115"/>
                </a:lnTo>
                <a:lnTo>
                  <a:pt x="1450" y="111"/>
                </a:lnTo>
                <a:lnTo>
                  <a:pt x="1448" y="115"/>
                </a:lnTo>
                <a:lnTo>
                  <a:pt x="1444" y="109"/>
                </a:lnTo>
                <a:lnTo>
                  <a:pt x="1446" y="111"/>
                </a:lnTo>
                <a:lnTo>
                  <a:pt x="1444" y="117"/>
                </a:lnTo>
                <a:lnTo>
                  <a:pt x="1446" y="117"/>
                </a:lnTo>
                <a:lnTo>
                  <a:pt x="1446" y="115"/>
                </a:lnTo>
                <a:lnTo>
                  <a:pt x="1448" y="115"/>
                </a:lnTo>
                <a:lnTo>
                  <a:pt x="1448" y="117"/>
                </a:lnTo>
                <a:lnTo>
                  <a:pt x="1450" y="117"/>
                </a:lnTo>
                <a:lnTo>
                  <a:pt x="1450" y="115"/>
                </a:lnTo>
                <a:lnTo>
                  <a:pt x="1450" y="117"/>
                </a:lnTo>
                <a:lnTo>
                  <a:pt x="1451" y="117"/>
                </a:lnTo>
                <a:lnTo>
                  <a:pt x="1451" y="115"/>
                </a:lnTo>
                <a:lnTo>
                  <a:pt x="1459" y="129"/>
                </a:lnTo>
                <a:lnTo>
                  <a:pt x="1547" y="486"/>
                </a:lnTo>
                <a:lnTo>
                  <a:pt x="1547" y="461"/>
                </a:lnTo>
                <a:lnTo>
                  <a:pt x="1547" y="482"/>
                </a:lnTo>
                <a:lnTo>
                  <a:pt x="1547" y="486"/>
                </a:lnTo>
                <a:lnTo>
                  <a:pt x="1459" y="129"/>
                </a:lnTo>
                <a:lnTo>
                  <a:pt x="1534" y="388"/>
                </a:lnTo>
                <a:lnTo>
                  <a:pt x="1530" y="417"/>
                </a:lnTo>
                <a:lnTo>
                  <a:pt x="1530" y="422"/>
                </a:lnTo>
                <a:lnTo>
                  <a:pt x="1532" y="420"/>
                </a:lnTo>
                <a:lnTo>
                  <a:pt x="1534" y="388"/>
                </a:lnTo>
                <a:lnTo>
                  <a:pt x="1459" y="129"/>
                </a:lnTo>
                <a:lnTo>
                  <a:pt x="1536" y="415"/>
                </a:lnTo>
                <a:lnTo>
                  <a:pt x="1536" y="413"/>
                </a:lnTo>
                <a:lnTo>
                  <a:pt x="1536" y="409"/>
                </a:lnTo>
                <a:lnTo>
                  <a:pt x="1536" y="399"/>
                </a:lnTo>
                <a:lnTo>
                  <a:pt x="1536" y="397"/>
                </a:lnTo>
                <a:lnTo>
                  <a:pt x="1532" y="417"/>
                </a:lnTo>
                <a:lnTo>
                  <a:pt x="1532" y="420"/>
                </a:lnTo>
                <a:lnTo>
                  <a:pt x="1534" y="418"/>
                </a:lnTo>
                <a:lnTo>
                  <a:pt x="1534" y="424"/>
                </a:lnTo>
                <a:lnTo>
                  <a:pt x="1536" y="415"/>
                </a:lnTo>
                <a:lnTo>
                  <a:pt x="1459" y="129"/>
                </a:lnTo>
                <a:lnTo>
                  <a:pt x="1536" y="380"/>
                </a:lnTo>
                <a:lnTo>
                  <a:pt x="1534" y="378"/>
                </a:lnTo>
                <a:lnTo>
                  <a:pt x="1536" y="382"/>
                </a:lnTo>
                <a:lnTo>
                  <a:pt x="1536" y="390"/>
                </a:lnTo>
                <a:lnTo>
                  <a:pt x="1536" y="394"/>
                </a:lnTo>
                <a:lnTo>
                  <a:pt x="1536" y="380"/>
                </a:lnTo>
                <a:lnTo>
                  <a:pt x="1459" y="129"/>
                </a:lnTo>
                <a:lnTo>
                  <a:pt x="1546" y="401"/>
                </a:lnTo>
                <a:lnTo>
                  <a:pt x="1546" y="394"/>
                </a:lnTo>
                <a:lnTo>
                  <a:pt x="1544" y="388"/>
                </a:lnTo>
                <a:lnTo>
                  <a:pt x="1538" y="380"/>
                </a:lnTo>
                <a:lnTo>
                  <a:pt x="1538" y="386"/>
                </a:lnTo>
                <a:lnTo>
                  <a:pt x="1538" y="390"/>
                </a:lnTo>
                <a:lnTo>
                  <a:pt x="1538" y="388"/>
                </a:lnTo>
                <a:lnTo>
                  <a:pt x="1538" y="382"/>
                </a:lnTo>
                <a:lnTo>
                  <a:pt x="1540" y="397"/>
                </a:lnTo>
                <a:lnTo>
                  <a:pt x="1538" y="409"/>
                </a:lnTo>
                <a:lnTo>
                  <a:pt x="1538" y="411"/>
                </a:lnTo>
                <a:lnTo>
                  <a:pt x="1540" y="411"/>
                </a:lnTo>
                <a:lnTo>
                  <a:pt x="1540" y="409"/>
                </a:lnTo>
                <a:lnTo>
                  <a:pt x="1540" y="411"/>
                </a:lnTo>
                <a:lnTo>
                  <a:pt x="1540" y="422"/>
                </a:lnTo>
                <a:lnTo>
                  <a:pt x="1542" y="434"/>
                </a:lnTo>
                <a:lnTo>
                  <a:pt x="1542" y="436"/>
                </a:lnTo>
                <a:lnTo>
                  <a:pt x="1542" y="434"/>
                </a:lnTo>
                <a:lnTo>
                  <a:pt x="1542" y="430"/>
                </a:lnTo>
                <a:lnTo>
                  <a:pt x="1542" y="411"/>
                </a:lnTo>
                <a:lnTo>
                  <a:pt x="1542" y="409"/>
                </a:lnTo>
                <a:lnTo>
                  <a:pt x="1544" y="417"/>
                </a:lnTo>
                <a:lnTo>
                  <a:pt x="1546" y="401"/>
                </a:lnTo>
                <a:lnTo>
                  <a:pt x="1459" y="129"/>
                </a:lnTo>
                <a:lnTo>
                  <a:pt x="1515" y="374"/>
                </a:lnTo>
                <a:lnTo>
                  <a:pt x="1515" y="380"/>
                </a:lnTo>
                <a:lnTo>
                  <a:pt x="1517" y="370"/>
                </a:lnTo>
                <a:lnTo>
                  <a:pt x="1515" y="369"/>
                </a:lnTo>
                <a:lnTo>
                  <a:pt x="1515" y="365"/>
                </a:lnTo>
                <a:lnTo>
                  <a:pt x="1513" y="365"/>
                </a:lnTo>
                <a:lnTo>
                  <a:pt x="1515" y="372"/>
                </a:lnTo>
                <a:lnTo>
                  <a:pt x="1515" y="382"/>
                </a:lnTo>
                <a:lnTo>
                  <a:pt x="1515" y="380"/>
                </a:lnTo>
                <a:lnTo>
                  <a:pt x="1515" y="374"/>
                </a:lnTo>
                <a:lnTo>
                  <a:pt x="1459" y="129"/>
                </a:lnTo>
                <a:lnTo>
                  <a:pt x="1517" y="390"/>
                </a:lnTo>
                <a:lnTo>
                  <a:pt x="1519" y="395"/>
                </a:lnTo>
                <a:lnTo>
                  <a:pt x="1519" y="390"/>
                </a:lnTo>
                <a:lnTo>
                  <a:pt x="1519" y="388"/>
                </a:lnTo>
                <a:lnTo>
                  <a:pt x="1517" y="390"/>
                </a:lnTo>
                <a:lnTo>
                  <a:pt x="1459" y="129"/>
                </a:lnTo>
                <a:lnTo>
                  <a:pt x="1522" y="422"/>
                </a:lnTo>
                <a:lnTo>
                  <a:pt x="1522" y="430"/>
                </a:lnTo>
                <a:lnTo>
                  <a:pt x="1522" y="424"/>
                </a:lnTo>
                <a:lnTo>
                  <a:pt x="1522" y="422"/>
                </a:lnTo>
                <a:lnTo>
                  <a:pt x="1459" y="129"/>
                </a:lnTo>
                <a:lnTo>
                  <a:pt x="1528" y="440"/>
                </a:lnTo>
                <a:lnTo>
                  <a:pt x="1530" y="459"/>
                </a:lnTo>
                <a:lnTo>
                  <a:pt x="1530" y="457"/>
                </a:lnTo>
                <a:lnTo>
                  <a:pt x="1528" y="434"/>
                </a:lnTo>
                <a:lnTo>
                  <a:pt x="1528" y="440"/>
                </a:lnTo>
                <a:lnTo>
                  <a:pt x="1459" y="129"/>
                </a:lnTo>
                <a:lnTo>
                  <a:pt x="1624" y="242"/>
                </a:lnTo>
                <a:lnTo>
                  <a:pt x="1624" y="226"/>
                </a:lnTo>
                <a:lnTo>
                  <a:pt x="1620" y="221"/>
                </a:lnTo>
                <a:lnTo>
                  <a:pt x="1617" y="211"/>
                </a:lnTo>
                <a:lnTo>
                  <a:pt x="1611" y="188"/>
                </a:lnTo>
                <a:lnTo>
                  <a:pt x="1607" y="178"/>
                </a:lnTo>
                <a:lnTo>
                  <a:pt x="1603" y="175"/>
                </a:lnTo>
                <a:lnTo>
                  <a:pt x="1592" y="169"/>
                </a:lnTo>
                <a:lnTo>
                  <a:pt x="1588" y="167"/>
                </a:lnTo>
                <a:lnTo>
                  <a:pt x="1584" y="163"/>
                </a:lnTo>
                <a:lnTo>
                  <a:pt x="1584" y="159"/>
                </a:lnTo>
                <a:lnTo>
                  <a:pt x="1584" y="152"/>
                </a:lnTo>
                <a:lnTo>
                  <a:pt x="1584" y="148"/>
                </a:lnTo>
                <a:lnTo>
                  <a:pt x="1582" y="146"/>
                </a:lnTo>
                <a:lnTo>
                  <a:pt x="1578" y="146"/>
                </a:lnTo>
                <a:lnTo>
                  <a:pt x="1572" y="152"/>
                </a:lnTo>
                <a:lnTo>
                  <a:pt x="1569" y="161"/>
                </a:lnTo>
                <a:lnTo>
                  <a:pt x="1569" y="169"/>
                </a:lnTo>
                <a:lnTo>
                  <a:pt x="1572" y="171"/>
                </a:lnTo>
                <a:lnTo>
                  <a:pt x="1576" y="173"/>
                </a:lnTo>
                <a:lnTo>
                  <a:pt x="1580" y="177"/>
                </a:lnTo>
                <a:lnTo>
                  <a:pt x="1582" y="182"/>
                </a:lnTo>
                <a:lnTo>
                  <a:pt x="1584" y="190"/>
                </a:lnTo>
                <a:lnTo>
                  <a:pt x="1584" y="200"/>
                </a:lnTo>
                <a:lnTo>
                  <a:pt x="1582" y="209"/>
                </a:lnTo>
                <a:lnTo>
                  <a:pt x="1580" y="217"/>
                </a:lnTo>
                <a:lnTo>
                  <a:pt x="1584" y="223"/>
                </a:lnTo>
                <a:lnTo>
                  <a:pt x="1588" y="230"/>
                </a:lnTo>
                <a:lnTo>
                  <a:pt x="1592" y="238"/>
                </a:lnTo>
                <a:lnTo>
                  <a:pt x="1592" y="244"/>
                </a:lnTo>
                <a:lnTo>
                  <a:pt x="1588" y="242"/>
                </a:lnTo>
                <a:lnTo>
                  <a:pt x="1584" y="240"/>
                </a:lnTo>
                <a:lnTo>
                  <a:pt x="1580" y="238"/>
                </a:lnTo>
                <a:lnTo>
                  <a:pt x="1576" y="238"/>
                </a:lnTo>
                <a:lnTo>
                  <a:pt x="1572" y="236"/>
                </a:lnTo>
                <a:lnTo>
                  <a:pt x="1569" y="232"/>
                </a:lnTo>
                <a:lnTo>
                  <a:pt x="1567" y="225"/>
                </a:lnTo>
                <a:lnTo>
                  <a:pt x="1565" y="217"/>
                </a:lnTo>
                <a:lnTo>
                  <a:pt x="1567" y="211"/>
                </a:lnTo>
                <a:lnTo>
                  <a:pt x="1569" y="205"/>
                </a:lnTo>
                <a:lnTo>
                  <a:pt x="1569" y="202"/>
                </a:lnTo>
                <a:lnTo>
                  <a:pt x="1565" y="198"/>
                </a:lnTo>
                <a:lnTo>
                  <a:pt x="1561" y="196"/>
                </a:lnTo>
                <a:lnTo>
                  <a:pt x="1557" y="196"/>
                </a:lnTo>
                <a:lnTo>
                  <a:pt x="1549" y="200"/>
                </a:lnTo>
                <a:lnTo>
                  <a:pt x="1547" y="198"/>
                </a:lnTo>
                <a:lnTo>
                  <a:pt x="1547" y="196"/>
                </a:lnTo>
                <a:lnTo>
                  <a:pt x="1547" y="190"/>
                </a:lnTo>
                <a:lnTo>
                  <a:pt x="1544" y="184"/>
                </a:lnTo>
                <a:lnTo>
                  <a:pt x="1542" y="178"/>
                </a:lnTo>
                <a:lnTo>
                  <a:pt x="1542" y="177"/>
                </a:lnTo>
                <a:lnTo>
                  <a:pt x="1544" y="175"/>
                </a:lnTo>
                <a:lnTo>
                  <a:pt x="1546" y="173"/>
                </a:lnTo>
                <a:lnTo>
                  <a:pt x="1546" y="169"/>
                </a:lnTo>
                <a:lnTo>
                  <a:pt x="1546" y="167"/>
                </a:lnTo>
                <a:lnTo>
                  <a:pt x="1540" y="161"/>
                </a:lnTo>
                <a:lnTo>
                  <a:pt x="1536" y="157"/>
                </a:lnTo>
                <a:lnTo>
                  <a:pt x="1534" y="155"/>
                </a:lnTo>
                <a:lnTo>
                  <a:pt x="1534" y="152"/>
                </a:lnTo>
                <a:lnTo>
                  <a:pt x="1540" y="138"/>
                </a:lnTo>
                <a:lnTo>
                  <a:pt x="1540" y="134"/>
                </a:lnTo>
                <a:lnTo>
                  <a:pt x="1538" y="132"/>
                </a:lnTo>
                <a:lnTo>
                  <a:pt x="1530" y="129"/>
                </a:lnTo>
                <a:lnTo>
                  <a:pt x="1526" y="129"/>
                </a:lnTo>
                <a:lnTo>
                  <a:pt x="1526" y="123"/>
                </a:lnTo>
                <a:lnTo>
                  <a:pt x="1526" y="117"/>
                </a:lnTo>
                <a:lnTo>
                  <a:pt x="1530" y="109"/>
                </a:lnTo>
                <a:lnTo>
                  <a:pt x="1532" y="104"/>
                </a:lnTo>
                <a:lnTo>
                  <a:pt x="1530" y="100"/>
                </a:lnTo>
                <a:lnTo>
                  <a:pt x="1526" y="100"/>
                </a:lnTo>
                <a:lnTo>
                  <a:pt x="1522" y="102"/>
                </a:lnTo>
                <a:lnTo>
                  <a:pt x="1521" y="100"/>
                </a:lnTo>
                <a:lnTo>
                  <a:pt x="1519" y="98"/>
                </a:lnTo>
                <a:lnTo>
                  <a:pt x="1519" y="86"/>
                </a:lnTo>
                <a:lnTo>
                  <a:pt x="1517" y="81"/>
                </a:lnTo>
                <a:lnTo>
                  <a:pt x="1515" y="79"/>
                </a:lnTo>
                <a:lnTo>
                  <a:pt x="1501" y="71"/>
                </a:lnTo>
                <a:lnTo>
                  <a:pt x="1498" y="67"/>
                </a:lnTo>
                <a:lnTo>
                  <a:pt x="1498" y="65"/>
                </a:lnTo>
                <a:lnTo>
                  <a:pt x="1494" y="63"/>
                </a:lnTo>
                <a:lnTo>
                  <a:pt x="1492" y="63"/>
                </a:lnTo>
                <a:lnTo>
                  <a:pt x="1486" y="71"/>
                </a:lnTo>
                <a:lnTo>
                  <a:pt x="1482" y="73"/>
                </a:lnTo>
                <a:lnTo>
                  <a:pt x="1476" y="75"/>
                </a:lnTo>
                <a:lnTo>
                  <a:pt x="1474" y="71"/>
                </a:lnTo>
                <a:lnTo>
                  <a:pt x="1471" y="67"/>
                </a:lnTo>
                <a:lnTo>
                  <a:pt x="1469" y="65"/>
                </a:lnTo>
                <a:lnTo>
                  <a:pt x="1467" y="71"/>
                </a:lnTo>
                <a:lnTo>
                  <a:pt x="1469" y="75"/>
                </a:lnTo>
                <a:lnTo>
                  <a:pt x="1471" y="79"/>
                </a:lnTo>
                <a:lnTo>
                  <a:pt x="1473" y="81"/>
                </a:lnTo>
                <a:lnTo>
                  <a:pt x="1473" y="82"/>
                </a:lnTo>
                <a:lnTo>
                  <a:pt x="1474" y="82"/>
                </a:lnTo>
                <a:lnTo>
                  <a:pt x="1474" y="84"/>
                </a:lnTo>
                <a:lnTo>
                  <a:pt x="1474" y="90"/>
                </a:lnTo>
                <a:lnTo>
                  <a:pt x="1474" y="92"/>
                </a:lnTo>
                <a:lnTo>
                  <a:pt x="1476" y="96"/>
                </a:lnTo>
                <a:lnTo>
                  <a:pt x="1476" y="98"/>
                </a:lnTo>
                <a:lnTo>
                  <a:pt x="1482" y="106"/>
                </a:lnTo>
                <a:lnTo>
                  <a:pt x="1488" y="117"/>
                </a:lnTo>
                <a:lnTo>
                  <a:pt x="1490" y="123"/>
                </a:lnTo>
                <a:lnTo>
                  <a:pt x="1490" y="125"/>
                </a:lnTo>
                <a:lnTo>
                  <a:pt x="1488" y="130"/>
                </a:lnTo>
                <a:lnTo>
                  <a:pt x="1478" y="119"/>
                </a:lnTo>
                <a:lnTo>
                  <a:pt x="1473" y="109"/>
                </a:lnTo>
                <a:lnTo>
                  <a:pt x="1465" y="106"/>
                </a:lnTo>
                <a:lnTo>
                  <a:pt x="1461" y="100"/>
                </a:lnTo>
                <a:lnTo>
                  <a:pt x="1455" y="92"/>
                </a:lnTo>
                <a:lnTo>
                  <a:pt x="1446" y="77"/>
                </a:lnTo>
                <a:lnTo>
                  <a:pt x="1450" y="88"/>
                </a:lnTo>
                <a:lnTo>
                  <a:pt x="1451" y="92"/>
                </a:lnTo>
                <a:lnTo>
                  <a:pt x="1428" y="67"/>
                </a:lnTo>
                <a:lnTo>
                  <a:pt x="1430" y="67"/>
                </a:lnTo>
                <a:lnTo>
                  <a:pt x="1430" y="65"/>
                </a:lnTo>
                <a:lnTo>
                  <a:pt x="1430" y="63"/>
                </a:lnTo>
                <a:lnTo>
                  <a:pt x="1428" y="61"/>
                </a:lnTo>
                <a:lnTo>
                  <a:pt x="1428" y="63"/>
                </a:lnTo>
                <a:lnTo>
                  <a:pt x="1428" y="65"/>
                </a:lnTo>
                <a:lnTo>
                  <a:pt x="1409" y="42"/>
                </a:lnTo>
                <a:lnTo>
                  <a:pt x="1407" y="34"/>
                </a:lnTo>
                <a:lnTo>
                  <a:pt x="1407" y="38"/>
                </a:lnTo>
                <a:lnTo>
                  <a:pt x="1405" y="34"/>
                </a:lnTo>
                <a:lnTo>
                  <a:pt x="1405" y="33"/>
                </a:lnTo>
                <a:lnTo>
                  <a:pt x="1407" y="31"/>
                </a:lnTo>
                <a:lnTo>
                  <a:pt x="1405" y="31"/>
                </a:lnTo>
                <a:lnTo>
                  <a:pt x="1405" y="29"/>
                </a:lnTo>
                <a:lnTo>
                  <a:pt x="1405" y="31"/>
                </a:lnTo>
                <a:lnTo>
                  <a:pt x="1405" y="19"/>
                </a:lnTo>
                <a:lnTo>
                  <a:pt x="1407" y="15"/>
                </a:lnTo>
                <a:lnTo>
                  <a:pt x="1405" y="11"/>
                </a:lnTo>
                <a:lnTo>
                  <a:pt x="1402" y="0"/>
                </a:lnTo>
                <a:lnTo>
                  <a:pt x="0" y="0"/>
                </a:lnTo>
                <a:lnTo>
                  <a:pt x="0" y="328"/>
                </a:lnTo>
                <a:lnTo>
                  <a:pt x="4" y="336"/>
                </a:lnTo>
                <a:lnTo>
                  <a:pt x="6" y="353"/>
                </a:lnTo>
                <a:lnTo>
                  <a:pt x="8" y="357"/>
                </a:lnTo>
                <a:lnTo>
                  <a:pt x="10" y="359"/>
                </a:lnTo>
                <a:lnTo>
                  <a:pt x="15" y="357"/>
                </a:lnTo>
                <a:lnTo>
                  <a:pt x="15" y="372"/>
                </a:lnTo>
                <a:lnTo>
                  <a:pt x="13" y="380"/>
                </a:lnTo>
                <a:lnTo>
                  <a:pt x="10" y="370"/>
                </a:lnTo>
                <a:lnTo>
                  <a:pt x="8" y="372"/>
                </a:lnTo>
                <a:lnTo>
                  <a:pt x="6" y="378"/>
                </a:lnTo>
                <a:lnTo>
                  <a:pt x="6" y="386"/>
                </a:lnTo>
                <a:lnTo>
                  <a:pt x="8" y="392"/>
                </a:lnTo>
                <a:lnTo>
                  <a:pt x="8" y="394"/>
                </a:lnTo>
                <a:lnTo>
                  <a:pt x="6" y="394"/>
                </a:lnTo>
                <a:lnTo>
                  <a:pt x="4" y="394"/>
                </a:lnTo>
                <a:lnTo>
                  <a:pt x="2" y="395"/>
                </a:lnTo>
                <a:lnTo>
                  <a:pt x="0" y="395"/>
                </a:lnTo>
                <a:lnTo>
                  <a:pt x="0" y="397"/>
                </a:lnTo>
                <a:lnTo>
                  <a:pt x="2" y="397"/>
                </a:lnTo>
                <a:lnTo>
                  <a:pt x="0" y="401"/>
                </a:lnTo>
                <a:lnTo>
                  <a:pt x="0" y="417"/>
                </a:lnTo>
                <a:lnTo>
                  <a:pt x="4" y="420"/>
                </a:lnTo>
                <a:lnTo>
                  <a:pt x="8" y="426"/>
                </a:lnTo>
                <a:lnTo>
                  <a:pt x="11" y="434"/>
                </a:lnTo>
                <a:lnTo>
                  <a:pt x="11" y="432"/>
                </a:lnTo>
                <a:lnTo>
                  <a:pt x="13" y="434"/>
                </a:lnTo>
                <a:lnTo>
                  <a:pt x="15" y="440"/>
                </a:lnTo>
                <a:lnTo>
                  <a:pt x="15" y="438"/>
                </a:lnTo>
                <a:lnTo>
                  <a:pt x="15" y="434"/>
                </a:lnTo>
                <a:lnTo>
                  <a:pt x="19" y="436"/>
                </a:lnTo>
                <a:lnTo>
                  <a:pt x="21" y="436"/>
                </a:lnTo>
                <a:lnTo>
                  <a:pt x="21" y="434"/>
                </a:lnTo>
                <a:lnTo>
                  <a:pt x="21" y="430"/>
                </a:lnTo>
                <a:lnTo>
                  <a:pt x="19" y="424"/>
                </a:lnTo>
                <a:lnTo>
                  <a:pt x="15" y="420"/>
                </a:lnTo>
                <a:lnTo>
                  <a:pt x="10" y="417"/>
                </a:lnTo>
                <a:lnTo>
                  <a:pt x="8" y="411"/>
                </a:lnTo>
                <a:lnTo>
                  <a:pt x="10" y="409"/>
                </a:lnTo>
                <a:lnTo>
                  <a:pt x="11" y="409"/>
                </a:lnTo>
                <a:lnTo>
                  <a:pt x="15" y="405"/>
                </a:lnTo>
                <a:lnTo>
                  <a:pt x="11" y="409"/>
                </a:lnTo>
                <a:lnTo>
                  <a:pt x="15" y="401"/>
                </a:lnTo>
                <a:lnTo>
                  <a:pt x="17" y="399"/>
                </a:lnTo>
                <a:lnTo>
                  <a:pt x="17" y="401"/>
                </a:lnTo>
                <a:lnTo>
                  <a:pt x="17" y="399"/>
                </a:lnTo>
                <a:lnTo>
                  <a:pt x="27" y="394"/>
                </a:lnTo>
                <a:lnTo>
                  <a:pt x="27" y="392"/>
                </a:lnTo>
                <a:lnTo>
                  <a:pt x="17" y="397"/>
                </a:lnTo>
                <a:lnTo>
                  <a:pt x="17" y="394"/>
                </a:lnTo>
                <a:lnTo>
                  <a:pt x="17" y="386"/>
                </a:lnTo>
                <a:lnTo>
                  <a:pt x="21" y="374"/>
                </a:lnTo>
                <a:lnTo>
                  <a:pt x="23" y="372"/>
                </a:lnTo>
                <a:lnTo>
                  <a:pt x="23" y="369"/>
                </a:lnTo>
                <a:lnTo>
                  <a:pt x="23" y="370"/>
                </a:lnTo>
                <a:lnTo>
                  <a:pt x="29" y="386"/>
                </a:lnTo>
                <a:lnTo>
                  <a:pt x="29" y="394"/>
                </a:lnTo>
                <a:lnTo>
                  <a:pt x="31" y="394"/>
                </a:lnTo>
                <a:lnTo>
                  <a:pt x="31" y="395"/>
                </a:lnTo>
                <a:lnTo>
                  <a:pt x="31" y="397"/>
                </a:lnTo>
                <a:lnTo>
                  <a:pt x="33" y="401"/>
                </a:lnTo>
                <a:lnTo>
                  <a:pt x="33" y="399"/>
                </a:lnTo>
                <a:lnTo>
                  <a:pt x="29" y="380"/>
                </a:lnTo>
                <a:lnTo>
                  <a:pt x="29" y="382"/>
                </a:lnTo>
                <a:lnTo>
                  <a:pt x="23" y="367"/>
                </a:lnTo>
                <a:lnTo>
                  <a:pt x="23" y="361"/>
                </a:lnTo>
                <a:lnTo>
                  <a:pt x="27" y="367"/>
                </a:lnTo>
                <a:lnTo>
                  <a:pt x="27" y="365"/>
                </a:lnTo>
                <a:lnTo>
                  <a:pt x="29" y="367"/>
                </a:lnTo>
                <a:lnTo>
                  <a:pt x="31" y="367"/>
                </a:lnTo>
                <a:lnTo>
                  <a:pt x="31" y="361"/>
                </a:lnTo>
                <a:lnTo>
                  <a:pt x="31" y="336"/>
                </a:lnTo>
                <a:lnTo>
                  <a:pt x="29" y="326"/>
                </a:lnTo>
                <a:lnTo>
                  <a:pt x="27" y="311"/>
                </a:lnTo>
                <a:lnTo>
                  <a:pt x="23" y="305"/>
                </a:lnTo>
                <a:lnTo>
                  <a:pt x="21" y="303"/>
                </a:lnTo>
                <a:lnTo>
                  <a:pt x="15" y="299"/>
                </a:lnTo>
                <a:lnTo>
                  <a:pt x="15" y="298"/>
                </a:lnTo>
                <a:lnTo>
                  <a:pt x="17" y="296"/>
                </a:lnTo>
                <a:lnTo>
                  <a:pt x="21" y="298"/>
                </a:lnTo>
                <a:lnTo>
                  <a:pt x="27" y="305"/>
                </a:lnTo>
                <a:lnTo>
                  <a:pt x="33" y="322"/>
                </a:lnTo>
                <a:lnTo>
                  <a:pt x="33" y="330"/>
                </a:lnTo>
                <a:lnTo>
                  <a:pt x="33" y="317"/>
                </a:lnTo>
                <a:lnTo>
                  <a:pt x="31" y="313"/>
                </a:lnTo>
                <a:lnTo>
                  <a:pt x="33" y="315"/>
                </a:lnTo>
                <a:lnTo>
                  <a:pt x="33" y="319"/>
                </a:lnTo>
                <a:lnTo>
                  <a:pt x="34" y="319"/>
                </a:lnTo>
                <a:lnTo>
                  <a:pt x="38" y="317"/>
                </a:lnTo>
                <a:lnTo>
                  <a:pt x="40" y="319"/>
                </a:lnTo>
                <a:lnTo>
                  <a:pt x="38" y="334"/>
                </a:lnTo>
                <a:lnTo>
                  <a:pt x="38" y="355"/>
                </a:lnTo>
                <a:lnTo>
                  <a:pt x="40" y="363"/>
                </a:lnTo>
                <a:lnTo>
                  <a:pt x="42" y="367"/>
                </a:lnTo>
                <a:lnTo>
                  <a:pt x="44" y="365"/>
                </a:lnTo>
                <a:lnTo>
                  <a:pt x="46" y="363"/>
                </a:lnTo>
                <a:lnTo>
                  <a:pt x="46" y="361"/>
                </a:lnTo>
                <a:lnTo>
                  <a:pt x="44" y="357"/>
                </a:lnTo>
                <a:lnTo>
                  <a:pt x="42" y="357"/>
                </a:lnTo>
                <a:lnTo>
                  <a:pt x="40" y="355"/>
                </a:lnTo>
                <a:lnTo>
                  <a:pt x="42" y="351"/>
                </a:lnTo>
                <a:lnTo>
                  <a:pt x="44" y="340"/>
                </a:lnTo>
                <a:lnTo>
                  <a:pt x="46" y="338"/>
                </a:lnTo>
                <a:lnTo>
                  <a:pt x="48" y="336"/>
                </a:lnTo>
                <a:lnTo>
                  <a:pt x="50" y="340"/>
                </a:lnTo>
                <a:lnTo>
                  <a:pt x="50" y="351"/>
                </a:lnTo>
                <a:lnTo>
                  <a:pt x="50" y="370"/>
                </a:lnTo>
                <a:lnTo>
                  <a:pt x="52" y="384"/>
                </a:lnTo>
                <a:lnTo>
                  <a:pt x="56" y="394"/>
                </a:lnTo>
                <a:lnTo>
                  <a:pt x="54" y="384"/>
                </a:lnTo>
                <a:lnTo>
                  <a:pt x="52" y="380"/>
                </a:lnTo>
                <a:lnTo>
                  <a:pt x="58" y="388"/>
                </a:lnTo>
                <a:lnTo>
                  <a:pt x="61" y="395"/>
                </a:lnTo>
                <a:lnTo>
                  <a:pt x="63" y="405"/>
                </a:lnTo>
                <a:lnTo>
                  <a:pt x="65" y="426"/>
                </a:lnTo>
                <a:lnTo>
                  <a:pt x="65" y="438"/>
                </a:lnTo>
                <a:lnTo>
                  <a:pt x="65" y="430"/>
                </a:lnTo>
                <a:lnTo>
                  <a:pt x="63" y="417"/>
                </a:lnTo>
                <a:lnTo>
                  <a:pt x="61" y="409"/>
                </a:lnTo>
                <a:lnTo>
                  <a:pt x="54" y="395"/>
                </a:lnTo>
                <a:lnTo>
                  <a:pt x="50" y="376"/>
                </a:lnTo>
                <a:lnTo>
                  <a:pt x="48" y="372"/>
                </a:lnTo>
                <a:lnTo>
                  <a:pt x="48" y="376"/>
                </a:lnTo>
                <a:lnTo>
                  <a:pt x="48" y="388"/>
                </a:lnTo>
                <a:lnTo>
                  <a:pt x="46" y="397"/>
                </a:lnTo>
                <a:lnTo>
                  <a:pt x="44" y="403"/>
                </a:lnTo>
                <a:lnTo>
                  <a:pt x="42" y="395"/>
                </a:lnTo>
                <a:lnTo>
                  <a:pt x="40" y="392"/>
                </a:lnTo>
                <a:lnTo>
                  <a:pt x="36" y="390"/>
                </a:lnTo>
                <a:lnTo>
                  <a:pt x="34" y="390"/>
                </a:lnTo>
                <a:lnTo>
                  <a:pt x="34" y="394"/>
                </a:lnTo>
                <a:lnTo>
                  <a:pt x="36" y="394"/>
                </a:lnTo>
                <a:lnTo>
                  <a:pt x="36" y="399"/>
                </a:lnTo>
                <a:lnTo>
                  <a:pt x="38" y="395"/>
                </a:lnTo>
                <a:lnTo>
                  <a:pt x="38" y="397"/>
                </a:lnTo>
                <a:lnTo>
                  <a:pt x="38" y="403"/>
                </a:lnTo>
                <a:lnTo>
                  <a:pt x="40" y="415"/>
                </a:lnTo>
                <a:lnTo>
                  <a:pt x="38" y="424"/>
                </a:lnTo>
                <a:lnTo>
                  <a:pt x="34" y="403"/>
                </a:lnTo>
                <a:lnTo>
                  <a:pt x="34" y="411"/>
                </a:lnTo>
                <a:lnTo>
                  <a:pt x="38" y="428"/>
                </a:lnTo>
                <a:lnTo>
                  <a:pt x="34" y="455"/>
                </a:lnTo>
                <a:lnTo>
                  <a:pt x="34" y="459"/>
                </a:lnTo>
                <a:lnTo>
                  <a:pt x="34" y="457"/>
                </a:lnTo>
                <a:lnTo>
                  <a:pt x="33" y="451"/>
                </a:lnTo>
                <a:lnTo>
                  <a:pt x="29" y="480"/>
                </a:lnTo>
                <a:lnTo>
                  <a:pt x="31" y="468"/>
                </a:lnTo>
                <a:lnTo>
                  <a:pt x="33" y="465"/>
                </a:lnTo>
                <a:lnTo>
                  <a:pt x="33" y="466"/>
                </a:lnTo>
                <a:lnTo>
                  <a:pt x="34" y="463"/>
                </a:lnTo>
                <a:lnTo>
                  <a:pt x="34" y="488"/>
                </a:lnTo>
                <a:lnTo>
                  <a:pt x="36" y="463"/>
                </a:lnTo>
                <a:lnTo>
                  <a:pt x="36" y="451"/>
                </a:lnTo>
                <a:lnTo>
                  <a:pt x="38" y="449"/>
                </a:lnTo>
                <a:lnTo>
                  <a:pt x="40" y="449"/>
                </a:lnTo>
                <a:lnTo>
                  <a:pt x="42" y="453"/>
                </a:lnTo>
                <a:lnTo>
                  <a:pt x="42" y="457"/>
                </a:lnTo>
                <a:lnTo>
                  <a:pt x="42" y="459"/>
                </a:lnTo>
                <a:lnTo>
                  <a:pt x="46" y="514"/>
                </a:lnTo>
                <a:lnTo>
                  <a:pt x="44" y="549"/>
                </a:lnTo>
                <a:lnTo>
                  <a:pt x="42" y="538"/>
                </a:lnTo>
                <a:lnTo>
                  <a:pt x="42" y="547"/>
                </a:lnTo>
                <a:lnTo>
                  <a:pt x="42" y="553"/>
                </a:lnTo>
                <a:lnTo>
                  <a:pt x="42" y="547"/>
                </a:lnTo>
                <a:lnTo>
                  <a:pt x="38" y="507"/>
                </a:lnTo>
                <a:lnTo>
                  <a:pt x="36" y="478"/>
                </a:lnTo>
                <a:lnTo>
                  <a:pt x="36" y="513"/>
                </a:lnTo>
                <a:lnTo>
                  <a:pt x="44" y="616"/>
                </a:lnTo>
                <a:lnTo>
                  <a:pt x="44" y="637"/>
                </a:lnTo>
                <a:lnTo>
                  <a:pt x="44" y="634"/>
                </a:lnTo>
                <a:lnTo>
                  <a:pt x="40" y="616"/>
                </a:lnTo>
                <a:lnTo>
                  <a:pt x="42" y="628"/>
                </a:lnTo>
                <a:lnTo>
                  <a:pt x="42" y="632"/>
                </a:lnTo>
                <a:lnTo>
                  <a:pt x="40" y="620"/>
                </a:lnTo>
                <a:lnTo>
                  <a:pt x="36" y="597"/>
                </a:lnTo>
                <a:lnTo>
                  <a:pt x="36" y="586"/>
                </a:lnTo>
                <a:lnTo>
                  <a:pt x="36" y="589"/>
                </a:lnTo>
                <a:lnTo>
                  <a:pt x="34" y="576"/>
                </a:lnTo>
                <a:lnTo>
                  <a:pt x="33" y="570"/>
                </a:lnTo>
                <a:lnTo>
                  <a:pt x="34" y="582"/>
                </a:lnTo>
                <a:lnTo>
                  <a:pt x="36" y="599"/>
                </a:lnTo>
                <a:lnTo>
                  <a:pt x="38" y="618"/>
                </a:lnTo>
                <a:lnTo>
                  <a:pt x="42" y="637"/>
                </a:lnTo>
                <a:lnTo>
                  <a:pt x="40" y="637"/>
                </a:lnTo>
                <a:lnTo>
                  <a:pt x="40" y="632"/>
                </a:lnTo>
                <a:lnTo>
                  <a:pt x="40" y="637"/>
                </a:lnTo>
                <a:lnTo>
                  <a:pt x="38" y="635"/>
                </a:lnTo>
                <a:lnTo>
                  <a:pt x="38" y="632"/>
                </a:lnTo>
                <a:lnTo>
                  <a:pt x="36" y="616"/>
                </a:lnTo>
                <a:lnTo>
                  <a:pt x="34" y="599"/>
                </a:lnTo>
                <a:lnTo>
                  <a:pt x="36" y="605"/>
                </a:lnTo>
                <a:lnTo>
                  <a:pt x="36" y="610"/>
                </a:lnTo>
                <a:lnTo>
                  <a:pt x="34" y="605"/>
                </a:lnTo>
                <a:lnTo>
                  <a:pt x="36" y="620"/>
                </a:lnTo>
                <a:lnTo>
                  <a:pt x="38" y="635"/>
                </a:lnTo>
                <a:lnTo>
                  <a:pt x="34" y="634"/>
                </a:lnTo>
                <a:lnTo>
                  <a:pt x="33" y="620"/>
                </a:lnTo>
                <a:lnTo>
                  <a:pt x="29" y="589"/>
                </a:lnTo>
                <a:lnTo>
                  <a:pt x="33" y="624"/>
                </a:lnTo>
                <a:lnTo>
                  <a:pt x="29" y="591"/>
                </a:lnTo>
                <a:lnTo>
                  <a:pt x="31" y="610"/>
                </a:lnTo>
                <a:lnTo>
                  <a:pt x="29" y="605"/>
                </a:lnTo>
                <a:lnTo>
                  <a:pt x="31" y="616"/>
                </a:lnTo>
                <a:lnTo>
                  <a:pt x="33" y="634"/>
                </a:lnTo>
                <a:lnTo>
                  <a:pt x="31" y="634"/>
                </a:lnTo>
                <a:lnTo>
                  <a:pt x="29" y="635"/>
                </a:lnTo>
                <a:lnTo>
                  <a:pt x="29" y="637"/>
                </a:lnTo>
                <a:lnTo>
                  <a:pt x="33" y="643"/>
                </a:lnTo>
                <a:lnTo>
                  <a:pt x="34" y="651"/>
                </a:lnTo>
                <a:lnTo>
                  <a:pt x="33" y="655"/>
                </a:lnTo>
                <a:lnTo>
                  <a:pt x="29" y="655"/>
                </a:lnTo>
                <a:lnTo>
                  <a:pt x="21" y="647"/>
                </a:lnTo>
                <a:lnTo>
                  <a:pt x="15" y="643"/>
                </a:lnTo>
                <a:lnTo>
                  <a:pt x="13" y="645"/>
                </a:lnTo>
                <a:lnTo>
                  <a:pt x="8" y="618"/>
                </a:lnTo>
                <a:lnTo>
                  <a:pt x="10" y="618"/>
                </a:lnTo>
                <a:lnTo>
                  <a:pt x="13" y="614"/>
                </a:lnTo>
                <a:lnTo>
                  <a:pt x="17" y="610"/>
                </a:lnTo>
                <a:lnTo>
                  <a:pt x="13" y="601"/>
                </a:lnTo>
                <a:lnTo>
                  <a:pt x="10" y="607"/>
                </a:lnTo>
                <a:lnTo>
                  <a:pt x="8" y="616"/>
                </a:lnTo>
                <a:lnTo>
                  <a:pt x="0" y="582"/>
                </a:lnTo>
                <a:lnTo>
                  <a:pt x="0" y="584"/>
                </a:lnTo>
                <a:lnTo>
                  <a:pt x="8" y="626"/>
                </a:lnTo>
                <a:lnTo>
                  <a:pt x="10" y="630"/>
                </a:lnTo>
                <a:lnTo>
                  <a:pt x="8" y="632"/>
                </a:lnTo>
                <a:lnTo>
                  <a:pt x="2" y="605"/>
                </a:lnTo>
                <a:lnTo>
                  <a:pt x="6" y="626"/>
                </a:lnTo>
                <a:lnTo>
                  <a:pt x="6" y="637"/>
                </a:lnTo>
                <a:lnTo>
                  <a:pt x="6" y="635"/>
                </a:lnTo>
                <a:lnTo>
                  <a:pt x="4" y="634"/>
                </a:lnTo>
                <a:lnTo>
                  <a:pt x="0" y="632"/>
                </a:lnTo>
                <a:lnTo>
                  <a:pt x="0" y="635"/>
                </a:lnTo>
                <a:lnTo>
                  <a:pt x="4" y="641"/>
                </a:lnTo>
                <a:lnTo>
                  <a:pt x="4" y="643"/>
                </a:lnTo>
                <a:lnTo>
                  <a:pt x="2" y="649"/>
                </a:lnTo>
                <a:lnTo>
                  <a:pt x="0" y="649"/>
                </a:lnTo>
                <a:lnTo>
                  <a:pt x="0" y="653"/>
                </a:lnTo>
                <a:lnTo>
                  <a:pt x="0" y="655"/>
                </a:lnTo>
                <a:lnTo>
                  <a:pt x="0" y="1148"/>
                </a:lnTo>
                <a:lnTo>
                  <a:pt x="1542" y="1148"/>
                </a:lnTo>
                <a:lnTo>
                  <a:pt x="1532" y="1135"/>
                </a:lnTo>
                <a:lnTo>
                  <a:pt x="1530" y="1131"/>
                </a:lnTo>
                <a:lnTo>
                  <a:pt x="1530" y="1123"/>
                </a:lnTo>
                <a:lnTo>
                  <a:pt x="1532" y="1117"/>
                </a:lnTo>
                <a:lnTo>
                  <a:pt x="1536" y="1117"/>
                </a:lnTo>
                <a:lnTo>
                  <a:pt x="1542" y="1121"/>
                </a:lnTo>
                <a:lnTo>
                  <a:pt x="1549" y="1129"/>
                </a:lnTo>
                <a:lnTo>
                  <a:pt x="1553" y="1135"/>
                </a:lnTo>
                <a:lnTo>
                  <a:pt x="1555" y="1138"/>
                </a:lnTo>
                <a:lnTo>
                  <a:pt x="1555" y="1148"/>
                </a:lnTo>
                <a:lnTo>
                  <a:pt x="1570" y="1148"/>
                </a:lnTo>
                <a:lnTo>
                  <a:pt x="1565" y="1138"/>
                </a:lnTo>
                <a:lnTo>
                  <a:pt x="1561" y="1123"/>
                </a:lnTo>
                <a:lnTo>
                  <a:pt x="1563" y="1119"/>
                </a:lnTo>
                <a:lnTo>
                  <a:pt x="1565" y="1115"/>
                </a:lnTo>
                <a:lnTo>
                  <a:pt x="1563" y="1114"/>
                </a:lnTo>
                <a:lnTo>
                  <a:pt x="1561" y="1115"/>
                </a:lnTo>
                <a:lnTo>
                  <a:pt x="1561" y="1112"/>
                </a:lnTo>
                <a:lnTo>
                  <a:pt x="1561" y="1104"/>
                </a:lnTo>
                <a:lnTo>
                  <a:pt x="1565" y="1104"/>
                </a:lnTo>
                <a:lnTo>
                  <a:pt x="1563" y="1098"/>
                </a:lnTo>
                <a:lnTo>
                  <a:pt x="1561" y="1094"/>
                </a:lnTo>
                <a:lnTo>
                  <a:pt x="1557" y="1083"/>
                </a:lnTo>
                <a:lnTo>
                  <a:pt x="1561" y="1079"/>
                </a:lnTo>
                <a:lnTo>
                  <a:pt x="1557" y="1079"/>
                </a:lnTo>
                <a:lnTo>
                  <a:pt x="1557" y="1077"/>
                </a:lnTo>
                <a:lnTo>
                  <a:pt x="1559" y="1077"/>
                </a:lnTo>
                <a:lnTo>
                  <a:pt x="1561" y="1075"/>
                </a:lnTo>
                <a:lnTo>
                  <a:pt x="1561" y="1073"/>
                </a:lnTo>
                <a:lnTo>
                  <a:pt x="1561" y="1075"/>
                </a:lnTo>
                <a:lnTo>
                  <a:pt x="1561" y="1073"/>
                </a:lnTo>
                <a:lnTo>
                  <a:pt x="1559" y="1073"/>
                </a:lnTo>
                <a:lnTo>
                  <a:pt x="1557" y="1073"/>
                </a:lnTo>
                <a:lnTo>
                  <a:pt x="1557" y="1071"/>
                </a:lnTo>
                <a:lnTo>
                  <a:pt x="1555" y="1075"/>
                </a:lnTo>
                <a:lnTo>
                  <a:pt x="1553" y="1077"/>
                </a:lnTo>
                <a:lnTo>
                  <a:pt x="1551" y="1079"/>
                </a:lnTo>
                <a:lnTo>
                  <a:pt x="1553" y="1069"/>
                </a:lnTo>
                <a:lnTo>
                  <a:pt x="1555" y="1066"/>
                </a:lnTo>
                <a:lnTo>
                  <a:pt x="1559" y="1062"/>
                </a:lnTo>
                <a:lnTo>
                  <a:pt x="1557" y="1056"/>
                </a:lnTo>
                <a:lnTo>
                  <a:pt x="1555" y="1048"/>
                </a:lnTo>
                <a:lnTo>
                  <a:pt x="1555" y="1033"/>
                </a:lnTo>
                <a:lnTo>
                  <a:pt x="1553" y="1037"/>
                </a:lnTo>
                <a:lnTo>
                  <a:pt x="1555" y="1031"/>
                </a:lnTo>
                <a:lnTo>
                  <a:pt x="1563" y="1025"/>
                </a:lnTo>
                <a:lnTo>
                  <a:pt x="1565" y="1021"/>
                </a:lnTo>
                <a:lnTo>
                  <a:pt x="1565" y="1019"/>
                </a:lnTo>
                <a:lnTo>
                  <a:pt x="1555" y="1018"/>
                </a:lnTo>
                <a:lnTo>
                  <a:pt x="1557" y="1016"/>
                </a:lnTo>
                <a:lnTo>
                  <a:pt x="1557" y="1014"/>
                </a:lnTo>
                <a:lnTo>
                  <a:pt x="1555" y="1012"/>
                </a:lnTo>
                <a:lnTo>
                  <a:pt x="1553" y="1008"/>
                </a:lnTo>
                <a:lnTo>
                  <a:pt x="1553" y="1004"/>
                </a:lnTo>
                <a:lnTo>
                  <a:pt x="1551" y="1006"/>
                </a:lnTo>
                <a:lnTo>
                  <a:pt x="1551" y="1010"/>
                </a:lnTo>
                <a:lnTo>
                  <a:pt x="1549" y="1016"/>
                </a:lnTo>
                <a:lnTo>
                  <a:pt x="1547" y="1002"/>
                </a:lnTo>
                <a:lnTo>
                  <a:pt x="1555" y="977"/>
                </a:lnTo>
                <a:lnTo>
                  <a:pt x="1559" y="962"/>
                </a:lnTo>
                <a:lnTo>
                  <a:pt x="1582" y="960"/>
                </a:lnTo>
                <a:lnTo>
                  <a:pt x="1624" y="956"/>
                </a:lnTo>
                <a:lnTo>
                  <a:pt x="1624" y="954"/>
                </a:lnTo>
                <a:lnTo>
                  <a:pt x="1622" y="954"/>
                </a:lnTo>
                <a:lnTo>
                  <a:pt x="1617" y="954"/>
                </a:lnTo>
                <a:lnTo>
                  <a:pt x="1609" y="956"/>
                </a:lnTo>
                <a:lnTo>
                  <a:pt x="1594" y="958"/>
                </a:lnTo>
                <a:lnTo>
                  <a:pt x="1592" y="958"/>
                </a:lnTo>
                <a:lnTo>
                  <a:pt x="1590" y="956"/>
                </a:lnTo>
                <a:lnTo>
                  <a:pt x="1588" y="956"/>
                </a:lnTo>
                <a:lnTo>
                  <a:pt x="1574" y="958"/>
                </a:lnTo>
                <a:lnTo>
                  <a:pt x="1563" y="960"/>
                </a:lnTo>
                <a:lnTo>
                  <a:pt x="1559" y="958"/>
                </a:lnTo>
                <a:lnTo>
                  <a:pt x="1561" y="935"/>
                </a:lnTo>
                <a:lnTo>
                  <a:pt x="1561" y="925"/>
                </a:lnTo>
                <a:lnTo>
                  <a:pt x="1563" y="916"/>
                </a:lnTo>
                <a:lnTo>
                  <a:pt x="1565" y="904"/>
                </a:lnTo>
                <a:lnTo>
                  <a:pt x="1561" y="898"/>
                </a:lnTo>
                <a:lnTo>
                  <a:pt x="1561" y="900"/>
                </a:lnTo>
                <a:lnTo>
                  <a:pt x="1559" y="906"/>
                </a:lnTo>
                <a:lnTo>
                  <a:pt x="1557" y="929"/>
                </a:lnTo>
                <a:lnTo>
                  <a:pt x="1557" y="950"/>
                </a:lnTo>
                <a:lnTo>
                  <a:pt x="1542" y="946"/>
                </a:lnTo>
                <a:lnTo>
                  <a:pt x="1536" y="946"/>
                </a:lnTo>
                <a:lnTo>
                  <a:pt x="1538" y="946"/>
                </a:lnTo>
                <a:lnTo>
                  <a:pt x="1536" y="946"/>
                </a:lnTo>
                <a:lnTo>
                  <a:pt x="1534" y="946"/>
                </a:lnTo>
                <a:lnTo>
                  <a:pt x="1536" y="941"/>
                </a:lnTo>
                <a:lnTo>
                  <a:pt x="1536" y="939"/>
                </a:lnTo>
                <a:lnTo>
                  <a:pt x="1536" y="937"/>
                </a:lnTo>
                <a:lnTo>
                  <a:pt x="1534" y="937"/>
                </a:lnTo>
                <a:lnTo>
                  <a:pt x="1532" y="939"/>
                </a:lnTo>
                <a:lnTo>
                  <a:pt x="1532" y="937"/>
                </a:lnTo>
                <a:lnTo>
                  <a:pt x="1536" y="935"/>
                </a:lnTo>
                <a:lnTo>
                  <a:pt x="1536" y="933"/>
                </a:lnTo>
                <a:lnTo>
                  <a:pt x="1536" y="931"/>
                </a:lnTo>
                <a:lnTo>
                  <a:pt x="1540" y="929"/>
                </a:lnTo>
                <a:lnTo>
                  <a:pt x="1536" y="927"/>
                </a:lnTo>
                <a:lnTo>
                  <a:pt x="1540" y="925"/>
                </a:lnTo>
                <a:lnTo>
                  <a:pt x="1536" y="923"/>
                </a:lnTo>
                <a:lnTo>
                  <a:pt x="1538" y="922"/>
                </a:lnTo>
                <a:lnTo>
                  <a:pt x="1538" y="920"/>
                </a:lnTo>
                <a:lnTo>
                  <a:pt x="1538" y="916"/>
                </a:lnTo>
                <a:lnTo>
                  <a:pt x="1538" y="918"/>
                </a:lnTo>
                <a:lnTo>
                  <a:pt x="1538" y="916"/>
                </a:lnTo>
                <a:lnTo>
                  <a:pt x="1540" y="914"/>
                </a:lnTo>
                <a:lnTo>
                  <a:pt x="1540" y="910"/>
                </a:lnTo>
                <a:lnTo>
                  <a:pt x="1538" y="908"/>
                </a:lnTo>
                <a:lnTo>
                  <a:pt x="1536" y="910"/>
                </a:lnTo>
                <a:lnTo>
                  <a:pt x="1538" y="910"/>
                </a:lnTo>
                <a:lnTo>
                  <a:pt x="1536" y="914"/>
                </a:lnTo>
                <a:lnTo>
                  <a:pt x="1534" y="914"/>
                </a:lnTo>
                <a:lnTo>
                  <a:pt x="1530" y="914"/>
                </a:lnTo>
                <a:lnTo>
                  <a:pt x="1532" y="912"/>
                </a:lnTo>
                <a:lnTo>
                  <a:pt x="1530" y="912"/>
                </a:lnTo>
                <a:lnTo>
                  <a:pt x="1530" y="906"/>
                </a:lnTo>
                <a:lnTo>
                  <a:pt x="1530" y="902"/>
                </a:lnTo>
                <a:lnTo>
                  <a:pt x="1532" y="898"/>
                </a:lnTo>
                <a:lnTo>
                  <a:pt x="1530" y="898"/>
                </a:lnTo>
                <a:lnTo>
                  <a:pt x="1534" y="895"/>
                </a:lnTo>
                <a:lnTo>
                  <a:pt x="1534" y="891"/>
                </a:lnTo>
                <a:lnTo>
                  <a:pt x="1528" y="897"/>
                </a:lnTo>
                <a:lnTo>
                  <a:pt x="1530" y="891"/>
                </a:lnTo>
                <a:lnTo>
                  <a:pt x="1532" y="883"/>
                </a:lnTo>
                <a:lnTo>
                  <a:pt x="1530" y="883"/>
                </a:lnTo>
                <a:lnTo>
                  <a:pt x="1530" y="881"/>
                </a:lnTo>
                <a:lnTo>
                  <a:pt x="1530" y="879"/>
                </a:lnTo>
                <a:lnTo>
                  <a:pt x="1532" y="874"/>
                </a:lnTo>
                <a:lnTo>
                  <a:pt x="1536" y="864"/>
                </a:lnTo>
                <a:lnTo>
                  <a:pt x="1540" y="862"/>
                </a:lnTo>
                <a:lnTo>
                  <a:pt x="1544" y="862"/>
                </a:lnTo>
                <a:lnTo>
                  <a:pt x="1546" y="860"/>
                </a:lnTo>
                <a:lnTo>
                  <a:pt x="1538" y="856"/>
                </a:lnTo>
                <a:lnTo>
                  <a:pt x="1536" y="852"/>
                </a:lnTo>
                <a:lnTo>
                  <a:pt x="1540" y="845"/>
                </a:lnTo>
                <a:lnTo>
                  <a:pt x="1540" y="843"/>
                </a:lnTo>
                <a:lnTo>
                  <a:pt x="1538" y="843"/>
                </a:lnTo>
                <a:lnTo>
                  <a:pt x="1532" y="847"/>
                </a:lnTo>
                <a:lnTo>
                  <a:pt x="1528" y="841"/>
                </a:lnTo>
                <a:lnTo>
                  <a:pt x="1530" y="839"/>
                </a:lnTo>
                <a:lnTo>
                  <a:pt x="1534" y="837"/>
                </a:lnTo>
                <a:lnTo>
                  <a:pt x="1532" y="835"/>
                </a:lnTo>
                <a:lnTo>
                  <a:pt x="1526" y="831"/>
                </a:lnTo>
                <a:lnTo>
                  <a:pt x="1522" y="829"/>
                </a:lnTo>
                <a:lnTo>
                  <a:pt x="1524" y="824"/>
                </a:lnTo>
                <a:lnTo>
                  <a:pt x="1526" y="822"/>
                </a:lnTo>
                <a:lnTo>
                  <a:pt x="1530" y="822"/>
                </a:lnTo>
                <a:lnTo>
                  <a:pt x="1532" y="824"/>
                </a:lnTo>
                <a:lnTo>
                  <a:pt x="1534" y="827"/>
                </a:lnTo>
                <a:lnTo>
                  <a:pt x="1536" y="826"/>
                </a:lnTo>
                <a:lnTo>
                  <a:pt x="1532" y="820"/>
                </a:lnTo>
                <a:lnTo>
                  <a:pt x="1532" y="818"/>
                </a:lnTo>
                <a:lnTo>
                  <a:pt x="1530" y="814"/>
                </a:lnTo>
                <a:lnTo>
                  <a:pt x="1530" y="812"/>
                </a:lnTo>
                <a:lnTo>
                  <a:pt x="1532" y="812"/>
                </a:lnTo>
                <a:lnTo>
                  <a:pt x="1534" y="810"/>
                </a:lnTo>
                <a:lnTo>
                  <a:pt x="1534" y="808"/>
                </a:lnTo>
                <a:lnTo>
                  <a:pt x="1532" y="806"/>
                </a:lnTo>
                <a:lnTo>
                  <a:pt x="1528" y="806"/>
                </a:lnTo>
                <a:lnTo>
                  <a:pt x="1530" y="801"/>
                </a:lnTo>
                <a:lnTo>
                  <a:pt x="1532" y="799"/>
                </a:lnTo>
                <a:lnTo>
                  <a:pt x="1536" y="799"/>
                </a:lnTo>
                <a:lnTo>
                  <a:pt x="1544" y="797"/>
                </a:lnTo>
                <a:lnTo>
                  <a:pt x="1547" y="795"/>
                </a:lnTo>
                <a:lnTo>
                  <a:pt x="1549" y="793"/>
                </a:lnTo>
                <a:lnTo>
                  <a:pt x="1546" y="781"/>
                </a:lnTo>
                <a:lnTo>
                  <a:pt x="1546" y="774"/>
                </a:lnTo>
                <a:lnTo>
                  <a:pt x="1547" y="774"/>
                </a:lnTo>
                <a:lnTo>
                  <a:pt x="1551" y="774"/>
                </a:lnTo>
                <a:lnTo>
                  <a:pt x="1557" y="770"/>
                </a:lnTo>
                <a:lnTo>
                  <a:pt x="1563" y="762"/>
                </a:lnTo>
                <a:lnTo>
                  <a:pt x="1565" y="758"/>
                </a:lnTo>
                <a:lnTo>
                  <a:pt x="1563" y="760"/>
                </a:lnTo>
                <a:lnTo>
                  <a:pt x="1559" y="758"/>
                </a:lnTo>
                <a:lnTo>
                  <a:pt x="1551" y="753"/>
                </a:lnTo>
                <a:lnTo>
                  <a:pt x="1557" y="737"/>
                </a:lnTo>
                <a:lnTo>
                  <a:pt x="1561" y="728"/>
                </a:lnTo>
                <a:lnTo>
                  <a:pt x="1563" y="722"/>
                </a:lnTo>
                <a:lnTo>
                  <a:pt x="1565" y="722"/>
                </a:lnTo>
                <a:lnTo>
                  <a:pt x="1572" y="720"/>
                </a:lnTo>
                <a:lnTo>
                  <a:pt x="1574" y="720"/>
                </a:lnTo>
                <a:lnTo>
                  <a:pt x="1574" y="716"/>
                </a:lnTo>
                <a:lnTo>
                  <a:pt x="1572" y="708"/>
                </a:lnTo>
                <a:lnTo>
                  <a:pt x="1567" y="699"/>
                </a:lnTo>
                <a:lnTo>
                  <a:pt x="1567" y="714"/>
                </a:lnTo>
                <a:lnTo>
                  <a:pt x="1565" y="718"/>
                </a:lnTo>
                <a:lnTo>
                  <a:pt x="1563" y="705"/>
                </a:lnTo>
                <a:lnTo>
                  <a:pt x="1563" y="697"/>
                </a:lnTo>
                <a:lnTo>
                  <a:pt x="1563" y="691"/>
                </a:lnTo>
                <a:lnTo>
                  <a:pt x="1567" y="682"/>
                </a:lnTo>
                <a:lnTo>
                  <a:pt x="1572" y="685"/>
                </a:lnTo>
                <a:lnTo>
                  <a:pt x="1576" y="687"/>
                </a:lnTo>
                <a:lnTo>
                  <a:pt x="1580" y="687"/>
                </a:lnTo>
                <a:lnTo>
                  <a:pt x="1586" y="683"/>
                </a:lnTo>
                <a:lnTo>
                  <a:pt x="1588" y="678"/>
                </a:lnTo>
                <a:lnTo>
                  <a:pt x="1586" y="672"/>
                </a:lnTo>
                <a:lnTo>
                  <a:pt x="1576" y="660"/>
                </a:lnTo>
                <a:lnTo>
                  <a:pt x="1574" y="657"/>
                </a:lnTo>
                <a:lnTo>
                  <a:pt x="1580" y="658"/>
                </a:lnTo>
                <a:lnTo>
                  <a:pt x="1586" y="664"/>
                </a:lnTo>
                <a:lnTo>
                  <a:pt x="1590" y="670"/>
                </a:lnTo>
                <a:lnTo>
                  <a:pt x="1592" y="672"/>
                </a:lnTo>
                <a:lnTo>
                  <a:pt x="1594" y="670"/>
                </a:lnTo>
                <a:lnTo>
                  <a:pt x="1597" y="666"/>
                </a:lnTo>
                <a:lnTo>
                  <a:pt x="1603" y="662"/>
                </a:lnTo>
                <a:lnTo>
                  <a:pt x="1605" y="658"/>
                </a:lnTo>
                <a:lnTo>
                  <a:pt x="1605" y="657"/>
                </a:lnTo>
                <a:lnTo>
                  <a:pt x="1601" y="653"/>
                </a:lnTo>
                <a:lnTo>
                  <a:pt x="1597" y="649"/>
                </a:lnTo>
                <a:lnTo>
                  <a:pt x="1595" y="649"/>
                </a:lnTo>
                <a:lnTo>
                  <a:pt x="1594" y="651"/>
                </a:lnTo>
                <a:lnTo>
                  <a:pt x="1592" y="651"/>
                </a:lnTo>
                <a:lnTo>
                  <a:pt x="1588" y="649"/>
                </a:lnTo>
                <a:lnTo>
                  <a:pt x="1580" y="637"/>
                </a:lnTo>
                <a:lnTo>
                  <a:pt x="1580" y="634"/>
                </a:lnTo>
                <a:lnTo>
                  <a:pt x="1582" y="628"/>
                </a:lnTo>
                <a:lnTo>
                  <a:pt x="1588" y="626"/>
                </a:lnTo>
                <a:lnTo>
                  <a:pt x="1590" y="626"/>
                </a:lnTo>
                <a:lnTo>
                  <a:pt x="1594" y="626"/>
                </a:lnTo>
                <a:lnTo>
                  <a:pt x="1599" y="622"/>
                </a:lnTo>
                <a:lnTo>
                  <a:pt x="1613" y="609"/>
                </a:lnTo>
                <a:lnTo>
                  <a:pt x="1617" y="603"/>
                </a:lnTo>
                <a:lnTo>
                  <a:pt x="1615" y="597"/>
                </a:lnTo>
                <a:lnTo>
                  <a:pt x="1611" y="591"/>
                </a:lnTo>
                <a:lnTo>
                  <a:pt x="1607" y="587"/>
                </a:lnTo>
                <a:lnTo>
                  <a:pt x="1605" y="587"/>
                </a:lnTo>
                <a:lnTo>
                  <a:pt x="1607" y="576"/>
                </a:lnTo>
                <a:lnTo>
                  <a:pt x="1605" y="561"/>
                </a:lnTo>
                <a:lnTo>
                  <a:pt x="1607" y="553"/>
                </a:lnTo>
                <a:lnTo>
                  <a:pt x="1611" y="545"/>
                </a:lnTo>
                <a:lnTo>
                  <a:pt x="1613" y="538"/>
                </a:lnTo>
                <a:lnTo>
                  <a:pt x="1613" y="534"/>
                </a:lnTo>
                <a:lnTo>
                  <a:pt x="1613" y="528"/>
                </a:lnTo>
                <a:lnTo>
                  <a:pt x="1611" y="522"/>
                </a:lnTo>
                <a:lnTo>
                  <a:pt x="1609" y="520"/>
                </a:lnTo>
                <a:lnTo>
                  <a:pt x="1605" y="520"/>
                </a:lnTo>
                <a:lnTo>
                  <a:pt x="1601" y="522"/>
                </a:lnTo>
                <a:lnTo>
                  <a:pt x="1597" y="522"/>
                </a:lnTo>
                <a:lnTo>
                  <a:pt x="1595" y="518"/>
                </a:lnTo>
                <a:lnTo>
                  <a:pt x="1595" y="513"/>
                </a:lnTo>
                <a:lnTo>
                  <a:pt x="1595" y="509"/>
                </a:lnTo>
                <a:lnTo>
                  <a:pt x="1597" y="503"/>
                </a:lnTo>
                <a:lnTo>
                  <a:pt x="1594" y="493"/>
                </a:lnTo>
                <a:lnTo>
                  <a:pt x="1590" y="490"/>
                </a:lnTo>
                <a:lnTo>
                  <a:pt x="1584" y="490"/>
                </a:lnTo>
                <a:lnTo>
                  <a:pt x="1584" y="491"/>
                </a:lnTo>
                <a:lnTo>
                  <a:pt x="1582" y="495"/>
                </a:lnTo>
                <a:lnTo>
                  <a:pt x="1580" y="507"/>
                </a:lnTo>
                <a:lnTo>
                  <a:pt x="1576" y="518"/>
                </a:lnTo>
                <a:lnTo>
                  <a:pt x="1576" y="522"/>
                </a:lnTo>
                <a:lnTo>
                  <a:pt x="1578" y="526"/>
                </a:lnTo>
                <a:lnTo>
                  <a:pt x="1586" y="528"/>
                </a:lnTo>
                <a:lnTo>
                  <a:pt x="1592" y="532"/>
                </a:lnTo>
                <a:lnTo>
                  <a:pt x="1592" y="536"/>
                </a:lnTo>
                <a:lnTo>
                  <a:pt x="1592" y="541"/>
                </a:lnTo>
                <a:lnTo>
                  <a:pt x="1588" y="539"/>
                </a:lnTo>
                <a:lnTo>
                  <a:pt x="1588" y="541"/>
                </a:lnTo>
                <a:lnTo>
                  <a:pt x="1590" y="543"/>
                </a:lnTo>
                <a:lnTo>
                  <a:pt x="1588" y="545"/>
                </a:lnTo>
                <a:lnTo>
                  <a:pt x="1586" y="545"/>
                </a:lnTo>
                <a:lnTo>
                  <a:pt x="1588" y="547"/>
                </a:lnTo>
                <a:lnTo>
                  <a:pt x="1588" y="549"/>
                </a:lnTo>
                <a:lnTo>
                  <a:pt x="1584" y="547"/>
                </a:lnTo>
                <a:lnTo>
                  <a:pt x="1586" y="551"/>
                </a:lnTo>
                <a:lnTo>
                  <a:pt x="1586" y="553"/>
                </a:lnTo>
                <a:lnTo>
                  <a:pt x="1582" y="551"/>
                </a:lnTo>
                <a:lnTo>
                  <a:pt x="1582" y="549"/>
                </a:lnTo>
                <a:lnTo>
                  <a:pt x="1582" y="545"/>
                </a:lnTo>
                <a:lnTo>
                  <a:pt x="1582" y="543"/>
                </a:lnTo>
                <a:lnTo>
                  <a:pt x="1580" y="543"/>
                </a:lnTo>
                <a:lnTo>
                  <a:pt x="1580" y="545"/>
                </a:lnTo>
                <a:lnTo>
                  <a:pt x="1578" y="547"/>
                </a:lnTo>
                <a:lnTo>
                  <a:pt x="1576" y="549"/>
                </a:lnTo>
                <a:lnTo>
                  <a:pt x="1578" y="551"/>
                </a:lnTo>
                <a:lnTo>
                  <a:pt x="1580" y="553"/>
                </a:lnTo>
                <a:lnTo>
                  <a:pt x="1582" y="555"/>
                </a:lnTo>
                <a:lnTo>
                  <a:pt x="1582" y="557"/>
                </a:lnTo>
                <a:lnTo>
                  <a:pt x="1580" y="557"/>
                </a:lnTo>
                <a:lnTo>
                  <a:pt x="1578" y="555"/>
                </a:lnTo>
                <a:lnTo>
                  <a:pt x="1576" y="551"/>
                </a:lnTo>
                <a:lnTo>
                  <a:pt x="1572" y="547"/>
                </a:lnTo>
                <a:lnTo>
                  <a:pt x="1572" y="549"/>
                </a:lnTo>
                <a:lnTo>
                  <a:pt x="1576" y="553"/>
                </a:lnTo>
                <a:lnTo>
                  <a:pt x="1576" y="557"/>
                </a:lnTo>
                <a:lnTo>
                  <a:pt x="1569" y="559"/>
                </a:lnTo>
                <a:lnTo>
                  <a:pt x="1565" y="561"/>
                </a:lnTo>
                <a:lnTo>
                  <a:pt x="1563" y="549"/>
                </a:lnTo>
                <a:lnTo>
                  <a:pt x="1565" y="541"/>
                </a:lnTo>
                <a:lnTo>
                  <a:pt x="1565" y="526"/>
                </a:lnTo>
                <a:lnTo>
                  <a:pt x="1565" y="522"/>
                </a:lnTo>
                <a:lnTo>
                  <a:pt x="1563" y="522"/>
                </a:lnTo>
                <a:lnTo>
                  <a:pt x="1561" y="530"/>
                </a:lnTo>
                <a:lnTo>
                  <a:pt x="1561" y="536"/>
                </a:lnTo>
                <a:lnTo>
                  <a:pt x="1561" y="547"/>
                </a:lnTo>
                <a:lnTo>
                  <a:pt x="1561" y="555"/>
                </a:lnTo>
                <a:lnTo>
                  <a:pt x="1561" y="557"/>
                </a:lnTo>
                <a:lnTo>
                  <a:pt x="1559" y="557"/>
                </a:lnTo>
                <a:lnTo>
                  <a:pt x="1557" y="549"/>
                </a:lnTo>
                <a:lnTo>
                  <a:pt x="1557" y="545"/>
                </a:lnTo>
                <a:lnTo>
                  <a:pt x="1557" y="547"/>
                </a:lnTo>
                <a:lnTo>
                  <a:pt x="1555" y="553"/>
                </a:lnTo>
                <a:lnTo>
                  <a:pt x="1559" y="559"/>
                </a:lnTo>
                <a:lnTo>
                  <a:pt x="1561" y="572"/>
                </a:lnTo>
                <a:lnTo>
                  <a:pt x="1555" y="553"/>
                </a:lnTo>
                <a:lnTo>
                  <a:pt x="1551" y="534"/>
                </a:lnTo>
                <a:lnTo>
                  <a:pt x="1549" y="520"/>
                </a:lnTo>
                <a:lnTo>
                  <a:pt x="1547" y="511"/>
                </a:lnTo>
                <a:lnTo>
                  <a:pt x="1547" y="499"/>
                </a:lnTo>
                <a:lnTo>
                  <a:pt x="1546" y="488"/>
                </a:lnTo>
                <a:lnTo>
                  <a:pt x="1546" y="503"/>
                </a:lnTo>
                <a:lnTo>
                  <a:pt x="1546" y="499"/>
                </a:lnTo>
                <a:lnTo>
                  <a:pt x="1546" y="484"/>
                </a:lnTo>
                <a:lnTo>
                  <a:pt x="1546" y="486"/>
                </a:lnTo>
                <a:lnTo>
                  <a:pt x="1544" y="484"/>
                </a:lnTo>
                <a:lnTo>
                  <a:pt x="1544" y="478"/>
                </a:lnTo>
                <a:lnTo>
                  <a:pt x="1544" y="482"/>
                </a:lnTo>
                <a:lnTo>
                  <a:pt x="1542" y="461"/>
                </a:lnTo>
                <a:lnTo>
                  <a:pt x="1542" y="459"/>
                </a:lnTo>
                <a:lnTo>
                  <a:pt x="1540" y="461"/>
                </a:lnTo>
                <a:lnTo>
                  <a:pt x="1540" y="463"/>
                </a:lnTo>
                <a:lnTo>
                  <a:pt x="1540" y="468"/>
                </a:lnTo>
                <a:lnTo>
                  <a:pt x="1540" y="461"/>
                </a:lnTo>
                <a:lnTo>
                  <a:pt x="1540" y="453"/>
                </a:lnTo>
                <a:lnTo>
                  <a:pt x="1538" y="442"/>
                </a:lnTo>
                <a:lnTo>
                  <a:pt x="1538" y="438"/>
                </a:lnTo>
                <a:lnTo>
                  <a:pt x="1536" y="434"/>
                </a:lnTo>
                <a:lnTo>
                  <a:pt x="1536" y="438"/>
                </a:lnTo>
                <a:lnTo>
                  <a:pt x="1534" y="453"/>
                </a:lnTo>
                <a:lnTo>
                  <a:pt x="1534" y="466"/>
                </a:lnTo>
                <a:lnTo>
                  <a:pt x="1534" y="482"/>
                </a:lnTo>
                <a:lnTo>
                  <a:pt x="1534" y="486"/>
                </a:lnTo>
                <a:lnTo>
                  <a:pt x="1536" y="472"/>
                </a:lnTo>
                <a:lnTo>
                  <a:pt x="1538" y="465"/>
                </a:lnTo>
                <a:lnTo>
                  <a:pt x="1538" y="472"/>
                </a:lnTo>
                <a:lnTo>
                  <a:pt x="1538" y="480"/>
                </a:lnTo>
                <a:lnTo>
                  <a:pt x="1540" y="476"/>
                </a:lnTo>
                <a:lnTo>
                  <a:pt x="1540" y="478"/>
                </a:lnTo>
                <a:lnTo>
                  <a:pt x="1540" y="486"/>
                </a:lnTo>
                <a:lnTo>
                  <a:pt x="1538" y="490"/>
                </a:lnTo>
                <a:lnTo>
                  <a:pt x="1538" y="480"/>
                </a:lnTo>
                <a:lnTo>
                  <a:pt x="1538" y="476"/>
                </a:lnTo>
                <a:lnTo>
                  <a:pt x="1538" y="480"/>
                </a:lnTo>
                <a:lnTo>
                  <a:pt x="1536" y="497"/>
                </a:lnTo>
                <a:lnTo>
                  <a:pt x="1536" y="507"/>
                </a:lnTo>
                <a:lnTo>
                  <a:pt x="1540" y="511"/>
                </a:lnTo>
                <a:lnTo>
                  <a:pt x="1542" y="513"/>
                </a:lnTo>
                <a:lnTo>
                  <a:pt x="1546" y="513"/>
                </a:lnTo>
                <a:lnTo>
                  <a:pt x="1546" y="522"/>
                </a:lnTo>
                <a:lnTo>
                  <a:pt x="1544" y="530"/>
                </a:lnTo>
                <a:lnTo>
                  <a:pt x="1538" y="514"/>
                </a:lnTo>
                <a:lnTo>
                  <a:pt x="1542" y="557"/>
                </a:lnTo>
                <a:lnTo>
                  <a:pt x="1546" y="618"/>
                </a:lnTo>
                <a:lnTo>
                  <a:pt x="1546" y="639"/>
                </a:lnTo>
                <a:lnTo>
                  <a:pt x="1540" y="566"/>
                </a:lnTo>
                <a:lnTo>
                  <a:pt x="1536" y="511"/>
                </a:lnTo>
                <a:lnTo>
                  <a:pt x="1534" y="507"/>
                </a:lnTo>
                <a:lnTo>
                  <a:pt x="1530" y="497"/>
                </a:lnTo>
                <a:lnTo>
                  <a:pt x="1528" y="482"/>
                </a:lnTo>
                <a:lnTo>
                  <a:pt x="1528" y="468"/>
                </a:lnTo>
                <a:lnTo>
                  <a:pt x="1530" y="463"/>
                </a:lnTo>
                <a:lnTo>
                  <a:pt x="1528" y="447"/>
                </a:lnTo>
                <a:lnTo>
                  <a:pt x="1526" y="451"/>
                </a:lnTo>
                <a:lnTo>
                  <a:pt x="1526" y="447"/>
                </a:lnTo>
                <a:lnTo>
                  <a:pt x="1526" y="438"/>
                </a:lnTo>
                <a:lnTo>
                  <a:pt x="1524" y="430"/>
                </a:lnTo>
                <a:lnTo>
                  <a:pt x="1522" y="438"/>
                </a:lnTo>
                <a:lnTo>
                  <a:pt x="1522" y="451"/>
                </a:lnTo>
                <a:lnTo>
                  <a:pt x="1522" y="442"/>
                </a:lnTo>
                <a:lnTo>
                  <a:pt x="1522" y="443"/>
                </a:lnTo>
                <a:lnTo>
                  <a:pt x="1521" y="443"/>
                </a:lnTo>
                <a:lnTo>
                  <a:pt x="1522" y="440"/>
                </a:lnTo>
                <a:lnTo>
                  <a:pt x="1522" y="436"/>
                </a:lnTo>
                <a:lnTo>
                  <a:pt x="1521" y="420"/>
                </a:lnTo>
                <a:lnTo>
                  <a:pt x="1519" y="413"/>
                </a:lnTo>
                <a:lnTo>
                  <a:pt x="1519" y="417"/>
                </a:lnTo>
                <a:lnTo>
                  <a:pt x="1519" y="407"/>
                </a:lnTo>
                <a:lnTo>
                  <a:pt x="1517" y="392"/>
                </a:lnTo>
                <a:lnTo>
                  <a:pt x="1517" y="394"/>
                </a:lnTo>
                <a:lnTo>
                  <a:pt x="1519" y="409"/>
                </a:lnTo>
                <a:lnTo>
                  <a:pt x="1519" y="442"/>
                </a:lnTo>
                <a:lnTo>
                  <a:pt x="1519" y="449"/>
                </a:lnTo>
                <a:lnTo>
                  <a:pt x="1521" y="445"/>
                </a:lnTo>
                <a:lnTo>
                  <a:pt x="1521" y="453"/>
                </a:lnTo>
                <a:lnTo>
                  <a:pt x="1521" y="436"/>
                </a:lnTo>
                <a:lnTo>
                  <a:pt x="1522" y="468"/>
                </a:lnTo>
                <a:lnTo>
                  <a:pt x="1524" y="503"/>
                </a:lnTo>
                <a:lnTo>
                  <a:pt x="1522" y="472"/>
                </a:lnTo>
                <a:lnTo>
                  <a:pt x="1522" y="466"/>
                </a:lnTo>
                <a:lnTo>
                  <a:pt x="1522" y="470"/>
                </a:lnTo>
                <a:lnTo>
                  <a:pt x="1522" y="490"/>
                </a:lnTo>
                <a:lnTo>
                  <a:pt x="1524" y="528"/>
                </a:lnTo>
                <a:lnTo>
                  <a:pt x="1526" y="534"/>
                </a:lnTo>
                <a:lnTo>
                  <a:pt x="1526" y="528"/>
                </a:lnTo>
                <a:lnTo>
                  <a:pt x="1524" y="516"/>
                </a:lnTo>
                <a:lnTo>
                  <a:pt x="1524" y="507"/>
                </a:lnTo>
                <a:lnTo>
                  <a:pt x="1526" y="514"/>
                </a:lnTo>
                <a:lnTo>
                  <a:pt x="1526" y="524"/>
                </a:lnTo>
                <a:lnTo>
                  <a:pt x="1526" y="538"/>
                </a:lnTo>
                <a:lnTo>
                  <a:pt x="1526" y="526"/>
                </a:lnTo>
                <a:lnTo>
                  <a:pt x="1526" y="547"/>
                </a:lnTo>
                <a:lnTo>
                  <a:pt x="1530" y="566"/>
                </a:lnTo>
                <a:lnTo>
                  <a:pt x="1530" y="568"/>
                </a:lnTo>
                <a:lnTo>
                  <a:pt x="1532" y="591"/>
                </a:lnTo>
                <a:lnTo>
                  <a:pt x="1526" y="557"/>
                </a:lnTo>
                <a:lnTo>
                  <a:pt x="1524" y="524"/>
                </a:lnTo>
                <a:lnTo>
                  <a:pt x="1522" y="505"/>
                </a:lnTo>
                <a:lnTo>
                  <a:pt x="1522" y="503"/>
                </a:lnTo>
                <a:lnTo>
                  <a:pt x="1522" y="495"/>
                </a:lnTo>
                <a:lnTo>
                  <a:pt x="1521" y="465"/>
                </a:lnTo>
                <a:lnTo>
                  <a:pt x="1521" y="488"/>
                </a:lnTo>
                <a:lnTo>
                  <a:pt x="1521" y="480"/>
                </a:lnTo>
                <a:lnTo>
                  <a:pt x="1519" y="451"/>
                </a:lnTo>
                <a:lnTo>
                  <a:pt x="1519" y="474"/>
                </a:lnTo>
                <a:lnTo>
                  <a:pt x="1519" y="470"/>
                </a:lnTo>
                <a:lnTo>
                  <a:pt x="1517" y="443"/>
                </a:lnTo>
                <a:lnTo>
                  <a:pt x="1517" y="447"/>
                </a:lnTo>
                <a:lnTo>
                  <a:pt x="1517" y="445"/>
                </a:lnTo>
                <a:lnTo>
                  <a:pt x="1515" y="436"/>
                </a:lnTo>
                <a:lnTo>
                  <a:pt x="1517" y="440"/>
                </a:lnTo>
                <a:lnTo>
                  <a:pt x="1513" y="407"/>
                </a:lnTo>
                <a:lnTo>
                  <a:pt x="1513" y="405"/>
                </a:lnTo>
                <a:lnTo>
                  <a:pt x="1513" y="407"/>
                </a:lnTo>
                <a:lnTo>
                  <a:pt x="1511" y="394"/>
                </a:lnTo>
                <a:lnTo>
                  <a:pt x="1511" y="382"/>
                </a:lnTo>
                <a:lnTo>
                  <a:pt x="1511" y="374"/>
                </a:lnTo>
                <a:lnTo>
                  <a:pt x="1507" y="369"/>
                </a:lnTo>
                <a:lnTo>
                  <a:pt x="1505" y="363"/>
                </a:lnTo>
                <a:lnTo>
                  <a:pt x="1507" y="376"/>
                </a:lnTo>
                <a:lnTo>
                  <a:pt x="1505" y="359"/>
                </a:lnTo>
                <a:lnTo>
                  <a:pt x="1503" y="357"/>
                </a:lnTo>
                <a:lnTo>
                  <a:pt x="1503" y="361"/>
                </a:lnTo>
                <a:lnTo>
                  <a:pt x="1503" y="353"/>
                </a:lnTo>
                <a:lnTo>
                  <a:pt x="1507" y="480"/>
                </a:lnTo>
                <a:lnTo>
                  <a:pt x="1501" y="338"/>
                </a:lnTo>
                <a:lnTo>
                  <a:pt x="1501" y="332"/>
                </a:lnTo>
                <a:lnTo>
                  <a:pt x="1501" y="305"/>
                </a:lnTo>
                <a:lnTo>
                  <a:pt x="1501" y="324"/>
                </a:lnTo>
                <a:lnTo>
                  <a:pt x="1503" y="280"/>
                </a:lnTo>
                <a:lnTo>
                  <a:pt x="1505" y="361"/>
                </a:lnTo>
                <a:lnTo>
                  <a:pt x="1507" y="369"/>
                </a:lnTo>
                <a:lnTo>
                  <a:pt x="1507" y="349"/>
                </a:lnTo>
                <a:lnTo>
                  <a:pt x="1505" y="330"/>
                </a:lnTo>
                <a:lnTo>
                  <a:pt x="1507" y="340"/>
                </a:lnTo>
                <a:lnTo>
                  <a:pt x="1511" y="369"/>
                </a:lnTo>
                <a:lnTo>
                  <a:pt x="1511" y="372"/>
                </a:lnTo>
                <a:lnTo>
                  <a:pt x="1505" y="305"/>
                </a:lnTo>
                <a:lnTo>
                  <a:pt x="1503" y="274"/>
                </a:lnTo>
                <a:lnTo>
                  <a:pt x="1505" y="299"/>
                </a:lnTo>
                <a:lnTo>
                  <a:pt x="1503" y="244"/>
                </a:lnTo>
                <a:lnTo>
                  <a:pt x="1503" y="240"/>
                </a:lnTo>
                <a:lnTo>
                  <a:pt x="1503" y="246"/>
                </a:lnTo>
                <a:lnTo>
                  <a:pt x="1503" y="261"/>
                </a:lnTo>
                <a:lnTo>
                  <a:pt x="1505" y="286"/>
                </a:lnTo>
                <a:lnTo>
                  <a:pt x="1505" y="290"/>
                </a:lnTo>
                <a:lnTo>
                  <a:pt x="1505" y="282"/>
                </a:lnTo>
                <a:lnTo>
                  <a:pt x="1507" y="305"/>
                </a:lnTo>
                <a:lnTo>
                  <a:pt x="1507" y="321"/>
                </a:lnTo>
                <a:lnTo>
                  <a:pt x="1507" y="326"/>
                </a:lnTo>
                <a:lnTo>
                  <a:pt x="1511" y="324"/>
                </a:lnTo>
                <a:lnTo>
                  <a:pt x="1511" y="326"/>
                </a:lnTo>
                <a:lnTo>
                  <a:pt x="1511" y="346"/>
                </a:lnTo>
                <a:lnTo>
                  <a:pt x="1513" y="365"/>
                </a:lnTo>
                <a:lnTo>
                  <a:pt x="1513" y="369"/>
                </a:lnTo>
                <a:lnTo>
                  <a:pt x="1513" y="365"/>
                </a:lnTo>
                <a:lnTo>
                  <a:pt x="1513" y="357"/>
                </a:lnTo>
                <a:lnTo>
                  <a:pt x="1511" y="326"/>
                </a:lnTo>
                <a:lnTo>
                  <a:pt x="1511" y="322"/>
                </a:lnTo>
                <a:lnTo>
                  <a:pt x="1513" y="347"/>
                </a:lnTo>
                <a:lnTo>
                  <a:pt x="1513" y="351"/>
                </a:lnTo>
                <a:lnTo>
                  <a:pt x="1513" y="349"/>
                </a:lnTo>
                <a:lnTo>
                  <a:pt x="1513" y="346"/>
                </a:lnTo>
                <a:lnTo>
                  <a:pt x="1513" y="363"/>
                </a:lnTo>
                <a:lnTo>
                  <a:pt x="1515" y="361"/>
                </a:lnTo>
                <a:lnTo>
                  <a:pt x="1515" y="346"/>
                </a:lnTo>
                <a:lnTo>
                  <a:pt x="1515" y="330"/>
                </a:lnTo>
                <a:lnTo>
                  <a:pt x="1515" y="332"/>
                </a:lnTo>
                <a:lnTo>
                  <a:pt x="1517" y="338"/>
                </a:lnTo>
                <a:lnTo>
                  <a:pt x="1517" y="361"/>
                </a:lnTo>
                <a:lnTo>
                  <a:pt x="1519" y="365"/>
                </a:lnTo>
                <a:lnTo>
                  <a:pt x="1519" y="363"/>
                </a:lnTo>
                <a:lnTo>
                  <a:pt x="1519" y="346"/>
                </a:lnTo>
                <a:lnTo>
                  <a:pt x="1519" y="311"/>
                </a:lnTo>
                <a:lnTo>
                  <a:pt x="1521" y="286"/>
                </a:lnTo>
                <a:lnTo>
                  <a:pt x="1521" y="282"/>
                </a:lnTo>
                <a:lnTo>
                  <a:pt x="1521" y="286"/>
                </a:lnTo>
                <a:lnTo>
                  <a:pt x="1522" y="305"/>
                </a:lnTo>
                <a:lnTo>
                  <a:pt x="1522" y="309"/>
                </a:lnTo>
                <a:lnTo>
                  <a:pt x="1524" y="303"/>
                </a:lnTo>
                <a:lnTo>
                  <a:pt x="1526" y="276"/>
                </a:lnTo>
                <a:lnTo>
                  <a:pt x="1521" y="263"/>
                </a:lnTo>
                <a:lnTo>
                  <a:pt x="1521" y="257"/>
                </a:lnTo>
                <a:lnTo>
                  <a:pt x="1522" y="255"/>
                </a:lnTo>
                <a:lnTo>
                  <a:pt x="1526" y="255"/>
                </a:lnTo>
                <a:lnTo>
                  <a:pt x="1530" y="255"/>
                </a:lnTo>
                <a:lnTo>
                  <a:pt x="1532" y="257"/>
                </a:lnTo>
                <a:lnTo>
                  <a:pt x="1538" y="263"/>
                </a:lnTo>
                <a:lnTo>
                  <a:pt x="1534" y="273"/>
                </a:lnTo>
                <a:lnTo>
                  <a:pt x="1530" y="280"/>
                </a:lnTo>
                <a:lnTo>
                  <a:pt x="1528" y="278"/>
                </a:lnTo>
                <a:lnTo>
                  <a:pt x="1526" y="294"/>
                </a:lnTo>
                <a:lnTo>
                  <a:pt x="1526" y="299"/>
                </a:lnTo>
                <a:lnTo>
                  <a:pt x="1528" y="298"/>
                </a:lnTo>
                <a:lnTo>
                  <a:pt x="1530" y="290"/>
                </a:lnTo>
                <a:lnTo>
                  <a:pt x="1530" y="298"/>
                </a:lnTo>
                <a:lnTo>
                  <a:pt x="1528" y="309"/>
                </a:lnTo>
                <a:lnTo>
                  <a:pt x="1524" y="322"/>
                </a:lnTo>
                <a:lnTo>
                  <a:pt x="1522" y="326"/>
                </a:lnTo>
                <a:lnTo>
                  <a:pt x="1524" y="326"/>
                </a:lnTo>
                <a:lnTo>
                  <a:pt x="1526" y="324"/>
                </a:lnTo>
                <a:lnTo>
                  <a:pt x="1528" y="324"/>
                </a:lnTo>
                <a:lnTo>
                  <a:pt x="1526" y="338"/>
                </a:lnTo>
                <a:lnTo>
                  <a:pt x="1524" y="347"/>
                </a:lnTo>
                <a:lnTo>
                  <a:pt x="1524" y="357"/>
                </a:lnTo>
                <a:lnTo>
                  <a:pt x="1526" y="359"/>
                </a:lnTo>
                <a:lnTo>
                  <a:pt x="1526" y="357"/>
                </a:lnTo>
                <a:lnTo>
                  <a:pt x="1528" y="349"/>
                </a:lnTo>
                <a:lnTo>
                  <a:pt x="1530" y="324"/>
                </a:lnTo>
                <a:lnTo>
                  <a:pt x="1532" y="321"/>
                </a:lnTo>
                <a:lnTo>
                  <a:pt x="1536" y="340"/>
                </a:lnTo>
                <a:lnTo>
                  <a:pt x="1536" y="342"/>
                </a:lnTo>
                <a:lnTo>
                  <a:pt x="1534" y="340"/>
                </a:lnTo>
                <a:lnTo>
                  <a:pt x="1534" y="338"/>
                </a:lnTo>
                <a:lnTo>
                  <a:pt x="1532" y="338"/>
                </a:lnTo>
                <a:lnTo>
                  <a:pt x="1530" y="361"/>
                </a:lnTo>
                <a:lnTo>
                  <a:pt x="1530" y="363"/>
                </a:lnTo>
                <a:lnTo>
                  <a:pt x="1536" y="359"/>
                </a:lnTo>
                <a:lnTo>
                  <a:pt x="1536" y="357"/>
                </a:lnTo>
                <a:lnTo>
                  <a:pt x="1544" y="353"/>
                </a:lnTo>
                <a:lnTo>
                  <a:pt x="1547" y="347"/>
                </a:lnTo>
                <a:lnTo>
                  <a:pt x="1547" y="340"/>
                </a:lnTo>
                <a:lnTo>
                  <a:pt x="1546" y="322"/>
                </a:lnTo>
                <a:lnTo>
                  <a:pt x="1547" y="315"/>
                </a:lnTo>
                <a:lnTo>
                  <a:pt x="1547" y="307"/>
                </a:lnTo>
                <a:lnTo>
                  <a:pt x="1547" y="305"/>
                </a:lnTo>
                <a:lnTo>
                  <a:pt x="1551" y="303"/>
                </a:lnTo>
                <a:lnTo>
                  <a:pt x="1555" y="301"/>
                </a:lnTo>
                <a:lnTo>
                  <a:pt x="1557" y="301"/>
                </a:lnTo>
                <a:lnTo>
                  <a:pt x="1555" y="299"/>
                </a:lnTo>
                <a:lnTo>
                  <a:pt x="1553" y="299"/>
                </a:lnTo>
                <a:lnTo>
                  <a:pt x="1546" y="301"/>
                </a:lnTo>
                <a:lnTo>
                  <a:pt x="1544" y="298"/>
                </a:lnTo>
                <a:lnTo>
                  <a:pt x="1549" y="296"/>
                </a:lnTo>
                <a:lnTo>
                  <a:pt x="1544" y="296"/>
                </a:lnTo>
                <a:lnTo>
                  <a:pt x="1538" y="288"/>
                </a:lnTo>
                <a:lnTo>
                  <a:pt x="1542" y="286"/>
                </a:lnTo>
                <a:lnTo>
                  <a:pt x="1544" y="282"/>
                </a:lnTo>
                <a:lnTo>
                  <a:pt x="1544" y="280"/>
                </a:lnTo>
                <a:lnTo>
                  <a:pt x="1542" y="282"/>
                </a:lnTo>
                <a:lnTo>
                  <a:pt x="1538" y="286"/>
                </a:lnTo>
                <a:lnTo>
                  <a:pt x="1536" y="286"/>
                </a:lnTo>
                <a:lnTo>
                  <a:pt x="1538" y="282"/>
                </a:lnTo>
                <a:lnTo>
                  <a:pt x="1542" y="276"/>
                </a:lnTo>
                <a:lnTo>
                  <a:pt x="1542" y="274"/>
                </a:lnTo>
                <a:lnTo>
                  <a:pt x="1540" y="278"/>
                </a:lnTo>
                <a:lnTo>
                  <a:pt x="1536" y="282"/>
                </a:lnTo>
                <a:lnTo>
                  <a:pt x="1534" y="282"/>
                </a:lnTo>
                <a:lnTo>
                  <a:pt x="1536" y="274"/>
                </a:lnTo>
                <a:lnTo>
                  <a:pt x="1540" y="265"/>
                </a:lnTo>
                <a:lnTo>
                  <a:pt x="1544" y="267"/>
                </a:lnTo>
                <a:lnTo>
                  <a:pt x="1546" y="273"/>
                </a:lnTo>
                <a:lnTo>
                  <a:pt x="1546" y="282"/>
                </a:lnTo>
                <a:lnTo>
                  <a:pt x="1547" y="284"/>
                </a:lnTo>
                <a:lnTo>
                  <a:pt x="1553" y="286"/>
                </a:lnTo>
                <a:lnTo>
                  <a:pt x="1555" y="288"/>
                </a:lnTo>
                <a:lnTo>
                  <a:pt x="1555" y="290"/>
                </a:lnTo>
                <a:lnTo>
                  <a:pt x="1553" y="286"/>
                </a:lnTo>
                <a:lnTo>
                  <a:pt x="1563" y="286"/>
                </a:lnTo>
                <a:lnTo>
                  <a:pt x="1559" y="288"/>
                </a:lnTo>
                <a:lnTo>
                  <a:pt x="1555" y="290"/>
                </a:lnTo>
                <a:lnTo>
                  <a:pt x="1559" y="305"/>
                </a:lnTo>
                <a:lnTo>
                  <a:pt x="1561" y="330"/>
                </a:lnTo>
                <a:lnTo>
                  <a:pt x="1561" y="376"/>
                </a:lnTo>
                <a:lnTo>
                  <a:pt x="1563" y="388"/>
                </a:lnTo>
                <a:lnTo>
                  <a:pt x="1565" y="392"/>
                </a:lnTo>
                <a:lnTo>
                  <a:pt x="1569" y="394"/>
                </a:lnTo>
                <a:lnTo>
                  <a:pt x="1572" y="395"/>
                </a:lnTo>
                <a:lnTo>
                  <a:pt x="1574" y="399"/>
                </a:lnTo>
                <a:lnTo>
                  <a:pt x="1576" y="407"/>
                </a:lnTo>
                <a:lnTo>
                  <a:pt x="1576" y="415"/>
                </a:lnTo>
                <a:lnTo>
                  <a:pt x="1572" y="418"/>
                </a:lnTo>
                <a:lnTo>
                  <a:pt x="1569" y="422"/>
                </a:lnTo>
                <a:lnTo>
                  <a:pt x="1567" y="426"/>
                </a:lnTo>
                <a:lnTo>
                  <a:pt x="1569" y="428"/>
                </a:lnTo>
                <a:lnTo>
                  <a:pt x="1570" y="432"/>
                </a:lnTo>
                <a:lnTo>
                  <a:pt x="1570" y="440"/>
                </a:lnTo>
                <a:lnTo>
                  <a:pt x="1572" y="447"/>
                </a:lnTo>
                <a:lnTo>
                  <a:pt x="1569" y="447"/>
                </a:lnTo>
                <a:lnTo>
                  <a:pt x="1567" y="449"/>
                </a:lnTo>
                <a:lnTo>
                  <a:pt x="1569" y="455"/>
                </a:lnTo>
                <a:lnTo>
                  <a:pt x="1570" y="459"/>
                </a:lnTo>
                <a:lnTo>
                  <a:pt x="1572" y="461"/>
                </a:lnTo>
                <a:lnTo>
                  <a:pt x="1578" y="461"/>
                </a:lnTo>
                <a:lnTo>
                  <a:pt x="1584" y="457"/>
                </a:lnTo>
                <a:lnTo>
                  <a:pt x="1586" y="453"/>
                </a:lnTo>
                <a:lnTo>
                  <a:pt x="1584" y="443"/>
                </a:lnTo>
                <a:lnTo>
                  <a:pt x="1582" y="440"/>
                </a:lnTo>
                <a:lnTo>
                  <a:pt x="1590" y="438"/>
                </a:lnTo>
                <a:lnTo>
                  <a:pt x="1594" y="436"/>
                </a:lnTo>
                <a:lnTo>
                  <a:pt x="1595" y="438"/>
                </a:lnTo>
                <a:lnTo>
                  <a:pt x="1594" y="451"/>
                </a:lnTo>
                <a:lnTo>
                  <a:pt x="1594" y="455"/>
                </a:lnTo>
                <a:lnTo>
                  <a:pt x="1595" y="457"/>
                </a:lnTo>
                <a:lnTo>
                  <a:pt x="1595" y="455"/>
                </a:lnTo>
                <a:lnTo>
                  <a:pt x="1603" y="445"/>
                </a:lnTo>
                <a:lnTo>
                  <a:pt x="1601" y="445"/>
                </a:lnTo>
                <a:lnTo>
                  <a:pt x="1599" y="442"/>
                </a:lnTo>
                <a:lnTo>
                  <a:pt x="1601" y="434"/>
                </a:lnTo>
                <a:lnTo>
                  <a:pt x="1599" y="434"/>
                </a:lnTo>
                <a:lnTo>
                  <a:pt x="1599" y="426"/>
                </a:lnTo>
                <a:lnTo>
                  <a:pt x="1605" y="417"/>
                </a:lnTo>
                <a:lnTo>
                  <a:pt x="1603" y="411"/>
                </a:lnTo>
                <a:lnTo>
                  <a:pt x="1603" y="407"/>
                </a:lnTo>
                <a:lnTo>
                  <a:pt x="1603" y="411"/>
                </a:lnTo>
                <a:lnTo>
                  <a:pt x="1599" y="415"/>
                </a:lnTo>
                <a:lnTo>
                  <a:pt x="1599" y="413"/>
                </a:lnTo>
                <a:lnTo>
                  <a:pt x="1599" y="407"/>
                </a:lnTo>
                <a:lnTo>
                  <a:pt x="1599" y="394"/>
                </a:lnTo>
                <a:lnTo>
                  <a:pt x="1597" y="392"/>
                </a:lnTo>
                <a:lnTo>
                  <a:pt x="1597" y="394"/>
                </a:lnTo>
                <a:lnTo>
                  <a:pt x="1595" y="411"/>
                </a:lnTo>
                <a:lnTo>
                  <a:pt x="1594" y="420"/>
                </a:lnTo>
                <a:lnTo>
                  <a:pt x="1592" y="420"/>
                </a:lnTo>
                <a:lnTo>
                  <a:pt x="1588" y="418"/>
                </a:lnTo>
                <a:lnTo>
                  <a:pt x="1584" y="415"/>
                </a:lnTo>
                <a:lnTo>
                  <a:pt x="1584" y="407"/>
                </a:lnTo>
                <a:lnTo>
                  <a:pt x="1586" y="403"/>
                </a:lnTo>
                <a:lnTo>
                  <a:pt x="1588" y="403"/>
                </a:lnTo>
                <a:lnTo>
                  <a:pt x="1590" y="405"/>
                </a:lnTo>
                <a:lnTo>
                  <a:pt x="1592" y="405"/>
                </a:lnTo>
                <a:lnTo>
                  <a:pt x="1592" y="403"/>
                </a:lnTo>
                <a:lnTo>
                  <a:pt x="1590" y="394"/>
                </a:lnTo>
                <a:lnTo>
                  <a:pt x="1584" y="363"/>
                </a:lnTo>
                <a:lnTo>
                  <a:pt x="1582" y="346"/>
                </a:lnTo>
                <a:lnTo>
                  <a:pt x="1584" y="349"/>
                </a:lnTo>
                <a:lnTo>
                  <a:pt x="1588" y="355"/>
                </a:lnTo>
                <a:lnTo>
                  <a:pt x="1592" y="357"/>
                </a:lnTo>
                <a:lnTo>
                  <a:pt x="1592" y="353"/>
                </a:lnTo>
                <a:lnTo>
                  <a:pt x="1590" y="342"/>
                </a:lnTo>
                <a:lnTo>
                  <a:pt x="1588" y="336"/>
                </a:lnTo>
                <a:lnTo>
                  <a:pt x="1590" y="326"/>
                </a:lnTo>
                <a:lnTo>
                  <a:pt x="1590" y="324"/>
                </a:lnTo>
                <a:lnTo>
                  <a:pt x="1592" y="328"/>
                </a:lnTo>
                <a:lnTo>
                  <a:pt x="1594" y="340"/>
                </a:lnTo>
                <a:lnTo>
                  <a:pt x="1595" y="340"/>
                </a:lnTo>
                <a:lnTo>
                  <a:pt x="1597" y="334"/>
                </a:lnTo>
                <a:lnTo>
                  <a:pt x="1595" y="334"/>
                </a:lnTo>
                <a:lnTo>
                  <a:pt x="1595" y="328"/>
                </a:lnTo>
                <a:lnTo>
                  <a:pt x="1594" y="324"/>
                </a:lnTo>
                <a:lnTo>
                  <a:pt x="1594" y="319"/>
                </a:lnTo>
                <a:lnTo>
                  <a:pt x="1595" y="319"/>
                </a:lnTo>
                <a:lnTo>
                  <a:pt x="1597" y="321"/>
                </a:lnTo>
                <a:lnTo>
                  <a:pt x="1599" y="321"/>
                </a:lnTo>
                <a:lnTo>
                  <a:pt x="1599" y="319"/>
                </a:lnTo>
                <a:lnTo>
                  <a:pt x="1597" y="309"/>
                </a:lnTo>
                <a:lnTo>
                  <a:pt x="1595" y="309"/>
                </a:lnTo>
                <a:lnTo>
                  <a:pt x="1595" y="307"/>
                </a:lnTo>
                <a:lnTo>
                  <a:pt x="1594" y="307"/>
                </a:lnTo>
                <a:lnTo>
                  <a:pt x="1594" y="311"/>
                </a:lnTo>
                <a:lnTo>
                  <a:pt x="1588" y="298"/>
                </a:lnTo>
                <a:lnTo>
                  <a:pt x="1590" y="299"/>
                </a:lnTo>
                <a:lnTo>
                  <a:pt x="1594" y="301"/>
                </a:lnTo>
                <a:lnTo>
                  <a:pt x="1595" y="301"/>
                </a:lnTo>
                <a:lnTo>
                  <a:pt x="1597" y="299"/>
                </a:lnTo>
                <a:lnTo>
                  <a:pt x="1597" y="296"/>
                </a:lnTo>
                <a:lnTo>
                  <a:pt x="1599" y="296"/>
                </a:lnTo>
                <a:lnTo>
                  <a:pt x="1601" y="299"/>
                </a:lnTo>
                <a:lnTo>
                  <a:pt x="1607" y="286"/>
                </a:lnTo>
                <a:lnTo>
                  <a:pt x="1607" y="280"/>
                </a:lnTo>
                <a:lnTo>
                  <a:pt x="1607" y="273"/>
                </a:lnTo>
                <a:lnTo>
                  <a:pt x="1607" y="261"/>
                </a:lnTo>
                <a:lnTo>
                  <a:pt x="1607" y="259"/>
                </a:lnTo>
                <a:lnTo>
                  <a:pt x="1611" y="257"/>
                </a:lnTo>
                <a:lnTo>
                  <a:pt x="1622" y="261"/>
                </a:lnTo>
                <a:lnTo>
                  <a:pt x="1624" y="261"/>
                </a:lnTo>
                <a:lnTo>
                  <a:pt x="1624" y="257"/>
                </a:lnTo>
                <a:lnTo>
                  <a:pt x="1617" y="246"/>
                </a:lnTo>
                <a:lnTo>
                  <a:pt x="1615" y="242"/>
                </a:lnTo>
                <a:lnTo>
                  <a:pt x="1617" y="240"/>
                </a:lnTo>
                <a:lnTo>
                  <a:pt x="1618" y="240"/>
                </a:lnTo>
                <a:lnTo>
                  <a:pt x="1624" y="242"/>
                </a:lnTo>
                <a:lnTo>
                  <a:pt x="1459" y="129"/>
                </a:lnTo>
                <a:lnTo>
                  <a:pt x="8" y="411"/>
                </a:lnTo>
                <a:lnTo>
                  <a:pt x="8" y="407"/>
                </a:lnTo>
                <a:lnTo>
                  <a:pt x="10" y="405"/>
                </a:lnTo>
                <a:lnTo>
                  <a:pt x="10" y="409"/>
                </a:lnTo>
                <a:lnTo>
                  <a:pt x="8" y="411"/>
                </a:lnTo>
                <a:lnTo>
                  <a:pt x="1459" y="129"/>
                </a:lnTo>
                <a:lnTo>
                  <a:pt x="10" y="632"/>
                </a:lnTo>
                <a:lnTo>
                  <a:pt x="10" y="630"/>
                </a:lnTo>
                <a:lnTo>
                  <a:pt x="11" y="645"/>
                </a:lnTo>
                <a:lnTo>
                  <a:pt x="10" y="632"/>
                </a:lnTo>
                <a:lnTo>
                  <a:pt x="1459" y="129"/>
                </a:lnTo>
                <a:lnTo>
                  <a:pt x="34" y="651"/>
                </a:lnTo>
                <a:lnTo>
                  <a:pt x="33" y="643"/>
                </a:lnTo>
                <a:lnTo>
                  <a:pt x="34" y="647"/>
                </a:lnTo>
                <a:lnTo>
                  <a:pt x="34" y="651"/>
                </a:lnTo>
                <a:lnTo>
                  <a:pt x="1459" y="129"/>
                </a:lnTo>
                <a:lnTo>
                  <a:pt x="42" y="430"/>
                </a:lnTo>
                <a:lnTo>
                  <a:pt x="42" y="428"/>
                </a:lnTo>
                <a:lnTo>
                  <a:pt x="44" y="434"/>
                </a:lnTo>
                <a:lnTo>
                  <a:pt x="42" y="436"/>
                </a:lnTo>
                <a:lnTo>
                  <a:pt x="44" y="434"/>
                </a:lnTo>
                <a:lnTo>
                  <a:pt x="44" y="443"/>
                </a:lnTo>
                <a:lnTo>
                  <a:pt x="42" y="438"/>
                </a:lnTo>
                <a:lnTo>
                  <a:pt x="40" y="434"/>
                </a:lnTo>
                <a:lnTo>
                  <a:pt x="42" y="430"/>
                </a:lnTo>
                <a:lnTo>
                  <a:pt x="1459" y="129"/>
                </a:lnTo>
                <a:lnTo>
                  <a:pt x="44" y="570"/>
                </a:lnTo>
                <a:lnTo>
                  <a:pt x="44" y="578"/>
                </a:lnTo>
                <a:lnTo>
                  <a:pt x="42" y="562"/>
                </a:lnTo>
                <a:lnTo>
                  <a:pt x="44" y="568"/>
                </a:lnTo>
                <a:lnTo>
                  <a:pt x="44" y="570"/>
                </a:lnTo>
                <a:lnTo>
                  <a:pt x="1459" y="129"/>
                </a:lnTo>
                <a:lnTo>
                  <a:pt x="44" y="641"/>
                </a:lnTo>
                <a:lnTo>
                  <a:pt x="44" y="639"/>
                </a:lnTo>
                <a:lnTo>
                  <a:pt x="46" y="620"/>
                </a:lnTo>
                <a:lnTo>
                  <a:pt x="46" y="630"/>
                </a:lnTo>
                <a:lnTo>
                  <a:pt x="46" y="634"/>
                </a:lnTo>
                <a:lnTo>
                  <a:pt x="46" y="637"/>
                </a:lnTo>
                <a:lnTo>
                  <a:pt x="44" y="641"/>
                </a:lnTo>
                <a:lnTo>
                  <a:pt x="1459" y="129"/>
                </a:lnTo>
                <a:lnTo>
                  <a:pt x="46" y="562"/>
                </a:lnTo>
                <a:lnTo>
                  <a:pt x="46" y="564"/>
                </a:lnTo>
                <a:lnTo>
                  <a:pt x="44" y="553"/>
                </a:lnTo>
                <a:lnTo>
                  <a:pt x="46" y="516"/>
                </a:lnTo>
                <a:lnTo>
                  <a:pt x="46" y="562"/>
                </a:lnTo>
                <a:lnTo>
                  <a:pt x="1459" y="129"/>
                </a:lnTo>
                <a:lnTo>
                  <a:pt x="50" y="584"/>
                </a:lnTo>
                <a:lnTo>
                  <a:pt x="48" y="568"/>
                </a:lnTo>
                <a:lnTo>
                  <a:pt x="48" y="514"/>
                </a:lnTo>
                <a:lnTo>
                  <a:pt x="44" y="457"/>
                </a:lnTo>
                <a:lnTo>
                  <a:pt x="46" y="455"/>
                </a:lnTo>
                <a:lnTo>
                  <a:pt x="46" y="451"/>
                </a:lnTo>
                <a:lnTo>
                  <a:pt x="50" y="513"/>
                </a:lnTo>
                <a:lnTo>
                  <a:pt x="52" y="545"/>
                </a:lnTo>
                <a:lnTo>
                  <a:pt x="50" y="584"/>
                </a:lnTo>
                <a:lnTo>
                  <a:pt x="1459" y="129"/>
                </a:lnTo>
                <a:lnTo>
                  <a:pt x="1557" y="1098"/>
                </a:lnTo>
                <a:lnTo>
                  <a:pt x="1559" y="1100"/>
                </a:lnTo>
                <a:lnTo>
                  <a:pt x="1557" y="1104"/>
                </a:lnTo>
                <a:lnTo>
                  <a:pt x="1555" y="1102"/>
                </a:lnTo>
                <a:lnTo>
                  <a:pt x="1557" y="1098"/>
                </a:lnTo>
                <a:lnTo>
                  <a:pt x="1459" y="129"/>
                </a:lnTo>
                <a:lnTo>
                  <a:pt x="1555" y="1098"/>
                </a:lnTo>
                <a:lnTo>
                  <a:pt x="1557" y="1098"/>
                </a:lnTo>
                <a:lnTo>
                  <a:pt x="1555" y="1102"/>
                </a:lnTo>
                <a:lnTo>
                  <a:pt x="1553" y="1100"/>
                </a:lnTo>
                <a:lnTo>
                  <a:pt x="1555" y="1098"/>
                </a:lnTo>
                <a:lnTo>
                  <a:pt x="1459" y="129"/>
                </a:lnTo>
                <a:lnTo>
                  <a:pt x="1559" y="668"/>
                </a:lnTo>
                <a:lnTo>
                  <a:pt x="1561" y="676"/>
                </a:lnTo>
                <a:lnTo>
                  <a:pt x="1559" y="680"/>
                </a:lnTo>
                <a:lnTo>
                  <a:pt x="1561" y="676"/>
                </a:lnTo>
                <a:lnTo>
                  <a:pt x="1563" y="678"/>
                </a:lnTo>
                <a:lnTo>
                  <a:pt x="1559" y="687"/>
                </a:lnTo>
                <a:lnTo>
                  <a:pt x="1557" y="699"/>
                </a:lnTo>
                <a:lnTo>
                  <a:pt x="1555" y="699"/>
                </a:lnTo>
                <a:lnTo>
                  <a:pt x="1559" y="680"/>
                </a:lnTo>
                <a:lnTo>
                  <a:pt x="1555" y="689"/>
                </a:lnTo>
                <a:lnTo>
                  <a:pt x="1553" y="697"/>
                </a:lnTo>
                <a:lnTo>
                  <a:pt x="1551" y="695"/>
                </a:lnTo>
                <a:lnTo>
                  <a:pt x="1551" y="689"/>
                </a:lnTo>
                <a:lnTo>
                  <a:pt x="1553" y="680"/>
                </a:lnTo>
                <a:lnTo>
                  <a:pt x="1559" y="668"/>
                </a:lnTo>
                <a:lnTo>
                  <a:pt x="1459" y="129"/>
                </a:lnTo>
                <a:lnTo>
                  <a:pt x="1549" y="741"/>
                </a:lnTo>
                <a:lnTo>
                  <a:pt x="1547" y="751"/>
                </a:lnTo>
                <a:lnTo>
                  <a:pt x="1546" y="749"/>
                </a:lnTo>
                <a:lnTo>
                  <a:pt x="1546" y="745"/>
                </a:lnTo>
                <a:lnTo>
                  <a:pt x="1549" y="741"/>
                </a:lnTo>
                <a:lnTo>
                  <a:pt x="1459" y="129"/>
                </a:lnTo>
                <a:lnTo>
                  <a:pt x="1490" y="912"/>
                </a:lnTo>
                <a:lnTo>
                  <a:pt x="1492" y="908"/>
                </a:lnTo>
                <a:lnTo>
                  <a:pt x="1494" y="904"/>
                </a:lnTo>
                <a:lnTo>
                  <a:pt x="1498" y="904"/>
                </a:lnTo>
                <a:lnTo>
                  <a:pt x="1498" y="906"/>
                </a:lnTo>
                <a:lnTo>
                  <a:pt x="1494" y="910"/>
                </a:lnTo>
                <a:lnTo>
                  <a:pt x="1492" y="912"/>
                </a:lnTo>
                <a:lnTo>
                  <a:pt x="1490" y="912"/>
                </a:lnTo>
                <a:lnTo>
                  <a:pt x="1459" y="129"/>
                </a:lnTo>
                <a:lnTo>
                  <a:pt x="1488" y="914"/>
                </a:lnTo>
                <a:lnTo>
                  <a:pt x="1492" y="918"/>
                </a:lnTo>
                <a:lnTo>
                  <a:pt x="1492" y="920"/>
                </a:lnTo>
                <a:lnTo>
                  <a:pt x="1490" y="922"/>
                </a:lnTo>
                <a:lnTo>
                  <a:pt x="1492" y="920"/>
                </a:lnTo>
                <a:lnTo>
                  <a:pt x="1492" y="922"/>
                </a:lnTo>
                <a:lnTo>
                  <a:pt x="1488" y="923"/>
                </a:lnTo>
                <a:lnTo>
                  <a:pt x="1492" y="927"/>
                </a:lnTo>
                <a:lnTo>
                  <a:pt x="1496" y="922"/>
                </a:lnTo>
                <a:lnTo>
                  <a:pt x="1498" y="918"/>
                </a:lnTo>
                <a:lnTo>
                  <a:pt x="1496" y="918"/>
                </a:lnTo>
                <a:lnTo>
                  <a:pt x="1498" y="916"/>
                </a:lnTo>
                <a:lnTo>
                  <a:pt x="1498" y="923"/>
                </a:lnTo>
                <a:lnTo>
                  <a:pt x="1498" y="927"/>
                </a:lnTo>
                <a:lnTo>
                  <a:pt x="1496" y="929"/>
                </a:lnTo>
                <a:lnTo>
                  <a:pt x="1496" y="933"/>
                </a:lnTo>
                <a:lnTo>
                  <a:pt x="1494" y="937"/>
                </a:lnTo>
                <a:lnTo>
                  <a:pt x="1496" y="939"/>
                </a:lnTo>
                <a:lnTo>
                  <a:pt x="1492" y="946"/>
                </a:lnTo>
                <a:lnTo>
                  <a:pt x="1490" y="946"/>
                </a:lnTo>
                <a:lnTo>
                  <a:pt x="1488" y="927"/>
                </a:lnTo>
                <a:lnTo>
                  <a:pt x="1488" y="914"/>
                </a:lnTo>
                <a:lnTo>
                  <a:pt x="1459" y="129"/>
                </a:lnTo>
                <a:lnTo>
                  <a:pt x="1455" y="136"/>
                </a:lnTo>
                <a:lnTo>
                  <a:pt x="1448" y="134"/>
                </a:lnTo>
                <a:lnTo>
                  <a:pt x="1453" y="138"/>
                </a:lnTo>
                <a:lnTo>
                  <a:pt x="1451" y="138"/>
                </a:lnTo>
                <a:lnTo>
                  <a:pt x="1434" y="119"/>
                </a:lnTo>
                <a:lnTo>
                  <a:pt x="1421" y="102"/>
                </a:lnTo>
                <a:lnTo>
                  <a:pt x="1421" y="100"/>
                </a:lnTo>
                <a:lnTo>
                  <a:pt x="1421" y="98"/>
                </a:lnTo>
                <a:lnTo>
                  <a:pt x="1425" y="100"/>
                </a:lnTo>
                <a:lnTo>
                  <a:pt x="1426" y="102"/>
                </a:lnTo>
                <a:lnTo>
                  <a:pt x="1440" y="119"/>
                </a:lnTo>
                <a:lnTo>
                  <a:pt x="1440" y="121"/>
                </a:lnTo>
                <a:lnTo>
                  <a:pt x="1442" y="121"/>
                </a:lnTo>
                <a:lnTo>
                  <a:pt x="1450" y="130"/>
                </a:lnTo>
                <a:lnTo>
                  <a:pt x="1457" y="136"/>
                </a:lnTo>
                <a:lnTo>
                  <a:pt x="1455" y="136"/>
                </a:lnTo>
                <a:lnTo>
                  <a:pt x="1459" y="129"/>
                </a:lnTo>
                <a:lnTo>
                  <a:pt x="1423" y="98"/>
                </a:lnTo>
                <a:lnTo>
                  <a:pt x="1425" y="98"/>
                </a:lnTo>
                <a:lnTo>
                  <a:pt x="1425" y="100"/>
                </a:lnTo>
                <a:lnTo>
                  <a:pt x="1423" y="98"/>
                </a:lnTo>
                <a:lnTo>
                  <a:pt x="1459" y="129"/>
                </a:lnTo>
                <a:lnTo>
                  <a:pt x="1473" y="152"/>
                </a:lnTo>
                <a:lnTo>
                  <a:pt x="1471" y="152"/>
                </a:lnTo>
                <a:lnTo>
                  <a:pt x="1469" y="152"/>
                </a:lnTo>
                <a:lnTo>
                  <a:pt x="1463" y="152"/>
                </a:lnTo>
                <a:lnTo>
                  <a:pt x="1461" y="150"/>
                </a:lnTo>
                <a:lnTo>
                  <a:pt x="1459" y="146"/>
                </a:lnTo>
                <a:lnTo>
                  <a:pt x="1463" y="146"/>
                </a:lnTo>
                <a:lnTo>
                  <a:pt x="1463" y="144"/>
                </a:lnTo>
                <a:lnTo>
                  <a:pt x="1459" y="142"/>
                </a:lnTo>
                <a:lnTo>
                  <a:pt x="1461" y="142"/>
                </a:lnTo>
                <a:lnTo>
                  <a:pt x="1459" y="142"/>
                </a:lnTo>
                <a:lnTo>
                  <a:pt x="1461" y="140"/>
                </a:lnTo>
                <a:lnTo>
                  <a:pt x="1461" y="138"/>
                </a:lnTo>
                <a:lnTo>
                  <a:pt x="1469" y="148"/>
                </a:lnTo>
                <a:lnTo>
                  <a:pt x="1473" y="150"/>
                </a:lnTo>
                <a:lnTo>
                  <a:pt x="1473" y="152"/>
                </a:lnTo>
                <a:lnTo>
                  <a:pt x="1459" y="129"/>
                </a:lnTo>
                <a:lnTo>
                  <a:pt x="1471" y="140"/>
                </a:lnTo>
                <a:lnTo>
                  <a:pt x="1474" y="146"/>
                </a:lnTo>
                <a:lnTo>
                  <a:pt x="1459" y="134"/>
                </a:lnTo>
                <a:lnTo>
                  <a:pt x="1444" y="121"/>
                </a:lnTo>
                <a:lnTo>
                  <a:pt x="1446" y="121"/>
                </a:lnTo>
                <a:lnTo>
                  <a:pt x="1448" y="121"/>
                </a:lnTo>
                <a:lnTo>
                  <a:pt x="1446" y="121"/>
                </a:lnTo>
                <a:lnTo>
                  <a:pt x="1446" y="119"/>
                </a:lnTo>
                <a:lnTo>
                  <a:pt x="1444" y="119"/>
                </a:lnTo>
                <a:lnTo>
                  <a:pt x="1442" y="119"/>
                </a:lnTo>
                <a:lnTo>
                  <a:pt x="1442" y="121"/>
                </a:lnTo>
                <a:lnTo>
                  <a:pt x="1440" y="117"/>
                </a:lnTo>
                <a:lnTo>
                  <a:pt x="1436" y="111"/>
                </a:lnTo>
                <a:lnTo>
                  <a:pt x="1430" y="107"/>
                </a:lnTo>
                <a:lnTo>
                  <a:pt x="1428" y="102"/>
                </a:lnTo>
                <a:lnTo>
                  <a:pt x="1430" y="104"/>
                </a:lnTo>
                <a:lnTo>
                  <a:pt x="1432" y="106"/>
                </a:lnTo>
                <a:lnTo>
                  <a:pt x="1434" y="104"/>
                </a:lnTo>
                <a:lnTo>
                  <a:pt x="1438" y="106"/>
                </a:lnTo>
                <a:lnTo>
                  <a:pt x="1434" y="104"/>
                </a:lnTo>
                <a:lnTo>
                  <a:pt x="1434" y="100"/>
                </a:lnTo>
                <a:lnTo>
                  <a:pt x="1430" y="102"/>
                </a:lnTo>
                <a:lnTo>
                  <a:pt x="1428" y="100"/>
                </a:lnTo>
                <a:lnTo>
                  <a:pt x="1432" y="100"/>
                </a:lnTo>
                <a:lnTo>
                  <a:pt x="1430" y="100"/>
                </a:lnTo>
                <a:lnTo>
                  <a:pt x="1426" y="100"/>
                </a:lnTo>
                <a:lnTo>
                  <a:pt x="1425" y="100"/>
                </a:lnTo>
                <a:lnTo>
                  <a:pt x="1425" y="98"/>
                </a:lnTo>
                <a:lnTo>
                  <a:pt x="1426" y="100"/>
                </a:lnTo>
                <a:lnTo>
                  <a:pt x="1423" y="98"/>
                </a:lnTo>
                <a:lnTo>
                  <a:pt x="1423" y="96"/>
                </a:lnTo>
                <a:lnTo>
                  <a:pt x="1419" y="96"/>
                </a:lnTo>
                <a:lnTo>
                  <a:pt x="1415" y="94"/>
                </a:lnTo>
                <a:lnTo>
                  <a:pt x="1417" y="86"/>
                </a:lnTo>
                <a:lnTo>
                  <a:pt x="1417" y="84"/>
                </a:lnTo>
                <a:lnTo>
                  <a:pt x="1415" y="82"/>
                </a:lnTo>
                <a:lnTo>
                  <a:pt x="1415" y="84"/>
                </a:lnTo>
                <a:lnTo>
                  <a:pt x="1413" y="88"/>
                </a:lnTo>
                <a:lnTo>
                  <a:pt x="1407" y="82"/>
                </a:lnTo>
                <a:lnTo>
                  <a:pt x="1411" y="79"/>
                </a:lnTo>
                <a:lnTo>
                  <a:pt x="1417" y="82"/>
                </a:lnTo>
                <a:lnTo>
                  <a:pt x="1413" y="79"/>
                </a:lnTo>
                <a:lnTo>
                  <a:pt x="1415" y="73"/>
                </a:lnTo>
                <a:lnTo>
                  <a:pt x="1417" y="73"/>
                </a:lnTo>
                <a:lnTo>
                  <a:pt x="1436" y="96"/>
                </a:lnTo>
                <a:lnTo>
                  <a:pt x="1432" y="90"/>
                </a:lnTo>
                <a:lnTo>
                  <a:pt x="1426" y="81"/>
                </a:lnTo>
                <a:lnTo>
                  <a:pt x="1421" y="69"/>
                </a:lnTo>
                <a:lnTo>
                  <a:pt x="1421" y="67"/>
                </a:lnTo>
                <a:lnTo>
                  <a:pt x="1419" y="69"/>
                </a:lnTo>
                <a:lnTo>
                  <a:pt x="1419" y="65"/>
                </a:lnTo>
                <a:lnTo>
                  <a:pt x="1419" y="63"/>
                </a:lnTo>
                <a:lnTo>
                  <a:pt x="1417" y="63"/>
                </a:lnTo>
                <a:lnTo>
                  <a:pt x="1413" y="56"/>
                </a:lnTo>
                <a:lnTo>
                  <a:pt x="1413" y="54"/>
                </a:lnTo>
                <a:lnTo>
                  <a:pt x="1413" y="52"/>
                </a:lnTo>
                <a:lnTo>
                  <a:pt x="1411" y="54"/>
                </a:lnTo>
                <a:lnTo>
                  <a:pt x="1409" y="50"/>
                </a:lnTo>
                <a:lnTo>
                  <a:pt x="1409" y="48"/>
                </a:lnTo>
                <a:lnTo>
                  <a:pt x="1409" y="50"/>
                </a:lnTo>
                <a:lnTo>
                  <a:pt x="1407" y="48"/>
                </a:lnTo>
                <a:lnTo>
                  <a:pt x="1409" y="44"/>
                </a:lnTo>
                <a:lnTo>
                  <a:pt x="1421" y="59"/>
                </a:lnTo>
                <a:lnTo>
                  <a:pt x="1442" y="90"/>
                </a:lnTo>
                <a:lnTo>
                  <a:pt x="1461" y="111"/>
                </a:lnTo>
                <a:lnTo>
                  <a:pt x="1474" y="125"/>
                </a:lnTo>
                <a:lnTo>
                  <a:pt x="1486" y="132"/>
                </a:lnTo>
                <a:lnTo>
                  <a:pt x="1482" y="134"/>
                </a:lnTo>
                <a:lnTo>
                  <a:pt x="1478" y="142"/>
                </a:lnTo>
                <a:lnTo>
                  <a:pt x="1473" y="140"/>
                </a:lnTo>
                <a:lnTo>
                  <a:pt x="1471" y="140"/>
                </a:lnTo>
                <a:lnTo>
                  <a:pt x="1459" y="129"/>
                </a:lnTo>
                <a:lnTo>
                  <a:pt x="1428" y="100"/>
                </a:lnTo>
                <a:lnTo>
                  <a:pt x="1430" y="102"/>
                </a:lnTo>
                <a:lnTo>
                  <a:pt x="1428" y="102"/>
                </a:lnTo>
                <a:lnTo>
                  <a:pt x="1428" y="100"/>
                </a:lnTo>
                <a:lnTo>
                  <a:pt x="1459" y="129"/>
                </a:lnTo>
                <a:lnTo>
                  <a:pt x="1484" y="971"/>
                </a:lnTo>
                <a:lnTo>
                  <a:pt x="1482" y="973"/>
                </a:lnTo>
                <a:lnTo>
                  <a:pt x="1484" y="970"/>
                </a:lnTo>
                <a:lnTo>
                  <a:pt x="1484" y="971"/>
                </a:lnTo>
                <a:lnTo>
                  <a:pt x="1459" y="129"/>
                </a:lnTo>
                <a:lnTo>
                  <a:pt x="1486" y="964"/>
                </a:lnTo>
                <a:lnTo>
                  <a:pt x="1486" y="975"/>
                </a:lnTo>
                <a:lnTo>
                  <a:pt x="1484" y="970"/>
                </a:lnTo>
                <a:lnTo>
                  <a:pt x="1486" y="964"/>
                </a:lnTo>
                <a:lnTo>
                  <a:pt x="1459" y="129"/>
                </a:lnTo>
                <a:lnTo>
                  <a:pt x="1540" y="1075"/>
                </a:lnTo>
                <a:lnTo>
                  <a:pt x="1536" y="1073"/>
                </a:lnTo>
                <a:lnTo>
                  <a:pt x="1536" y="1069"/>
                </a:lnTo>
                <a:lnTo>
                  <a:pt x="1540" y="1064"/>
                </a:lnTo>
                <a:lnTo>
                  <a:pt x="1538" y="1066"/>
                </a:lnTo>
                <a:lnTo>
                  <a:pt x="1542" y="1064"/>
                </a:lnTo>
                <a:lnTo>
                  <a:pt x="1542" y="1069"/>
                </a:lnTo>
                <a:lnTo>
                  <a:pt x="1540" y="1075"/>
                </a:lnTo>
                <a:lnTo>
                  <a:pt x="1459" y="129"/>
                </a:lnTo>
                <a:lnTo>
                  <a:pt x="1542" y="1077"/>
                </a:lnTo>
                <a:lnTo>
                  <a:pt x="1544" y="1077"/>
                </a:lnTo>
                <a:lnTo>
                  <a:pt x="1544" y="1081"/>
                </a:lnTo>
                <a:lnTo>
                  <a:pt x="1544" y="1083"/>
                </a:lnTo>
                <a:lnTo>
                  <a:pt x="1542" y="1077"/>
                </a:lnTo>
                <a:lnTo>
                  <a:pt x="1459" y="129"/>
                </a:lnTo>
                <a:lnTo>
                  <a:pt x="1544" y="1006"/>
                </a:lnTo>
                <a:lnTo>
                  <a:pt x="1544" y="1004"/>
                </a:lnTo>
                <a:lnTo>
                  <a:pt x="1546" y="1004"/>
                </a:lnTo>
                <a:lnTo>
                  <a:pt x="1547" y="1002"/>
                </a:lnTo>
                <a:lnTo>
                  <a:pt x="1546" y="1004"/>
                </a:lnTo>
                <a:lnTo>
                  <a:pt x="1544" y="1006"/>
                </a:lnTo>
                <a:lnTo>
                  <a:pt x="1459" y="129"/>
                </a:lnTo>
                <a:lnTo>
                  <a:pt x="1549" y="1096"/>
                </a:lnTo>
                <a:lnTo>
                  <a:pt x="1546" y="1090"/>
                </a:lnTo>
                <a:lnTo>
                  <a:pt x="1547" y="1092"/>
                </a:lnTo>
                <a:lnTo>
                  <a:pt x="1549" y="1089"/>
                </a:lnTo>
                <a:lnTo>
                  <a:pt x="1549" y="1087"/>
                </a:lnTo>
                <a:lnTo>
                  <a:pt x="1549" y="1085"/>
                </a:lnTo>
                <a:lnTo>
                  <a:pt x="1546" y="1089"/>
                </a:lnTo>
                <a:lnTo>
                  <a:pt x="1544" y="1083"/>
                </a:lnTo>
                <a:lnTo>
                  <a:pt x="1546" y="1083"/>
                </a:lnTo>
                <a:lnTo>
                  <a:pt x="1546" y="1085"/>
                </a:lnTo>
                <a:lnTo>
                  <a:pt x="1547" y="1081"/>
                </a:lnTo>
                <a:lnTo>
                  <a:pt x="1549" y="1089"/>
                </a:lnTo>
                <a:lnTo>
                  <a:pt x="1549" y="1096"/>
                </a:lnTo>
                <a:lnTo>
                  <a:pt x="1459" y="129"/>
                </a:lnTo>
                <a:lnTo>
                  <a:pt x="1549" y="1042"/>
                </a:lnTo>
                <a:lnTo>
                  <a:pt x="1547" y="1046"/>
                </a:lnTo>
                <a:lnTo>
                  <a:pt x="1547" y="1044"/>
                </a:lnTo>
                <a:lnTo>
                  <a:pt x="1549" y="1042"/>
                </a:lnTo>
                <a:lnTo>
                  <a:pt x="1459" y="129"/>
                </a:lnTo>
                <a:lnTo>
                  <a:pt x="1536" y="948"/>
                </a:lnTo>
                <a:lnTo>
                  <a:pt x="1544" y="950"/>
                </a:lnTo>
                <a:lnTo>
                  <a:pt x="1549" y="948"/>
                </a:lnTo>
                <a:lnTo>
                  <a:pt x="1551" y="950"/>
                </a:lnTo>
                <a:lnTo>
                  <a:pt x="1553" y="952"/>
                </a:lnTo>
                <a:lnTo>
                  <a:pt x="1557" y="952"/>
                </a:lnTo>
                <a:lnTo>
                  <a:pt x="1557" y="958"/>
                </a:lnTo>
                <a:lnTo>
                  <a:pt x="1551" y="956"/>
                </a:lnTo>
                <a:lnTo>
                  <a:pt x="1547" y="956"/>
                </a:lnTo>
                <a:lnTo>
                  <a:pt x="1538" y="958"/>
                </a:lnTo>
                <a:lnTo>
                  <a:pt x="1538" y="954"/>
                </a:lnTo>
                <a:lnTo>
                  <a:pt x="1536" y="956"/>
                </a:lnTo>
                <a:lnTo>
                  <a:pt x="1536" y="954"/>
                </a:lnTo>
                <a:lnTo>
                  <a:pt x="1553" y="952"/>
                </a:lnTo>
                <a:lnTo>
                  <a:pt x="1536" y="952"/>
                </a:lnTo>
                <a:lnTo>
                  <a:pt x="1536" y="948"/>
                </a:lnTo>
                <a:lnTo>
                  <a:pt x="1459" y="129"/>
                </a:lnTo>
                <a:lnTo>
                  <a:pt x="1538" y="975"/>
                </a:lnTo>
                <a:lnTo>
                  <a:pt x="1540" y="977"/>
                </a:lnTo>
                <a:lnTo>
                  <a:pt x="1538" y="977"/>
                </a:lnTo>
                <a:lnTo>
                  <a:pt x="1538" y="975"/>
                </a:lnTo>
                <a:lnTo>
                  <a:pt x="1459" y="129"/>
                </a:lnTo>
                <a:lnTo>
                  <a:pt x="1536" y="975"/>
                </a:lnTo>
                <a:lnTo>
                  <a:pt x="1536" y="977"/>
                </a:lnTo>
                <a:lnTo>
                  <a:pt x="1534" y="977"/>
                </a:lnTo>
                <a:lnTo>
                  <a:pt x="1536" y="975"/>
                </a:lnTo>
                <a:lnTo>
                  <a:pt x="1459" y="129"/>
                </a:lnTo>
                <a:lnTo>
                  <a:pt x="1530" y="898"/>
                </a:lnTo>
                <a:lnTo>
                  <a:pt x="1530" y="900"/>
                </a:lnTo>
                <a:lnTo>
                  <a:pt x="1528" y="898"/>
                </a:lnTo>
                <a:lnTo>
                  <a:pt x="1530" y="898"/>
                </a:lnTo>
                <a:lnTo>
                  <a:pt x="1459" y="129"/>
                </a:lnTo>
                <a:lnTo>
                  <a:pt x="1517" y="996"/>
                </a:lnTo>
                <a:lnTo>
                  <a:pt x="1519" y="998"/>
                </a:lnTo>
                <a:lnTo>
                  <a:pt x="1522" y="1000"/>
                </a:lnTo>
                <a:lnTo>
                  <a:pt x="1524" y="1000"/>
                </a:lnTo>
                <a:lnTo>
                  <a:pt x="1524" y="998"/>
                </a:lnTo>
                <a:lnTo>
                  <a:pt x="1524" y="994"/>
                </a:lnTo>
                <a:lnTo>
                  <a:pt x="1526" y="987"/>
                </a:lnTo>
                <a:lnTo>
                  <a:pt x="1528" y="981"/>
                </a:lnTo>
                <a:lnTo>
                  <a:pt x="1532" y="981"/>
                </a:lnTo>
                <a:lnTo>
                  <a:pt x="1534" y="983"/>
                </a:lnTo>
                <a:lnTo>
                  <a:pt x="1532" y="989"/>
                </a:lnTo>
                <a:lnTo>
                  <a:pt x="1534" y="993"/>
                </a:lnTo>
                <a:lnTo>
                  <a:pt x="1536" y="991"/>
                </a:lnTo>
                <a:lnTo>
                  <a:pt x="1538" y="987"/>
                </a:lnTo>
                <a:lnTo>
                  <a:pt x="1540" y="983"/>
                </a:lnTo>
                <a:lnTo>
                  <a:pt x="1538" y="983"/>
                </a:lnTo>
                <a:lnTo>
                  <a:pt x="1540" y="981"/>
                </a:lnTo>
                <a:lnTo>
                  <a:pt x="1544" y="975"/>
                </a:lnTo>
                <a:lnTo>
                  <a:pt x="1544" y="970"/>
                </a:lnTo>
                <a:lnTo>
                  <a:pt x="1544" y="966"/>
                </a:lnTo>
                <a:lnTo>
                  <a:pt x="1542" y="970"/>
                </a:lnTo>
                <a:lnTo>
                  <a:pt x="1540" y="971"/>
                </a:lnTo>
                <a:lnTo>
                  <a:pt x="1538" y="968"/>
                </a:lnTo>
                <a:lnTo>
                  <a:pt x="1540" y="964"/>
                </a:lnTo>
                <a:lnTo>
                  <a:pt x="1538" y="966"/>
                </a:lnTo>
                <a:lnTo>
                  <a:pt x="1538" y="962"/>
                </a:lnTo>
                <a:lnTo>
                  <a:pt x="1555" y="962"/>
                </a:lnTo>
                <a:lnTo>
                  <a:pt x="1553" y="979"/>
                </a:lnTo>
                <a:lnTo>
                  <a:pt x="1549" y="996"/>
                </a:lnTo>
                <a:lnTo>
                  <a:pt x="1547" y="998"/>
                </a:lnTo>
                <a:lnTo>
                  <a:pt x="1547" y="996"/>
                </a:lnTo>
                <a:lnTo>
                  <a:pt x="1547" y="993"/>
                </a:lnTo>
                <a:lnTo>
                  <a:pt x="1547" y="987"/>
                </a:lnTo>
                <a:lnTo>
                  <a:pt x="1546" y="983"/>
                </a:lnTo>
                <a:lnTo>
                  <a:pt x="1544" y="985"/>
                </a:lnTo>
                <a:lnTo>
                  <a:pt x="1546" y="996"/>
                </a:lnTo>
                <a:lnTo>
                  <a:pt x="1546" y="1000"/>
                </a:lnTo>
                <a:lnTo>
                  <a:pt x="1544" y="1002"/>
                </a:lnTo>
                <a:lnTo>
                  <a:pt x="1542" y="1004"/>
                </a:lnTo>
                <a:lnTo>
                  <a:pt x="1532" y="1000"/>
                </a:lnTo>
                <a:lnTo>
                  <a:pt x="1530" y="1000"/>
                </a:lnTo>
                <a:lnTo>
                  <a:pt x="1530" y="1002"/>
                </a:lnTo>
                <a:lnTo>
                  <a:pt x="1532" y="1010"/>
                </a:lnTo>
                <a:lnTo>
                  <a:pt x="1532" y="1018"/>
                </a:lnTo>
                <a:lnTo>
                  <a:pt x="1530" y="1025"/>
                </a:lnTo>
                <a:lnTo>
                  <a:pt x="1528" y="1027"/>
                </a:lnTo>
                <a:lnTo>
                  <a:pt x="1528" y="1023"/>
                </a:lnTo>
                <a:lnTo>
                  <a:pt x="1528" y="1016"/>
                </a:lnTo>
                <a:lnTo>
                  <a:pt x="1526" y="1016"/>
                </a:lnTo>
                <a:lnTo>
                  <a:pt x="1524" y="1018"/>
                </a:lnTo>
                <a:lnTo>
                  <a:pt x="1522" y="1021"/>
                </a:lnTo>
                <a:lnTo>
                  <a:pt x="1522" y="1029"/>
                </a:lnTo>
                <a:lnTo>
                  <a:pt x="1521" y="1042"/>
                </a:lnTo>
                <a:lnTo>
                  <a:pt x="1522" y="1046"/>
                </a:lnTo>
                <a:lnTo>
                  <a:pt x="1522" y="1048"/>
                </a:lnTo>
                <a:lnTo>
                  <a:pt x="1521" y="1050"/>
                </a:lnTo>
                <a:lnTo>
                  <a:pt x="1519" y="1052"/>
                </a:lnTo>
                <a:lnTo>
                  <a:pt x="1517" y="1052"/>
                </a:lnTo>
                <a:lnTo>
                  <a:pt x="1515" y="1048"/>
                </a:lnTo>
                <a:lnTo>
                  <a:pt x="1511" y="1046"/>
                </a:lnTo>
                <a:lnTo>
                  <a:pt x="1507" y="1046"/>
                </a:lnTo>
                <a:lnTo>
                  <a:pt x="1505" y="1050"/>
                </a:lnTo>
                <a:lnTo>
                  <a:pt x="1503" y="1058"/>
                </a:lnTo>
                <a:lnTo>
                  <a:pt x="1499" y="1064"/>
                </a:lnTo>
                <a:lnTo>
                  <a:pt x="1496" y="1067"/>
                </a:lnTo>
                <a:lnTo>
                  <a:pt x="1494" y="1067"/>
                </a:lnTo>
                <a:lnTo>
                  <a:pt x="1496" y="1062"/>
                </a:lnTo>
                <a:lnTo>
                  <a:pt x="1498" y="1052"/>
                </a:lnTo>
                <a:lnTo>
                  <a:pt x="1496" y="1054"/>
                </a:lnTo>
                <a:lnTo>
                  <a:pt x="1492" y="1054"/>
                </a:lnTo>
                <a:lnTo>
                  <a:pt x="1490" y="1054"/>
                </a:lnTo>
                <a:lnTo>
                  <a:pt x="1488" y="1050"/>
                </a:lnTo>
                <a:lnTo>
                  <a:pt x="1490" y="1046"/>
                </a:lnTo>
                <a:lnTo>
                  <a:pt x="1492" y="1042"/>
                </a:lnTo>
                <a:lnTo>
                  <a:pt x="1496" y="1041"/>
                </a:lnTo>
                <a:lnTo>
                  <a:pt x="1501" y="1042"/>
                </a:lnTo>
                <a:lnTo>
                  <a:pt x="1505" y="1041"/>
                </a:lnTo>
                <a:lnTo>
                  <a:pt x="1505" y="1037"/>
                </a:lnTo>
                <a:lnTo>
                  <a:pt x="1505" y="1027"/>
                </a:lnTo>
                <a:lnTo>
                  <a:pt x="1505" y="1019"/>
                </a:lnTo>
                <a:lnTo>
                  <a:pt x="1507" y="1014"/>
                </a:lnTo>
                <a:lnTo>
                  <a:pt x="1505" y="1016"/>
                </a:lnTo>
                <a:lnTo>
                  <a:pt x="1499" y="1027"/>
                </a:lnTo>
                <a:lnTo>
                  <a:pt x="1498" y="1029"/>
                </a:lnTo>
                <a:lnTo>
                  <a:pt x="1498" y="1027"/>
                </a:lnTo>
                <a:lnTo>
                  <a:pt x="1496" y="1025"/>
                </a:lnTo>
                <a:lnTo>
                  <a:pt x="1494" y="1025"/>
                </a:lnTo>
                <a:lnTo>
                  <a:pt x="1496" y="1023"/>
                </a:lnTo>
                <a:lnTo>
                  <a:pt x="1499" y="1016"/>
                </a:lnTo>
                <a:lnTo>
                  <a:pt x="1501" y="1014"/>
                </a:lnTo>
                <a:lnTo>
                  <a:pt x="1503" y="1016"/>
                </a:lnTo>
                <a:lnTo>
                  <a:pt x="1505" y="1016"/>
                </a:lnTo>
                <a:lnTo>
                  <a:pt x="1507" y="1014"/>
                </a:lnTo>
                <a:lnTo>
                  <a:pt x="1513" y="1008"/>
                </a:lnTo>
                <a:lnTo>
                  <a:pt x="1517" y="1004"/>
                </a:lnTo>
                <a:lnTo>
                  <a:pt x="1515" y="1004"/>
                </a:lnTo>
                <a:lnTo>
                  <a:pt x="1494" y="1016"/>
                </a:lnTo>
                <a:lnTo>
                  <a:pt x="1486" y="1021"/>
                </a:lnTo>
                <a:lnTo>
                  <a:pt x="1490" y="1018"/>
                </a:lnTo>
                <a:lnTo>
                  <a:pt x="1490" y="1016"/>
                </a:lnTo>
                <a:lnTo>
                  <a:pt x="1496" y="1012"/>
                </a:lnTo>
                <a:lnTo>
                  <a:pt x="1511" y="1006"/>
                </a:lnTo>
                <a:lnTo>
                  <a:pt x="1513" y="1002"/>
                </a:lnTo>
                <a:lnTo>
                  <a:pt x="1515" y="996"/>
                </a:lnTo>
                <a:lnTo>
                  <a:pt x="1515" y="994"/>
                </a:lnTo>
                <a:lnTo>
                  <a:pt x="1517" y="994"/>
                </a:lnTo>
                <a:lnTo>
                  <a:pt x="1517" y="996"/>
                </a:lnTo>
                <a:lnTo>
                  <a:pt x="1459" y="129"/>
                </a:lnTo>
                <a:lnTo>
                  <a:pt x="1515" y="925"/>
                </a:lnTo>
                <a:lnTo>
                  <a:pt x="1517" y="925"/>
                </a:lnTo>
                <a:lnTo>
                  <a:pt x="1515" y="927"/>
                </a:lnTo>
                <a:lnTo>
                  <a:pt x="1515" y="925"/>
                </a:lnTo>
                <a:lnTo>
                  <a:pt x="1459" y="129"/>
                </a:lnTo>
                <a:lnTo>
                  <a:pt x="1507" y="943"/>
                </a:lnTo>
                <a:lnTo>
                  <a:pt x="1511" y="939"/>
                </a:lnTo>
                <a:lnTo>
                  <a:pt x="1511" y="937"/>
                </a:lnTo>
                <a:lnTo>
                  <a:pt x="1513" y="931"/>
                </a:lnTo>
                <a:lnTo>
                  <a:pt x="1515" y="935"/>
                </a:lnTo>
                <a:lnTo>
                  <a:pt x="1515" y="939"/>
                </a:lnTo>
                <a:lnTo>
                  <a:pt x="1515" y="943"/>
                </a:lnTo>
                <a:lnTo>
                  <a:pt x="1507" y="946"/>
                </a:lnTo>
                <a:lnTo>
                  <a:pt x="1507" y="943"/>
                </a:lnTo>
                <a:lnTo>
                  <a:pt x="1459" y="129"/>
                </a:lnTo>
                <a:lnTo>
                  <a:pt x="1507" y="962"/>
                </a:lnTo>
                <a:lnTo>
                  <a:pt x="1511" y="960"/>
                </a:lnTo>
                <a:lnTo>
                  <a:pt x="1513" y="958"/>
                </a:lnTo>
                <a:lnTo>
                  <a:pt x="1513" y="960"/>
                </a:lnTo>
                <a:lnTo>
                  <a:pt x="1515" y="958"/>
                </a:lnTo>
                <a:lnTo>
                  <a:pt x="1517" y="960"/>
                </a:lnTo>
                <a:lnTo>
                  <a:pt x="1513" y="962"/>
                </a:lnTo>
                <a:lnTo>
                  <a:pt x="1507" y="968"/>
                </a:lnTo>
                <a:lnTo>
                  <a:pt x="1503" y="973"/>
                </a:lnTo>
                <a:lnTo>
                  <a:pt x="1501" y="979"/>
                </a:lnTo>
                <a:lnTo>
                  <a:pt x="1494" y="983"/>
                </a:lnTo>
                <a:lnTo>
                  <a:pt x="1494" y="981"/>
                </a:lnTo>
                <a:lnTo>
                  <a:pt x="1496" y="979"/>
                </a:lnTo>
                <a:lnTo>
                  <a:pt x="1492" y="981"/>
                </a:lnTo>
                <a:lnTo>
                  <a:pt x="1490" y="981"/>
                </a:lnTo>
                <a:lnTo>
                  <a:pt x="1488" y="981"/>
                </a:lnTo>
                <a:lnTo>
                  <a:pt x="1490" y="979"/>
                </a:lnTo>
                <a:lnTo>
                  <a:pt x="1490" y="970"/>
                </a:lnTo>
                <a:lnTo>
                  <a:pt x="1488" y="975"/>
                </a:lnTo>
                <a:lnTo>
                  <a:pt x="1488" y="964"/>
                </a:lnTo>
                <a:lnTo>
                  <a:pt x="1486" y="964"/>
                </a:lnTo>
                <a:lnTo>
                  <a:pt x="1488" y="960"/>
                </a:lnTo>
                <a:lnTo>
                  <a:pt x="1492" y="960"/>
                </a:lnTo>
                <a:lnTo>
                  <a:pt x="1494" y="968"/>
                </a:lnTo>
                <a:lnTo>
                  <a:pt x="1499" y="971"/>
                </a:lnTo>
                <a:lnTo>
                  <a:pt x="1503" y="973"/>
                </a:lnTo>
                <a:lnTo>
                  <a:pt x="1505" y="971"/>
                </a:lnTo>
                <a:lnTo>
                  <a:pt x="1507" y="962"/>
                </a:lnTo>
                <a:lnTo>
                  <a:pt x="1459" y="129"/>
                </a:lnTo>
                <a:lnTo>
                  <a:pt x="1488" y="119"/>
                </a:lnTo>
                <a:lnTo>
                  <a:pt x="1488" y="121"/>
                </a:lnTo>
                <a:lnTo>
                  <a:pt x="1490" y="121"/>
                </a:lnTo>
                <a:lnTo>
                  <a:pt x="1488" y="119"/>
                </a:lnTo>
                <a:lnTo>
                  <a:pt x="1459" y="129"/>
                </a:lnTo>
                <a:lnTo>
                  <a:pt x="1432" y="92"/>
                </a:lnTo>
                <a:lnTo>
                  <a:pt x="1430" y="92"/>
                </a:lnTo>
                <a:lnTo>
                  <a:pt x="1428" y="94"/>
                </a:lnTo>
                <a:lnTo>
                  <a:pt x="1430" y="96"/>
                </a:lnTo>
                <a:lnTo>
                  <a:pt x="1430" y="94"/>
                </a:lnTo>
                <a:lnTo>
                  <a:pt x="1432" y="92"/>
                </a:lnTo>
                <a:lnTo>
                  <a:pt x="1459" y="129"/>
                </a:lnTo>
                <a:lnTo>
                  <a:pt x="1553" y="376"/>
                </a:lnTo>
                <a:lnTo>
                  <a:pt x="1546" y="426"/>
                </a:lnTo>
                <a:lnTo>
                  <a:pt x="1544" y="418"/>
                </a:lnTo>
                <a:lnTo>
                  <a:pt x="1544" y="422"/>
                </a:lnTo>
                <a:lnTo>
                  <a:pt x="1544" y="424"/>
                </a:lnTo>
                <a:lnTo>
                  <a:pt x="1544" y="422"/>
                </a:lnTo>
                <a:lnTo>
                  <a:pt x="1544" y="440"/>
                </a:lnTo>
                <a:lnTo>
                  <a:pt x="1546" y="445"/>
                </a:lnTo>
                <a:lnTo>
                  <a:pt x="1546" y="442"/>
                </a:lnTo>
                <a:lnTo>
                  <a:pt x="1546" y="440"/>
                </a:lnTo>
                <a:lnTo>
                  <a:pt x="1546" y="451"/>
                </a:lnTo>
                <a:lnTo>
                  <a:pt x="1547" y="461"/>
                </a:lnTo>
                <a:lnTo>
                  <a:pt x="1547" y="482"/>
                </a:lnTo>
                <a:lnTo>
                  <a:pt x="1547" y="486"/>
                </a:lnTo>
                <a:lnTo>
                  <a:pt x="1549" y="484"/>
                </a:lnTo>
                <a:lnTo>
                  <a:pt x="1549" y="488"/>
                </a:lnTo>
                <a:lnTo>
                  <a:pt x="1549" y="478"/>
                </a:lnTo>
                <a:lnTo>
                  <a:pt x="1551" y="491"/>
                </a:lnTo>
                <a:lnTo>
                  <a:pt x="1553" y="486"/>
                </a:lnTo>
                <a:lnTo>
                  <a:pt x="1553" y="480"/>
                </a:lnTo>
                <a:lnTo>
                  <a:pt x="1553" y="465"/>
                </a:lnTo>
                <a:lnTo>
                  <a:pt x="1551" y="445"/>
                </a:lnTo>
                <a:lnTo>
                  <a:pt x="1546" y="426"/>
                </a:lnTo>
                <a:lnTo>
                  <a:pt x="1555" y="374"/>
                </a:lnTo>
                <a:lnTo>
                  <a:pt x="1553" y="376"/>
                </a:lnTo>
                <a:lnTo>
                  <a:pt x="1459" y="129"/>
                </a:lnTo>
                <a:lnTo>
                  <a:pt x="1609" y="397"/>
                </a:lnTo>
                <a:lnTo>
                  <a:pt x="1609" y="386"/>
                </a:lnTo>
                <a:lnTo>
                  <a:pt x="1609" y="384"/>
                </a:lnTo>
                <a:lnTo>
                  <a:pt x="1605" y="372"/>
                </a:lnTo>
                <a:lnTo>
                  <a:pt x="1605" y="369"/>
                </a:lnTo>
                <a:lnTo>
                  <a:pt x="1603" y="372"/>
                </a:lnTo>
                <a:lnTo>
                  <a:pt x="1603" y="380"/>
                </a:lnTo>
                <a:lnTo>
                  <a:pt x="1605" y="390"/>
                </a:lnTo>
                <a:lnTo>
                  <a:pt x="1611" y="405"/>
                </a:lnTo>
                <a:lnTo>
                  <a:pt x="1609" y="397"/>
                </a:lnTo>
                <a:lnTo>
                  <a:pt x="1459" y="129"/>
                </a:lnTo>
                <a:lnTo>
                  <a:pt x="1618" y="943"/>
                </a:lnTo>
                <a:lnTo>
                  <a:pt x="1620" y="943"/>
                </a:lnTo>
                <a:lnTo>
                  <a:pt x="1624" y="943"/>
                </a:lnTo>
                <a:lnTo>
                  <a:pt x="1613" y="943"/>
                </a:lnTo>
                <a:lnTo>
                  <a:pt x="1618" y="943"/>
                </a:lnTo>
                <a:lnTo>
                  <a:pt x="1459" y="129"/>
                </a:lnTo>
                <a:lnTo>
                  <a:pt x="1551" y="524"/>
                </a:lnTo>
                <a:lnTo>
                  <a:pt x="1553" y="532"/>
                </a:lnTo>
                <a:lnTo>
                  <a:pt x="1553" y="528"/>
                </a:lnTo>
                <a:lnTo>
                  <a:pt x="1551" y="524"/>
                </a:lnTo>
                <a:lnTo>
                  <a:pt x="1459" y="129"/>
                </a:lnTo>
                <a:lnTo>
                  <a:pt x="1474" y="54"/>
                </a:lnTo>
                <a:lnTo>
                  <a:pt x="1473" y="52"/>
                </a:lnTo>
                <a:lnTo>
                  <a:pt x="1473" y="54"/>
                </a:lnTo>
                <a:lnTo>
                  <a:pt x="1474" y="54"/>
                </a:lnTo>
                <a:lnTo>
                  <a:pt x="1459" y="129"/>
                </a:lnTo>
                <a:lnTo>
                  <a:pt x="1419" y="42"/>
                </a:lnTo>
                <a:lnTo>
                  <a:pt x="1419" y="44"/>
                </a:lnTo>
                <a:lnTo>
                  <a:pt x="1421" y="44"/>
                </a:lnTo>
                <a:lnTo>
                  <a:pt x="1421" y="42"/>
                </a:lnTo>
                <a:lnTo>
                  <a:pt x="1419" y="42"/>
                </a:lnTo>
                <a:lnTo>
                  <a:pt x="1459" y="129"/>
                </a:lnTo>
                <a:lnTo>
                  <a:pt x="1417" y="34"/>
                </a:lnTo>
                <a:lnTo>
                  <a:pt x="1419" y="34"/>
                </a:lnTo>
                <a:lnTo>
                  <a:pt x="1421" y="33"/>
                </a:lnTo>
                <a:lnTo>
                  <a:pt x="1421" y="31"/>
                </a:lnTo>
                <a:lnTo>
                  <a:pt x="1421" y="29"/>
                </a:lnTo>
                <a:lnTo>
                  <a:pt x="1421" y="27"/>
                </a:lnTo>
                <a:lnTo>
                  <a:pt x="1419" y="27"/>
                </a:lnTo>
                <a:lnTo>
                  <a:pt x="1419" y="29"/>
                </a:lnTo>
                <a:lnTo>
                  <a:pt x="1417" y="29"/>
                </a:lnTo>
                <a:lnTo>
                  <a:pt x="1417" y="31"/>
                </a:lnTo>
                <a:lnTo>
                  <a:pt x="1417" y="33"/>
                </a:lnTo>
                <a:lnTo>
                  <a:pt x="1417" y="34"/>
                </a:lnTo>
                <a:lnTo>
                  <a:pt x="1459" y="129"/>
                </a:lnTo>
                <a:lnTo>
                  <a:pt x="1413" y="13"/>
                </a:lnTo>
                <a:lnTo>
                  <a:pt x="1415" y="15"/>
                </a:lnTo>
                <a:lnTo>
                  <a:pt x="1415" y="13"/>
                </a:lnTo>
                <a:lnTo>
                  <a:pt x="1417" y="11"/>
                </a:lnTo>
                <a:lnTo>
                  <a:pt x="1417" y="10"/>
                </a:lnTo>
                <a:lnTo>
                  <a:pt x="1417" y="8"/>
                </a:lnTo>
                <a:lnTo>
                  <a:pt x="1415" y="8"/>
                </a:lnTo>
                <a:lnTo>
                  <a:pt x="1415" y="6"/>
                </a:lnTo>
                <a:lnTo>
                  <a:pt x="1415" y="8"/>
                </a:lnTo>
                <a:lnTo>
                  <a:pt x="1415" y="6"/>
                </a:lnTo>
                <a:lnTo>
                  <a:pt x="1415" y="8"/>
                </a:lnTo>
                <a:lnTo>
                  <a:pt x="1413" y="10"/>
                </a:lnTo>
                <a:lnTo>
                  <a:pt x="1413" y="11"/>
                </a:lnTo>
                <a:lnTo>
                  <a:pt x="1413" y="13"/>
                </a:lnTo>
                <a:lnTo>
                  <a:pt x="1459" y="129"/>
                </a:lnTo>
                <a:lnTo>
                  <a:pt x="1426" y="15"/>
                </a:lnTo>
                <a:lnTo>
                  <a:pt x="1426" y="13"/>
                </a:lnTo>
                <a:lnTo>
                  <a:pt x="1426" y="11"/>
                </a:lnTo>
                <a:lnTo>
                  <a:pt x="1426" y="10"/>
                </a:lnTo>
                <a:lnTo>
                  <a:pt x="1425" y="11"/>
                </a:lnTo>
                <a:lnTo>
                  <a:pt x="1425" y="13"/>
                </a:lnTo>
                <a:lnTo>
                  <a:pt x="1425" y="15"/>
                </a:lnTo>
                <a:lnTo>
                  <a:pt x="1426" y="15"/>
                </a:lnTo>
                <a:lnTo>
                  <a:pt x="1459" y="129"/>
                </a:lnTo>
                <a:lnTo>
                  <a:pt x="1428" y="34"/>
                </a:lnTo>
                <a:lnTo>
                  <a:pt x="1428" y="36"/>
                </a:lnTo>
                <a:lnTo>
                  <a:pt x="1430" y="34"/>
                </a:lnTo>
                <a:lnTo>
                  <a:pt x="1430" y="33"/>
                </a:lnTo>
                <a:lnTo>
                  <a:pt x="1428" y="34"/>
                </a:lnTo>
                <a:lnTo>
                  <a:pt x="1459" y="129"/>
                </a:lnTo>
                <a:lnTo>
                  <a:pt x="1459" y="90"/>
                </a:lnTo>
                <a:lnTo>
                  <a:pt x="1459" y="88"/>
                </a:lnTo>
                <a:lnTo>
                  <a:pt x="1457" y="88"/>
                </a:lnTo>
                <a:lnTo>
                  <a:pt x="1459" y="90"/>
                </a:lnTo>
                <a:lnTo>
                  <a:pt x="1459" y="129"/>
                </a:lnTo>
                <a:lnTo>
                  <a:pt x="1480" y="65"/>
                </a:lnTo>
                <a:lnTo>
                  <a:pt x="1478" y="65"/>
                </a:lnTo>
                <a:lnTo>
                  <a:pt x="1478" y="67"/>
                </a:lnTo>
                <a:lnTo>
                  <a:pt x="1480" y="65"/>
                </a:lnTo>
                <a:lnTo>
                  <a:pt x="1459" y="129"/>
                </a:lnTo>
                <a:lnTo>
                  <a:pt x="1505" y="359"/>
                </a:lnTo>
                <a:lnTo>
                  <a:pt x="1503" y="351"/>
                </a:lnTo>
                <a:lnTo>
                  <a:pt x="1503" y="355"/>
                </a:lnTo>
                <a:lnTo>
                  <a:pt x="1505" y="359"/>
                </a:lnTo>
                <a:lnTo>
                  <a:pt x="1459" y="129"/>
                </a:lnTo>
                <a:lnTo>
                  <a:pt x="1434" y="40"/>
                </a:lnTo>
                <a:lnTo>
                  <a:pt x="1436" y="40"/>
                </a:lnTo>
                <a:lnTo>
                  <a:pt x="1436" y="38"/>
                </a:lnTo>
                <a:lnTo>
                  <a:pt x="1438" y="38"/>
                </a:lnTo>
                <a:lnTo>
                  <a:pt x="1436" y="36"/>
                </a:lnTo>
                <a:lnTo>
                  <a:pt x="1438" y="36"/>
                </a:lnTo>
                <a:lnTo>
                  <a:pt x="1438" y="34"/>
                </a:lnTo>
                <a:lnTo>
                  <a:pt x="1436" y="33"/>
                </a:lnTo>
                <a:lnTo>
                  <a:pt x="1438" y="33"/>
                </a:lnTo>
                <a:lnTo>
                  <a:pt x="1436" y="33"/>
                </a:lnTo>
                <a:lnTo>
                  <a:pt x="1434" y="33"/>
                </a:lnTo>
                <a:lnTo>
                  <a:pt x="1434" y="34"/>
                </a:lnTo>
                <a:lnTo>
                  <a:pt x="1432" y="36"/>
                </a:lnTo>
                <a:lnTo>
                  <a:pt x="1432" y="40"/>
                </a:lnTo>
                <a:lnTo>
                  <a:pt x="1434" y="40"/>
                </a:lnTo>
                <a:lnTo>
                  <a:pt x="1459" y="129"/>
                </a:lnTo>
                <a:lnTo>
                  <a:pt x="1440" y="77"/>
                </a:lnTo>
                <a:lnTo>
                  <a:pt x="1442" y="77"/>
                </a:lnTo>
                <a:lnTo>
                  <a:pt x="1442" y="75"/>
                </a:lnTo>
                <a:lnTo>
                  <a:pt x="1442" y="73"/>
                </a:lnTo>
                <a:lnTo>
                  <a:pt x="1440" y="73"/>
                </a:lnTo>
                <a:lnTo>
                  <a:pt x="1440" y="75"/>
                </a:lnTo>
                <a:lnTo>
                  <a:pt x="1440" y="77"/>
                </a:lnTo>
                <a:lnTo>
                  <a:pt x="1459" y="129"/>
                </a:lnTo>
                <a:lnTo>
                  <a:pt x="1448" y="59"/>
                </a:lnTo>
                <a:lnTo>
                  <a:pt x="1450" y="61"/>
                </a:lnTo>
                <a:lnTo>
                  <a:pt x="1451" y="61"/>
                </a:lnTo>
                <a:lnTo>
                  <a:pt x="1451" y="59"/>
                </a:lnTo>
                <a:lnTo>
                  <a:pt x="1451" y="58"/>
                </a:lnTo>
                <a:lnTo>
                  <a:pt x="1450" y="58"/>
                </a:lnTo>
                <a:lnTo>
                  <a:pt x="1448" y="58"/>
                </a:lnTo>
                <a:lnTo>
                  <a:pt x="1448" y="59"/>
                </a:lnTo>
                <a:lnTo>
                  <a:pt x="1459" y="129"/>
                </a:lnTo>
                <a:lnTo>
                  <a:pt x="1438" y="2"/>
                </a:lnTo>
                <a:lnTo>
                  <a:pt x="1436" y="2"/>
                </a:lnTo>
                <a:lnTo>
                  <a:pt x="1436" y="4"/>
                </a:lnTo>
                <a:lnTo>
                  <a:pt x="1438" y="2"/>
                </a:lnTo>
                <a:lnTo>
                  <a:pt x="1459" y="129"/>
                </a:lnTo>
                <a:lnTo>
                  <a:pt x="1442" y="54"/>
                </a:lnTo>
                <a:lnTo>
                  <a:pt x="1444" y="52"/>
                </a:lnTo>
                <a:lnTo>
                  <a:pt x="1444" y="50"/>
                </a:lnTo>
                <a:lnTo>
                  <a:pt x="1442" y="52"/>
                </a:lnTo>
                <a:lnTo>
                  <a:pt x="1442" y="54"/>
                </a:lnTo>
                <a:lnTo>
                  <a:pt x="1459" y="129"/>
                </a:lnTo>
                <a:lnTo>
                  <a:pt x="1544" y="981"/>
                </a:lnTo>
                <a:lnTo>
                  <a:pt x="1544" y="983"/>
                </a:lnTo>
                <a:lnTo>
                  <a:pt x="1546" y="981"/>
                </a:lnTo>
                <a:lnTo>
                  <a:pt x="1544" y="981"/>
                </a:lnTo>
                <a:lnTo>
                  <a:pt x="1459" y="129"/>
                </a:lnTo>
                <a:lnTo>
                  <a:pt x="40" y="461"/>
                </a:lnTo>
                <a:lnTo>
                  <a:pt x="40" y="463"/>
                </a:lnTo>
                <a:lnTo>
                  <a:pt x="42" y="459"/>
                </a:lnTo>
                <a:lnTo>
                  <a:pt x="40" y="461"/>
                </a:lnTo>
                <a:lnTo>
                  <a:pt x="1459" y="129"/>
                </a:lnTo>
                <a:lnTo>
                  <a:pt x="1609" y="369"/>
                </a:lnTo>
                <a:lnTo>
                  <a:pt x="1609" y="347"/>
                </a:lnTo>
                <a:lnTo>
                  <a:pt x="1609" y="349"/>
                </a:lnTo>
                <a:lnTo>
                  <a:pt x="1607" y="342"/>
                </a:lnTo>
                <a:lnTo>
                  <a:pt x="1605" y="336"/>
                </a:lnTo>
                <a:lnTo>
                  <a:pt x="1603" y="332"/>
                </a:lnTo>
                <a:lnTo>
                  <a:pt x="1601" y="332"/>
                </a:lnTo>
                <a:lnTo>
                  <a:pt x="1599" y="336"/>
                </a:lnTo>
                <a:lnTo>
                  <a:pt x="1601" y="353"/>
                </a:lnTo>
                <a:lnTo>
                  <a:pt x="1601" y="359"/>
                </a:lnTo>
                <a:lnTo>
                  <a:pt x="1601" y="346"/>
                </a:lnTo>
                <a:lnTo>
                  <a:pt x="1603" y="342"/>
                </a:lnTo>
                <a:lnTo>
                  <a:pt x="1605" y="347"/>
                </a:lnTo>
                <a:lnTo>
                  <a:pt x="1609" y="369"/>
                </a:lnTo>
                <a:lnTo>
                  <a:pt x="1459" y="129"/>
                </a:lnTo>
                <a:lnTo>
                  <a:pt x="1519" y="449"/>
                </a:lnTo>
                <a:lnTo>
                  <a:pt x="1517" y="407"/>
                </a:lnTo>
                <a:lnTo>
                  <a:pt x="1519" y="442"/>
                </a:lnTo>
                <a:lnTo>
                  <a:pt x="1519" y="449"/>
                </a:lnTo>
                <a:lnTo>
                  <a:pt x="1459" y="129"/>
                </a:lnTo>
                <a:lnTo>
                  <a:pt x="40" y="465"/>
                </a:lnTo>
                <a:lnTo>
                  <a:pt x="38" y="466"/>
                </a:lnTo>
                <a:lnTo>
                  <a:pt x="38" y="470"/>
                </a:lnTo>
                <a:lnTo>
                  <a:pt x="40" y="470"/>
                </a:lnTo>
                <a:lnTo>
                  <a:pt x="42" y="468"/>
                </a:lnTo>
                <a:lnTo>
                  <a:pt x="42" y="465"/>
                </a:lnTo>
                <a:lnTo>
                  <a:pt x="40" y="465"/>
                </a:lnTo>
                <a:lnTo>
                  <a:pt x="1459" y="129"/>
                </a:lnTo>
                <a:lnTo>
                  <a:pt x="1572" y="824"/>
                </a:lnTo>
                <a:lnTo>
                  <a:pt x="1570" y="818"/>
                </a:lnTo>
                <a:lnTo>
                  <a:pt x="1572" y="818"/>
                </a:lnTo>
                <a:lnTo>
                  <a:pt x="1574" y="818"/>
                </a:lnTo>
                <a:lnTo>
                  <a:pt x="1576" y="816"/>
                </a:lnTo>
                <a:lnTo>
                  <a:pt x="1574" y="814"/>
                </a:lnTo>
                <a:lnTo>
                  <a:pt x="1572" y="812"/>
                </a:lnTo>
                <a:lnTo>
                  <a:pt x="1570" y="812"/>
                </a:lnTo>
                <a:lnTo>
                  <a:pt x="1572" y="810"/>
                </a:lnTo>
                <a:lnTo>
                  <a:pt x="1576" y="802"/>
                </a:lnTo>
                <a:lnTo>
                  <a:pt x="1572" y="806"/>
                </a:lnTo>
                <a:lnTo>
                  <a:pt x="1569" y="810"/>
                </a:lnTo>
                <a:lnTo>
                  <a:pt x="1569" y="806"/>
                </a:lnTo>
                <a:lnTo>
                  <a:pt x="1569" y="802"/>
                </a:lnTo>
                <a:lnTo>
                  <a:pt x="1567" y="802"/>
                </a:lnTo>
                <a:lnTo>
                  <a:pt x="1567" y="806"/>
                </a:lnTo>
                <a:lnTo>
                  <a:pt x="1563" y="808"/>
                </a:lnTo>
                <a:lnTo>
                  <a:pt x="1565" y="810"/>
                </a:lnTo>
                <a:lnTo>
                  <a:pt x="1563" y="812"/>
                </a:lnTo>
                <a:lnTo>
                  <a:pt x="1559" y="814"/>
                </a:lnTo>
                <a:lnTo>
                  <a:pt x="1563" y="814"/>
                </a:lnTo>
                <a:lnTo>
                  <a:pt x="1563" y="816"/>
                </a:lnTo>
                <a:lnTo>
                  <a:pt x="1563" y="818"/>
                </a:lnTo>
                <a:lnTo>
                  <a:pt x="1563" y="820"/>
                </a:lnTo>
                <a:lnTo>
                  <a:pt x="1565" y="822"/>
                </a:lnTo>
                <a:lnTo>
                  <a:pt x="1567" y="822"/>
                </a:lnTo>
                <a:lnTo>
                  <a:pt x="1567" y="826"/>
                </a:lnTo>
                <a:lnTo>
                  <a:pt x="1569" y="826"/>
                </a:lnTo>
                <a:lnTo>
                  <a:pt x="1570" y="826"/>
                </a:lnTo>
                <a:lnTo>
                  <a:pt x="1572" y="826"/>
                </a:lnTo>
                <a:lnTo>
                  <a:pt x="1572" y="824"/>
                </a:lnTo>
                <a:lnTo>
                  <a:pt x="1459" y="129"/>
                </a:lnTo>
                <a:lnTo>
                  <a:pt x="1597" y="943"/>
                </a:lnTo>
                <a:lnTo>
                  <a:pt x="1592" y="943"/>
                </a:lnTo>
                <a:lnTo>
                  <a:pt x="1597" y="945"/>
                </a:lnTo>
                <a:lnTo>
                  <a:pt x="1597" y="943"/>
                </a:lnTo>
                <a:lnTo>
                  <a:pt x="1459" y="129"/>
                </a:lnTo>
                <a:lnTo>
                  <a:pt x="33" y="428"/>
                </a:lnTo>
                <a:lnTo>
                  <a:pt x="33" y="420"/>
                </a:lnTo>
                <a:lnTo>
                  <a:pt x="33" y="417"/>
                </a:lnTo>
                <a:lnTo>
                  <a:pt x="31" y="418"/>
                </a:lnTo>
                <a:lnTo>
                  <a:pt x="31" y="420"/>
                </a:lnTo>
                <a:lnTo>
                  <a:pt x="31" y="418"/>
                </a:lnTo>
                <a:lnTo>
                  <a:pt x="31" y="411"/>
                </a:lnTo>
                <a:lnTo>
                  <a:pt x="29" y="424"/>
                </a:lnTo>
                <a:lnTo>
                  <a:pt x="29" y="436"/>
                </a:lnTo>
                <a:lnTo>
                  <a:pt x="31" y="428"/>
                </a:lnTo>
                <a:lnTo>
                  <a:pt x="33" y="428"/>
                </a:lnTo>
                <a:lnTo>
                  <a:pt x="1459" y="129"/>
                </a:lnTo>
                <a:lnTo>
                  <a:pt x="1599" y="941"/>
                </a:lnTo>
                <a:lnTo>
                  <a:pt x="1597" y="943"/>
                </a:lnTo>
                <a:lnTo>
                  <a:pt x="1601" y="941"/>
                </a:lnTo>
                <a:lnTo>
                  <a:pt x="1599" y="941"/>
                </a:lnTo>
                <a:lnTo>
                  <a:pt x="1459" y="129"/>
                </a:lnTo>
                <a:lnTo>
                  <a:pt x="1559" y="793"/>
                </a:lnTo>
                <a:lnTo>
                  <a:pt x="1561" y="793"/>
                </a:lnTo>
                <a:lnTo>
                  <a:pt x="1561" y="795"/>
                </a:lnTo>
                <a:lnTo>
                  <a:pt x="1561" y="797"/>
                </a:lnTo>
                <a:lnTo>
                  <a:pt x="1563" y="799"/>
                </a:lnTo>
                <a:lnTo>
                  <a:pt x="1565" y="799"/>
                </a:lnTo>
                <a:lnTo>
                  <a:pt x="1565" y="797"/>
                </a:lnTo>
                <a:lnTo>
                  <a:pt x="1565" y="795"/>
                </a:lnTo>
                <a:lnTo>
                  <a:pt x="1565" y="793"/>
                </a:lnTo>
                <a:lnTo>
                  <a:pt x="1565" y="791"/>
                </a:lnTo>
                <a:lnTo>
                  <a:pt x="1567" y="789"/>
                </a:lnTo>
                <a:lnTo>
                  <a:pt x="1563" y="791"/>
                </a:lnTo>
                <a:lnTo>
                  <a:pt x="1563" y="789"/>
                </a:lnTo>
                <a:lnTo>
                  <a:pt x="1561" y="789"/>
                </a:lnTo>
                <a:lnTo>
                  <a:pt x="1561" y="791"/>
                </a:lnTo>
                <a:lnTo>
                  <a:pt x="1561" y="793"/>
                </a:lnTo>
                <a:lnTo>
                  <a:pt x="1559" y="793"/>
                </a:lnTo>
                <a:lnTo>
                  <a:pt x="1459" y="129"/>
                </a:lnTo>
                <a:lnTo>
                  <a:pt x="1567" y="849"/>
                </a:lnTo>
                <a:lnTo>
                  <a:pt x="1567" y="847"/>
                </a:lnTo>
                <a:lnTo>
                  <a:pt x="1565" y="849"/>
                </a:lnTo>
                <a:lnTo>
                  <a:pt x="1565" y="862"/>
                </a:lnTo>
                <a:lnTo>
                  <a:pt x="1561" y="889"/>
                </a:lnTo>
                <a:lnTo>
                  <a:pt x="1561" y="893"/>
                </a:lnTo>
                <a:lnTo>
                  <a:pt x="1563" y="891"/>
                </a:lnTo>
                <a:lnTo>
                  <a:pt x="1567" y="883"/>
                </a:lnTo>
                <a:lnTo>
                  <a:pt x="1569" y="881"/>
                </a:lnTo>
                <a:lnTo>
                  <a:pt x="1569" y="879"/>
                </a:lnTo>
                <a:lnTo>
                  <a:pt x="1567" y="872"/>
                </a:lnTo>
                <a:lnTo>
                  <a:pt x="1567" y="862"/>
                </a:lnTo>
                <a:lnTo>
                  <a:pt x="1567" y="849"/>
                </a:lnTo>
                <a:lnTo>
                  <a:pt x="1459" y="129"/>
                </a:lnTo>
                <a:lnTo>
                  <a:pt x="1547" y="1129"/>
                </a:lnTo>
                <a:lnTo>
                  <a:pt x="1547" y="1131"/>
                </a:lnTo>
                <a:lnTo>
                  <a:pt x="1549" y="1129"/>
                </a:lnTo>
                <a:lnTo>
                  <a:pt x="1547" y="1129"/>
                </a:lnTo>
                <a:lnTo>
                  <a:pt x="1459" y="129"/>
                </a:lnTo>
                <a:lnTo>
                  <a:pt x="11" y="461"/>
                </a:lnTo>
                <a:lnTo>
                  <a:pt x="13" y="445"/>
                </a:lnTo>
                <a:lnTo>
                  <a:pt x="10" y="461"/>
                </a:lnTo>
                <a:lnTo>
                  <a:pt x="10" y="470"/>
                </a:lnTo>
                <a:lnTo>
                  <a:pt x="11" y="470"/>
                </a:lnTo>
                <a:lnTo>
                  <a:pt x="11" y="461"/>
                </a:lnTo>
                <a:lnTo>
                  <a:pt x="1459" y="129"/>
                </a:lnTo>
                <a:lnTo>
                  <a:pt x="2" y="626"/>
                </a:lnTo>
                <a:lnTo>
                  <a:pt x="0" y="618"/>
                </a:lnTo>
                <a:lnTo>
                  <a:pt x="0" y="628"/>
                </a:lnTo>
                <a:lnTo>
                  <a:pt x="2" y="628"/>
                </a:lnTo>
                <a:lnTo>
                  <a:pt x="2" y="626"/>
                </a:lnTo>
                <a:lnTo>
                  <a:pt x="1459" y="129"/>
                </a:lnTo>
                <a:lnTo>
                  <a:pt x="1572" y="862"/>
                </a:lnTo>
                <a:lnTo>
                  <a:pt x="1574" y="862"/>
                </a:lnTo>
                <a:lnTo>
                  <a:pt x="1576" y="862"/>
                </a:lnTo>
                <a:lnTo>
                  <a:pt x="1578" y="858"/>
                </a:lnTo>
                <a:lnTo>
                  <a:pt x="1574" y="850"/>
                </a:lnTo>
                <a:lnTo>
                  <a:pt x="1572" y="850"/>
                </a:lnTo>
                <a:lnTo>
                  <a:pt x="1572" y="852"/>
                </a:lnTo>
                <a:lnTo>
                  <a:pt x="1570" y="856"/>
                </a:lnTo>
                <a:lnTo>
                  <a:pt x="1570" y="862"/>
                </a:lnTo>
                <a:lnTo>
                  <a:pt x="1572" y="862"/>
                </a:lnTo>
                <a:lnTo>
                  <a:pt x="1459" y="129"/>
                </a:lnTo>
                <a:lnTo>
                  <a:pt x="1570" y="693"/>
                </a:lnTo>
                <a:lnTo>
                  <a:pt x="1570" y="691"/>
                </a:lnTo>
                <a:lnTo>
                  <a:pt x="1569" y="691"/>
                </a:lnTo>
                <a:lnTo>
                  <a:pt x="1567" y="699"/>
                </a:lnTo>
                <a:lnTo>
                  <a:pt x="1569" y="701"/>
                </a:lnTo>
                <a:lnTo>
                  <a:pt x="1572" y="705"/>
                </a:lnTo>
                <a:lnTo>
                  <a:pt x="1572" y="703"/>
                </a:lnTo>
                <a:lnTo>
                  <a:pt x="1570" y="699"/>
                </a:lnTo>
                <a:lnTo>
                  <a:pt x="1569" y="695"/>
                </a:lnTo>
                <a:lnTo>
                  <a:pt x="1570" y="693"/>
                </a:lnTo>
                <a:lnTo>
                  <a:pt x="1459" y="129"/>
                </a:lnTo>
                <a:lnTo>
                  <a:pt x="1565" y="1137"/>
                </a:lnTo>
                <a:lnTo>
                  <a:pt x="1567" y="1133"/>
                </a:lnTo>
                <a:lnTo>
                  <a:pt x="1565" y="1135"/>
                </a:lnTo>
                <a:lnTo>
                  <a:pt x="1565" y="1137"/>
                </a:lnTo>
                <a:lnTo>
                  <a:pt x="1459" y="129"/>
                </a:lnTo>
                <a:close/>
              </a:path>
            </a:pathLst>
          </a:custGeom>
          <a:solidFill>
            <a:schemeClr val="bg2">
              <a:tint val="9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effectLst>
                <a:outerShdw blurRad="50800" dist="50800" dir="5400000" algn="tl" rotWithShape="0">
                  <a:srgbClr val="000000">
                    <a:alpha val="30000"/>
                  </a:srgbClr>
                </a:outerShdw>
              </a:effectLst>
            </a:endParaRPr>
          </a:p>
        </p:txBody>
      </p:sp>
      <p:sp>
        <p:nvSpPr>
          <p:cNvPr id="25" name="タイトル プレースホルダー 24"/>
          <p:cNvSpPr>
            <a:spLocks noGrp="1"/>
          </p:cNvSpPr>
          <p:nvPr>
            <p:ph type="title"/>
          </p:nvPr>
        </p:nvSpPr>
        <p:spPr>
          <a:xfrm>
            <a:off x="457200" y="274638"/>
            <a:ext cx="8229600" cy="1143000"/>
          </a:xfrm>
          <a:prstGeom prst="rect">
            <a:avLst/>
          </a:prstGeom>
        </p:spPr>
        <p:txBody>
          <a:bodyPr vert="horz" rtlCol="0" anchor="ctr">
            <a:normAutofit/>
          </a:body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500174"/>
            <a:ext cx="8229600" cy="4525963"/>
          </a:xfrm>
          <a:prstGeom prst="rect">
            <a:avLst/>
          </a:prstGeom>
        </p:spPr>
        <p:txBody>
          <a:bodyPr vert="horz" rtlCol="0">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7" name="日付プレースホルダー 16"/>
          <p:cNvSpPr>
            <a:spLocks noGrp="1"/>
          </p:cNvSpPr>
          <p:nvPr>
            <p:ph type="dt" sz="half" idx="2"/>
          </p:nvPr>
        </p:nvSpPr>
        <p:spPr>
          <a:xfrm>
            <a:off x="457200" y="6356350"/>
            <a:ext cx="2133600" cy="365125"/>
          </a:xfrm>
          <a:prstGeom prst="rect">
            <a:avLst/>
          </a:prstGeom>
        </p:spPr>
        <p:txBody>
          <a:bodyPr vert="horz" rtlCol="0" anchor="ctr"/>
          <a:lstStyle>
            <a:lvl1pPr algn="ctr" eaLnBrk="1" latinLnBrk="0" hangingPunct="1">
              <a:defRPr kumimoji="0" sz="1200">
                <a:solidFill>
                  <a:schemeClr val="tx2"/>
                </a:solidFill>
              </a:defRPr>
            </a:lvl1pPr>
          </a:lstStyle>
          <a:p>
            <a:fld id="{E90ED720-0104-4369-84BC-D37694168613}" type="datetimeFigureOut">
              <a:rPr kumimoji="1" lang="ja-JP" altLang="en-US" smtClean="0"/>
              <a:t>2013/2/10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2"/>
                </a:solidFill>
              </a:defRPr>
            </a:lvl1pPr>
          </a:lstStyle>
          <a:p>
            <a:endParaRPr kumimoji="1" lang="ja-JP" altLang="en-US"/>
          </a:p>
        </p:txBody>
      </p:sp>
      <p:sp>
        <p:nvSpPr>
          <p:cNvPr id="12" name="スライド番号プレースホルダー 11"/>
          <p:cNvSpPr>
            <a:spLocks noGrp="1"/>
          </p:cNvSpPr>
          <p:nvPr>
            <p:ph type="sldNum" sz="quarter" idx="4"/>
          </p:nvPr>
        </p:nvSpPr>
        <p:spPr>
          <a:xfrm>
            <a:off x="6553200" y="6356350"/>
            <a:ext cx="2133600" cy="365125"/>
          </a:xfrm>
          <a:prstGeom prst="rect">
            <a:avLst/>
          </a:prstGeom>
        </p:spPr>
        <p:txBody>
          <a:bodyPr vert="horz" rtlCol="0" anchor="ctr"/>
          <a:lstStyle>
            <a:lvl1pPr algn="ctr" eaLnBrk="1" latinLnBrk="0" hangingPunct="1">
              <a:defRPr kumimoji="0" sz="1200">
                <a:solidFill>
                  <a:schemeClr val="tx2"/>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1" sz="4400" baseline="0">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latin typeface="+mj-lt"/>
          <a:ea typeface="+mj-ea"/>
          <a:cs typeface="+mj-cs"/>
        </a:defRPr>
      </a:lvl1pPr>
    </p:titleStyle>
    <p:bodyStyle>
      <a:lvl1pPr marL="342900" indent="-342900" algn="l" rtl="0" eaLnBrk="1" latinLnBrk="0" hangingPunct="1">
        <a:spcBef>
          <a:spcPct val="20000"/>
        </a:spcBef>
        <a:buClr>
          <a:schemeClr val="accent1">
            <a:shade val="75000"/>
          </a:schemeClr>
        </a:buClr>
        <a:buSzPct val="60000"/>
        <a:buFont typeface="Wingdings"/>
        <a:buChar char="u"/>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tx2">
            <a:tint val="75000"/>
          </a:schemeClr>
        </a:buClr>
        <a:buSzPct val="55000"/>
        <a:buFont typeface="Wingdings"/>
        <a:buChar char="u"/>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shade val="75000"/>
          </a:schemeClr>
        </a:buClr>
        <a:buSzPct val="55000"/>
        <a:buFont typeface="Wingdings"/>
        <a:buChar char="u"/>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2">
            <a:shade val="75000"/>
          </a:schemeClr>
        </a:buClr>
        <a:buSzPct val="50000"/>
        <a:buFont typeface="Wingdings"/>
        <a:buChar char="u"/>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5">
            <a:shade val="75000"/>
          </a:schemeClr>
        </a:buClr>
        <a:buSzPct val="45000"/>
        <a:buFont typeface="Wingdings"/>
        <a:buChar char="u"/>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accent6">
            <a:shade val="75000"/>
          </a:schemeClr>
        </a:buClr>
        <a:buSzPct val="60000"/>
        <a:buFont typeface="Wingdings"/>
        <a:buChar char="u"/>
        <a:defRPr kumimoji="1" sz="2000">
          <a:solidFill>
            <a:schemeClr val="tx2"/>
          </a:solidFill>
          <a:latin typeface="+mn-lt"/>
          <a:ea typeface="+mn-ea"/>
          <a:cs typeface="+mn-cs"/>
        </a:defRPr>
      </a:lvl6pPr>
      <a:lvl7pPr marL="2971800" indent="-228600" algn="l" rtl="0" eaLnBrk="1" latinLnBrk="0" hangingPunct="1">
        <a:spcBef>
          <a:spcPct val="20000"/>
        </a:spcBef>
        <a:buClr>
          <a:schemeClr val="accent1"/>
        </a:buClr>
        <a:buSzPct val="50000"/>
        <a:buFont typeface="Wingdings"/>
        <a:buChar char="u"/>
        <a:defRPr kumimoji="1" sz="2000">
          <a:solidFill>
            <a:schemeClr val="tx2"/>
          </a:solidFill>
          <a:latin typeface="+mn-lt"/>
          <a:ea typeface="+mn-ea"/>
          <a:cs typeface="+mn-cs"/>
        </a:defRPr>
      </a:lvl7pPr>
      <a:lvl8pPr marL="3429000" indent="-228600" algn="l" rtl="0" eaLnBrk="1" latinLnBrk="0" hangingPunct="1">
        <a:spcBef>
          <a:spcPct val="20000"/>
        </a:spcBef>
        <a:buClr>
          <a:schemeClr val="tx2">
            <a:tint val="50000"/>
          </a:schemeClr>
        </a:buClr>
        <a:buSzPct val="50000"/>
        <a:buFont typeface="Wingdings"/>
        <a:buChar char="u"/>
        <a:defRPr kumimoji="1" sz="2000">
          <a:solidFill>
            <a:schemeClr val="tx2"/>
          </a:solidFill>
          <a:latin typeface="+mn-lt"/>
          <a:ea typeface="+mn-ea"/>
          <a:cs typeface="+mn-cs"/>
        </a:defRPr>
      </a:lvl8pPr>
      <a:lvl9pPr marL="3886200" indent="-228600" algn="l" rtl="0" eaLnBrk="1" latinLnBrk="0" hangingPunct="1">
        <a:spcBef>
          <a:spcPct val="20000"/>
        </a:spcBef>
        <a:buClr>
          <a:schemeClr val="accent4"/>
        </a:buClr>
        <a:buSzPct val="50000"/>
        <a:buFont typeface="Wingdings"/>
        <a:buChar char="u"/>
        <a:defRPr kumimoji="1" sz="2000">
          <a:solidFill>
            <a:schemeClr val="tx2"/>
          </a:solidFill>
          <a:latin typeface="+mn-lt"/>
          <a:ea typeface="+mn-ea"/>
          <a:cs typeface="+mn-cs"/>
        </a:defRPr>
      </a:lvl9pPr>
    </p:bodyStyle>
    <p:otherStyle>
      <a:lvl1pPr marL="0" algn="l" rtl="0" eaLnBrk="1" latinLnBrk="0" hangingPunct="1">
        <a:defRPr kumimoji="1">
          <a:solidFill>
            <a:schemeClr val="tx1"/>
          </a:solidFill>
          <a:latin typeface="+mn-lt"/>
          <a:ea typeface="+mn-ea"/>
          <a:cs typeface="+mn-cs"/>
        </a:defRPr>
      </a:lvl1pPr>
      <a:lvl2pPr marL="457200" algn="l" rtl="0" eaLnBrk="1" latinLnBrk="0" hangingPunct="1">
        <a:defRPr kumimoji="1">
          <a:solidFill>
            <a:schemeClr val="tx1"/>
          </a:solidFill>
          <a:latin typeface="+mn-lt"/>
          <a:ea typeface="+mn-ea"/>
          <a:cs typeface="+mn-cs"/>
        </a:defRPr>
      </a:lvl2pPr>
      <a:lvl3pPr marL="914400" algn="l" rtl="0" eaLnBrk="1" latinLnBrk="0" hangingPunct="1">
        <a:defRPr kumimoji="1">
          <a:solidFill>
            <a:schemeClr val="tx1"/>
          </a:solidFill>
          <a:latin typeface="+mn-lt"/>
          <a:ea typeface="+mn-ea"/>
          <a:cs typeface="+mn-cs"/>
        </a:defRPr>
      </a:lvl3pPr>
      <a:lvl4pPr marL="1371600" algn="l" rtl="0" eaLnBrk="1" latinLnBrk="0" hangingPunct="1">
        <a:defRPr kumimoji="1">
          <a:solidFill>
            <a:schemeClr val="tx1"/>
          </a:solidFill>
          <a:latin typeface="+mn-lt"/>
          <a:ea typeface="+mn-ea"/>
          <a:cs typeface="+mn-cs"/>
        </a:defRPr>
      </a:lvl4pPr>
      <a:lvl5pPr marL="1828800" algn="l" rtl="0" eaLnBrk="1" latinLnBrk="0" hangingPunct="1">
        <a:defRPr kumimoji="1">
          <a:solidFill>
            <a:schemeClr val="tx1"/>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95536" y="2329716"/>
            <a:ext cx="8280920" cy="523220"/>
          </a:xfrm>
          <a:prstGeom prst="rect">
            <a:avLst/>
          </a:prstGeom>
          <a:noFill/>
        </p:spPr>
        <p:txBody>
          <a:bodyPr wrap="square" rtlCol="0">
            <a:spAutoFit/>
          </a:bodyPr>
          <a:lstStyle/>
          <a:p>
            <a:pPr algn="ctr"/>
            <a:r>
              <a:rPr lang="ja-JP" altLang="en-US" sz="2800" dirty="0" smtClean="0">
                <a:latin typeface="IPAゴシック" pitchFamily="49" charset="-128"/>
                <a:ea typeface="IPAゴシック" pitchFamily="49" charset="-128"/>
              </a:rPr>
              <a:t>第６章　成長するスケールフリー・ネットワーク</a:t>
            </a:r>
            <a:endParaRPr kumimoji="1" lang="ja-JP" altLang="en-US" sz="2800" dirty="0">
              <a:latin typeface="IPAゴシック" pitchFamily="49" charset="-128"/>
              <a:ea typeface="IPAゴシック" pitchFamily="49" charset="-128"/>
            </a:endParaRPr>
          </a:p>
        </p:txBody>
      </p:sp>
      <p:sp>
        <p:nvSpPr>
          <p:cNvPr id="5" name="テキスト ボックス 4"/>
          <p:cNvSpPr txBox="1"/>
          <p:nvPr/>
        </p:nvSpPr>
        <p:spPr>
          <a:xfrm>
            <a:off x="2267744" y="3645022"/>
            <a:ext cx="4968552" cy="584775"/>
          </a:xfrm>
          <a:prstGeom prst="rect">
            <a:avLst/>
          </a:prstGeom>
          <a:noFill/>
        </p:spPr>
        <p:txBody>
          <a:bodyPr wrap="square" rtlCol="0">
            <a:spAutoFit/>
          </a:bodyPr>
          <a:lstStyle/>
          <a:p>
            <a:pPr algn="ctr"/>
            <a:r>
              <a:rPr kumimoji="1" lang="en-US" altLang="ja-JP" sz="3200" dirty="0" smtClean="0">
                <a:latin typeface="IPAゴシック" pitchFamily="49" charset="-128"/>
                <a:ea typeface="IPAゴシック" pitchFamily="49" charset="-128"/>
              </a:rPr>
              <a:t>5409073</a:t>
            </a:r>
            <a:r>
              <a:rPr lang="ja-JP" altLang="en-US" sz="3200" dirty="0">
                <a:latin typeface="IPAゴシック" pitchFamily="49" charset="-128"/>
                <a:ea typeface="IPAゴシック" pitchFamily="49" charset="-128"/>
              </a:rPr>
              <a:t>　</a:t>
            </a:r>
            <a:r>
              <a:rPr lang="ja-JP" altLang="en-US" sz="3200" dirty="0" smtClean="0">
                <a:latin typeface="IPAゴシック" pitchFamily="49" charset="-128"/>
                <a:ea typeface="IPAゴシック" pitchFamily="49" charset="-128"/>
              </a:rPr>
              <a:t>田中勇歩</a:t>
            </a:r>
            <a:endParaRPr kumimoji="1" lang="en-US" altLang="ja-JP" sz="3200" dirty="0" smtClean="0">
              <a:latin typeface="IPAゴシック" pitchFamily="49" charset="-128"/>
              <a:ea typeface="IPAゴシック" pitchFamily="49" charset="-128"/>
            </a:endParaRPr>
          </a:p>
        </p:txBody>
      </p:sp>
    </p:spTree>
    <p:extLst>
      <p:ext uri="{BB962C8B-B14F-4D97-AF65-F5344CB8AC3E}">
        <p14:creationId xmlns:p14="http://schemas.microsoft.com/office/powerpoint/2010/main" val="1195818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683568" y="4675783"/>
            <a:ext cx="6336704" cy="105747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2" name="正方形/長方形 1"/>
          <p:cNvSpPr/>
          <p:nvPr/>
        </p:nvSpPr>
        <p:spPr>
          <a:xfrm>
            <a:off x="881391" y="4819798"/>
            <a:ext cx="5941058" cy="769441"/>
          </a:xfrm>
          <a:prstGeom prst="rect">
            <a:avLst/>
          </a:prstGeom>
        </p:spPr>
        <p:txBody>
          <a:bodyPr wrap="square">
            <a:spAutoFit/>
          </a:bodyPr>
          <a:lstStyle/>
          <a:p>
            <a:pPr algn="ctr"/>
            <a:r>
              <a:rPr lang="ja-JP" altLang="en-US" sz="2200" dirty="0" smtClean="0">
                <a:latin typeface="IPA Pゴシック" pitchFamily="50" charset="-128"/>
                <a:ea typeface="IPA Pゴシック" pitchFamily="50" charset="-128"/>
              </a:rPr>
              <a:t>Ｂａｒａｂａｓｉ</a:t>
            </a:r>
            <a:r>
              <a:rPr lang="ja-JP" altLang="en-US" sz="2200" dirty="0">
                <a:latin typeface="IPAゴシック" pitchFamily="49" charset="-128"/>
                <a:ea typeface="IPAゴシック" pitchFamily="49" charset="-128"/>
              </a:rPr>
              <a:t>の Ｂ</a:t>
            </a:r>
            <a:r>
              <a:rPr lang="en-US" altLang="ja-JP" sz="2200" dirty="0">
                <a:latin typeface="IPAゴシック" pitchFamily="49" charset="-128"/>
                <a:ea typeface="IPAゴシック" pitchFamily="49" charset="-128"/>
              </a:rPr>
              <a:t> </a:t>
            </a:r>
            <a:r>
              <a:rPr lang="ja-JP" altLang="en-US" sz="2200" dirty="0">
                <a:latin typeface="IPAゴシック" pitchFamily="49" charset="-128"/>
                <a:ea typeface="IPAゴシック" pitchFamily="49" charset="-128"/>
              </a:rPr>
              <a:t>と</a:t>
            </a:r>
            <a:r>
              <a:rPr lang="ja-JP" altLang="en-US" sz="2200" dirty="0">
                <a:latin typeface="IPA Pゴシック" pitchFamily="50" charset="-128"/>
                <a:ea typeface="IPA Pゴシック" pitchFamily="50" charset="-128"/>
              </a:rPr>
              <a:t>Ａｌｂｅｒｔ</a:t>
            </a:r>
            <a:r>
              <a:rPr lang="ja-JP" altLang="en-US" sz="2200" dirty="0">
                <a:latin typeface="IPAゴシック" pitchFamily="49" charset="-128"/>
                <a:ea typeface="IPAゴシック" pitchFamily="49" charset="-128"/>
              </a:rPr>
              <a:t>の Ａ</a:t>
            </a:r>
            <a:r>
              <a:rPr lang="en-US" altLang="ja-JP" sz="2200" dirty="0">
                <a:latin typeface="IPAゴシック" pitchFamily="49" charset="-128"/>
                <a:ea typeface="IPAゴシック" pitchFamily="49" charset="-128"/>
              </a:rPr>
              <a:t> </a:t>
            </a:r>
            <a:r>
              <a:rPr lang="ja-JP" altLang="en-US" sz="2200" dirty="0">
                <a:latin typeface="IPAゴシック" pitchFamily="49" charset="-128"/>
                <a:ea typeface="IPAゴシック" pitchFamily="49" charset="-128"/>
              </a:rPr>
              <a:t>の頭文字を</a:t>
            </a:r>
            <a:r>
              <a:rPr lang="ja-JP" altLang="en-US" sz="2200" dirty="0" smtClean="0">
                <a:latin typeface="IPAゴシック" pitchFamily="49" charset="-128"/>
                <a:ea typeface="IPAゴシック" pitchFamily="49" charset="-128"/>
              </a:rPr>
              <a:t>合わせてＢＡ</a:t>
            </a:r>
            <a:r>
              <a:rPr lang="ja-JP" altLang="en-US" sz="2200" dirty="0">
                <a:latin typeface="IPAゴシック" pitchFamily="49" charset="-128"/>
                <a:ea typeface="IPAゴシック" pitchFamily="49" charset="-128"/>
              </a:rPr>
              <a:t>モデルと呼ばれる。</a:t>
            </a:r>
          </a:p>
        </p:txBody>
      </p:sp>
      <p:sp>
        <p:nvSpPr>
          <p:cNvPr id="12" name="正方形/長方形 11"/>
          <p:cNvSpPr/>
          <p:nvPr/>
        </p:nvSpPr>
        <p:spPr>
          <a:xfrm>
            <a:off x="426954" y="1628800"/>
            <a:ext cx="8422976" cy="2116349"/>
          </a:xfrm>
          <a:prstGeom prst="rect">
            <a:avLst/>
          </a:prstGeom>
        </p:spPr>
        <p:txBody>
          <a:bodyPr wrap="square">
            <a:spAutoFit/>
          </a:bodyPr>
          <a:lstStyle/>
          <a:p>
            <a:pPr lvl="0">
              <a:lnSpc>
                <a:spcPct val="150000"/>
              </a:lnSpc>
            </a:pPr>
            <a:r>
              <a:rPr lang="ja-JP" altLang="en-US" dirty="0">
                <a:solidFill>
                  <a:prstClr val="black"/>
                </a:solidFill>
                <a:latin typeface="IPA Pゴシック" pitchFamily="50" charset="-128"/>
                <a:ea typeface="IPA Pゴシック" pitchFamily="50" charset="-128"/>
              </a:rPr>
              <a:t>１９９９年、バラバシ（Ｂａｒａｂａｓｉ）とアルバート（Ａｌｂｅｒｔ）らは</a:t>
            </a:r>
            <a:r>
              <a:rPr lang="ja-JP" altLang="en-US" dirty="0" smtClean="0">
                <a:solidFill>
                  <a:prstClr val="black"/>
                </a:solidFill>
                <a:latin typeface="IPA Pゴシック" pitchFamily="50" charset="-128"/>
                <a:ea typeface="IPA Pゴシック" pitchFamily="50" charset="-128"/>
              </a:rPr>
              <a:t>、</a:t>
            </a:r>
            <a:endParaRPr lang="en-US" altLang="ja-JP" dirty="0" smtClean="0">
              <a:solidFill>
                <a:prstClr val="black"/>
              </a:solidFill>
              <a:latin typeface="IPA Pゴシック" pitchFamily="50" charset="-128"/>
              <a:ea typeface="IPA Pゴシック" pitchFamily="50" charset="-128"/>
            </a:endParaRPr>
          </a:p>
          <a:p>
            <a:pPr lvl="0">
              <a:lnSpc>
                <a:spcPct val="150000"/>
              </a:lnSpc>
            </a:pPr>
            <a:r>
              <a:rPr lang="ja-JP" altLang="en-US" dirty="0" smtClean="0">
                <a:solidFill>
                  <a:prstClr val="black"/>
                </a:solidFill>
                <a:latin typeface="IPA Pゴシック" pitchFamily="50" charset="-128"/>
                <a:ea typeface="IPA Pゴシック" pitchFamily="50" charset="-128"/>
              </a:rPr>
              <a:t>不規則</a:t>
            </a:r>
            <a:r>
              <a:rPr lang="ja-JP" altLang="en-US" dirty="0">
                <a:solidFill>
                  <a:prstClr val="black"/>
                </a:solidFill>
                <a:latin typeface="IPA Pゴシック" pitchFamily="50" charset="-128"/>
                <a:ea typeface="IPA Pゴシック" pitchFamily="50" charset="-128"/>
              </a:rPr>
              <a:t>で乱雑なネットワーク構造をしているスケールフリーネットワークモデルを提案した。彼らは、インターネットや電話網、友人関係といった点在関係を調べていくうちに、次数が頂点ごとにばらついていることに気がつく</a:t>
            </a:r>
            <a:r>
              <a:rPr lang="ja-JP" altLang="en-US" dirty="0" smtClean="0">
                <a:solidFill>
                  <a:prstClr val="black"/>
                </a:solidFill>
                <a:latin typeface="IPA Pゴシック" pitchFamily="50" charset="-128"/>
                <a:ea typeface="IPA Pゴシック" pitchFamily="50" charset="-128"/>
              </a:rPr>
              <a:t>。</a:t>
            </a:r>
            <a:endParaRPr lang="en-US" altLang="ja-JP" dirty="0" smtClean="0">
              <a:solidFill>
                <a:prstClr val="black"/>
              </a:solidFill>
              <a:latin typeface="IPA Pゴシック" pitchFamily="50" charset="-128"/>
              <a:ea typeface="IPA Pゴシック" pitchFamily="50" charset="-128"/>
            </a:endParaRPr>
          </a:p>
          <a:p>
            <a:pPr lvl="0">
              <a:lnSpc>
                <a:spcPct val="150000"/>
              </a:lnSpc>
            </a:pPr>
            <a:r>
              <a:rPr lang="ja-JP" altLang="en-US" dirty="0" smtClean="0">
                <a:solidFill>
                  <a:prstClr val="black"/>
                </a:solidFill>
                <a:latin typeface="IPA Pゴシック" pitchFamily="50" charset="-128"/>
                <a:ea typeface="IPA Pゴシック" pitchFamily="50" charset="-128"/>
              </a:rPr>
              <a:t>そう</a:t>
            </a:r>
            <a:r>
              <a:rPr lang="ja-JP" altLang="en-US" dirty="0">
                <a:solidFill>
                  <a:prstClr val="black"/>
                </a:solidFill>
                <a:latin typeface="IPA Pゴシック" pitchFamily="50" charset="-128"/>
                <a:ea typeface="IPA Pゴシック" pitchFamily="50" charset="-128"/>
              </a:rPr>
              <a:t>したネットワークは</a:t>
            </a:r>
            <a:r>
              <a:rPr lang="en-US" altLang="ja-JP" dirty="0">
                <a:solidFill>
                  <a:prstClr val="black"/>
                </a:solidFill>
                <a:latin typeface="IPA Pゴシック" pitchFamily="50" charset="-128"/>
                <a:ea typeface="IPA Pゴシック" pitchFamily="50" charset="-128"/>
              </a:rPr>
              <a:t>, </a:t>
            </a:r>
            <a:r>
              <a:rPr lang="ja-JP" altLang="en-US" dirty="0">
                <a:solidFill>
                  <a:prstClr val="black"/>
                </a:solidFill>
                <a:latin typeface="IPA Pゴシック" pitchFamily="50" charset="-128"/>
                <a:ea typeface="IPA Pゴシック" pitchFamily="50" charset="-128"/>
              </a:rPr>
              <a:t>次数分布はベキ則 </a:t>
            </a:r>
            <a:r>
              <a:rPr lang="en-US" altLang="ja-JP" dirty="0">
                <a:solidFill>
                  <a:prstClr val="black"/>
                </a:solidFill>
                <a:latin typeface="IPA Pゴシック" pitchFamily="50" charset="-128"/>
                <a:ea typeface="IPA Pゴシック" pitchFamily="50" charset="-128"/>
              </a:rPr>
              <a:t>(</a:t>
            </a:r>
            <a:r>
              <a:rPr lang="ja-JP" altLang="en-US" dirty="0">
                <a:solidFill>
                  <a:prstClr val="black"/>
                </a:solidFill>
                <a:latin typeface="IPA Pゴシック" pitchFamily="50" charset="-128"/>
                <a:ea typeface="IPA Pゴシック" pitchFamily="50" charset="-128"/>
              </a:rPr>
              <a:t>ベキ乗則</a:t>
            </a:r>
            <a:r>
              <a:rPr lang="en-US" altLang="ja-JP" dirty="0">
                <a:solidFill>
                  <a:prstClr val="black"/>
                </a:solidFill>
                <a:latin typeface="IPA Pゴシック" pitchFamily="50" charset="-128"/>
                <a:ea typeface="IPA Pゴシック" pitchFamily="50" charset="-128"/>
              </a:rPr>
              <a:t>) </a:t>
            </a:r>
            <a:r>
              <a:rPr lang="ja-JP" altLang="en-US" dirty="0">
                <a:solidFill>
                  <a:prstClr val="black"/>
                </a:solidFill>
                <a:latin typeface="IPA Pゴシック" pitchFamily="50" charset="-128"/>
                <a:ea typeface="IPA Pゴシック" pitchFamily="50" charset="-128"/>
              </a:rPr>
              <a:t>に従っていることを発見した。</a:t>
            </a:r>
          </a:p>
        </p:txBody>
      </p:sp>
      <p:sp>
        <p:nvSpPr>
          <p:cNvPr id="13" name="正方形/長方形 12"/>
          <p:cNvSpPr/>
          <p:nvPr/>
        </p:nvSpPr>
        <p:spPr>
          <a:xfrm>
            <a:off x="467544" y="620688"/>
            <a:ext cx="8422976" cy="615297"/>
          </a:xfrm>
          <a:prstGeom prst="rect">
            <a:avLst/>
          </a:prstGeom>
        </p:spPr>
        <p:txBody>
          <a:bodyPr wrap="square">
            <a:spAutoFit/>
          </a:bodyPr>
          <a:lstStyle/>
          <a:p>
            <a:pPr lvl="0">
              <a:lnSpc>
                <a:spcPct val="150000"/>
              </a:lnSpc>
            </a:pPr>
            <a:r>
              <a:rPr lang="en-US" altLang="ja-JP" sz="2600" dirty="0" smtClean="0">
                <a:solidFill>
                  <a:prstClr val="black"/>
                </a:solidFill>
                <a:latin typeface="IPAゴシック" pitchFamily="49" charset="-128"/>
                <a:ea typeface="IPAゴシック" pitchFamily="49" charset="-128"/>
              </a:rPr>
              <a:t>6.1 </a:t>
            </a:r>
            <a:r>
              <a:rPr lang="en-US" altLang="ja-JP" sz="2600" dirty="0" err="1" smtClean="0">
                <a:solidFill>
                  <a:prstClr val="black"/>
                </a:solidFill>
                <a:latin typeface="IPAゴシック" pitchFamily="49" charset="-128"/>
                <a:ea typeface="IPAゴシック" pitchFamily="49" charset="-128"/>
              </a:rPr>
              <a:t>Barabasi</a:t>
            </a:r>
            <a:r>
              <a:rPr lang="en-US" altLang="ja-JP" sz="2600" dirty="0" smtClean="0">
                <a:solidFill>
                  <a:prstClr val="black"/>
                </a:solidFill>
                <a:latin typeface="IPAゴシック" pitchFamily="49" charset="-128"/>
                <a:ea typeface="IPAゴシック" pitchFamily="49" charset="-128"/>
              </a:rPr>
              <a:t>-Albert (BA)</a:t>
            </a:r>
            <a:r>
              <a:rPr lang="ja-JP" altLang="en-US" sz="2600" dirty="0" smtClean="0">
                <a:solidFill>
                  <a:prstClr val="black"/>
                </a:solidFill>
                <a:latin typeface="IPAゴシック" pitchFamily="49" charset="-128"/>
                <a:ea typeface="IPAゴシック" pitchFamily="49" charset="-128"/>
              </a:rPr>
              <a:t>モデル</a:t>
            </a:r>
            <a:endParaRPr lang="ja-JP" altLang="en-US" sz="2600" dirty="0">
              <a:solidFill>
                <a:prstClr val="black"/>
              </a:solidFill>
              <a:latin typeface="IPAゴシック" pitchFamily="49" charset="-128"/>
              <a:ea typeface="IPAゴシック" pitchFamily="49" charset="-128"/>
            </a:endParaRPr>
          </a:p>
        </p:txBody>
      </p:sp>
      <p:pic>
        <p:nvPicPr>
          <p:cNvPr id="1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2440" y="3861048"/>
            <a:ext cx="1472048" cy="269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8"/>
          <p:cNvSpPr>
            <a:spLocks noChangeArrowheads="1"/>
          </p:cNvSpPr>
          <p:nvPr/>
        </p:nvSpPr>
        <p:spPr bwMode="auto">
          <a:xfrm>
            <a:off x="5594766" y="6185840"/>
            <a:ext cx="18976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900" dirty="0">
                <a:latin typeface="IPA Pゴシック" pitchFamily="50" charset="-128"/>
                <a:ea typeface="IPA Pゴシック" pitchFamily="50" charset="-128"/>
              </a:rPr>
              <a:t>出典</a:t>
            </a:r>
            <a:r>
              <a:rPr lang="en-US" altLang="ja-JP" sz="900" dirty="0" smtClean="0">
                <a:latin typeface="IPA Pゴシック" pitchFamily="50" charset="-128"/>
                <a:ea typeface="IPA Pゴシック" pitchFamily="50" charset="-128"/>
              </a:rPr>
              <a:t>:</a:t>
            </a:r>
            <a:r>
              <a:rPr lang="ja-JP" altLang="en-US" sz="900" dirty="0" smtClean="0">
                <a:latin typeface="IPA Pゴシック" pitchFamily="50" charset="-128"/>
                <a:ea typeface="IPA Pゴシック" pitchFamily="50" charset="-128"/>
              </a:rPr>
              <a:t>ビジネス</a:t>
            </a:r>
            <a:r>
              <a:rPr lang="ja-JP" altLang="en-US" sz="900" dirty="0">
                <a:latin typeface="IPA Pゴシック" pitchFamily="50" charset="-128"/>
                <a:ea typeface="IPA Pゴシック" pitchFamily="50" charset="-128"/>
              </a:rPr>
              <a:t>情報</a:t>
            </a:r>
            <a:r>
              <a:rPr lang="ja-JP" altLang="en-US" sz="900" dirty="0" smtClean="0">
                <a:latin typeface="IPA Pゴシック" pitchFamily="50" charset="-128"/>
                <a:ea typeface="IPA Pゴシック" pitchFamily="50" charset="-128"/>
              </a:rPr>
              <a:t>サイト・</a:t>
            </a:r>
            <a:r>
              <a:rPr lang="en-US" altLang="ja-JP" sz="900" dirty="0" smtClean="0">
                <a:latin typeface="IPA Pゴシック" pitchFamily="50" charset="-128"/>
                <a:ea typeface="IPA Pゴシック" pitchFamily="50" charset="-128"/>
              </a:rPr>
              <a:t>Wisdom</a:t>
            </a:r>
            <a:r>
              <a:rPr lang="ja-JP" altLang="en-US" sz="900" dirty="0" smtClean="0">
                <a:latin typeface="IPA Pゴシック" pitchFamily="50" charset="-128"/>
                <a:ea typeface="IPA Pゴシック" pitchFamily="50" charset="-128"/>
              </a:rPr>
              <a:t> </a:t>
            </a:r>
            <a:r>
              <a:rPr lang="en-US" altLang="ja-JP" sz="900" dirty="0" smtClean="0">
                <a:latin typeface="IPA Pゴシック" pitchFamily="50" charset="-128"/>
                <a:ea typeface="IPA Pゴシック" pitchFamily="50" charset="-128"/>
              </a:rPr>
              <a:t>(2013/02/06 04:47 </a:t>
            </a:r>
            <a:r>
              <a:rPr lang="en-US" altLang="ja-JP" sz="900" dirty="0">
                <a:latin typeface="IPA Pゴシック" pitchFamily="50" charset="-128"/>
                <a:ea typeface="IPA Pゴシック" pitchFamily="50" charset="-128"/>
              </a:rPr>
              <a:t>UTC</a:t>
            </a:r>
            <a:r>
              <a:rPr lang="ja-JP" altLang="en-US" sz="900" dirty="0">
                <a:latin typeface="IPA Pゴシック" pitchFamily="50" charset="-128"/>
                <a:ea typeface="IPA Pゴシック" pitchFamily="50" charset="-128"/>
              </a:rPr>
              <a:t>版 </a:t>
            </a:r>
            <a:r>
              <a:rPr lang="en-US" altLang="ja-JP" sz="900" dirty="0">
                <a:latin typeface="IPA Pゴシック" pitchFamily="50" charset="-128"/>
                <a:ea typeface="IPA Pゴシック" pitchFamily="50" charset="-128"/>
              </a:rPr>
              <a:t>)</a:t>
            </a:r>
            <a:endParaRPr lang="ja-JP" altLang="en-US" sz="900" dirty="0">
              <a:latin typeface="IPA Pゴシック" pitchFamily="50" charset="-128"/>
              <a:ea typeface="IPA Pゴシック" pitchFamily="50" charset="-128"/>
            </a:endParaRPr>
          </a:p>
        </p:txBody>
      </p:sp>
    </p:spTree>
    <p:extLst>
      <p:ext uri="{BB962C8B-B14F-4D97-AF65-F5344CB8AC3E}">
        <p14:creationId xmlns:p14="http://schemas.microsoft.com/office/powerpoint/2010/main" val="2909252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426954" y="1628800"/>
            <a:ext cx="8422976" cy="3831818"/>
          </a:xfrm>
          <a:prstGeom prst="rect">
            <a:avLst/>
          </a:prstGeom>
        </p:spPr>
        <p:txBody>
          <a:bodyPr wrap="square">
            <a:spAutoFit/>
          </a:bodyPr>
          <a:lstStyle/>
          <a:p>
            <a:pPr lvl="0">
              <a:lnSpc>
                <a:spcPct val="150000"/>
              </a:lnSpc>
            </a:pPr>
            <a:r>
              <a:rPr lang="ja-JP" altLang="en-US" dirty="0" smtClean="0">
                <a:solidFill>
                  <a:prstClr val="black"/>
                </a:solidFill>
                <a:latin typeface="IPAゴシック" pitchFamily="49" charset="-128"/>
                <a:ea typeface="IPAゴシック" pitchFamily="49" charset="-128"/>
              </a:rPr>
              <a:t>ＢＡモデルの２つの鍵は、ネットワークの成長と、優先的選択である。</a:t>
            </a:r>
            <a:endParaRPr lang="en-US" altLang="ja-JP" dirty="0" smtClean="0">
              <a:solidFill>
                <a:prstClr val="black"/>
              </a:solidFill>
              <a:latin typeface="IPAゴシック" pitchFamily="49" charset="-128"/>
              <a:ea typeface="IPAゴシック" pitchFamily="49" charset="-128"/>
            </a:endParaRPr>
          </a:p>
          <a:p>
            <a:pPr lvl="0">
              <a:lnSpc>
                <a:spcPct val="150000"/>
              </a:lnSpc>
            </a:pPr>
            <a:r>
              <a:rPr lang="ja-JP" altLang="en-US" dirty="0" smtClean="0">
                <a:solidFill>
                  <a:prstClr val="black"/>
                </a:solidFill>
                <a:latin typeface="IPAゴシック" pitchFamily="49" charset="-128"/>
                <a:ea typeface="IPAゴシック" pitchFamily="49" charset="-128"/>
              </a:rPr>
              <a:t>頂点</a:t>
            </a:r>
            <a:r>
              <a:rPr lang="ja-JP" altLang="en-US" dirty="0">
                <a:solidFill>
                  <a:prstClr val="black"/>
                </a:solidFill>
                <a:latin typeface="IPAゴシック" pitchFamily="49" charset="-128"/>
                <a:ea typeface="IPAゴシック" pitchFamily="49" charset="-128"/>
              </a:rPr>
              <a:t>は</a:t>
            </a:r>
            <a:r>
              <a:rPr lang="ja-JP" altLang="en-US" dirty="0" smtClean="0">
                <a:solidFill>
                  <a:prstClr val="black"/>
                </a:solidFill>
                <a:latin typeface="IPAゴシック" pitchFamily="49" charset="-128"/>
                <a:ea typeface="IPAゴシック" pitchFamily="49" charset="-128"/>
              </a:rPr>
              <a:t>、次々とネットワークに加わる（成長）。新しく加わった頂点は元からいる頂点のどれかに結びつくが、等確率で相手の頂点を選ぶと、スケールフリーにはならない。←（詳しくはスライド３Ｐ）</a:t>
            </a:r>
            <a:endParaRPr lang="en-US" altLang="ja-JP" dirty="0" smtClean="0">
              <a:solidFill>
                <a:prstClr val="black"/>
              </a:solidFill>
              <a:latin typeface="IPAゴシック" pitchFamily="49" charset="-128"/>
              <a:ea typeface="IPAゴシック" pitchFamily="49" charset="-128"/>
            </a:endParaRPr>
          </a:p>
          <a:p>
            <a:pPr lvl="0">
              <a:lnSpc>
                <a:spcPct val="150000"/>
              </a:lnSpc>
            </a:pPr>
            <a:r>
              <a:rPr lang="ja-JP" altLang="en-US" dirty="0" smtClean="0">
                <a:solidFill>
                  <a:prstClr val="black"/>
                </a:solidFill>
                <a:latin typeface="IPAゴシック" pitchFamily="49" charset="-128"/>
                <a:ea typeface="IPAゴシック" pitchFamily="49" charset="-128"/>
              </a:rPr>
              <a:t>ＢＡモデルでは、その時点で次数の高い頂点に結びつきやすい、</a:t>
            </a:r>
            <a:endParaRPr lang="en-US" altLang="ja-JP" dirty="0" smtClean="0">
              <a:solidFill>
                <a:prstClr val="black"/>
              </a:solidFill>
              <a:latin typeface="IPAゴシック" pitchFamily="49" charset="-128"/>
              <a:ea typeface="IPAゴシック" pitchFamily="49" charset="-128"/>
            </a:endParaRPr>
          </a:p>
          <a:p>
            <a:pPr lvl="0">
              <a:lnSpc>
                <a:spcPct val="150000"/>
              </a:lnSpc>
            </a:pPr>
            <a:r>
              <a:rPr lang="ja-JP" altLang="en-US" dirty="0" smtClean="0">
                <a:solidFill>
                  <a:prstClr val="black"/>
                </a:solidFill>
                <a:latin typeface="IPAゴシック" pitchFamily="49" charset="-128"/>
                <a:ea typeface="IPAゴシック" pitchFamily="49" charset="-128"/>
              </a:rPr>
              <a:t>とする。（優先的選択）</a:t>
            </a:r>
            <a:endParaRPr lang="en-US" altLang="ja-JP" dirty="0" smtClean="0">
              <a:solidFill>
                <a:prstClr val="black"/>
              </a:solidFill>
              <a:latin typeface="IPAゴシック" pitchFamily="49" charset="-128"/>
              <a:ea typeface="IPAゴシック" pitchFamily="49" charset="-128"/>
            </a:endParaRPr>
          </a:p>
          <a:p>
            <a:pPr lvl="0">
              <a:lnSpc>
                <a:spcPct val="150000"/>
              </a:lnSpc>
            </a:pPr>
            <a:r>
              <a:rPr lang="ja-JP" altLang="en-US" dirty="0" smtClean="0">
                <a:solidFill>
                  <a:prstClr val="black"/>
                </a:solidFill>
                <a:latin typeface="IPAゴシック" pitchFamily="49" charset="-128"/>
                <a:ea typeface="IPAゴシック" pitchFamily="49" charset="-128"/>
              </a:rPr>
              <a:t>次数が高くなった頂点は、その後も新しい枝を獲得しやすくなり、</a:t>
            </a:r>
            <a:endParaRPr lang="en-US" altLang="ja-JP" dirty="0" smtClean="0">
              <a:solidFill>
                <a:prstClr val="black"/>
              </a:solidFill>
              <a:latin typeface="IPAゴシック" pitchFamily="49" charset="-128"/>
              <a:ea typeface="IPAゴシック" pitchFamily="49" charset="-128"/>
            </a:endParaRPr>
          </a:p>
          <a:p>
            <a:pPr lvl="0">
              <a:lnSpc>
                <a:spcPct val="150000"/>
              </a:lnSpc>
            </a:pPr>
            <a:r>
              <a:rPr lang="ja-JP" altLang="en-US" dirty="0" smtClean="0">
                <a:solidFill>
                  <a:prstClr val="black"/>
                </a:solidFill>
                <a:latin typeface="IPAゴシック" pitchFamily="49" charset="-128"/>
                <a:ea typeface="IPAゴシック" pitchFamily="49" charset="-128"/>
              </a:rPr>
              <a:t>ハブになりやすい。逆に、次数獲得競争に一度でも敗れると、</a:t>
            </a:r>
            <a:endParaRPr lang="en-US" altLang="ja-JP" dirty="0" smtClean="0">
              <a:solidFill>
                <a:prstClr val="black"/>
              </a:solidFill>
              <a:latin typeface="IPAゴシック" pitchFamily="49" charset="-128"/>
              <a:ea typeface="IPAゴシック" pitchFamily="49" charset="-128"/>
            </a:endParaRPr>
          </a:p>
          <a:p>
            <a:pPr lvl="0">
              <a:lnSpc>
                <a:spcPct val="150000"/>
              </a:lnSpc>
            </a:pPr>
            <a:r>
              <a:rPr lang="ja-JP" altLang="en-US" dirty="0" smtClean="0">
                <a:solidFill>
                  <a:prstClr val="black"/>
                </a:solidFill>
                <a:latin typeface="IPAゴシック" pitchFamily="49" charset="-128"/>
                <a:ea typeface="IPAゴシック" pitchFamily="49" charset="-128"/>
              </a:rPr>
              <a:t>新しい枝を獲得して他の頂点を追い抜いてバブになるのは難しい。</a:t>
            </a:r>
            <a:endParaRPr lang="en-US" altLang="ja-JP" dirty="0" smtClean="0">
              <a:solidFill>
                <a:prstClr val="black"/>
              </a:solidFill>
              <a:latin typeface="IPAゴシック" pitchFamily="49" charset="-128"/>
              <a:ea typeface="IPAゴシック" pitchFamily="49" charset="-128"/>
            </a:endParaRPr>
          </a:p>
        </p:txBody>
      </p:sp>
      <p:sp>
        <p:nvSpPr>
          <p:cNvPr id="7" name="正方形/長方形 6"/>
          <p:cNvSpPr/>
          <p:nvPr/>
        </p:nvSpPr>
        <p:spPr>
          <a:xfrm>
            <a:off x="467544" y="620688"/>
            <a:ext cx="8422976" cy="615297"/>
          </a:xfrm>
          <a:prstGeom prst="rect">
            <a:avLst/>
          </a:prstGeom>
        </p:spPr>
        <p:txBody>
          <a:bodyPr wrap="square">
            <a:spAutoFit/>
          </a:bodyPr>
          <a:lstStyle/>
          <a:p>
            <a:pPr lvl="0">
              <a:lnSpc>
                <a:spcPct val="150000"/>
              </a:lnSpc>
            </a:pPr>
            <a:r>
              <a:rPr lang="en-US" altLang="ja-JP" sz="2600" dirty="0" smtClean="0">
                <a:solidFill>
                  <a:prstClr val="black"/>
                </a:solidFill>
                <a:latin typeface="IPAゴシック" pitchFamily="49" charset="-128"/>
                <a:ea typeface="IPAゴシック" pitchFamily="49" charset="-128"/>
              </a:rPr>
              <a:t>6.1 </a:t>
            </a:r>
            <a:r>
              <a:rPr lang="en-US" altLang="ja-JP" sz="2600" dirty="0" err="1" smtClean="0">
                <a:solidFill>
                  <a:prstClr val="black"/>
                </a:solidFill>
                <a:latin typeface="IPAゴシック" pitchFamily="49" charset="-128"/>
                <a:ea typeface="IPAゴシック" pitchFamily="49" charset="-128"/>
              </a:rPr>
              <a:t>Barabasi</a:t>
            </a:r>
            <a:r>
              <a:rPr lang="en-US" altLang="ja-JP" sz="2600" dirty="0" smtClean="0">
                <a:solidFill>
                  <a:prstClr val="black"/>
                </a:solidFill>
                <a:latin typeface="IPAゴシック" pitchFamily="49" charset="-128"/>
                <a:ea typeface="IPAゴシック" pitchFamily="49" charset="-128"/>
              </a:rPr>
              <a:t>-Albert (BA)</a:t>
            </a:r>
            <a:r>
              <a:rPr lang="ja-JP" altLang="en-US" sz="2600" dirty="0" smtClean="0">
                <a:solidFill>
                  <a:prstClr val="black"/>
                </a:solidFill>
                <a:latin typeface="IPAゴシック" pitchFamily="49" charset="-128"/>
                <a:ea typeface="IPAゴシック" pitchFamily="49" charset="-128"/>
              </a:rPr>
              <a:t>モデル</a:t>
            </a:r>
            <a:endParaRPr lang="ja-JP" altLang="en-US" sz="2600" dirty="0">
              <a:solidFill>
                <a:prstClr val="black"/>
              </a:solidFill>
              <a:latin typeface="IPAゴシック" pitchFamily="49" charset="-128"/>
              <a:ea typeface="IPAゴシック" pitchFamily="49" charset="-128"/>
            </a:endParaRPr>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2440" y="3861048"/>
            <a:ext cx="1472048" cy="269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8"/>
          <p:cNvSpPr>
            <a:spLocks noChangeArrowheads="1"/>
          </p:cNvSpPr>
          <p:nvPr/>
        </p:nvSpPr>
        <p:spPr bwMode="auto">
          <a:xfrm>
            <a:off x="5594766" y="6185840"/>
            <a:ext cx="18976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900" dirty="0">
                <a:latin typeface="IPA Pゴシック" pitchFamily="50" charset="-128"/>
                <a:ea typeface="IPA Pゴシック" pitchFamily="50" charset="-128"/>
              </a:rPr>
              <a:t>出典</a:t>
            </a:r>
            <a:r>
              <a:rPr lang="en-US" altLang="ja-JP" sz="900" dirty="0" smtClean="0">
                <a:latin typeface="IPA Pゴシック" pitchFamily="50" charset="-128"/>
                <a:ea typeface="IPA Pゴシック" pitchFamily="50" charset="-128"/>
              </a:rPr>
              <a:t>:</a:t>
            </a:r>
            <a:r>
              <a:rPr lang="ja-JP" altLang="en-US" sz="900" dirty="0" smtClean="0">
                <a:latin typeface="IPA Pゴシック" pitchFamily="50" charset="-128"/>
                <a:ea typeface="IPA Pゴシック" pitchFamily="50" charset="-128"/>
              </a:rPr>
              <a:t>ビジネス</a:t>
            </a:r>
            <a:r>
              <a:rPr lang="ja-JP" altLang="en-US" sz="900" dirty="0">
                <a:latin typeface="IPA Pゴシック" pitchFamily="50" charset="-128"/>
                <a:ea typeface="IPA Pゴシック" pitchFamily="50" charset="-128"/>
              </a:rPr>
              <a:t>情報</a:t>
            </a:r>
            <a:r>
              <a:rPr lang="ja-JP" altLang="en-US" sz="900" dirty="0" smtClean="0">
                <a:latin typeface="IPA Pゴシック" pitchFamily="50" charset="-128"/>
                <a:ea typeface="IPA Pゴシック" pitchFamily="50" charset="-128"/>
              </a:rPr>
              <a:t>サイト・</a:t>
            </a:r>
            <a:r>
              <a:rPr lang="en-US" altLang="ja-JP" sz="900" dirty="0" smtClean="0">
                <a:latin typeface="IPA Pゴシック" pitchFamily="50" charset="-128"/>
                <a:ea typeface="IPA Pゴシック" pitchFamily="50" charset="-128"/>
              </a:rPr>
              <a:t>Wisdom</a:t>
            </a:r>
            <a:r>
              <a:rPr lang="ja-JP" altLang="en-US" sz="900" dirty="0" smtClean="0">
                <a:latin typeface="IPA Pゴシック" pitchFamily="50" charset="-128"/>
                <a:ea typeface="IPA Pゴシック" pitchFamily="50" charset="-128"/>
              </a:rPr>
              <a:t> </a:t>
            </a:r>
            <a:r>
              <a:rPr lang="en-US" altLang="ja-JP" sz="900" dirty="0" smtClean="0">
                <a:latin typeface="IPA Pゴシック" pitchFamily="50" charset="-128"/>
                <a:ea typeface="IPA Pゴシック" pitchFamily="50" charset="-128"/>
              </a:rPr>
              <a:t>(2013/02/06 04:47 </a:t>
            </a:r>
            <a:r>
              <a:rPr lang="en-US" altLang="ja-JP" sz="900" dirty="0">
                <a:latin typeface="IPA Pゴシック" pitchFamily="50" charset="-128"/>
                <a:ea typeface="IPA Pゴシック" pitchFamily="50" charset="-128"/>
              </a:rPr>
              <a:t>UTC</a:t>
            </a:r>
            <a:r>
              <a:rPr lang="ja-JP" altLang="en-US" sz="900" dirty="0">
                <a:latin typeface="IPA Pゴシック" pitchFamily="50" charset="-128"/>
                <a:ea typeface="IPA Pゴシック" pitchFamily="50" charset="-128"/>
              </a:rPr>
              <a:t>版 </a:t>
            </a:r>
            <a:r>
              <a:rPr lang="en-US" altLang="ja-JP" sz="900" dirty="0">
                <a:latin typeface="IPA Pゴシック" pitchFamily="50" charset="-128"/>
                <a:ea typeface="IPA Pゴシック" pitchFamily="50" charset="-128"/>
              </a:rPr>
              <a:t>)</a:t>
            </a:r>
            <a:endParaRPr lang="ja-JP" altLang="en-US" sz="900" dirty="0">
              <a:latin typeface="IPA Pゴシック" pitchFamily="50" charset="-128"/>
              <a:ea typeface="IPA Pゴシック" pitchFamily="50" charset="-128"/>
            </a:endParaRPr>
          </a:p>
        </p:txBody>
      </p:sp>
    </p:spTree>
    <p:extLst>
      <p:ext uri="{BB962C8B-B14F-4D97-AF65-F5344CB8AC3E}">
        <p14:creationId xmlns:p14="http://schemas.microsoft.com/office/powerpoint/2010/main" val="28885904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323528" y="3717032"/>
            <a:ext cx="8569945" cy="233899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3" name="正方形/長方形 12"/>
          <p:cNvSpPr/>
          <p:nvPr/>
        </p:nvSpPr>
        <p:spPr>
          <a:xfrm>
            <a:off x="426954" y="1226076"/>
            <a:ext cx="8422976" cy="13388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nSpc>
                <a:spcPct val="150000"/>
              </a:lnSpc>
            </a:pPr>
            <a:r>
              <a:rPr lang="ja-JP" altLang="en-US" dirty="0" smtClean="0">
                <a:solidFill>
                  <a:prstClr val="black"/>
                </a:solidFill>
                <a:latin typeface="IPAゴシック" pitchFamily="49" charset="-128"/>
                <a:ea typeface="IPAゴシック" pitchFamily="49" charset="-128"/>
              </a:rPr>
              <a:t>次数が高くなった頂点は、その後も新しい枝を獲得しやすくなり、</a:t>
            </a:r>
            <a:endParaRPr lang="en-US" altLang="ja-JP" dirty="0" smtClean="0">
              <a:solidFill>
                <a:prstClr val="black"/>
              </a:solidFill>
              <a:latin typeface="IPAゴシック" pitchFamily="49" charset="-128"/>
              <a:ea typeface="IPAゴシック" pitchFamily="49" charset="-128"/>
            </a:endParaRPr>
          </a:p>
          <a:p>
            <a:pPr lvl="0">
              <a:lnSpc>
                <a:spcPct val="150000"/>
              </a:lnSpc>
            </a:pPr>
            <a:r>
              <a:rPr lang="ja-JP" altLang="en-US" dirty="0" smtClean="0">
                <a:solidFill>
                  <a:prstClr val="black"/>
                </a:solidFill>
                <a:latin typeface="IPAゴシック" pitchFamily="49" charset="-128"/>
                <a:ea typeface="IPAゴシック" pitchFamily="49" charset="-128"/>
              </a:rPr>
              <a:t>ハブになりやすい。逆に、次数獲得競争に一度でも敗れると、</a:t>
            </a:r>
            <a:endParaRPr lang="en-US" altLang="ja-JP" dirty="0" smtClean="0">
              <a:solidFill>
                <a:prstClr val="black"/>
              </a:solidFill>
              <a:latin typeface="IPAゴシック" pitchFamily="49" charset="-128"/>
              <a:ea typeface="IPAゴシック" pitchFamily="49" charset="-128"/>
            </a:endParaRPr>
          </a:p>
          <a:p>
            <a:pPr lvl="0">
              <a:lnSpc>
                <a:spcPct val="150000"/>
              </a:lnSpc>
            </a:pPr>
            <a:r>
              <a:rPr lang="ja-JP" altLang="en-US" dirty="0" smtClean="0">
                <a:solidFill>
                  <a:prstClr val="black"/>
                </a:solidFill>
                <a:latin typeface="IPAゴシック" pitchFamily="49" charset="-128"/>
                <a:ea typeface="IPAゴシック" pitchFamily="49" charset="-128"/>
              </a:rPr>
              <a:t>新しい枝を獲得して他の頂点を追い抜いてバブになるのは難しい。</a:t>
            </a:r>
            <a:endParaRPr lang="en-US" altLang="ja-JP" dirty="0" smtClean="0">
              <a:solidFill>
                <a:prstClr val="black"/>
              </a:solidFill>
              <a:latin typeface="IPAゴシック" pitchFamily="49" charset="-128"/>
              <a:ea typeface="IPAゴシック" pitchFamily="49" charset="-128"/>
            </a:endParaRPr>
          </a:p>
        </p:txBody>
      </p:sp>
      <p:sp>
        <p:nvSpPr>
          <p:cNvPr id="5" name="正方形/長方形 4"/>
          <p:cNvSpPr/>
          <p:nvPr/>
        </p:nvSpPr>
        <p:spPr>
          <a:xfrm>
            <a:off x="449785" y="2924944"/>
            <a:ext cx="8422976" cy="3000821"/>
          </a:xfrm>
          <a:prstGeom prst="rect">
            <a:avLst/>
          </a:prstGeom>
        </p:spPr>
        <p:txBody>
          <a:bodyPr wrap="square">
            <a:spAutoFit/>
          </a:bodyPr>
          <a:lstStyle/>
          <a:p>
            <a:pPr lvl="0">
              <a:lnSpc>
                <a:spcPct val="150000"/>
              </a:lnSpc>
            </a:pPr>
            <a:r>
              <a:rPr lang="ja-JP" altLang="en-US" dirty="0" smtClean="0">
                <a:solidFill>
                  <a:prstClr val="black"/>
                </a:solidFill>
                <a:latin typeface="IPAゴシック" pitchFamily="49" charset="-128"/>
                <a:ea typeface="IPAゴシック" pitchFamily="49" charset="-128"/>
              </a:rPr>
              <a:t>上記の具体例として、ロングテールの法則や８０対２０の法則がある。</a:t>
            </a:r>
            <a:endParaRPr lang="en-US" altLang="ja-JP" dirty="0" smtClean="0">
              <a:solidFill>
                <a:prstClr val="black"/>
              </a:solidFill>
              <a:latin typeface="IPAゴシック" pitchFamily="49" charset="-128"/>
              <a:ea typeface="IPAゴシック" pitchFamily="49" charset="-128"/>
            </a:endParaRPr>
          </a:p>
          <a:p>
            <a:pPr lvl="0">
              <a:lnSpc>
                <a:spcPct val="150000"/>
              </a:lnSpc>
            </a:pPr>
            <a:endParaRPr lang="en-US" altLang="ja-JP" dirty="0">
              <a:solidFill>
                <a:prstClr val="black"/>
              </a:solidFill>
              <a:latin typeface="IPAゴシック" pitchFamily="49" charset="-128"/>
              <a:ea typeface="IPAゴシック" pitchFamily="49" charset="-128"/>
            </a:endParaRPr>
          </a:p>
          <a:p>
            <a:pPr lvl="0">
              <a:lnSpc>
                <a:spcPct val="150000"/>
              </a:lnSpc>
            </a:pPr>
            <a:r>
              <a:rPr lang="en-US" altLang="ja-JP" dirty="0" smtClean="0">
                <a:solidFill>
                  <a:prstClr val="black"/>
                </a:solidFill>
                <a:latin typeface="IPAゴシック" pitchFamily="49" charset="-128"/>
                <a:ea typeface="IPAゴシック" pitchFamily="49" charset="-128"/>
              </a:rPr>
              <a:t>【</a:t>
            </a:r>
            <a:r>
              <a:rPr lang="ja-JP" altLang="en-US" dirty="0" smtClean="0">
                <a:solidFill>
                  <a:prstClr val="black"/>
                </a:solidFill>
                <a:latin typeface="IPAゴシック" pitchFamily="49" charset="-128"/>
                <a:ea typeface="IPAゴシック" pitchFamily="49" charset="-128"/>
              </a:rPr>
              <a:t>ロングテールの法則</a:t>
            </a:r>
            <a:r>
              <a:rPr lang="en-US" altLang="ja-JP" dirty="0" smtClean="0">
                <a:solidFill>
                  <a:prstClr val="black"/>
                </a:solidFill>
                <a:latin typeface="IPAゴシック" pitchFamily="49" charset="-128"/>
                <a:ea typeface="IPAゴシック" pitchFamily="49" charset="-128"/>
              </a:rPr>
              <a:t>】</a:t>
            </a:r>
          </a:p>
          <a:p>
            <a:pPr>
              <a:lnSpc>
                <a:spcPct val="150000"/>
              </a:lnSpc>
            </a:pPr>
            <a:r>
              <a:rPr lang="ja-JP" altLang="en-US" dirty="0" smtClean="0">
                <a:solidFill>
                  <a:prstClr val="black"/>
                </a:solidFill>
                <a:latin typeface="IPAゴシック" pitchFamily="49" charset="-128"/>
                <a:ea typeface="IPAゴシック" pitchFamily="49" charset="-128"/>
              </a:rPr>
              <a:t>競合する２社が</a:t>
            </a:r>
            <a:r>
              <a:rPr lang="ja-JP" altLang="en-US" dirty="0">
                <a:solidFill>
                  <a:prstClr val="black"/>
                </a:solidFill>
                <a:latin typeface="IPAゴシック" pitchFamily="49" charset="-128"/>
                <a:ea typeface="IPAゴシック" pitchFamily="49" charset="-128"/>
              </a:rPr>
              <a:t>、性能や値段は</a:t>
            </a:r>
            <a:r>
              <a:rPr lang="ja-JP" altLang="en-US" dirty="0" smtClean="0">
                <a:solidFill>
                  <a:prstClr val="black"/>
                </a:solidFill>
                <a:latin typeface="IPAゴシック" pitchFamily="49" charset="-128"/>
                <a:ea typeface="IPAゴシック" pitchFamily="49" charset="-128"/>
              </a:rPr>
              <a:t>同等な新製品を発表した。</a:t>
            </a:r>
            <a:endParaRPr lang="en-US" altLang="ja-JP" dirty="0" smtClean="0">
              <a:solidFill>
                <a:prstClr val="black"/>
              </a:solidFill>
              <a:latin typeface="IPAゴシック" pitchFamily="49" charset="-128"/>
              <a:ea typeface="IPAゴシック" pitchFamily="49" charset="-128"/>
            </a:endParaRPr>
          </a:p>
          <a:p>
            <a:pPr>
              <a:lnSpc>
                <a:spcPct val="150000"/>
              </a:lnSpc>
            </a:pPr>
            <a:r>
              <a:rPr lang="ja-JP" altLang="en-US" dirty="0" smtClean="0">
                <a:solidFill>
                  <a:prstClr val="black"/>
                </a:solidFill>
                <a:latin typeface="IPAゴシック" pitchFamily="49" charset="-128"/>
                <a:ea typeface="IPAゴシック" pitchFamily="49" charset="-128"/>
              </a:rPr>
              <a:t>結果、たまたまシェアが ５５％ 対 ４５％ になった。</a:t>
            </a:r>
            <a:endParaRPr lang="en-US" altLang="ja-JP" dirty="0" smtClean="0">
              <a:solidFill>
                <a:prstClr val="black"/>
              </a:solidFill>
              <a:latin typeface="IPAゴシック" pitchFamily="49" charset="-128"/>
              <a:ea typeface="IPAゴシック" pitchFamily="49" charset="-128"/>
            </a:endParaRPr>
          </a:p>
          <a:p>
            <a:pPr>
              <a:lnSpc>
                <a:spcPct val="150000"/>
              </a:lnSpc>
            </a:pPr>
            <a:r>
              <a:rPr lang="ja-JP" altLang="en-US" dirty="0">
                <a:solidFill>
                  <a:prstClr val="black"/>
                </a:solidFill>
                <a:latin typeface="IPAゴシック" pitchFamily="49" charset="-128"/>
                <a:ea typeface="IPAゴシック" pitchFamily="49" charset="-128"/>
              </a:rPr>
              <a:t>する</a:t>
            </a:r>
            <a:r>
              <a:rPr lang="ja-JP" altLang="en-US" dirty="0" smtClean="0">
                <a:solidFill>
                  <a:prstClr val="black"/>
                </a:solidFill>
                <a:latin typeface="IPAゴシック" pitchFamily="49" charset="-128"/>
                <a:ea typeface="IPAゴシック" pitchFamily="49" charset="-128"/>
              </a:rPr>
              <a:t>と、人々が多数派に追従して、その後のシェアは</a:t>
            </a:r>
            <a:r>
              <a:rPr lang="ja-JP" altLang="en-US" dirty="0">
                <a:solidFill>
                  <a:prstClr val="black"/>
                </a:solidFill>
                <a:latin typeface="IPAゴシック" pitchFamily="49" charset="-128"/>
                <a:ea typeface="IPAゴシック" pitchFamily="49" charset="-128"/>
              </a:rPr>
              <a:t> </a:t>
            </a:r>
            <a:r>
              <a:rPr lang="ja-JP" altLang="en-US" dirty="0" smtClean="0">
                <a:solidFill>
                  <a:prstClr val="black"/>
                </a:solidFill>
                <a:latin typeface="IPAゴシック" pitchFamily="49" charset="-128"/>
                <a:ea typeface="IPAゴシック" pitchFamily="49" charset="-128"/>
              </a:rPr>
              <a:t>８０％ 対 ２０％ の様に、多数派によりやすい。これを</a:t>
            </a:r>
            <a:r>
              <a:rPr lang="ja-JP" altLang="en-US" dirty="0">
                <a:solidFill>
                  <a:prstClr val="black"/>
                </a:solidFill>
                <a:latin typeface="IPAゴシック" pitchFamily="49" charset="-128"/>
                <a:ea typeface="IPAゴシック" pitchFamily="49" charset="-128"/>
              </a:rPr>
              <a:t>ロングテールの</a:t>
            </a:r>
            <a:r>
              <a:rPr lang="ja-JP" altLang="en-US" dirty="0" smtClean="0">
                <a:solidFill>
                  <a:prstClr val="black"/>
                </a:solidFill>
                <a:latin typeface="IPAゴシック" pitchFamily="49" charset="-128"/>
                <a:ea typeface="IPAゴシック" pitchFamily="49" charset="-128"/>
              </a:rPr>
              <a:t>法則という。</a:t>
            </a:r>
            <a:endParaRPr lang="en-US" altLang="ja-JP" dirty="0" smtClean="0">
              <a:solidFill>
                <a:prstClr val="black"/>
              </a:solidFill>
              <a:latin typeface="IPAゴシック" pitchFamily="49" charset="-128"/>
              <a:ea typeface="IPAゴシック" pitchFamily="49" charset="-128"/>
            </a:endParaRPr>
          </a:p>
        </p:txBody>
      </p:sp>
      <p:sp>
        <p:nvSpPr>
          <p:cNvPr id="6" name="正方形/長方形 5"/>
          <p:cNvSpPr/>
          <p:nvPr/>
        </p:nvSpPr>
        <p:spPr>
          <a:xfrm>
            <a:off x="470497" y="814405"/>
            <a:ext cx="8422976" cy="454355"/>
          </a:xfrm>
          <a:prstGeom prst="rect">
            <a:avLst/>
          </a:prstGeom>
        </p:spPr>
        <p:txBody>
          <a:bodyPr wrap="square">
            <a:spAutoFit/>
          </a:bodyPr>
          <a:lstStyle/>
          <a:p>
            <a:pPr lvl="0">
              <a:lnSpc>
                <a:spcPct val="150000"/>
              </a:lnSpc>
            </a:pPr>
            <a:r>
              <a:rPr lang="ja-JP" altLang="en-US" dirty="0">
                <a:solidFill>
                  <a:prstClr val="black"/>
                </a:solidFill>
                <a:latin typeface="IPAゴシック" pitchFamily="49" charset="-128"/>
                <a:ea typeface="IPAゴシック" pitchFamily="49" charset="-128"/>
              </a:rPr>
              <a:t>前</a:t>
            </a:r>
            <a:r>
              <a:rPr lang="ja-JP" altLang="en-US" dirty="0" smtClean="0">
                <a:solidFill>
                  <a:prstClr val="black"/>
                </a:solidFill>
                <a:latin typeface="IPAゴシック" pitchFamily="49" charset="-128"/>
                <a:ea typeface="IPAゴシック" pitchFamily="49" charset="-128"/>
              </a:rPr>
              <a:t>のスライドの下から３行、</a:t>
            </a:r>
            <a:endParaRPr lang="en-US" altLang="ja-JP" dirty="0" smtClean="0">
              <a:solidFill>
                <a:prstClr val="black"/>
              </a:solidFill>
              <a:latin typeface="IPAゴシック" pitchFamily="49" charset="-128"/>
              <a:ea typeface="IPAゴシック" pitchFamily="49" charset="-128"/>
            </a:endParaRPr>
          </a:p>
        </p:txBody>
      </p:sp>
    </p:spTree>
    <p:extLst>
      <p:ext uri="{BB962C8B-B14F-4D97-AF65-F5344CB8AC3E}">
        <p14:creationId xmlns:p14="http://schemas.microsoft.com/office/powerpoint/2010/main" val="2522451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正方形/長方形 4"/>
              <p:cNvSpPr/>
              <p:nvPr/>
            </p:nvSpPr>
            <p:spPr>
              <a:xfrm>
                <a:off x="473179" y="345998"/>
                <a:ext cx="8422976" cy="6149504"/>
              </a:xfrm>
              <a:prstGeom prst="rect">
                <a:avLst/>
              </a:prstGeom>
            </p:spPr>
            <p:txBody>
              <a:bodyPr wrap="square">
                <a:spAutoFit/>
              </a:bodyPr>
              <a:lstStyle/>
              <a:p>
                <a:pPr lvl="0" algn="ctr">
                  <a:lnSpc>
                    <a:spcPct val="150000"/>
                  </a:lnSpc>
                </a:pPr>
                <a:r>
                  <a:rPr lang="ja-JP" altLang="en-US" sz="2000" dirty="0" smtClean="0">
                    <a:solidFill>
                      <a:prstClr val="black"/>
                    </a:solidFill>
                    <a:effectLst>
                      <a:outerShdw blurRad="38100" dist="38100" dir="2700000" algn="tl">
                        <a:srgbClr val="000000">
                          <a:alpha val="43137"/>
                        </a:srgbClr>
                      </a:outerShdw>
                    </a:effectLst>
                    <a:latin typeface="IPAゴシック" pitchFamily="49" charset="-128"/>
                    <a:ea typeface="IPAゴシック" pitchFamily="49" charset="-128"/>
                  </a:rPr>
                  <a:t>ＢＡモデルの作り方。</a:t>
                </a:r>
                <a:endParaRPr lang="en-US" altLang="ja-JP" sz="2000" dirty="0" smtClean="0">
                  <a:solidFill>
                    <a:prstClr val="black"/>
                  </a:solidFill>
                  <a:effectLst>
                    <a:outerShdw blurRad="38100" dist="38100" dir="2700000" algn="tl">
                      <a:srgbClr val="000000">
                        <a:alpha val="43137"/>
                      </a:srgbClr>
                    </a:outerShdw>
                  </a:effectLst>
                  <a:latin typeface="IPAゴシック" pitchFamily="49" charset="-128"/>
                  <a:ea typeface="IPAゴシック" pitchFamily="49" charset="-128"/>
                </a:endParaRPr>
              </a:p>
              <a:p>
                <a:pPr lvl="0">
                  <a:lnSpc>
                    <a:spcPct val="150000"/>
                  </a:lnSpc>
                </a:pPr>
                <a:r>
                  <a:rPr lang="ja-JP" altLang="en-US" sz="1600" dirty="0" smtClean="0">
                    <a:solidFill>
                      <a:prstClr val="black"/>
                    </a:solidFill>
                    <a:latin typeface="IPAゴシック" pitchFamily="49" charset="-128"/>
                    <a:ea typeface="IPAゴシック" pitchFamily="49" charset="-128"/>
                  </a:rPr>
                  <a:t>①</a:t>
                </a:r>
                <a14:m>
                  <m:oMath xmlns:m="http://schemas.openxmlformats.org/officeDocument/2006/math">
                    <m:sSub>
                      <m:sSubPr>
                        <m:ctrlPr>
                          <a:rPr lang="en-US" altLang="ja-JP" sz="1600" i="1" smtClean="0">
                            <a:solidFill>
                              <a:prstClr val="black"/>
                            </a:solidFill>
                            <a:latin typeface="Cambria Math"/>
                            <a:ea typeface="IPAゴシック" pitchFamily="49" charset="-128"/>
                          </a:rPr>
                        </m:ctrlPr>
                      </m:sSubPr>
                      <m:e>
                        <m:r>
                          <a:rPr lang="en-US" altLang="ja-JP" sz="1600" b="0" i="1" smtClean="0">
                            <a:solidFill>
                              <a:prstClr val="black"/>
                            </a:solidFill>
                            <a:latin typeface="Cambria Math"/>
                            <a:ea typeface="IPAゴシック" pitchFamily="49" charset="-128"/>
                          </a:rPr>
                          <m:t>𝑚</m:t>
                        </m:r>
                      </m:e>
                      <m:sub>
                        <m:r>
                          <a:rPr lang="en-US" altLang="ja-JP" sz="1600" b="0" i="1" smtClean="0">
                            <a:solidFill>
                              <a:prstClr val="black"/>
                            </a:solidFill>
                            <a:latin typeface="Cambria Math"/>
                            <a:ea typeface="IPAゴシック" pitchFamily="49" charset="-128"/>
                          </a:rPr>
                          <m:t>0</m:t>
                        </m:r>
                      </m:sub>
                    </m:sSub>
                  </m:oMath>
                </a14:m>
                <a:r>
                  <a:rPr lang="ja-JP" altLang="en-US" sz="1600" b="0" dirty="0" smtClean="0">
                    <a:solidFill>
                      <a:prstClr val="black"/>
                    </a:solidFill>
                    <a:latin typeface="IPAゴシック" pitchFamily="49" charset="-128"/>
                    <a:ea typeface="IPAゴシック" pitchFamily="49" charset="-128"/>
                  </a:rPr>
                  <a:t>個の頂点を置く。これらは連結なネットワークを成すとする。図</a:t>
                </a:r>
                <a:r>
                  <a:rPr lang="en-US" altLang="ja-JP" sz="1600" dirty="0" smtClean="0">
                    <a:solidFill>
                      <a:prstClr val="black"/>
                    </a:solidFill>
                    <a:latin typeface="IPAゴシック" pitchFamily="49" charset="-128"/>
                    <a:ea typeface="IPAゴシック" pitchFamily="49" charset="-128"/>
                  </a:rPr>
                  <a:t>6.1</a:t>
                </a:r>
                <a:r>
                  <a:rPr lang="ja-JP" altLang="en-US" sz="1600" b="0" dirty="0" smtClean="0">
                    <a:solidFill>
                      <a:prstClr val="black"/>
                    </a:solidFill>
                    <a:latin typeface="IPAゴシック" pitchFamily="49" charset="-128"/>
                    <a:ea typeface="IPAゴシック" pitchFamily="49" charset="-128"/>
                  </a:rPr>
                  <a:t>では</a:t>
                </a:r>
                <a:endParaRPr lang="en-US" altLang="ja-JP" sz="1600" b="0" dirty="0" smtClean="0">
                  <a:solidFill>
                    <a:prstClr val="black"/>
                  </a:solidFill>
                  <a:latin typeface="IPAゴシック" pitchFamily="49" charset="-128"/>
                  <a:ea typeface="IPAゴシック" pitchFamily="49" charset="-128"/>
                </a:endParaRPr>
              </a:p>
              <a:p>
                <a:pPr lvl="0">
                  <a:lnSpc>
                    <a:spcPct val="150000"/>
                  </a:lnSpc>
                </a:pPr>
                <a:r>
                  <a:rPr lang="ja-JP" altLang="en-US" sz="1600" b="0" dirty="0" smtClean="0">
                    <a:solidFill>
                      <a:prstClr val="black"/>
                    </a:solidFill>
                    <a:latin typeface="IPAゴシック" pitchFamily="49" charset="-128"/>
                    <a:ea typeface="IPAゴシック" pitchFamily="49" charset="-128"/>
                  </a:rPr>
                  <a:t>完全グラフから出発する（ｔ＝０）。</a:t>
                </a:r>
                <a:r>
                  <a:rPr lang="ja-JP" altLang="en-US" sz="1600" dirty="0" smtClean="0">
                    <a:solidFill>
                      <a:prstClr val="black"/>
                    </a:solidFill>
                    <a:latin typeface="IPAゴシック" pitchFamily="49" charset="-128"/>
                    <a:ea typeface="IPAゴシック" pitchFamily="49" charset="-128"/>
                  </a:rPr>
                  <a:t>各頂点の次数が１以上であれば、連結出なくても良い。</a:t>
                </a:r>
                <a:endParaRPr lang="en-US" altLang="ja-JP" sz="1600" dirty="0" smtClean="0">
                  <a:solidFill>
                    <a:prstClr val="black"/>
                  </a:solidFill>
                  <a:latin typeface="IPAゴシック" pitchFamily="49" charset="-128"/>
                  <a:ea typeface="IPAゴシック" pitchFamily="49" charset="-128"/>
                </a:endParaRPr>
              </a:p>
              <a:p>
                <a:pPr lvl="0">
                  <a:lnSpc>
                    <a:spcPct val="150000"/>
                  </a:lnSpc>
                  <a:tabLst>
                    <a:tab pos="6372225" algn="l"/>
                  </a:tabLst>
                </a:pPr>
                <a:r>
                  <a:rPr lang="ja-JP" altLang="en-US" sz="1600" b="0" dirty="0" smtClean="0">
                    <a:solidFill>
                      <a:prstClr val="black"/>
                    </a:solidFill>
                    <a:latin typeface="IPAゴシック" pitchFamily="49" charset="-128"/>
                    <a:ea typeface="IPAゴシック" pitchFamily="49" charset="-128"/>
                  </a:rPr>
                  <a:t>②</a:t>
                </a:r>
                <a14:m>
                  <m:oMath xmlns:m="http://schemas.openxmlformats.org/officeDocument/2006/math">
                    <m:r>
                      <a:rPr lang="ja-JP" altLang="en-US" sz="1600" b="0" i="1" smtClean="0">
                        <a:solidFill>
                          <a:prstClr val="black"/>
                        </a:solidFill>
                        <a:latin typeface="Cambria Math"/>
                        <a:ea typeface="IPAゴシック" pitchFamily="49" charset="-128"/>
                      </a:rPr>
                      <m:t>𝑚</m:t>
                    </m:r>
                    <m:d>
                      <m:dPr>
                        <m:ctrlPr>
                          <a:rPr lang="en-US" altLang="ja-JP" sz="1600" b="0" i="1" smtClean="0">
                            <a:solidFill>
                              <a:prstClr val="black"/>
                            </a:solidFill>
                            <a:latin typeface="Cambria Math"/>
                            <a:ea typeface="IPAゴシック" pitchFamily="49" charset="-128"/>
                          </a:rPr>
                        </m:ctrlPr>
                      </m:dPr>
                      <m:e>
                        <m:r>
                          <a:rPr lang="ja-JP" altLang="en-US" sz="1600" i="1">
                            <a:solidFill>
                              <a:prstClr val="black"/>
                            </a:solidFill>
                            <a:latin typeface="Cambria Math"/>
                            <a:ea typeface="IPAゴシック" pitchFamily="49" charset="-128"/>
                          </a:rPr>
                          <m:t>≤</m:t>
                        </m:r>
                        <m:sSub>
                          <m:sSubPr>
                            <m:ctrlPr>
                              <a:rPr lang="en-US" altLang="ja-JP" sz="1600" i="1" smtClean="0">
                                <a:solidFill>
                                  <a:prstClr val="black"/>
                                </a:solidFill>
                                <a:latin typeface="Cambria Math"/>
                                <a:ea typeface="IPAゴシック" pitchFamily="49" charset="-128"/>
                              </a:rPr>
                            </m:ctrlPr>
                          </m:sSubPr>
                          <m:e>
                            <m:r>
                              <a:rPr lang="ja-JP" altLang="en-US" sz="1600" b="0" i="1" smtClean="0">
                                <a:solidFill>
                                  <a:prstClr val="black"/>
                                </a:solidFill>
                                <a:latin typeface="Cambria Math"/>
                                <a:ea typeface="IPAゴシック" pitchFamily="49" charset="-128"/>
                              </a:rPr>
                              <m:t>𝑚</m:t>
                            </m:r>
                          </m:e>
                          <m:sub>
                            <m:r>
                              <a:rPr lang="en-US" altLang="ja-JP" sz="1600" b="0" i="1" smtClean="0">
                                <a:solidFill>
                                  <a:prstClr val="black"/>
                                </a:solidFill>
                                <a:latin typeface="Cambria Math"/>
                                <a:ea typeface="IPAゴシック" pitchFamily="49" charset="-128"/>
                              </a:rPr>
                              <m:t>0</m:t>
                            </m:r>
                          </m:sub>
                        </m:sSub>
                      </m:e>
                    </m:d>
                  </m:oMath>
                </a14:m>
                <a:r>
                  <a:rPr lang="ja-JP" altLang="en-US" sz="1600" b="0" dirty="0" smtClean="0">
                    <a:solidFill>
                      <a:prstClr val="black"/>
                    </a:solidFill>
                    <a:latin typeface="IPAゴシック" pitchFamily="49" charset="-128"/>
                    <a:ea typeface="IPAゴシック" pitchFamily="49" charset="-128"/>
                  </a:rPr>
                  <a:t>本の枝をもつ頂点を１つずつネットワークに追加する。今、頂点が</a:t>
                </a:r>
                <a:endParaRPr lang="en-US" altLang="ja-JP" sz="1600" b="0" dirty="0" smtClean="0">
                  <a:solidFill>
                    <a:prstClr val="black"/>
                  </a:solidFill>
                  <a:latin typeface="IPAゴシック" pitchFamily="49" charset="-128"/>
                  <a:ea typeface="IPAゴシック" pitchFamily="49" charset="-128"/>
                </a:endParaRPr>
              </a:p>
              <a:p>
                <a:pPr lvl="0">
                  <a:lnSpc>
                    <a:spcPct val="150000"/>
                  </a:lnSpc>
                  <a:tabLst>
                    <a:tab pos="6372225" algn="l"/>
                  </a:tabLst>
                </a:pPr>
                <a14:m>
                  <m:oMath xmlns:m="http://schemas.openxmlformats.org/officeDocument/2006/math">
                    <m:r>
                      <a:rPr lang="en-US" altLang="ja-JP" sz="1600" i="1">
                        <a:solidFill>
                          <a:prstClr val="black"/>
                        </a:solidFill>
                        <a:latin typeface="Cambria Math"/>
                        <a:ea typeface="Cambria Math"/>
                      </a:rPr>
                      <m:t>𝑁</m:t>
                    </m:r>
                    <m:r>
                      <a:rPr lang="en-US" altLang="ja-JP" sz="1600" i="1">
                        <a:solidFill>
                          <a:prstClr val="black"/>
                        </a:solidFill>
                        <a:latin typeface="Cambria Math"/>
                        <a:ea typeface="Cambria Math"/>
                      </a:rPr>
                      <m:t>′</m:t>
                    </m:r>
                  </m:oMath>
                </a14:m>
                <a:r>
                  <a:rPr lang="ja-JP" altLang="en-US" sz="1600" b="0" dirty="0" smtClean="0">
                    <a:solidFill>
                      <a:prstClr val="black"/>
                    </a:solidFill>
                    <a:latin typeface="IPAゴシック" pitchFamily="49" charset="-128"/>
                    <a:ea typeface="IPAゴシック" pitchFamily="49" charset="-128"/>
                  </a:rPr>
                  <a:t>個あり、既存の頂点</a:t>
                </a:r>
                <a14:m>
                  <m:oMath xmlns:m="http://schemas.openxmlformats.org/officeDocument/2006/math">
                    <m:sSub>
                      <m:sSubPr>
                        <m:ctrlPr>
                          <a:rPr lang="en-US" altLang="ja-JP" sz="1600" b="0" i="1" smtClean="0">
                            <a:solidFill>
                              <a:prstClr val="black"/>
                            </a:solidFill>
                            <a:latin typeface="Cambria Math"/>
                            <a:ea typeface="IPAゴシック" pitchFamily="49" charset="-128"/>
                          </a:rPr>
                        </m:ctrlPr>
                      </m:sSubPr>
                      <m:e>
                        <m:r>
                          <a:rPr lang="en-US" altLang="ja-JP" sz="1600" b="0" i="1" smtClean="0">
                            <a:solidFill>
                              <a:prstClr val="black"/>
                            </a:solidFill>
                            <a:latin typeface="Cambria Math"/>
                            <a:ea typeface="IPAゴシック" pitchFamily="49" charset="-128"/>
                          </a:rPr>
                          <m:t>𝑣</m:t>
                        </m:r>
                      </m:e>
                      <m:sub>
                        <m:r>
                          <a:rPr lang="en-US" altLang="ja-JP" sz="1600" b="0" i="1" smtClean="0">
                            <a:solidFill>
                              <a:prstClr val="black"/>
                            </a:solidFill>
                            <a:latin typeface="Cambria Math"/>
                            <a:ea typeface="IPAゴシック" pitchFamily="49" charset="-128"/>
                          </a:rPr>
                          <m:t>𝑖</m:t>
                        </m:r>
                      </m:sub>
                    </m:sSub>
                    <m:d>
                      <m:dPr>
                        <m:ctrlPr>
                          <a:rPr lang="en-US" altLang="ja-JP" sz="1600" b="0" i="1" smtClean="0">
                            <a:solidFill>
                              <a:prstClr val="black"/>
                            </a:solidFill>
                            <a:latin typeface="Cambria Math"/>
                            <a:ea typeface="IPAゴシック" pitchFamily="49" charset="-128"/>
                          </a:rPr>
                        </m:ctrlPr>
                      </m:dPr>
                      <m:e>
                        <m:r>
                          <a:rPr lang="en-US" altLang="ja-JP" sz="1600" b="0" i="1" smtClean="0">
                            <a:solidFill>
                              <a:prstClr val="black"/>
                            </a:solidFill>
                            <a:latin typeface="Cambria Math"/>
                            <a:ea typeface="IPAゴシック" pitchFamily="49" charset="-128"/>
                          </a:rPr>
                          <m:t>1</m:t>
                        </m:r>
                        <m:r>
                          <a:rPr lang="en-US" altLang="ja-JP" sz="1600" b="0" i="1" smtClean="0">
                            <a:solidFill>
                              <a:prstClr val="black"/>
                            </a:solidFill>
                            <a:latin typeface="Cambria Math"/>
                            <a:ea typeface="Cambria Math"/>
                          </a:rPr>
                          <m:t>≤</m:t>
                        </m:r>
                        <m:r>
                          <a:rPr lang="en-US" altLang="ja-JP" sz="1600" b="0" i="1" smtClean="0">
                            <a:solidFill>
                              <a:prstClr val="black"/>
                            </a:solidFill>
                            <a:latin typeface="Cambria Math"/>
                            <a:ea typeface="Cambria Math"/>
                          </a:rPr>
                          <m:t>𝑖</m:t>
                        </m:r>
                        <m:r>
                          <a:rPr lang="en-US" altLang="ja-JP" sz="1600" b="0" i="1" smtClean="0">
                            <a:solidFill>
                              <a:prstClr val="black"/>
                            </a:solidFill>
                            <a:latin typeface="Cambria Math"/>
                            <a:ea typeface="Cambria Math"/>
                          </a:rPr>
                          <m:t>≤</m:t>
                        </m:r>
                        <m:r>
                          <a:rPr lang="en-US" altLang="ja-JP" sz="1600" b="0" i="1" smtClean="0">
                            <a:solidFill>
                              <a:prstClr val="black"/>
                            </a:solidFill>
                            <a:latin typeface="Cambria Math"/>
                            <a:ea typeface="Cambria Math"/>
                          </a:rPr>
                          <m:t>𝑁</m:t>
                        </m:r>
                        <m:r>
                          <a:rPr lang="en-US" altLang="ja-JP" sz="1600" b="0" i="1" smtClean="0">
                            <a:solidFill>
                              <a:prstClr val="black"/>
                            </a:solidFill>
                            <a:latin typeface="Cambria Math"/>
                            <a:ea typeface="Cambria Math"/>
                          </a:rPr>
                          <m:t>′</m:t>
                        </m:r>
                      </m:e>
                    </m:d>
                  </m:oMath>
                </a14:m>
                <a:r>
                  <a:rPr lang="ja-JP" altLang="en-US" sz="1600" b="0" dirty="0" smtClean="0">
                    <a:solidFill>
                      <a:prstClr val="black"/>
                    </a:solidFill>
                    <a:latin typeface="IPAゴシック" pitchFamily="49" charset="-128"/>
                    <a:ea typeface="IPAゴシック" pitchFamily="49" charset="-128"/>
                  </a:rPr>
                  <a:t>の次数を</a:t>
                </a:r>
                <a14:m>
                  <m:oMath xmlns:m="http://schemas.openxmlformats.org/officeDocument/2006/math">
                    <m:sSub>
                      <m:sSubPr>
                        <m:ctrlPr>
                          <a:rPr lang="en-US" altLang="ja-JP" sz="1600" b="0" i="1" smtClean="0">
                            <a:solidFill>
                              <a:prstClr val="black"/>
                            </a:solidFill>
                            <a:latin typeface="Cambria Math"/>
                            <a:ea typeface="IPAゴシック" pitchFamily="49" charset="-128"/>
                          </a:rPr>
                        </m:ctrlPr>
                      </m:sSubPr>
                      <m:e>
                        <m:r>
                          <a:rPr lang="ja-JP" altLang="en-US" sz="1600" b="0" i="1" smtClean="0">
                            <a:solidFill>
                              <a:prstClr val="black"/>
                            </a:solidFill>
                            <a:latin typeface="Cambria Math"/>
                            <a:ea typeface="IPAゴシック" pitchFamily="49" charset="-128"/>
                          </a:rPr>
                          <m:t>𝑘</m:t>
                        </m:r>
                      </m:e>
                      <m:sub>
                        <m:r>
                          <a:rPr lang="en-US" altLang="ja-JP" sz="1600" b="0" i="1" smtClean="0">
                            <a:solidFill>
                              <a:prstClr val="black"/>
                            </a:solidFill>
                            <a:latin typeface="Cambria Math"/>
                            <a:ea typeface="IPAゴシック" pitchFamily="49" charset="-128"/>
                          </a:rPr>
                          <m:t>𝑖</m:t>
                        </m:r>
                      </m:sub>
                    </m:sSub>
                  </m:oMath>
                </a14:m>
                <a:r>
                  <a:rPr lang="ja-JP" altLang="en-US" sz="1600" b="0" dirty="0" smtClean="0">
                    <a:solidFill>
                      <a:prstClr val="black"/>
                    </a:solidFill>
                    <a:latin typeface="IPAゴシック" pitchFamily="49" charset="-128"/>
                    <a:ea typeface="IPAゴシック" pitchFamily="49" charset="-128"/>
                  </a:rPr>
                  <a:t>とする。新しい枝のそれぞれが</a:t>
                </a:r>
                <a:endParaRPr lang="en-US" altLang="ja-JP" sz="1600" b="0" i="1" dirty="0" smtClean="0">
                  <a:solidFill>
                    <a:prstClr val="black"/>
                  </a:solidFill>
                  <a:latin typeface="Cambria Math"/>
                  <a:ea typeface="IPAゴシック" pitchFamily="49" charset="-128"/>
                </a:endParaRPr>
              </a:p>
              <a:p>
                <a:pPr lvl="0">
                  <a:lnSpc>
                    <a:spcPct val="150000"/>
                  </a:lnSpc>
                  <a:tabLst>
                    <a:tab pos="6372225" algn="l"/>
                  </a:tabLst>
                </a:pPr>
                <a14:m>
                  <m:oMath xmlns:m="http://schemas.openxmlformats.org/officeDocument/2006/math">
                    <m:sSub>
                      <m:sSubPr>
                        <m:ctrlPr>
                          <a:rPr lang="en-US" altLang="ja-JP" sz="1600" b="0" i="1" smtClean="0">
                            <a:solidFill>
                              <a:prstClr val="black"/>
                            </a:solidFill>
                            <a:latin typeface="Cambria Math"/>
                            <a:ea typeface="IPAゴシック" pitchFamily="49" charset="-128"/>
                          </a:rPr>
                        </m:ctrlPr>
                      </m:sSubPr>
                      <m:e>
                        <m:r>
                          <a:rPr lang="ja-JP" altLang="en-US" sz="1600" b="0" i="1" smtClean="0">
                            <a:solidFill>
                              <a:prstClr val="black"/>
                            </a:solidFill>
                            <a:latin typeface="Cambria Math"/>
                            <a:ea typeface="IPAゴシック" pitchFamily="49" charset="-128"/>
                          </a:rPr>
                          <m:t>𝑣</m:t>
                        </m:r>
                      </m:e>
                      <m:sub>
                        <m:r>
                          <a:rPr lang="en-US" altLang="ja-JP" sz="1600" b="0" i="1" smtClean="0">
                            <a:solidFill>
                              <a:prstClr val="black"/>
                            </a:solidFill>
                            <a:latin typeface="Cambria Math"/>
                            <a:ea typeface="IPAゴシック" pitchFamily="49" charset="-128"/>
                          </a:rPr>
                          <m:t>𝑖</m:t>
                        </m:r>
                      </m:sub>
                    </m:sSub>
                  </m:oMath>
                </a14:m>
                <a:r>
                  <a:rPr lang="ja-JP" altLang="en-US" sz="1600" b="0" dirty="0" smtClean="0">
                    <a:solidFill>
                      <a:prstClr val="black"/>
                    </a:solidFill>
                    <a:latin typeface="IPAゴシック" pitchFamily="49" charset="-128"/>
                    <a:ea typeface="IPAゴシック" pitchFamily="49" charset="-128"/>
                  </a:rPr>
                  <a:t>に結びつく可能生を</a:t>
                </a:r>
                <a:endParaRPr lang="en-US" altLang="ja-JP" sz="1600" b="0" dirty="0" smtClean="0">
                  <a:solidFill>
                    <a:prstClr val="black"/>
                  </a:solidFill>
                  <a:latin typeface="IPAゴシック" pitchFamily="49" charset="-128"/>
                  <a:ea typeface="IPAゴシック" pitchFamily="49" charset="-128"/>
                </a:endParaRPr>
              </a:p>
              <a:p>
                <a:pPr lvl="0">
                  <a:lnSpc>
                    <a:spcPct val="150000"/>
                  </a:lnSpc>
                  <a:tabLst>
                    <a:tab pos="6372225" algn="l"/>
                  </a:tabLst>
                </a:pPr>
                <a14:m>
                  <m:oMathPara xmlns:m="http://schemas.openxmlformats.org/officeDocument/2006/math">
                    <m:oMathParaPr>
                      <m:jc m:val="center"/>
                    </m:oMathParaPr>
                    <m:oMath xmlns:m="http://schemas.openxmlformats.org/officeDocument/2006/math">
                      <m:r>
                        <a:rPr lang="en-US" altLang="ja-JP" sz="1600" b="0" i="1" smtClean="0">
                          <a:solidFill>
                            <a:prstClr val="black"/>
                          </a:solidFill>
                          <a:latin typeface="Cambria Math"/>
                          <a:ea typeface="IPAゴシック" pitchFamily="49" charset="-128"/>
                        </a:rPr>
                        <m:t>𝐼𝐼</m:t>
                      </m:r>
                      <m:d>
                        <m:dPr>
                          <m:ctrlPr>
                            <a:rPr lang="en-US" altLang="ja-JP" sz="1600" b="0" i="1" smtClean="0">
                              <a:solidFill>
                                <a:prstClr val="black"/>
                              </a:solidFill>
                              <a:latin typeface="Cambria Math"/>
                              <a:ea typeface="IPAゴシック" pitchFamily="49" charset="-128"/>
                            </a:rPr>
                          </m:ctrlPr>
                        </m:dPr>
                        <m:e>
                          <m:sSub>
                            <m:sSubPr>
                              <m:ctrlPr>
                                <a:rPr lang="en-US" altLang="ja-JP" sz="1600" b="0" i="1" smtClean="0">
                                  <a:solidFill>
                                    <a:prstClr val="black"/>
                                  </a:solidFill>
                                  <a:latin typeface="Cambria Math"/>
                                  <a:ea typeface="IPAゴシック" pitchFamily="49" charset="-128"/>
                                </a:rPr>
                              </m:ctrlPr>
                            </m:sSubPr>
                            <m:e>
                              <m:r>
                                <a:rPr lang="en-US" altLang="ja-JP" sz="1600" b="0" i="1" smtClean="0">
                                  <a:solidFill>
                                    <a:prstClr val="black"/>
                                  </a:solidFill>
                                  <a:latin typeface="Cambria Math"/>
                                  <a:ea typeface="IPAゴシック" pitchFamily="49" charset="-128"/>
                                </a:rPr>
                                <m:t>𝑘</m:t>
                              </m:r>
                            </m:e>
                            <m:sub>
                              <m:r>
                                <a:rPr lang="en-US" altLang="ja-JP" sz="1600" b="0" i="1" smtClean="0">
                                  <a:solidFill>
                                    <a:prstClr val="black"/>
                                  </a:solidFill>
                                  <a:latin typeface="Cambria Math"/>
                                  <a:ea typeface="IPAゴシック" pitchFamily="49" charset="-128"/>
                                </a:rPr>
                                <m:t>𝑖</m:t>
                              </m:r>
                            </m:sub>
                          </m:sSub>
                        </m:e>
                      </m:d>
                      <m:r>
                        <a:rPr lang="en-US" altLang="ja-JP" sz="1600" b="0" i="1" smtClean="0">
                          <a:solidFill>
                            <a:prstClr val="black"/>
                          </a:solidFill>
                          <a:latin typeface="Cambria Math"/>
                          <a:ea typeface="IPAゴシック" pitchFamily="49" charset="-128"/>
                        </a:rPr>
                        <m:t>=</m:t>
                      </m:r>
                      <m:f>
                        <m:fPr>
                          <m:ctrlPr>
                            <a:rPr lang="en-US" altLang="ja-JP" sz="1600" b="0" i="1" smtClean="0">
                              <a:solidFill>
                                <a:prstClr val="black"/>
                              </a:solidFill>
                              <a:latin typeface="Cambria Math"/>
                              <a:ea typeface="IPAゴシック" pitchFamily="49" charset="-128"/>
                            </a:rPr>
                          </m:ctrlPr>
                        </m:fPr>
                        <m:num>
                          <m:sSub>
                            <m:sSubPr>
                              <m:ctrlPr>
                                <a:rPr lang="en-US" altLang="ja-JP" sz="1600" b="0" i="1" smtClean="0">
                                  <a:solidFill>
                                    <a:prstClr val="black"/>
                                  </a:solidFill>
                                  <a:latin typeface="Cambria Math"/>
                                  <a:ea typeface="IPAゴシック" pitchFamily="49" charset="-128"/>
                                </a:rPr>
                              </m:ctrlPr>
                            </m:sSubPr>
                            <m:e>
                              <m:r>
                                <a:rPr lang="en-US" altLang="ja-JP" sz="1600" b="0" i="1" smtClean="0">
                                  <a:solidFill>
                                    <a:prstClr val="black"/>
                                  </a:solidFill>
                                  <a:latin typeface="Cambria Math"/>
                                  <a:ea typeface="IPAゴシック" pitchFamily="49" charset="-128"/>
                                </a:rPr>
                                <m:t>𝑘</m:t>
                              </m:r>
                            </m:e>
                            <m:sub>
                              <m:r>
                                <a:rPr lang="en-US" altLang="ja-JP" sz="1600" b="0" i="1" smtClean="0">
                                  <a:solidFill>
                                    <a:prstClr val="black"/>
                                  </a:solidFill>
                                  <a:latin typeface="Cambria Math"/>
                                  <a:ea typeface="IPAゴシック" pitchFamily="49" charset="-128"/>
                                </a:rPr>
                                <m:t>𝑖</m:t>
                              </m:r>
                            </m:sub>
                          </m:sSub>
                        </m:num>
                        <m:den>
                          <m:nary>
                            <m:naryPr>
                              <m:chr m:val="∑"/>
                              <m:limLoc m:val="subSup"/>
                              <m:ctrlPr>
                                <a:rPr lang="en-US" altLang="ja-JP" sz="1600" b="0" i="1" smtClean="0">
                                  <a:solidFill>
                                    <a:prstClr val="black"/>
                                  </a:solidFill>
                                  <a:latin typeface="Cambria Math"/>
                                  <a:ea typeface="IPAゴシック" pitchFamily="49" charset="-128"/>
                                </a:rPr>
                              </m:ctrlPr>
                            </m:naryPr>
                            <m:sub>
                              <m:r>
                                <m:rPr>
                                  <m:brk m:alnAt="25"/>
                                </m:rPr>
                                <a:rPr lang="en-US" altLang="ja-JP" sz="1600" b="0" i="1" smtClean="0">
                                  <a:solidFill>
                                    <a:prstClr val="black"/>
                                  </a:solidFill>
                                  <a:latin typeface="Cambria Math"/>
                                  <a:ea typeface="IPAゴシック" pitchFamily="49" charset="-128"/>
                                </a:rPr>
                                <m:t>𝑗</m:t>
                              </m:r>
                              <m:r>
                                <a:rPr lang="en-US" altLang="ja-JP" sz="1600" b="0" i="1" smtClean="0">
                                  <a:solidFill>
                                    <a:prstClr val="black"/>
                                  </a:solidFill>
                                  <a:latin typeface="Cambria Math"/>
                                  <a:ea typeface="IPAゴシック" pitchFamily="49" charset="-128"/>
                                </a:rPr>
                                <m:t>=1</m:t>
                              </m:r>
                            </m:sub>
                            <m:sup>
                              <m:r>
                                <a:rPr lang="en-US" altLang="ja-JP" sz="1600" b="0" i="1" smtClean="0">
                                  <a:solidFill>
                                    <a:prstClr val="black"/>
                                  </a:solidFill>
                                  <a:latin typeface="Cambria Math"/>
                                  <a:ea typeface="IPAゴシック" pitchFamily="49" charset="-128"/>
                                </a:rPr>
                                <m:t>𝑁</m:t>
                              </m:r>
                              <m:r>
                                <a:rPr lang="en-US" altLang="ja-JP" sz="1600" b="0" i="1" smtClean="0">
                                  <a:solidFill>
                                    <a:prstClr val="black"/>
                                  </a:solidFill>
                                  <a:latin typeface="Cambria Math"/>
                                  <a:ea typeface="IPAゴシック" pitchFamily="49" charset="-128"/>
                                </a:rPr>
                                <m:t>′</m:t>
                              </m:r>
                            </m:sup>
                            <m:e>
                              <m:sSub>
                                <m:sSubPr>
                                  <m:ctrlPr>
                                    <a:rPr lang="en-US" altLang="ja-JP" sz="1600" b="0" i="1" smtClean="0">
                                      <a:solidFill>
                                        <a:prstClr val="black"/>
                                      </a:solidFill>
                                      <a:latin typeface="Cambria Math"/>
                                      <a:ea typeface="IPAゴシック" pitchFamily="49" charset="-128"/>
                                    </a:rPr>
                                  </m:ctrlPr>
                                </m:sSubPr>
                                <m:e>
                                  <m:r>
                                    <a:rPr lang="en-US" altLang="ja-JP" sz="1600" b="0" i="1" smtClean="0">
                                      <a:solidFill>
                                        <a:prstClr val="black"/>
                                      </a:solidFill>
                                      <a:latin typeface="Cambria Math"/>
                                      <a:ea typeface="IPAゴシック" pitchFamily="49" charset="-128"/>
                                    </a:rPr>
                                    <m:t>𝑘</m:t>
                                  </m:r>
                                </m:e>
                                <m:sub>
                                  <m:r>
                                    <a:rPr lang="en-US" altLang="ja-JP" sz="1600" b="0" i="1" smtClean="0">
                                      <a:solidFill>
                                        <a:prstClr val="black"/>
                                      </a:solidFill>
                                      <a:latin typeface="Cambria Math"/>
                                      <a:ea typeface="IPAゴシック" pitchFamily="49" charset="-128"/>
                                    </a:rPr>
                                    <m:t>𝑗</m:t>
                                  </m:r>
                                </m:sub>
                              </m:sSub>
                            </m:e>
                          </m:nary>
                        </m:den>
                      </m:f>
                      <m:r>
                        <a:rPr lang="en-US" altLang="ja-JP" sz="1600" b="0" i="1" smtClean="0">
                          <a:solidFill>
                            <a:prstClr val="black"/>
                          </a:solidFill>
                          <a:latin typeface="Cambria Math"/>
                          <a:ea typeface="IPAゴシック" pitchFamily="49" charset="-128"/>
                        </a:rPr>
                        <m:t>,</m:t>
                      </m:r>
                      <m:d>
                        <m:dPr>
                          <m:ctrlPr>
                            <a:rPr lang="en-US" altLang="ja-JP" sz="1600" b="0" i="1" smtClean="0">
                              <a:solidFill>
                                <a:prstClr val="black"/>
                              </a:solidFill>
                              <a:latin typeface="Cambria Math"/>
                              <a:ea typeface="IPAゴシック" pitchFamily="49" charset="-128"/>
                            </a:rPr>
                          </m:ctrlPr>
                        </m:dPr>
                        <m:e>
                          <m:r>
                            <a:rPr lang="en-US" altLang="ja-JP" sz="1600" b="0" i="1" smtClean="0">
                              <a:solidFill>
                                <a:prstClr val="black"/>
                              </a:solidFill>
                              <a:latin typeface="Cambria Math"/>
                              <a:ea typeface="IPAゴシック" pitchFamily="49" charset="-128"/>
                            </a:rPr>
                            <m:t>1</m:t>
                          </m:r>
                          <m:r>
                            <a:rPr lang="en-US" altLang="ja-JP" sz="1600" b="0" i="1" smtClean="0">
                              <a:solidFill>
                                <a:prstClr val="black"/>
                              </a:solidFill>
                              <a:latin typeface="Cambria Math"/>
                              <a:ea typeface="Cambria Math"/>
                            </a:rPr>
                            <m:t>≤</m:t>
                          </m:r>
                          <m:r>
                            <a:rPr lang="en-US" altLang="ja-JP" sz="1600" b="0" i="1" smtClean="0">
                              <a:solidFill>
                                <a:prstClr val="black"/>
                              </a:solidFill>
                              <a:latin typeface="Cambria Math"/>
                              <a:ea typeface="Cambria Math"/>
                            </a:rPr>
                            <m:t>𝑖</m:t>
                          </m:r>
                          <m:r>
                            <a:rPr lang="en-US" altLang="ja-JP" sz="1600" b="0" i="1" smtClean="0">
                              <a:solidFill>
                                <a:prstClr val="black"/>
                              </a:solidFill>
                              <a:latin typeface="Cambria Math"/>
                              <a:ea typeface="Cambria Math"/>
                            </a:rPr>
                            <m:t>≤</m:t>
                          </m:r>
                          <m:r>
                            <a:rPr lang="en-US" altLang="ja-JP" sz="1600" b="0" i="1" smtClean="0">
                              <a:solidFill>
                                <a:prstClr val="black"/>
                              </a:solidFill>
                              <a:latin typeface="Cambria Math"/>
                              <a:ea typeface="Cambria Math"/>
                            </a:rPr>
                            <m:t>𝑁</m:t>
                          </m:r>
                          <m:r>
                            <a:rPr lang="en-US" altLang="ja-JP" sz="1600" b="0" i="1" smtClean="0">
                              <a:solidFill>
                                <a:prstClr val="black"/>
                              </a:solidFill>
                              <a:latin typeface="Cambria Math"/>
                              <a:ea typeface="Cambria Math"/>
                            </a:rPr>
                            <m:t>′</m:t>
                          </m:r>
                        </m:e>
                      </m:d>
                    </m:oMath>
                  </m:oMathPara>
                </a14:m>
                <a:endParaRPr lang="en-US" altLang="ja-JP" sz="1600" b="0" dirty="0" smtClean="0">
                  <a:solidFill>
                    <a:prstClr val="black"/>
                  </a:solidFill>
                  <a:latin typeface="IPAゴシック" pitchFamily="49" charset="-128"/>
                  <a:ea typeface="IPAゴシック" pitchFamily="49" charset="-128"/>
                </a:endParaRPr>
              </a:p>
              <a:p>
                <a:pPr lvl="0">
                  <a:lnSpc>
                    <a:spcPct val="150000"/>
                  </a:lnSpc>
                  <a:tabLst>
                    <a:tab pos="6372225" algn="l"/>
                  </a:tabLst>
                </a:pPr>
                <a:r>
                  <a:rPr lang="ja-JP" altLang="en-US" sz="1600" dirty="0" smtClean="0">
                    <a:solidFill>
                      <a:prstClr val="black"/>
                    </a:solidFill>
                    <a:latin typeface="IPAゴシック" pitchFamily="49" charset="-128"/>
                    <a:ea typeface="IPAゴシック" pitchFamily="49" charset="-128"/>
                  </a:rPr>
                  <a:t>とする。分子からわかるように、元からある頂点は、次数に比例して新しい枝を受けとりやすい。（優先的選択）新しい頂点から同じ</a:t>
                </a:r>
                <a14:m>
                  <m:oMath xmlns:m="http://schemas.openxmlformats.org/officeDocument/2006/math">
                    <m:sSub>
                      <m:sSubPr>
                        <m:ctrlPr>
                          <a:rPr lang="en-US" altLang="ja-JP" sz="1600" i="1">
                            <a:solidFill>
                              <a:prstClr val="black"/>
                            </a:solidFill>
                            <a:latin typeface="Cambria Math"/>
                            <a:ea typeface="IPAゴシック" pitchFamily="49" charset="-128"/>
                          </a:rPr>
                        </m:ctrlPr>
                      </m:sSubPr>
                      <m:e>
                        <m:r>
                          <a:rPr lang="ja-JP" altLang="en-US" sz="1600" i="1">
                            <a:solidFill>
                              <a:prstClr val="black"/>
                            </a:solidFill>
                            <a:latin typeface="Cambria Math"/>
                            <a:ea typeface="IPAゴシック" pitchFamily="49" charset="-128"/>
                          </a:rPr>
                          <m:t>𝑣</m:t>
                        </m:r>
                      </m:e>
                      <m:sub>
                        <m:r>
                          <a:rPr lang="en-US" altLang="ja-JP" sz="1600" i="1">
                            <a:solidFill>
                              <a:prstClr val="black"/>
                            </a:solidFill>
                            <a:latin typeface="Cambria Math"/>
                            <a:ea typeface="IPAゴシック" pitchFamily="49" charset="-128"/>
                          </a:rPr>
                          <m:t>𝑖</m:t>
                        </m:r>
                      </m:sub>
                    </m:sSub>
                  </m:oMath>
                </a14:m>
                <a:r>
                  <a:rPr lang="ja-JP" altLang="en-US" sz="1600" b="0" dirty="0" smtClean="0">
                    <a:solidFill>
                      <a:prstClr val="black"/>
                    </a:solidFill>
                    <a:latin typeface="IPAゴシック" pitchFamily="49" charset="-128"/>
                    <a:ea typeface="IPAゴシック" pitchFamily="49" charset="-128"/>
                  </a:rPr>
                  <a:t>へ複数の枝が来ないようにするが、本質的な縛りではない。また、</a:t>
                </a:r>
                <a14:m>
                  <m:oMath xmlns:m="http://schemas.openxmlformats.org/officeDocument/2006/math">
                    <m:r>
                      <a:rPr lang="en-US" altLang="ja-JP" sz="1600" b="0" i="1" smtClean="0">
                        <a:solidFill>
                          <a:prstClr val="black"/>
                        </a:solidFill>
                        <a:latin typeface="Cambria Math"/>
                        <a:ea typeface="IPAゴシック" pitchFamily="49" charset="-128"/>
                      </a:rPr>
                      <m:t>𝑚</m:t>
                    </m:r>
                    <m:r>
                      <a:rPr lang="en-US" altLang="ja-JP" sz="1600" b="0" i="1" smtClean="0">
                        <a:solidFill>
                          <a:prstClr val="black"/>
                        </a:solidFill>
                        <a:latin typeface="Cambria Math"/>
                        <a:ea typeface="Cambria Math"/>
                      </a:rPr>
                      <m:t>≥2</m:t>
                    </m:r>
                  </m:oMath>
                </a14:m>
                <a:r>
                  <a:rPr lang="ja-JP" altLang="en-US" sz="1600" b="0" dirty="0" smtClean="0">
                    <a:solidFill>
                      <a:prstClr val="black"/>
                    </a:solidFill>
                    <a:latin typeface="IPAゴシック" pitchFamily="49" charset="-128"/>
                    <a:ea typeface="IPAゴシック" pitchFamily="49" charset="-128"/>
                  </a:rPr>
                  <a:t>のとき、新しい枝を１本入れた時点でこの式に使われる</a:t>
                </a:r>
                <a14:m>
                  <m:oMath xmlns:m="http://schemas.openxmlformats.org/officeDocument/2006/math">
                    <m:sSub>
                      <m:sSubPr>
                        <m:ctrlPr>
                          <a:rPr lang="en-US" altLang="ja-JP" sz="1600" i="1">
                            <a:solidFill>
                              <a:prstClr val="black"/>
                            </a:solidFill>
                            <a:latin typeface="Cambria Math"/>
                            <a:ea typeface="IPAゴシック" pitchFamily="49" charset="-128"/>
                          </a:rPr>
                        </m:ctrlPr>
                      </m:sSubPr>
                      <m:e>
                        <m:r>
                          <a:rPr lang="ja-JP" altLang="en-US" sz="1600" i="1">
                            <a:solidFill>
                              <a:prstClr val="black"/>
                            </a:solidFill>
                            <a:latin typeface="Cambria Math"/>
                            <a:ea typeface="IPAゴシック" pitchFamily="49" charset="-128"/>
                          </a:rPr>
                          <m:t>𝑘</m:t>
                        </m:r>
                      </m:e>
                      <m:sub>
                        <m:r>
                          <a:rPr lang="en-US" altLang="ja-JP" sz="1600" i="1">
                            <a:solidFill>
                              <a:prstClr val="black"/>
                            </a:solidFill>
                            <a:latin typeface="Cambria Math"/>
                            <a:ea typeface="IPAゴシック" pitchFamily="49" charset="-128"/>
                          </a:rPr>
                          <m:t>𝑖</m:t>
                        </m:r>
                      </m:sub>
                    </m:sSub>
                  </m:oMath>
                </a14:m>
                <a:r>
                  <a:rPr lang="ja-JP" altLang="en-US" sz="1600" b="0" dirty="0" smtClean="0">
                    <a:solidFill>
                      <a:prstClr val="black"/>
                    </a:solidFill>
                    <a:latin typeface="IPAゴシック" pitchFamily="49" charset="-128"/>
                    <a:ea typeface="IPAゴシック" pitchFamily="49" charset="-128"/>
                  </a:rPr>
                  <a:t>を更新するかしないか決める必要がある。だだ、どちらに決めても良い。</a:t>
                </a:r>
                <a:endParaRPr lang="en-US" altLang="ja-JP" sz="1600" b="0" dirty="0" smtClean="0">
                  <a:solidFill>
                    <a:prstClr val="black"/>
                  </a:solidFill>
                  <a:latin typeface="IPAゴシック" pitchFamily="49" charset="-128"/>
                  <a:ea typeface="IPAゴシック" pitchFamily="49" charset="-128"/>
                </a:endParaRPr>
              </a:p>
              <a:p>
                <a:pPr lvl="0">
                  <a:lnSpc>
                    <a:spcPct val="150000"/>
                  </a:lnSpc>
                  <a:tabLst>
                    <a:tab pos="6372225" algn="l"/>
                  </a:tabLst>
                </a:pPr>
                <a:r>
                  <a:rPr lang="ja-JP" altLang="en-US" sz="1600" dirty="0" smtClean="0">
                    <a:solidFill>
                      <a:prstClr val="black"/>
                    </a:solidFill>
                    <a:latin typeface="IPAゴシック" pitchFamily="49" charset="-128"/>
                    <a:ea typeface="IPAゴシック" pitchFamily="49" charset="-128"/>
                  </a:rPr>
                  <a:t>③頂点数が</a:t>
                </a:r>
                <a14:m>
                  <m:oMath xmlns:m="http://schemas.openxmlformats.org/officeDocument/2006/math">
                    <m:r>
                      <a:rPr lang="en-US" altLang="ja-JP" sz="1600" i="1">
                        <a:solidFill>
                          <a:prstClr val="black"/>
                        </a:solidFill>
                        <a:latin typeface="Cambria Math"/>
                        <a:ea typeface="Cambria Math"/>
                      </a:rPr>
                      <m:t>𝑁</m:t>
                    </m:r>
                  </m:oMath>
                </a14:m>
                <a:r>
                  <a:rPr lang="ja-JP" altLang="en-US" sz="1600" b="0" dirty="0" smtClean="0">
                    <a:solidFill>
                      <a:prstClr val="black"/>
                    </a:solidFill>
                    <a:latin typeface="IPAゴシック" pitchFamily="49" charset="-128"/>
                    <a:ea typeface="IPAゴシック" pitchFamily="49" charset="-128"/>
                  </a:rPr>
                  <a:t>になるまで、ステップ２によって頂点を追加する。</a:t>
                </a:r>
                <a14:m>
                  <m:oMath xmlns:m="http://schemas.openxmlformats.org/officeDocument/2006/math">
                    <m:sSub>
                      <m:sSubPr>
                        <m:ctrlPr>
                          <a:rPr lang="en-US" altLang="ja-JP" sz="1600" b="0" i="1" smtClean="0">
                            <a:solidFill>
                              <a:prstClr val="black"/>
                            </a:solidFill>
                            <a:latin typeface="Cambria Math"/>
                            <a:ea typeface="IPAゴシック" pitchFamily="49" charset="-128"/>
                          </a:rPr>
                        </m:ctrlPr>
                      </m:sSubPr>
                      <m:e>
                        <m:r>
                          <a:rPr lang="en-US" altLang="ja-JP" sz="1600" b="0" i="1" smtClean="0">
                            <a:solidFill>
                              <a:prstClr val="black"/>
                            </a:solidFill>
                            <a:latin typeface="Cambria Math"/>
                            <a:ea typeface="IPAゴシック" pitchFamily="49" charset="-128"/>
                          </a:rPr>
                          <m:t>𝑚</m:t>
                        </m:r>
                      </m:e>
                      <m:sub>
                        <m:r>
                          <a:rPr lang="en-US" altLang="ja-JP" sz="1600" b="0" i="1" smtClean="0">
                            <a:solidFill>
                              <a:prstClr val="black"/>
                            </a:solidFill>
                            <a:latin typeface="Cambria Math"/>
                            <a:ea typeface="IPAゴシック" pitchFamily="49" charset="-128"/>
                          </a:rPr>
                          <m:t>0</m:t>
                        </m:r>
                      </m:sub>
                    </m:sSub>
                    <m:r>
                      <a:rPr lang="en-US" altLang="ja-JP" sz="1600" b="0" i="1" smtClean="0">
                        <a:solidFill>
                          <a:prstClr val="black"/>
                        </a:solidFill>
                        <a:latin typeface="Cambria Math"/>
                        <a:ea typeface="IPAゴシック" pitchFamily="49" charset="-128"/>
                      </a:rPr>
                      <m:t>=3,</m:t>
                    </m:r>
                    <m:r>
                      <a:rPr lang="en-US" altLang="ja-JP" sz="1600" b="0" i="1" smtClean="0">
                        <a:solidFill>
                          <a:prstClr val="black"/>
                        </a:solidFill>
                        <a:latin typeface="Cambria Math"/>
                        <a:ea typeface="IPAゴシック" pitchFamily="49" charset="-128"/>
                      </a:rPr>
                      <m:t>𝑚</m:t>
                    </m:r>
                    <m:r>
                      <a:rPr lang="en-US" altLang="ja-JP" sz="1600" b="0" i="1" smtClean="0">
                        <a:solidFill>
                          <a:prstClr val="black"/>
                        </a:solidFill>
                        <a:latin typeface="Cambria Math"/>
                        <a:ea typeface="IPAゴシック" pitchFamily="49" charset="-128"/>
                      </a:rPr>
                      <m:t>=3</m:t>
                    </m:r>
                  </m:oMath>
                </a14:m>
                <a:r>
                  <a:rPr lang="ja-JP" altLang="en-US" sz="1600" b="0" dirty="0" smtClean="0">
                    <a:solidFill>
                      <a:prstClr val="black"/>
                    </a:solidFill>
                    <a:latin typeface="IPAゴシック" pitchFamily="49" charset="-128"/>
                    <a:ea typeface="IPAゴシック" pitchFamily="49" charset="-128"/>
                  </a:rPr>
                  <a:t>のとき最初の数ステップは図</a:t>
                </a:r>
                <a:r>
                  <a:rPr lang="en-US" altLang="ja-JP" sz="1600" dirty="0" smtClean="0">
                    <a:solidFill>
                      <a:prstClr val="black"/>
                    </a:solidFill>
                    <a:latin typeface="IPAゴシック" pitchFamily="49" charset="-128"/>
                    <a:ea typeface="IPAゴシック" pitchFamily="49" charset="-128"/>
                  </a:rPr>
                  <a:t>6.1</a:t>
                </a:r>
                <a:r>
                  <a:rPr lang="ja-JP" altLang="en-US" sz="1600" b="0" dirty="0" smtClean="0">
                    <a:solidFill>
                      <a:prstClr val="black"/>
                    </a:solidFill>
                    <a:latin typeface="IPAゴシック" pitchFamily="49" charset="-128"/>
                    <a:ea typeface="IPAゴシック" pitchFamily="49" charset="-128"/>
                  </a:rPr>
                  <a:t>の様に</a:t>
                </a:r>
                <a:r>
                  <a:rPr lang="ja-JP" altLang="en-US" sz="1600" dirty="0" smtClean="0">
                    <a:solidFill>
                      <a:prstClr val="black"/>
                    </a:solidFill>
                    <a:latin typeface="IPAゴシック" pitchFamily="49" charset="-128"/>
                    <a:ea typeface="IPAゴシック" pitchFamily="49" charset="-128"/>
                  </a:rPr>
                  <a:t>なる。太線の枝は、新しく加わった枝である。生成された例のネットワークは、図</a:t>
                </a:r>
                <a:r>
                  <a:rPr lang="en-US" altLang="ja-JP" sz="1600" dirty="0" smtClean="0">
                    <a:solidFill>
                      <a:prstClr val="black"/>
                    </a:solidFill>
                    <a:latin typeface="IPAゴシック" pitchFamily="49" charset="-128"/>
                    <a:ea typeface="IPAゴシック" pitchFamily="49" charset="-128"/>
                  </a:rPr>
                  <a:t>6.2</a:t>
                </a:r>
                <a:r>
                  <a:rPr lang="ja-JP" altLang="en-US" sz="1600" dirty="0" smtClean="0">
                    <a:solidFill>
                      <a:prstClr val="black"/>
                    </a:solidFill>
                    <a:latin typeface="IPAゴシック" pitchFamily="49" charset="-128"/>
                    <a:ea typeface="IPAゴシック" pitchFamily="49" charset="-128"/>
                  </a:rPr>
                  <a:t>に示す。　　　　　　　　　　　　　</a:t>
                </a:r>
                <a:r>
                  <a:rPr lang="en-US" altLang="ja-JP" sz="1600" dirty="0" smtClean="0">
                    <a:solidFill>
                      <a:prstClr val="black"/>
                    </a:solidFill>
                    <a:latin typeface="IPAゴシック" pitchFamily="49" charset="-128"/>
                    <a:ea typeface="IPAゴシック" pitchFamily="49" charset="-128"/>
                  </a:rPr>
                  <a:t>※</a:t>
                </a:r>
                <a:r>
                  <a:rPr lang="ja-JP" altLang="en-US" sz="1600" dirty="0" smtClean="0">
                    <a:solidFill>
                      <a:prstClr val="black"/>
                    </a:solidFill>
                    <a:latin typeface="IPAゴシック" pitchFamily="49" charset="-128"/>
                    <a:ea typeface="IPAゴシック" pitchFamily="49" charset="-128"/>
                  </a:rPr>
                  <a:t>図は次のスライドで。</a:t>
                </a:r>
                <a:endParaRPr lang="en-US" altLang="ja-JP" sz="1600" dirty="0" smtClean="0">
                  <a:solidFill>
                    <a:prstClr val="black"/>
                  </a:solidFill>
                  <a:latin typeface="IPAゴシック" pitchFamily="49" charset="-128"/>
                  <a:ea typeface="IPAゴシック" pitchFamily="49" charset="-128"/>
                </a:endParaRPr>
              </a:p>
            </p:txBody>
          </p:sp>
        </mc:Choice>
        <mc:Fallback xmlns="">
          <p:sp>
            <p:nvSpPr>
              <p:cNvPr id="5" name="正方形/長方形 4"/>
              <p:cNvSpPr>
                <a:spLocks noRot="1" noChangeAspect="1" noMove="1" noResize="1" noEditPoints="1" noAdjustHandles="1" noChangeArrowheads="1" noChangeShapeType="1" noTextEdit="1"/>
              </p:cNvSpPr>
              <p:nvPr/>
            </p:nvSpPr>
            <p:spPr>
              <a:xfrm>
                <a:off x="473179" y="345998"/>
                <a:ext cx="8422976" cy="6149504"/>
              </a:xfrm>
              <a:prstGeom prst="rect">
                <a:avLst/>
              </a:prstGeom>
              <a:blipFill rotWithShape="1">
                <a:blip r:embed="rId2"/>
                <a:stretch>
                  <a:fillRect l="-434" r="-290" b="-29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355125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381" y="94850"/>
            <a:ext cx="6031731" cy="1893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8381" y="2097971"/>
            <a:ext cx="4407907" cy="4725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6221809" y="5899784"/>
            <a:ext cx="2836606" cy="923330"/>
          </a:xfrm>
          <a:prstGeom prst="rect">
            <a:avLst/>
          </a:prstGeom>
        </p:spPr>
        <p:txBody>
          <a:bodyPr wrap="square">
            <a:spAutoFit/>
          </a:bodyPr>
          <a:lstStyle/>
          <a:p>
            <a:r>
              <a:rPr lang="ja-JP" altLang="en-US" dirty="0">
                <a:latin typeface="IPA Pゴシック" pitchFamily="50" charset="-128"/>
                <a:ea typeface="IPA Pゴシック" pitchFamily="50" charset="-128"/>
              </a:rPr>
              <a:t>出典</a:t>
            </a:r>
            <a:r>
              <a:rPr lang="en-US" altLang="ja-JP" dirty="0" smtClean="0">
                <a:latin typeface="IPA Pゴシック" pitchFamily="50" charset="-128"/>
                <a:ea typeface="IPA Pゴシック" pitchFamily="50" charset="-128"/>
              </a:rPr>
              <a:t>:</a:t>
            </a:r>
            <a:r>
              <a:rPr lang="ja-JP" altLang="en-US" dirty="0">
                <a:latin typeface="IPA Pゴシック" pitchFamily="50" charset="-128"/>
                <a:ea typeface="IPA Pゴシック" pitchFamily="50" charset="-128"/>
              </a:rPr>
              <a:t>伊藤大雄</a:t>
            </a:r>
            <a:r>
              <a:rPr lang="en-US" altLang="ja-JP" dirty="0">
                <a:latin typeface="IPA Pゴシック" pitchFamily="50" charset="-128"/>
                <a:ea typeface="IPA Pゴシック" pitchFamily="50" charset="-128"/>
              </a:rPr>
              <a:t>,</a:t>
            </a:r>
            <a:r>
              <a:rPr lang="ja-JP" altLang="en-US" dirty="0">
                <a:latin typeface="IPA Pゴシック" pitchFamily="50" charset="-128"/>
                <a:ea typeface="IPA Pゴシック" pitchFamily="50" charset="-128"/>
              </a:rPr>
              <a:t>宇野裕之 編著  離散数学のすすめ </a:t>
            </a:r>
            <a:r>
              <a:rPr lang="en-US" altLang="ja-JP" dirty="0">
                <a:latin typeface="IPA Pゴシック" pitchFamily="50" charset="-128"/>
                <a:ea typeface="IPA Pゴシック" pitchFamily="50" charset="-128"/>
              </a:rPr>
              <a:t>(</a:t>
            </a:r>
            <a:r>
              <a:rPr lang="ja-JP" altLang="en-US" dirty="0">
                <a:latin typeface="IPA Pゴシック" pitchFamily="50" charset="-128"/>
                <a:ea typeface="IPA Pゴシック" pitchFamily="50" charset="-128"/>
              </a:rPr>
              <a:t>現代数学社</a:t>
            </a:r>
            <a:r>
              <a:rPr lang="en-US" altLang="ja-JP">
                <a:latin typeface="IPA Pゴシック" pitchFamily="50" charset="-128"/>
                <a:ea typeface="IPA Pゴシック" pitchFamily="50" charset="-128"/>
              </a:rPr>
              <a:t>) </a:t>
            </a:r>
            <a:endParaRPr lang="ja-JP" altLang="en-US" dirty="0">
              <a:latin typeface="IPA Pゴシック" pitchFamily="50" charset="-128"/>
              <a:ea typeface="IPA Pゴシック" pitchFamily="50" charset="-128"/>
            </a:endParaRPr>
          </a:p>
        </p:txBody>
      </p:sp>
    </p:spTree>
    <p:extLst>
      <p:ext uri="{BB962C8B-B14F-4D97-AF65-F5344CB8AC3E}">
        <p14:creationId xmlns:p14="http://schemas.microsoft.com/office/powerpoint/2010/main" val="2841746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426954" y="692696"/>
            <a:ext cx="8422976" cy="5493812"/>
          </a:xfrm>
          <a:prstGeom prst="rect">
            <a:avLst/>
          </a:prstGeom>
        </p:spPr>
        <p:txBody>
          <a:bodyPr wrap="square">
            <a:spAutoFit/>
          </a:bodyPr>
          <a:lstStyle/>
          <a:p>
            <a:pPr lvl="0" algn="ctr">
              <a:lnSpc>
                <a:spcPct val="150000"/>
              </a:lnSpc>
            </a:pPr>
            <a:r>
              <a:rPr lang="en-US" altLang="ja-JP" sz="2600" dirty="0" smtClean="0">
                <a:solidFill>
                  <a:prstClr val="black"/>
                </a:solidFill>
                <a:latin typeface="IPAゴシック" pitchFamily="49" charset="-128"/>
                <a:ea typeface="IPAゴシック" pitchFamily="49" charset="-128"/>
              </a:rPr>
              <a:t>1999</a:t>
            </a:r>
            <a:r>
              <a:rPr lang="ja-JP" altLang="en-US" sz="2600" dirty="0" smtClean="0">
                <a:solidFill>
                  <a:prstClr val="black"/>
                </a:solidFill>
                <a:latin typeface="IPAゴシック" pitchFamily="49" charset="-128"/>
                <a:ea typeface="IPAゴシック" pitchFamily="49" charset="-128"/>
              </a:rPr>
              <a:t>年以降、様々なスケールフリー・ネットワークの数理的なモデルが提唱された。それらの多くは、ネットワークが成長するという仮定に基づく。成長するとは、時間とともに頂点と枝が増える事である。</a:t>
            </a:r>
            <a:endParaRPr lang="en-US" altLang="ja-JP" sz="2600" dirty="0">
              <a:solidFill>
                <a:prstClr val="black"/>
              </a:solidFill>
              <a:latin typeface="IPAゴシック" pitchFamily="49" charset="-128"/>
              <a:ea typeface="IPAゴシック" pitchFamily="49" charset="-128"/>
            </a:endParaRPr>
          </a:p>
          <a:p>
            <a:pPr lvl="0" algn="ctr">
              <a:lnSpc>
                <a:spcPct val="150000"/>
              </a:lnSpc>
            </a:pPr>
            <a:r>
              <a:rPr lang="ja-JP" altLang="en-US" sz="2600" dirty="0" smtClean="0">
                <a:solidFill>
                  <a:prstClr val="black"/>
                </a:solidFill>
                <a:latin typeface="IPAゴシック" pitchFamily="49" charset="-128"/>
                <a:ea typeface="IPAゴシック" pitchFamily="49" charset="-128"/>
              </a:rPr>
              <a:t>例</a:t>
            </a:r>
            <a:r>
              <a:rPr lang="en-US" altLang="ja-JP" sz="2600" dirty="0" smtClean="0">
                <a:solidFill>
                  <a:prstClr val="black"/>
                </a:solidFill>
                <a:latin typeface="IPAゴシック" pitchFamily="49" charset="-128"/>
                <a:ea typeface="IPAゴシック" pitchFamily="49" charset="-128"/>
              </a:rPr>
              <a:t>.</a:t>
            </a:r>
            <a:r>
              <a:rPr lang="ja-JP" altLang="en-US" sz="2600" dirty="0" smtClean="0">
                <a:solidFill>
                  <a:prstClr val="black"/>
                </a:solidFill>
                <a:latin typeface="IPAゴシック" pitchFamily="49" charset="-128"/>
                <a:ea typeface="IPAゴシック" pitchFamily="49" charset="-128"/>
              </a:rPr>
              <a:t>インターネット、航空網など</a:t>
            </a:r>
            <a:endParaRPr lang="en-US" altLang="ja-JP" sz="2600" dirty="0" smtClean="0">
              <a:solidFill>
                <a:prstClr val="black"/>
              </a:solidFill>
              <a:latin typeface="IPAゴシック" pitchFamily="49" charset="-128"/>
              <a:ea typeface="IPAゴシック" pitchFamily="49" charset="-128"/>
            </a:endParaRPr>
          </a:p>
          <a:p>
            <a:pPr lvl="0" algn="ctr">
              <a:lnSpc>
                <a:spcPct val="150000"/>
              </a:lnSpc>
            </a:pPr>
            <a:endParaRPr lang="en-US" altLang="ja-JP" sz="2600" dirty="0">
              <a:solidFill>
                <a:prstClr val="black"/>
              </a:solidFill>
              <a:latin typeface="IPAゴシック" pitchFamily="49" charset="-128"/>
              <a:ea typeface="IPAゴシック" pitchFamily="49" charset="-128"/>
            </a:endParaRPr>
          </a:p>
          <a:p>
            <a:pPr lvl="0" algn="ctr">
              <a:lnSpc>
                <a:spcPct val="150000"/>
              </a:lnSpc>
            </a:pPr>
            <a:r>
              <a:rPr lang="ja-JP" altLang="en-US" sz="2600" dirty="0" smtClean="0">
                <a:solidFill>
                  <a:prstClr val="black"/>
                </a:solidFill>
                <a:latin typeface="IPAゴシック" pitchFamily="49" charset="-128"/>
                <a:ea typeface="IPAゴシック" pitchFamily="49" charset="-128"/>
              </a:rPr>
              <a:t>この章では、成長するスケールフリー・ネットワークのモデルをいくつか紹介する。</a:t>
            </a:r>
            <a:endParaRPr lang="en-US" altLang="ja-JP" sz="2600" dirty="0" smtClean="0">
              <a:solidFill>
                <a:prstClr val="black"/>
              </a:solidFill>
              <a:latin typeface="IPAゴシック" pitchFamily="49" charset="-128"/>
              <a:ea typeface="IPAゴシック" pitchFamily="49" charset="-128"/>
            </a:endParaRPr>
          </a:p>
          <a:p>
            <a:pPr lvl="0" algn="ctr">
              <a:lnSpc>
                <a:spcPct val="150000"/>
              </a:lnSpc>
            </a:pPr>
            <a:r>
              <a:rPr lang="ja-JP" altLang="en-US" sz="2600" dirty="0">
                <a:solidFill>
                  <a:prstClr val="black"/>
                </a:solidFill>
                <a:latin typeface="IPAゴシック" pitchFamily="49" charset="-128"/>
                <a:ea typeface="IPAゴシック" pitchFamily="49" charset="-128"/>
              </a:rPr>
              <a:t>（</a:t>
            </a:r>
            <a:r>
              <a:rPr lang="ja-JP" altLang="en-US" sz="2600" dirty="0" smtClean="0">
                <a:solidFill>
                  <a:prstClr val="black"/>
                </a:solidFill>
                <a:latin typeface="IPAゴシック" pitchFamily="49" charset="-128"/>
                <a:ea typeface="IPAゴシック" pitchFamily="49" charset="-128"/>
              </a:rPr>
              <a:t>成長しないモデルは次の章で紹介しています。）</a:t>
            </a:r>
            <a:endParaRPr lang="ja-JP" altLang="en-US" sz="2600" dirty="0">
              <a:solidFill>
                <a:prstClr val="black"/>
              </a:solidFill>
              <a:latin typeface="IPAゴシック" pitchFamily="49" charset="-128"/>
              <a:ea typeface="IPAゴシック" pitchFamily="49" charset="-128"/>
            </a:endParaRPr>
          </a:p>
        </p:txBody>
      </p:sp>
    </p:spTree>
    <p:extLst>
      <p:ext uri="{BB962C8B-B14F-4D97-AF65-F5344CB8AC3E}">
        <p14:creationId xmlns:p14="http://schemas.microsoft.com/office/powerpoint/2010/main" val="783532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51520" y="404664"/>
            <a:ext cx="8422976" cy="615297"/>
          </a:xfrm>
          <a:prstGeom prst="rect">
            <a:avLst/>
          </a:prstGeom>
        </p:spPr>
        <p:txBody>
          <a:bodyPr wrap="square">
            <a:spAutoFit/>
          </a:bodyPr>
          <a:lstStyle/>
          <a:p>
            <a:pPr lvl="0" algn="ctr">
              <a:lnSpc>
                <a:spcPct val="150000"/>
              </a:lnSpc>
            </a:pPr>
            <a:r>
              <a:rPr lang="en-US" altLang="ja-JP" sz="2600" dirty="0" smtClean="0">
                <a:solidFill>
                  <a:prstClr val="black"/>
                </a:solidFill>
                <a:latin typeface="IPAゴシック" pitchFamily="49" charset="-128"/>
                <a:ea typeface="IPAゴシック" pitchFamily="49" charset="-128"/>
              </a:rPr>
              <a:t>【</a:t>
            </a:r>
            <a:r>
              <a:rPr lang="ja-JP" altLang="en-US" sz="2600" dirty="0" smtClean="0">
                <a:solidFill>
                  <a:prstClr val="black"/>
                </a:solidFill>
                <a:latin typeface="IPAゴシック" pitchFamily="49" charset="-128"/>
                <a:ea typeface="IPAゴシック" pitchFamily="49" charset="-128"/>
              </a:rPr>
              <a:t>おさらい</a:t>
            </a:r>
            <a:r>
              <a:rPr lang="en-US" altLang="ja-JP" sz="2600" dirty="0" smtClean="0">
                <a:solidFill>
                  <a:prstClr val="black"/>
                </a:solidFill>
                <a:latin typeface="IPAゴシック" pitchFamily="49" charset="-128"/>
                <a:ea typeface="IPAゴシック" pitchFamily="49" charset="-128"/>
              </a:rPr>
              <a:t>】</a:t>
            </a:r>
            <a:r>
              <a:rPr lang="ja-JP" altLang="en-US" sz="2600" dirty="0" smtClean="0">
                <a:solidFill>
                  <a:prstClr val="black"/>
                </a:solidFill>
                <a:latin typeface="IPAゴシック" pitchFamily="49" charset="-128"/>
                <a:ea typeface="IPAゴシック" pitchFamily="49" charset="-128"/>
              </a:rPr>
              <a:t>スケールフリー・ネットワークとは？</a:t>
            </a:r>
            <a:endParaRPr lang="ja-JP" altLang="en-US" sz="2600" dirty="0">
              <a:solidFill>
                <a:prstClr val="black"/>
              </a:solidFill>
              <a:latin typeface="IPAゴシック" pitchFamily="49" charset="-128"/>
              <a:ea typeface="IPAゴシック" pitchFamily="49" charset="-128"/>
            </a:endParaRPr>
          </a:p>
        </p:txBody>
      </p:sp>
      <p:sp>
        <p:nvSpPr>
          <p:cNvPr id="6" name="正方形/長方形 5"/>
          <p:cNvSpPr/>
          <p:nvPr/>
        </p:nvSpPr>
        <p:spPr>
          <a:xfrm>
            <a:off x="395536" y="1261414"/>
            <a:ext cx="8496944" cy="1879554"/>
          </a:xfrm>
          <a:prstGeom prst="rect">
            <a:avLst/>
          </a:prstGeom>
        </p:spPr>
        <p:txBody>
          <a:bodyPr wrap="square">
            <a:spAutoFit/>
          </a:bodyPr>
          <a:lstStyle/>
          <a:p>
            <a:pPr lvl="0">
              <a:lnSpc>
                <a:spcPct val="150000"/>
              </a:lnSpc>
            </a:pPr>
            <a:r>
              <a:rPr lang="ja-JP" altLang="en-US" sz="2000" dirty="0">
                <a:latin typeface="IPA Pゴシック" pitchFamily="50" charset="-128"/>
                <a:ea typeface="IPA Pゴシック" pitchFamily="50" charset="-128"/>
              </a:rPr>
              <a:t>一部のノードが他のたくさん</a:t>
            </a:r>
            <a:r>
              <a:rPr lang="ja-JP" altLang="en-US" sz="2000" dirty="0" smtClean="0">
                <a:latin typeface="IPA Pゴシック" pitchFamily="50" charset="-128"/>
                <a:ea typeface="IPA Pゴシック" pitchFamily="50" charset="-128"/>
              </a:rPr>
              <a:t>のノード（頂点）とエッジ（枝）で</a:t>
            </a:r>
            <a:r>
              <a:rPr lang="ja-JP" altLang="en-US" sz="2000" dirty="0">
                <a:latin typeface="IPA Pゴシック" pitchFamily="50" charset="-128"/>
                <a:ea typeface="IPA Pゴシック" pitchFamily="50" charset="-128"/>
              </a:rPr>
              <a:t>繋がっており、大きな次数を持っている一方で、大多数のノードはごくわずかなノードとしか繋がっておらず、次数は小さいという</a:t>
            </a:r>
            <a:r>
              <a:rPr lang="ja-JP" altLang="en-US" sz="2000" dirty="0" smtClean="0">
                <a:latin typeface="IPA Pゴシック" pitchFamily="50" charset="-128"/>
                <a:ea typeface="IPA Pゴシック" pitchFamily="50" charset="-128"/>
              </a:rPr>
              <a:t>性質を持つネットワーク。</a:t>
            </a:r>
            <a:r>
              <a:rPr lang="ja-JP" altLang="en-US" sz="2000" dirty="0">
                <a:latin typeface="IPA Pゴシック" pitchFamily="50" charset="-128"/>
                <a:ea typeface="IPA Pゴシック" pitchFamily="50" charset="-128"/>
              </a:rPr>
              <a:t>次数の大きなノードは</a:t>
            </a:r>
            <a:r>
              <a:rPr lang="ja-JP" altLang="en-US" sz="2000" dirty="0" smtClean="0">
                <a:latin typeface="IPA Pゴシック" pitchFamily="50" charset="-128"/>
                <a:ea typeface="IPA Pゴシック" pitchFamily="50" charset="-128"/>
              </a:rPr>
              <a:t>「ハブ」と呼ばれる</a:t>
            </a:r>
            <a:r>
              <a:rPr lang="ja-JP" altLang="en-US" sz="2000" dirty="0">
                <a:latin typeface="IPA Pゴシック" pitchFamily="50" charset="-128"/>
                <a:ea typeface="IPA Pゴシック" pitchFamily="50" charset="-128"/>
              </a:rPr>
              <a:t>。</a:t>
            </a:r>
            <a:endParaRPr lang="ja-JP" altLang="en-US" sz="2000" dirty="0">
              <a:solidFill>
                <a:prstClr val="black"/>
              </a:solidFill>
              <a:latin typeface="IPA Pゴシック" pitchFamily="50" charset="-128"/>
              <a:ea typeface="IPA Pゴシック" pitchFamily="50" charset="-128"/>
            </a:endParaRPr>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6425" y="2924944"/>
            <a:ext cx="2043992" cy="3740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角丸四角形吹き出し 8"/>
          <p:cNvSpPr/>
          <p:nvPr/>
        </p:nvSpPr>
        <p:spPr>
          <a:xfrm>
            <a:off x="4628255" y="3553326"/>
            <a:ext cx="1080120" cy="288192"/>
          </a:xfrm>
          <a:prstGeom prst="wedgeRoundRectCallout">
            <a:avLst>
              <a:gd name="adj1" fmla="val 223733"/>
              <a:gd name="adj2" fmla="val 198183"/>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smtClean="0">
                <a:latin typeface="IPAゴシック" pitchFamily="49" charset="-128"/>
                <a:ea typeface="IPAゴシック" pitchFamily="49" charset="-128"/>
              </a:rPr>
              <a:t>ハブ</a:t>
            </a:r>
            <a:endParaRPr kumimoji="1" lang="ja-JP" altLang="en-US" dirty="0">
              <a:latin typeface="IPAゴシック" pitchFamily="49" charset="-128"/>
              <a:ea typeface="IPAゴシック" pitchFamily="49" charset="-128"/>
            </a:endParaRPr>
          </a:p>
        </p:txBody>
      </p:sp>
      <p:sp>
        <p:nvSpPr>
          <p:cNvPr id="11" name="角丸四角形吹き出し 10"/>
          <p:cNvSpPr/>
          <p:nvPr/>
        </p:nvSpPr>
        <p:spPr>
          <a:xfrm>
            <a:off x="4176626" y="4149080"/>
            <a:ext cx="2195573" cy="288192"/>
          </a:xfrm>
          <a:prstGeom prst="wedgeRoundRectCallout">
            <a:avLst>
              <a:gd name="adj1" fmla="val 97048"/>
              <a:gd name="adj2" fmla="val 167965"/>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dirty="0" smtClean="0">
                <a:latin typeface="IPAゴシック" pitchFamily="49" charset="-128"/>
                <a:ea typeface="IPAゴシック" pitchFamily="49" charset="-128"/>
              </a:rPr>
              <a:t>エッジ（辺、枝）</a:t>
            </a:r>
            <a:endParaRPr kumimoji="1" lang="ja-JP" altLang="en-US" dirty="0">
              <a:latin typeface="IPAゴシック" pitchFamily="49" charset="-128"/>
              <a:ea typeface="IPAゴシック" pitchFamily="49" charset="-128"/>
            </a:endParaRPr>
          </a:p>
        </p:txBody>
      </p:sp>
      <p:sp>
        <p:nvSpPr>
          <p:cNvPr id="12" name="角丸四角形吹き出し 11"/>
          <p:cNvSpPr/>
          <p:nvPr/>
        </p:nvSpPr>
        <p:spPr>
          <a:xfrm>
            <a:off x="4195418" y="5085184"/>
            <a:ext cx="1908212" cy="288192"/>
          </a:xfrm>
          <a:prstGeom prst="wedgeRoundRectCallout">
            <a:avLst>
              <a:gd name="adj1" fmla="val 99776"/>
              <a:gd name="adj2" fmla="val -58671"/>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smtClean="0">
                <a:latin typeface="IPAゴシック" pitchFamily="49" charset="-128"/>
                <a:ea typeface="IPAゴシック" pitchFamily="49" charset="-128"/>
              </a:rPr>
              <a:t>ノード（頂点）</a:t>
            </a:r>
            <a:endParaRPr kumimoji="1" lang="ja-JP" altLang="en-US" dirty="0">
              <a:latin typeface="IPAゴシック" pitchFamily="49" charset="-128"/>
              <a:ea typeface="IPAゴシック" pitchFamily="49" charset="-128"/>
            </a:endParaRPr>
          </a:p>
        </p:txBody>
      </p:sp>
      <p:sp>
        <p:nvSpPr>
          <p:cNvPr id="3" name="正方形/長方形 2"/>
          <p:cNvSpPr/>
          <p:nvPr/>
        </p:nvSpPr>
        <p:spPr>
          <a:xfrm>
            <a:off x="395536" y="3697422"/>
            <a:ext cx="3312368" cy="244827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dirty="0" smtClean="0">
                <a:latin typeface="IPA Pゴシック" pitchFamily="50" charset="-128"/>
                <a:ea typeface="IPA Pゴシック" pitchFamily="50" charset="-128"/>
              </a:rPr>
              <a:t>次数とは？</a:t>
            </a:r>
            <a:endParaRPr kumimoji="1" lang="en-US" altLang="ja-JP" dirty="0" smtClean="0">
              <a:latin typeface="IPA Pゴシック" pitchFamily="50" charset="-128"/>
              <a:ea typeface="IPA Pゴシック" pitchFamily="50" charset="-128"/>
            </a:endParaRPr>
          </a:p>
          <a:p>
            <a:pPr algn="ctr"/>
            <a:r>
              <a:rPr lang="ja-JP" altLang="en-US" dirty="0">
                <a:latin typeface="IPA Pゴシック" pitchFamily="50" charset="-128"/>
                <a:ea typeface="IPA Pゴシック" pitchFamily="50" charset="-128"/>
              </a:rPr>
              <a:t>グラフの頂点に接合する辺の</a:t>
            </a:r>
            <a:r>
              <a:rPr lang="ja-JP" altLang="en-US" dirty="0" smtClean="0">
                <a:latin typeface="IPA Pゴシック" pitchFamily="50" charset="-128"/>
                <a:ea typeface="IPA Pゴシック" pitchFamily="50" charset="-128"/>
              </a:rPr>
              <a:t>数</a:t>
            </a:r>
            <a:endParaRPr lang="en-US" altLang="ja-JP" dirty="0" smtClean="0">
              <a:latin typeface="IPA Pゴシック" pitchFamily="50" charset="-128"/>
              <a:ea typeface="IPA Pゴシック" pitchFamily="50" charset="-128"/>
            </a:endParaRPr>
          </a:p>
          <a:p>
            <a:pPr algn="ctr"/>
            <a:endParaRPr kumimoji="1" lang="en-US" altLang="ja-JP" dirty="0">
              <a:latin typeface="IPA Pゴシック" pitchFamily="50" charset="-128"/>
              <a:ea typeface="IPA Pゴシック" pitchFamily="50" charset="-128"/>
            </a:endParaRPr>
          </a:p>
          <a:p>
            <a:pPr algn="ctr"/>
            <a:endParaRPr lang="en-US" altLang="ja-JP" dirty="0" smtClean="0">
              <a:latin typeface="IPA Pゴシック" pitchFamily="50" charset="-128"/>
              <a:ea typeface="IPA Pゴシック" pitchFamily="50" charset="-128"/>
            </a:endParaRPr>
          </a:p>
          <a:p>
            <a:pPr algn="ctr"/>
            <a:endParaRPr kumimoji="1" lang="en-US" altLang="ja-JP" dirty="0">
              <a:latin typeface="IPA Pゴシック" pitchFamily="50" charset="-128"/>
              <a:ea typeface="IPA Pゴシック" pitchFamily="50" charset="-128"/>
            </a:endParaRPr>
          </a:p>
          <a:p>
            <a:pPr algn="ctr"/>
            <a:endParaRPr lang="en-US" altLang="ja-JP" dirty="0" smtClean="0">
              <a:latin typeface="IPA Pゴシック" pitchFamily="50" charset="-128"/>
              <a:ea typeface="IPA Pゴシック" pitchFamily="50" charset="-128"/>
            </a:endParaRPr>
          </a:p>
          <a:p>
            <a:pPr algn="ctr"/>
            <a:endParaRPr kumimoji="1" lang="en-US" altLang="ja-JP" dirty="0">
              <a:latin typeface="IPA Pゴシック" pitchFamily="50" charset="-128"/>
              <a:ea typeface="IPA Pゴシック" pitchFamily="50" charset="-128"/>
            </a:endParaRPr>
          </a:p>
          <a:p>
            <a:pPr algn="ctr"/>
            <a:endParaRPr kumimoji="1" lang="ja-JP" altLang="en-US" dirty="0">
              <a:latin typeface="IPA Pゴシック" pitchFamily="50" charset="-128"/>
              <a:ea typeface="IPA Pゴシック" pitchFamily="50" charset="-128"/>
            </a:endParaRPr>
          </a:p>
        </p:txBody>
      </p:sp>
      <p:pic>
        <p:nvPicPr>
          <p:cNvPr id="1026" name="Picture 2" descr="http://upload.wikimedia.org/wikipedia/commons/thumb/9/97/UndirectedDegrees.svg/220px-UndirectedDegrees.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970" y="4653136"/>
            <a:ext cx="2095500" cy="1266826"/>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8"/>
          <p:cNvSpPr>
            <a:spLocks noChangeArrowheads="1"/>
          </p:cNvSpPr>
          <p:nvPr/>
        </p:nvSpPr>
        <p:spPr bwMode="auto">
          <a:xfrm>
            <a:off x="4728751" y="6296502"/>
            <a:ext cx="18976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900" dirty="0">
                <a:latin typeface="IPA Pゴシック" pitchFamily="50" charset="-128"/>
                <a:ea typeface="IPA Pゴシック" pitchFamily="50" charset="-128"/>
              </a:rPr>
              <a:t>出典</a:t>
            </a:r>
            <a:r>
              <a:rPr lang="en-US" altLang="ja-JP" sz="900" dirty="0" smtClean="0">
                <a:latin typeface="IPA Pゴシック" pitchFamily="50" charset="-128"/>
                <a:ea typeface="IPA Pゴシック" pitchFamily="50" charset="-128"/>
              </a:rPr>
              <a:t>:</a:t>
            </a:r>
            <a:r>
              <a:rPr lang="ja-JP" altLang="en-US" sz="900" dirty="0" smtClean="0">
                <a:latin typeface="IPA Pゴシック" pitchFamily="50" charset="-128"/>
                <a:ea typeface="IPA Pゴシック" pitchFamily="50" charset="-128"/>
              </a:rPr>
              <a:t>ビジネス</a:t>
            </a:r>
            <a:r>
              <a:rPr lang="ja-JP" altLang="en-US" sz="900" dirty="0">
                <a:latin typeface="IPA Pゴシック" pitchFamily="50" charset="-128"/>
                <a:ea typeface="IPA Pゴシック" pitchFamily="50" charset="-128"/>
              </a:rPr>
              <a:t>情報</a:t>
            </a:r>
            <a:r>
              <a:rPr lang="ja-JP" altLang="en-US" sz="900" dirty="0" smtClean="0">
                <a:latin typeface="IPA Pゴシック" pitchFamily="50" charset="-128"/>
                <a:ea typeface="IPA Pゴシック" pitchFamily="50" charset="-128"/>
              </a:rPr>
              <a:t>サイト・</a:t>
            </a:r>
            <a:r>
              <a:rPr lang="en-US" altLang="ja-JP" sz="900" dirty="0" smtClean="0">
                <a:latin typeface="IPA Pゴシック" pitchFamily="50" charset="-128"/>
                <a:ea typeface="IPA Pゴシック" pitchFamily="50" charset="-128"/>
              </a:rPr>
              <a:t>Wisdom</a:t>
            </a:r>
            <a:r>
              <a:rPr lang="ja-JP" altLang="en-US" sz="900" dirty="0" smtClean="0">
                <a:latin typeface="IPA Pゴシック" pitchFamily="50" charset="-128"/>
                <a:ea typeface="IPA Pゴシック" pitchFamily="50" charset="-128"/>
              </a:rPr>
              <a:t> </a:t>
            </a:r>
            <a:r>
              <a:rPr lang="en-US" altLang="ja-JP" sz="900" dirty="0" smtClean="0">
                <a:latin typeface="IPA Pゴシック" pitchFamily="50" charset="-128"/>
                <a:ea typeface="IPA Pゴシック" pitchFamily="50" charset="-128"/>
              </a:rPr>
              <a:t>(2013/02/06 04:47 </a:t>
            </a:r>
            <a:r>
              <a:rPr lang="en-US" altLang="ja-JP" sz="900" dirty="0">
                <a:latin typeface="IPA Pゴシック" pitchFamily="50" charset="-128"/>
                <a:ea typeface="IPA Pゴシック" pitchFamily="50" charset="-128"/>
              </a:rPr>
              <a:t>UTC</a:t>
            </a:r>
            <a:r>
              <a:rPr lang="ja-JP" altLang="en-US" sz="900" dirty="0">
                <a:latin typeface="IPA Pゴシック" pitchFamily="50" charset="-128"/>
                <a:ea typeface="IPA Pゴシック" pitchFamily="50" charset="-128"/>
              </a:rPr>
              <a:t>版 </a:t>
            </a:r>
            <a:r>
              <a:rPr lang="en-US" altLang="ja-JP" sz="900" dirty="0">
                <a:latin typeface="IPA Pゴシック" pitchFamily="50" charset="-128"/>
                <a:ea typeface="IPA Pゴシック" pitchFamily="50" charset="-128"/>
              </a:rPr>
              <a:t>)</a:t>
            </a:r>
            <a:endParaRPr lang="ja-JP" altLang="en-US" sz="900" dirty="0">
              <a:latin typeface="IPA Pゴシック" pitchFamily="50" charset="-128"/>
              <a:ea typeface="IPA Pゴシック" pitchFamily="50" charset="-128"/>
            </a:endParaRPr>
          </a:p>
        </p:txBody>
      </p:sp>
    </p:spTree>
    <p:extLst>
      <p:ext uri="{BB962C8B-B14F-4D97-AF65-F5344CB8AC3E}">
        <p14:creationId xmlns:p14="http://schemas.microsoft.com/office/powerpoint/2010/main" val="744356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67544" y="429972"/>
            <a:ext cx="3570208" cy="461665"/>
          </a:xfrm>
          <a:prstGeom prst="rect">
            <a:avLst/>
          </a:prstGeom>
        </p:spPr>
        <p:txBody>
          <a:bodyPr wrap="none">
            <a:spAutoFit/>
          </a:bodyPr>
          <a:lstStyle/>
          <a:p>
            <a:r>
              <a:rPr lang="en-US" altLang="ja-JP" sz="2400" dirty="0">
                <a:solidFill>
                  <a:prstClr val="black"/>
                </a:solidFill>
                <a:latin typeface="IPAゴシック" pitchFamily="49" charset="-128"/>
                <a:ea typeface="IPAゴシック" pitchFamily="49" charset="-128"/>
              </a:rPr>
              <a:t>【</a:t>
            </a:r>
            <a:r>
              <a:rPr lang="ja-JP" altLang="en-US" sz="2400" dirty="0">
                <a:solidFill>
                  <a:prstClr val="black"/>
                </a:solidFill>
                <a:latin typeface="IPAゴシック" pitchFamily="49" charset="-128"/>
                <a:ea typeface="IPAゴシック" pitchFamily="49" charset="-128"/>
              </a:rPr>
              <a:t>おさらい</a:t>
            </a:r>
            <a:r>
              <a:rPr lang="en-US" altLang="ja-JP" sz="2400" dirty="0">
                <a:solidFill>
                  <a:prstClr val="black"/>
                </a:solidFill>
                <a:latin typeface="IPAゴシック" pitchFamily="49" charset="-128"/>
                <a:ea typeface="IPAゴシック" pitchFamily="49" charset="-128"/>
              </a:rPr>
              <a:t>】</a:t>
            </a:r>
            <a:r>
              <a:rPr lang="ja-JP" altLang="en-US" sz="2400" dirty="0" smtClean="0">
                <a:latin typeface="IPAゴシック" pitchFamily="49" charset="-128"/>
                <a:ea typeface="IPAゴシック" pitchFamily="49" charset="-128"/>
              </a:rPr>
              <a:t>ハブ</a:t>
            </a:r>
            <a:r>
              <a:rPr lang="ja-JP" altLang="en-US" sz="2400" dirty="0">
                <a:latin typeface="IPAゴシック" pitchFamily="49" charset="-128"/>
                <a:ea typeface="IPAゴシック" pitchFamily="49" charset="-128"/>
              </a:rPr>
              <a:t>と</a:t>
            </a:r>
            <a:r>
              <a:rPr lang="ja-JP" altLang="en-US" sz="2400" dirty="0" smtClean="0">
                <a:latin typeface="IPAゴシック" pitchFamily="49" charset="-128"/>
                <a:ea typeface="IPAゴシック" pitchFamily="49" charset="-128"/>
              </a:rPr>
              <a:t>は？</a:t>
            </a:r>
            <a:endParaRPr lang="ja-JP" altLang="en-US" sz="2400" dirty="0">
              <a:latin typeface="IPAゴシック" pitchFamily="49" charset="-128"/>
              <a:ea typeface="IPAゴシック" pitchFamily="49" charset="-128"/>
            </a:endParaRPr>
          </a:p>
        </p:txBody>
      </p:sp>
      <p:sp>
        <p:nvSpPr>
          <p:cNvPr id="5" name="正方形/長方形 4"/>
          <p:cNvSpPr/>
          <p:nvPr/>
        </p:nvSpPr>
        <p:spPr>
          <a:xfrm>
            <a:off x="511784" y="1033181"/>
            <a:ext cx="4420256" cy="646331"/>
          </a:xfrm>
          <a:prstGeom prst="rect">
            <a:avLst/>
          </a:prstGeom>
        </p:spPr>
        <p:txBody>
          <a:bodyPr wrap="square">
            <a:spAutoFit/>
          </a:bodyPr>
          <a:lstStyle/>
          <a:p>
            <a:r>
              <a:rPr lang="ja-JP" altLang="en-US" dirty="0">
                <a:latin typeface="IPAゴシック" pitchFamily="49" charset="-128"/>
                <a:ea typeface="IPAゴシック" pitchFamily="49" charset="-128"/>
              </a:rPr>
              <a:t>鉄道車両・自動車・オートバイ・自転車などの車輪を構成する部品の一つ。</a:t>
            </a:r>
          </a:p>
        </p:txBody>
      </p:sp>
      <p:pic>
        <p:nvPicPr>
          <p:cNvPr id="1026" name="Picture 2" descr="http://upload.wikimedia.org/wikipedia/ja/thumb/f/f2/Road_hub.jpg/180px-Road_hu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9815" y="268296"/>
            <a:ext cx="1714500" cy="2286001"/>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3188134" y="2184965"/>
            <a:ext cx="3839513" cy="369332"/>
          </a:xfrm>
          <a:prstGeom prst="rect">
            <a:avLst/>
          </a:prstGeom>
        </p:spPr>
        <p:txBody>
          <a:bodyPr wrap="none">
            <a:spAutoFit/>
          </a:bodyPr>
          <a:lstStyle/>
          <a:p>
            <a:r>
              <a:rPr lang="ja-JP" altLang="en-US" dirty="0">
                <a:latin typeface="IPA Pゴシック" pitchFamily="50" charset="-128"/>
                <a:ea typeface="IPA Pゴシック" pitchFamily="50" charset="-128"/>
              </a:rPr>
              <a:t>自転車のハブ（中央の黒い部品</a:t>
            </a:r>
            <a:r>
              <a:rPr lang="ja-JP" altLang="en-US" dirty="0" smtClean="0">
                <a:latin typeface="IPA Pゴシック" pitchFamily="50" charset="-128"/>
                <a:ea typeface="IPA Pゴシック" pitchFamily="50" charset="-128"/>
              </a:rPr>
              <a:t>）↑→</a:t>
            </a:r>
            <a:endParaRPr lang="ja-JP" altLang="en-US" dirty="0">
              <a:latin typeface="IPA Pゴシック" pitchFamily="50" charset="-128"/>
              <a:ea typeface="IPA Pゴシック" pitchFamily="50" charset="-128"/>
            </a:endParaRPr>
          </a:p>
        </p:txBody>
      </p:sp>
      <p:pic>
        <p:nvPicPr>
          <p:cNvPr id="1028" name="Picture 4" descr="http://ysroad-shinjuku-crossbikekan.com/EEROHALO-thumb-500x3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2938" y="412678"/>
            <a:ext cx="2209342" cy="164817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784" y="2706347"/>
            <a:ext cx="2043992" cy="3740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7842" y="3348067"/>
            <a:ext cx="2428875"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正方形/長方形 8"/>
          <p:cNvSpPr/>
          <p:nvPr/>
        </p:nvSpPr>
        <p:spPr>
          <a:xfrm>
            <a:off x="5492865" y="5989142"/>
            <a:ext cx="3198827" cy="646331"/>
          </a:xfrm>
          <a:prstGeom prst="rect">
            <a:avLst/>
          </a:prstGeom>
        </p:spPr>
        <p:txBody>
          <a:bodyPr wrap="square">
            <a:spAutoFit/>
          </a:bodyPr>
          <a:lstStyle/>
          <a:p>
            <a:r>
              <a:rPr lang="ja-JP" altLang="en-US" dirty="0">
                <a:latin typeface="IPAゴシック" pitchFamily="49" charset="-128"/>
                <a:ea typeface="IPAゴシック" pitchFamily="49" charset="-128"/>
              </a:rPr>
              <a:t>ネットワークにおいて中心</a:t>
            </a:r>
            <a:r>
              <a:rPr lang="ja-JP" altLang="en-US" dirty="0" smtClean="0">
                <a:latin typeface="IPAゴシック" pitchFamily="49" charset="-128"/>
                <a:ea typeface="IPAゴシック" pitchFamily="49" charset="-128"/>
              </a:rPr>
              <a:t>に</a:t>
            </a:r>
            <a:endParaRPr lang="en-US" altLang="ja-JP" dirty="0" smtClean="0">
              <a:latin typeface="IPAゴシック" pitchFamily="49" charset="-128"/>
              <a:ea typeface="IPAゴシック" pitchFamily="49" charset="-128"/>
            </a:endParaRPr>
          </a:p>
          <a:p>
            <a:r>
              <a:rPr lang="ja-JP" altLang="en-US" dirty="0" smtClean="0">
                <a:latin typeface="IPAゴシック" pitchFamily="49" charset="-128"/>
                <a:ea typeface="IPAゴシック" pitchFamily="49" charset="-128"/>
              </a:rPr>
              <a:t>位置</a:t>
            </a:r>
            <a:r>
              <a:rPr lang="ja-JP" altLang="en-US" dirty="0">
                <a:latin typeface="IPAゴシック" pitchFamily="49" charset="-128"/>
                <a:ea typeface="IPAゴシック" pitchFamily="49" charset="-128"/>
              </a:rPr>
              <a:t>する集線</a:t>
            </a:r>
            <a:r>
              <a:rPr lang="ja-JP" altLang="en-US" dirty="0" smtClean="0">
                <a:latin typeface="IPAゴシック" pitchFamily="49" charset="-128"/>
                <a:ea typeface="IPAゴシック" pitchFamily="49" charset="-128"/>
              </a:rPr>
              <a:t>装置。</a:t>
            </a:r>
            <a:endParaRPr lang="ja-JP" altLang="en-US" dirty="0">
              <a:latin typeface="IPAゴシック" pitchFamily="49" charset="-128"/>
              <a:ea typeface="IPAゴシック" pitchFamily="49" charset="-128"/>
            </a:endParaRPr>
          </a:p>
        </p:txBody>
      </p:sp>
      <p:sp>
        <p:nvSpPr>
          <p:cNvPr id="10" name="下矢印 9"/>
          <p:cNvSpPr/>
          <p:nvPr/>
        </p:nvSpPr>
        <p:spPr>
          <a:xfrm>
            <a:off x="6913657" y="2708792"/>
            <a:ext cx="357245" cy="432175"/>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1" name="角丸四角形吹き出し 10"/>
          <p:cNvSpPr/>
          <p:nvPr/>
        </p:nvSpPr>
        <p:spPr>
          <a:xfrm>
            <a:off x="7524328" y="2992362"/>
            <a:ext cx="1080120" cy="288192"/>
          </a:xfrm>
          <a:prstGeom prst="wedgeRoundRectCallout">
            <a:avLst>
              <a:gd name="adj1" fmla="val -90709"/>
              <a:gd name="adj2" fmla="val 379490"/>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smtClean="0">
                <a:latin typeface="IPAゴシック" pitchFamily="49" charset="-128"/>
                <a:ea typeface="IPAゴシック" pitchFamily="49" charset="-128"/>
              </a:rPr>
              <a:t>ハブ</a:t>
            </a:r>
            <a:endParaRPr kumimoji="1" lang="ja-JP" altLang="en-US" dirty="0">
              <a:latin typeface="IPAゴシック" pitchFamily="49" charset="-128"/>
              <a:ea typeface="IPAゴシック" pitchFamily="49" charset="-128"/>
            </a:endParaRPr>
          </a:p>
        </p:txBody>
      </p:sp>
      <p:sp>
        <p:nvSpPr>
          <p:cNvPr id="13" name="線吹き出し 1 (枠付き) 12"/>
          <p:cNvSpPr/>
          <p:nvPr/>
        </p:nvSpPr>
        <p:spPr>
          <a:xfrm>
            <a:off x="2843808" y="2708792"/>
            <a:ext cx="2592288" cy="432175"/>
          </a:xfrm>
          <a:prstGeom prst="borderCallout1">
            <a:avLst>
              <a:gd name="adj1" fmla="val 38900"/>
              <a:gd name="adj2" fmla="val 159168"/>
              <a:gd name="adj3" fmla="val 41973"/>
              <a:gd name="adj4" fmla="val 103539"/>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400" dirty="0">
                <a:latin typeface="IPAゴシック" pitchFamily="49" charset="-128"/>
                <a:ea typeface="IPAゴシック" pitchFamily="49" charset="-128"/>
              </a:rPr>
              <a:t>ハブという名前の由来</a:t>
            </a:r>
            <a:r>
              <a:rPr lang="ja-JP" altLang="en-US" sz="1400" dirty="0" smtClean="0">
                <a:latin typeface="IPAゴシック" pitchFamily="49" charset="-128"/>
                <a:ea typeface="IPAゴシック" pitchFamily="49" charset="-128"/>
              </a:rPr>
              <a:t>は</a:t>
            </a:r>
            <a:endParaRPr lang="en-US" altLang="ja-JP" sz="1400" dirty="0" smtClean="0">
              <a:latin typeface="IPAゴシック" pitchFamily="49" charset="-128"/>
              <a:ea typeface="IPAゴシック" pitchFamily="49" charset="-128"/>
            </a:endParaRPr>
          </a:p>
          <a:p>
            <a:pPr algn="ctr"/>
            <a:r>
              <a:rPr lang="en-US" altLang="ja-JP" sz="1400" dirty="0" smtClean="0">
                <a:latin typeface="IPAゴシック" pitchFamily="49" charset="-128"/>
                <a:ea typeface="IPAゴシック" pitchFamily="49" charset="-128"/>
              </a:rPr>
              <a:t>『</a:t>
            </a:r>
            <a:r>
              <a:rPr lang="ja-JP" altLang="en-US" sz="1400" dirty="0">
                <a:latin typeface="IPAゴシック" pitchFamily="49" charset="-128"/>
                <a:ea typeface="IPAゴシック" pitchFamily="49" charset="-128"/>
              </a:rPr>
              <a:t>車輪の中心</a:t>
            </a:r>
            <a:r>
              <a:rPr lang="en-US" altLang="ja-JP" sz="1400" dirty="0">
                <a:latin typeface="IPAゴシック" pitchFamily="49" charset="-128"/>
                <a:ea typeface="IPAゴシック" pitchFamily="49" charset="-128"/>
              </a:rPr>
              <a:t>』</a:t>
            </a:r>
            <a:r>
              <a:rPr lang="ja-JP" altLang="en-US" sz="1400" dirty="0">
                <a:latin typeface="IPAゴシック" pitchFamily="49" charset="-128"/>
                <a:ea typeface="IPAゴシック" pitchFamily="49" charset="-128"/>
              </a:rPr>
              <a:t>からきている。</a:t>
            </a:r>
          </a:p>
        </p:txBody>
      </p:sp>
      <p:sp>
        <p:nvSpPr>
          <p:cNvPr id="14" name="右矢印 13"/>
          <p:cNvSpPr/>
          <p:nvPr/>
        </p:nvSpPr>
        <p:spPr>
          <a:xfrm rot="10800000">
            <a:off x="3070187" y="4216752"/>
            <a:ext cx="2232248" cy="72008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5" name="正方形/長方形 8"/>
          <p:cNvSpPr>
            <a:spLocks noChangeArrowheads="1"/>
          </p:cNvSpPr>
          <p:nvPr/>
        </p:nvSpPr>
        <p:spPr bwMode="auto">
          <a:xfrm>
            <a:off x="2629563" y="6077905"/>
            <a:ext cx="18976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900" dirty="0">
                <a:latin typeface="IPA Pゴシック" pitchFamily="50" charset="-128"/>
                <a:ea typeface="IPA Pゴシック" pitchFamily="50" charset="-128"/>
              </a:rPr>
              <a:t>出典</a:t>
            </a:r>
            <a:r>
              <a:rPr lang="en-US" altLang="ja-JP" sz="900" dirty="0" smtClean="0">
                <a:latin typeface="IPA Pゴシック" pitchFamily="50" charset="-128"/>
                <a:ea typeface="IPA Pゴシック" pitchFamily="50" charset="-128"/>
              </a:rPr>
              <a:t>:</a:t>
            </a:r>
            <a:r>
              <a:rPr lang="ja-JP" altLang="en-US" sz="900" dirty="0" smtClean="0">
                <a:latin typeface="IPA Pゴシック" pitchFamily="50" charset="-128"/>
                <a:ea typeface="IPA Pゴシック" pitchFamily="50" charset="-128"/>
              </a:rPr>
              <a:t>ビジネス</a:t>
            </a:r>
            <a:r>
              <a:rPr lang="ja-JP" altLang="en-US" sz="900" dirty="0">
                <a:latin typeface="IPA Pゴシック" pitchFamily="50" charset="-128"/>
                <a:ea typeface="IPA Pゴシック" pitchFamily="50" charset="-128"/>
              </a:rPr>
              <a:t>情報</a:t>
            </a:r>
            <a:r>
              <a:rPr lang="ja-JP" altLang="en-US" sz="900" dirty="0" smtClean="0">
                <a:latin typeface="IPA Pゴシック" pitchFamily="50" charset="-128"/>
                <a:ea typeface="IPA Pゴシック" pitchFamily="50" charset="-128"/>
              </a:rPr>
              <a:t>サイト・</a:t>
            </a:r>
            <a:r>
              <a:rPr lang="en-US" altLang="ja-JP" sz="900" dirty="0" smtClean="0">
                <a:latin typeface="IPA Pゴシック" pitchFamily="50" charset="-128"/>
                <a:ea typeface="IPA Pゴシック" pitchFamily="50" charset="-128"/>
              </a:rPr>
              <a:t>Wisdom</a:t>
            </a:r>
            <a:r>
              <a:rPr lang="ja-JP" altLang="en-US" sz="900" dirty="0" smtClean="0">
                <a:latin typeface="IPA Pゴシック" pitchFamily="50" charset="-128"/>
                <a:ea typeface="IPA Pゴシック" pitchFamily="50" charset="-128"/>
              </a:rPr>
              <a:t> </a:t>
            </a:r>
            <a:r>
              <a:rPr lang="en-US" altLang="ja-JP" sz="900" dirty="0" smtClean="0">
                <a:latin typeface="IPA Pゴシック" pitchFamily="50" charset="-128"/>
                <a:ea typeface="IPA Pゴシック" pitchFamily="50" charset="-128"/>
              </a:rPr>
              <a:t>(2013/02/06 04:47 </a:t>
            </a:r>
            <a:r>
              <a:rPr lang="en-US" altLang="ja-JP" sz="900" dirty="0">
                <a:latin typeface="IPA Pゴシック" pitchFamily="50" charset="-128"/>
                <a:ea typeface="IPA Pゴシック" pitchFamily="50" charset="-128"/>
              </a:rPr>
              <a:t>UTC</a:t>
            </a:r>
            <a:r>
              <a:rPr lang="ja-JP" altLang="en-US" sz="900" dirty="0">
                <a:latin typeface="IPA Pゴシック" pitchFamily="50" charset="-128"/>
                <a:ea typeface="IPA Pゴシック" pitchFamily="50" charset="-128"/>
              </a:rPr>
              <a:t>版 </a:t>
            </a:r>
            <a:r>
              <a:rPr lang="en-US" altLang="ja-JP" sz="900" dirty="0">
                <a:latin typeface="IPA Pゴシック" pitchFamily="50" charset="-128"/>
                <a:ea typeface="IPA Pゴシック" pitchFamily="50" charset="-128"/>
              </a:rPr>
              <a:t>)</a:t>
            </a:r>
            <a:endParaRPr lang="ja-JP" altLang="en-US" sz="900" dirty="0">
              <a:latin typeface="IPA Pゴシック" pitchFamily="50" charset="-128"/>
              <a:ea typeface="IPA Pゴシック" pitchFamily="50" charset="-128"/>
            </a:endParaRPr>
          </a:p>
        </p:txBody>
      </p:sp>
    </p:spTree>
    <p:extLst>
      <p:ext uri="{BB962C8B-B14F-4D97-AF65-F5344CB8AC3E}">
        <p14:creationId xmlns:p14="http://schemas.microsoft.com/office/powerpoint/2010/main" val="3650563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ファイル:WorldWideWebAroundWikipedi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764704"/>
            <a:ext cx="7620000" cy="548640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323528" y="260648"/>
            <a:ext cx="7980040" cy="461665"/>
          </a:xfrm>
          <a:prstGeom prst="rect">
            <a:avLst/>
          </a:prstGeom>
        </p:spPr>
        <p:txBody>
          <a:bodyPr wrap="square">
            <a:spAutoFit/>
          </a:bodyPr>
          <a:lstStyle/>
          <a:p>
            <a:r>
              <a:rPr lang="en-US" altLang="ja-JP" sz="2400" dirty="0">
                <a:solidFill>
                  <a:prstClr val="black"/>
                </a:solidFill>
                <a:latin typeface="IPAゴシック" pitchFamily="49" charset="-128"/>
                <a:ea typeface="IPAゴシック" pitchFamily="49" charset="-128"/>
              </a:rPr>
              <a:t>【</a:t>
            </a:r>
            <a:r>
              <a:rPr lang="ja-JP" altLang="en-US" sz="2400" dirty="0">
                <a:solidFill>
                  <a:prstClr val="black"/>
                </a:solidFill>
                <a:latin typeface="IPAゴシック" pitchFamily="49" charset="-128"/>
                <a:ea typeface="IPAゴシック" pitchFamily="49" charset="-128"/>
              </a:rPr>
              <a:t>おさらい</a:t>
            </a:r>
            <a:r>
              <a:rPr lang="en-US" altLang="ja-JP" sz="2400" dirty="0">
                <a:solidFill>
                  <a:prstClr val="black"/>
                </a:solidFill>
                <a:latin typeface="IPAゴシック" pitchFamily="49" charset="-128"/>
                <a:ea typeface="IPAゴシック" pitchFamily="49" charset="-128"/>
              </a:rPr>
              <a:t>】</a:t>
            </a:r>
            <a:r>
              <a:rPr lang="ja-JP" altLang="en-US" sz="2400" dirty="0" smtClean="0">
                <a:latin typeface="IPAゴシック" pitchFamily="49" charset="-128"/>
                <a:ea typeface="IPAゴシック" pitchFamily="49" charset="-128"/>
              </a:rPr>
              <a:t>例：ウィキペディア</a:t>
            </a:r>
            <a:r>
              <a:rPr lang="ja-JP" altLang="en-US" sz="2400" dirty="0">
                <a:latin typeface="IPAゴシック" pitchFamily="49" charset="-128"/>
                <a:ea typeface="IPAゴシック" pitchFamily="49" charset="-128"/>
              </a:rPr>
              <a:t>周辺の</a:t>
            </a:r>
            <a:r>
              <a:rPr lang="en-US" altLang="ja-JP" sz="2400" dirty="0">
                <a:latin typeface="IPAゴシック" pitchFamily="49" charset="-128"/>
                <a:ea typeface="IPAゴシック" pitchFamily="49" charset="-128"/>
              </a:rPr>
              <a:t>WWW</a:t>
            </a:r>
            <a:r>
              <a:rPr lang="ja-JP" altLang="en-US" sz="2400" dirty="0">
                <a:latin typeface="IPAゴシック" pitchFamily="49" charset="-128"/>
                <a:ea typeface="IPAゴシック" pitchFamily="49" charset="-128"/>
              </a:rPr>
              <a:t>の構造</a:t>
            </a:r>
          </a:p>
        </p:txBody>
      </p:sp>
      <p:sp>
        <p:nvSpPr>
          <p:cNvPr id="5" name="正方形/長方形 10"/>
          <p:cNvSpPr>
            <a:spLocks noChangeArrowheads="1"/>
          </p:cNvSpPr>
          <p:nvPr/>
        </p:nvSpPr>
        <p:spPr bwMode="auto">
          <a:xfrm>
            <a:off x="683568" y="6251104"/>
            <a:ext cx="36299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900" dirty="0">
                <a:latin typeface="IPA Pゴシック" pitchFamily="50" charset="-128"/>
                <a:ea typeface="IPA Pゴシック" pitchFamily="50" charset="-128"/>
              </a:rPr>
              <a:t>出典</a:t>
            </a:r>
            <a:r>
              <a:rPr lang="en-US" altLang="ja-JP" sz="900" dirty="0">
                <a:latin typeface="IPA Pゴシック" pitchFamily="50" charset="-128"/>
                <a:ea typeface="IPA Pゴシック" pitchFamily="50" charset="-128"/>
              </a:rPr>
              <a:t>: </a:t>
            </a:r>
            <a:r>
              <a:rPr lang="ja-JP" altLang="en-US" sz="900" dirty="0">
                <a:latin typeface="IPA Pゴシック" pitchFamily="50" charset="-128"/>
                <a:ea typeface="IPA Pゴシック" pitchFamily="50" charset="-128"/>
              </a:rPr>
              <a:t>フリー百科事典</a:t>
            </a:r>
            <a:r>
              <a:rPr lang="en-US" altLang="ja-JP" sz="900" dirty="0">
                <a:latin typeface="IPA Pゴシック" pitchFamily="50" charset="-128"/>
                <a:ea typeface="IPA Pゴシック" pitchFamily="50" charset="-128"/>
              </a:rPr>
              <a:t/>
            </a:r>
            <a:br>
              <a:rPr lang="en-US" altLang="ja-JP" sz="900" dirty="0">
                <a:latin typeface="IPA Pゴシック" pitchFamily="50" charset="-128"/>
                <a:ea typeface="IPA Pゴシック" pitchFamily="50" charset="-128"/>
              </a:rPr>
            </a:br>
            <a:r>
              <a:rPr lang="en-US" altLang="ja-JP" sz="900" dirty="0">
                <a:latin typeface="IPA Pゴシック" pitchFamily="50" charset="-128"/>
                <a:ea typeface="IPA Pゴシック" pitchFamily="50" charset="-128"/>
              </a:rPr>
              <a:t>『</a:t>
            </a:r>
            <a:r>
              <a:rPr lang="ja-JP" altLang="en-US" sz="900" dirty="0">
                <a:latin typeface="IPA Pゴシック" pitchFamily="50" charset="-128"/>
                <a:ea typeface="IPA Pゴシック" pitchFamily="50" charset="-128"/>
              </a:rPr>
              <a:t>ウィキペディア（</a:t>
            </a:r>
            <a:r>
              <a:rPr lang="en-US" altLang="ja-JP" sz="900" dirty="0">
                <a:latin typeface="IPA Pゴシック" pitchFamily="50" charset="-128"/>
                <a:ea typeface="IPA Pゴシック" pitchFamily="50" charset="-128"/>
              </a:rPr>
              <a:t>Wikipedia</a:t>
            </a:r>
            <a:r>
              <a:rPr lang="ja-JP" altLang="en-US" sz="900" dirty="0">
                <a:latin typeface="IPA Pゴシック" pitchFamily="50" charset="-128"/>
                <a:ea typeface="IPA Pゴシック" pitchFamily="50" charset="-128"/>
              </a:rPr>
              <a:t>）</a:t>
            </a:r>
            <a:r>
              <a:rPr lang="en-US" altLang="ja-JP" sz="900" dirty="0">
                <a:latin typeface="IPA Pゴシック" pitchFamily="50" charset="-128"/>
                <a:ea typeface="IPA Pゴシック" pitchFamily="50" charset="-128"/>
              </a:rPr>
              <a:t>』 (2012/12/10 07:10 UTC</a:t>
            </a:r>
            <a:r>
              <a:rPr lang="ja-JP" altLang="en-US" sz="900" dirty="0">
                <a:latin typeface="IPA Pゴシック" pitchFamily="50" charset="-128"/>
                <a:ea typeface="IPA Pゴシック" pitchFamily="50" charset="-128"/>
              </a:rPr>
              <a:t>版 </a:t>
            </a:r>
            <a:r>
              <a:rPr lang="en-US" altLang="ja-JP" sz="900" dirty="0">
                <a:latin typeface="IPA Pゴシック" pitchFamily="50" charset="-128"/>
                <a:ea typeface="IPA Pゴシック" pitchFamily="50" charset="-128"/>
              </a:rPr>
              <a:t>)</a:t>
            </a:r>
            <a:endParaRPr lang="ja-JP" altLang="en-US" sz="900" dirty="0">
              <a:latin typeface="IPA Pゴシック" pitchFamily="50" charset="-128"/>
              <a:ea typeface="IPA Pゴシック" pitchFamily="50" charset="-128"/>
            </a:endParaRPr>
          </a:p>
        </p:txBody>
      </p:sp>
    </p:spTree>
    <p:extLst>
      <p:ext uri="{BB962C8B-B14F-4D97-AF65-F5344CB8AC3E}">
        <p14:creationId xmlns:p14="http://schemas.microsoft.com/office/powerpoint/2010/main" val="2000585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95536" y="447055"/>
            <a:ext cx="8136904" cy="461665"/>
          </a:xfrm>
          <a:prstGeom prst="rect">
            <a:avLst/>
          </a:prstGeom>
          <a:noFill/>
        </p:spPr>
        <p:txBody>
          <a:bodyPr wrap="square" rtlCol="0">
            <a:spAutoFit/>
          </a:bodyPr>
          <a:lstStyle/>
          <a:p>
            <a:pPr algn="ctr"/>
            <a:r>
              <a:rPr lang="en-US" altLang="ja-JP" sz="2400" dirty="0">
                <a:solidFill>
                  <a:prstClr val="black"/>
                </a:solidFill>
                <a:latin typeface="IPAゴシック" pitchFamily="49" charset="-128"/>
                <a:ea typeface="IPAゴシック" pitchFamily="49" charset="-128"/>
              </a:rPr>
              <a:t>【</a:t>
            </a:r>
            <a:r>
              <a:rPr lang="ja-JP" altLang="en-US" sz="2400" dirty="0">
                <a:solidFill>
                  <a:prstClr val="black"/>
                </a:solidFill>
                <a:latin typeface="IPAゴシック" pitchFamily="49" charset="-128"/>
                <a:ea typeface="IPAゴシック" pitchFamily="49" charset="-128"/>
              </a:rPr>
              <a:t>おさらい</a:t>
            </a:r>
            <a:r>
              <a:rPr lang="en-US" altLang="ja-JP" sz="2400" dirty="0">
                <a:solidFill>
                  <a:prstClr val="black"/>
                </a:solidFill>
                <a:latin typeface="IPAゴシック" pitchFamily="49" charset="-128"/>
                <a:ea typeface="IPAゴシック" pitchFamily="49" charset="-128"/>
              </a:rPr>
              <a:t>】</a:t>
            </a:r>
            <a:r>
              <a:rPr lang="ja-JP" altLang="en-US" sz="2400" dirty="0" smtClean="0">
                <a:latin typeface="IPAゴシック" pitchFamily="49" charset="-128"/>
                <a:ea typeface="IPAゴシック" pitchFamily="49" charset="-128"/>
              </a:rPr>
              <a:t>もう少し噛み砕いて説明すると、</a:t>
            </a:r>
            <a:endParaRPr kumimoji="1" lang="ja-JP" altLang="en-US" sz="2400" dirty="0">
              <a:latin typeface="IPAゴシック" pitchFamily="49" charset="-128"/>
              <a:ea typeface="IPAゴシック" pitchFamily="49" charset="-128"/>
            </a:endParaRPr>
          </a:p>
        </p:txBody>
      </p:sp>
      <p:sp>
        <p:nvSpPr>
          <p:cNvPr id="6" name="正方形/長方形 5"/>
          <p:cNvSpPr/>
          <p:nvPr/>
        </p:nvSpPr>
        <p:spPr>
          <a:xfrm>
            <a:off x="365542" y="2996952"/>
            <a:ext cx="6582721" cy="161582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nSpc>
                <a:spcPct val="150000"/>
              </a:lnSpc>
            </a:pPr>
            <a:r>
              <a:rPr lang="en-US" altLang="ja-JP" dirty="0" smtClean="0">
                <a:solidFill>
                  <a:prstClr val="black"/>
                </a:solidFill>
                <a:latin typeface="IPAゴシック" pitchFamily="49" charset="-128"/>
                <a:ea typeface="IPAゴシック" pitchFamily="49" charset="-128"/>
              </a:rPr>
              <a:t>Facebook</a:t>
            </a:r>
            <a:r>
              <a:rPr lang="ja-JP" altLang="en-US" dirty="0" smtClean="0">
                <a:solidFill>
                  <a:prstClr val="black"/>
                </a:solidFill>
                <a:latin typeface="IPAゴシック" pitchFamily="49" charset="-128"/>
                <a:ea typeface="IPAゴシック" pitchFamily="49" charset="-128"/>
              </a:rPr>
              <a:t>で例えると、</a:t>
            </a:r>
            <a:r>
              <a:rPr lang="en-US" altLang="ja-JP" dirty="0" smtClean="0">
                <a:solidFill>
                  <a:prstClr val="black"/>
                </a:solidFill>
                <a:latin typeface="IPAゴシック" pitchFamily="49" charset="-128"/>
                <a:ea typeface="IPAゴシック" pitchFamily="49" charset="-128"/>
              </a:rPr>
              <a:t>(</a:t>
            </a:r>
            <a:r>
              <a:rPr lang="ja-JP" altLang="en-US" dirty="0" smtClean="0">
                <a:solidFill>
                  <a:prstClr val="black"/>
                </a:solidFill>
                <a:latin typeface="IPAゴシック" pitchFamily="49" charset="-128"/>
                <a:ea typeface="IPAゴシック" pitchFamily="49" charset="-128"/>
              </a:rPr>
              <a:t>友達数のみでグラフ化した場合</a:t>
            </a:r>
            <a:r>
              <a:rPr lang="en-US" altLang="ja-JP" dirty="0" smtClean="0">
                <a:solidFill>
                  <a:prstClr val="black"/>
                </a:solidFill>
                <a:latin typeface="IPAゴシック" pitchFamily="49" charset="-128"/>
                <a:ea typeface="IPAゴシック" pitchFamily="49" charset="-128"/>
              </a:rPr>
              <a:t>)</a:t>
            </a:r>
          </a:p>
          <a:p>
            <a:pPr lvl="0"/>
            <a:r>
              <a:rPr lang="ja-JP" altLang="en-US" dirty="0" smtClean="0">
                <a:solidFill>
                  <a:prstClr val="black"/>
                </a:solidFill>
                <a:latin typeface="IPAゴシック" pitchFamily="49" charset="-128"/>
                <a:ea typeface="IPAゴシック" pitchFamily="49" charset="-128"/>
              </a:rPr>
              <a:t>リンク数 ⇒</a:t>
            </a:r>
            <a:r>
              <a:rPr lang="ja-JP" altLang="en-US" dirty="0">
                <a:solidFill>
                  <a:prstClr val="black"/>
                </a:solidFill>
                <a:latin typeface="IPAゴシック" pitchFamily="49" charset="-128"/>
                <a:ea typeface="IPAゴシック" pitchFamily="49" charset="-128"/>
              </a:rPr>
              <a:t> </a:t>
            </a:r>
            <a:r>
              <a:rPr lang="ja-JP" altLang="en-US" dirty="0" smtClean="0">
                <a:solidFill>
                  <a:prstClr val="black"/>
                </a:solidFill>
                <a:latin typeface="IPAゴシック" pitchFamily="49" charset="-128"/>
                <a:ea typeface="IPAゴシック" pitchFamily="49" charset="-128"/>
              </a:rPr>
              <a:t>友達数</a:t>
            </a:r>
            <a:endParaRPr lang="en-US" altLang="ja-JP" dirty="0" smtClean="0">
              <a:solidFill>
                <a:prstClr val="black"/>
              </a:solidFill>
              <a:latin typeface="IPAゴシック" pitchFamily="49" charset="-128"/>
              <a:ea typeface="IPAゴシック" pitchFamily="49" charset="-128"/>
            </a:endParaRPr>
          </a:p>
          <a:p>
            <a:pPr lvl="0"/>
            <a:r>
              <a:rPr lang="ja-JP" altLang="en-US" dirty="0" smtClean="0">
                <a:solidFill>
                  <a:prstClr val="black"/>
                </a:solidFill>
                <a:latin typeface="IPAゴシック" pitchFamily="49" charset="-128"/>
                <a:ea typeface="IPAゴシック" pitchFamily="49" charset="-128"/>
              </a:rPr>
              <a:t>ノード　 ⇒</a:t>
            </a:r>
            <a:r>
              <a:rPr lang="ja-JP" altLang="en-US" dirty="0">
                <a:solidFill>
                  <a:prstClr val="black"/>
                </a:solidFill>
                <a:latin typeface="IPAゴシック" pitchFamily="49" charset="-128"/>
                <a:ea typeface="IPAゴシック" pitchFamily="49" charset="-128"/>
              </a:rPr>
              <a:t> </a:t>
            </a:r>
            <a:r>
              <a:rPr lang="en-US" altLang="ja-JP" dirty="0" smtClean="0">
                <a:solidFill>
                  <a:prstClr val="black"/>
                </a:solidFill>
                <a:latin typeface="IPAゴシック" pitchFamily="49" charset="-128"/>
                <a:ea typeface="IPAゴシック" pitchFamily="49" charset="-128"/>
              </a:rPr>
              <a:t>Facebook</a:t>
            </a:r>
            <a:r>
              <a:rPr lang="ja-JP" altLang="en-US" dirty="0" smtClean="0">
                <a:solidFill>
                  <a:prstClr val="black"/>
                </a:solidFill>
                <a:latin typeface="IPAゴシック" pitchFamily="49" charset="-128"/>
                <a:ea typeface="IPAゴシック" pitchFamily="49" charset="-128"/>
              </a:rPr>
              <a:t>のユーザー数</a:t>
            </a:r>
            <a:endParaRPr lang="en-US" altLang="ja-JP" dirty="0" smtClean="0">
              <a:solidFill>
                <a:prstClr val="black"/>
              </a:solidFill>
              <a:latin typeface="IPAゴシック" pitchFamily="49" charset="-128"/>
              <a:ea typeface="IPAゴシック" pitchFamily="49" charset="-128"/>
            </a:endParaRPr>
          </a:p>
          <a:p>
            <a:r>
              <a:rPr lang="ja-JP" altLang="en-US" dirty="0" smtClean="0">
                <a:solidFill>
                  <a:prstClr val="black"/>
                </a:solidFill>
                <a:latin typeface="IPAゴシック" pitchFamily="49" charset="-128"/>
                <a:ea typeface="IPAゴシック" pitchFamily="49" charset="-128"/>
              </a:rPr>
              <a:t>ハブ　　 ⇒</a:t>
            </a:r>
            <a:r>
              <a:rPr lang="ja-JP" altLang="en-US" dirty="0">
                <a:solidFill>
                  <a:prstClr val="black"/>
                </a:solidFill>
                <a:latin typeface="IPAゴシック" pitchFamily="49" charset="-128"/>
                <a:ea typeface="IPAゴシック" pitchFamily="49" charset="-128"/>
              </a:rPr>
              <a:t> 友達</a:t>
            </a:r>
            <a:r>
              <a:rPr lang="ja-JP" altLang="en-US" dirty="0" smtClean="0">
                <a:solidFill>
                  <a:prstClr val="black"/>
                </a:solidFill>
                <a:latin typeface="IPAゴシック" pitchFamily="49" charset="-128"/>
                <a:ea typeface="IPAゴシック" pitchFamily="49" charset="-128"/>
              </a:rPr>
              <a:t>数がものすごく多い人 （</a:t>
            </a:r>
            <a:r>
              <a:rPr lang="en-US" altLang="ja-JP" dirty="0" smtClean="0">
                <a:solidFill>
                  <a:prstClr val="black"/>
                </a:solidFill>
                <a:latin typeface="IPAゴシック" pitchFamily="49" charset="-128"/>
                <a:ea typeface="IPAゴシック" pitchFamily="49" charset="-128"/>
              </a:rPr>
              <a:t>H.W</a:t>
            </a:r>
            <a:r>
              <a:rPr lang="ja-JP" altLang="en-US" dirty="0" smtClean="0">
                <a:solidFill>
                  <a:prstClr val="black"/>
                </a:solidFill>
                <a:latin typeface="IPAゴシック" pitchFamily="49" charset="-128"/>
                <a:ea typeface="IPAゴシック" pitchFamily="49" charset="-128"/>
              </a:rPr>
              <a:t>君とか）</a:t>
            </a:r>
            <a:endParaRPr lang="en-US" altLang="ja-JP" dirty="0" smtClean="0">
              <a:solidFill>
                <a:prstClr val="black"/>
              </a:solidFill>
              <a:latin typeface="IPAゴシック" pitchFamily="49" charset="-128"/>
              <a:ea typeface="IPAゴシック" pitchFamily="49" charset="-128"/>
            </a:endParaRPr>
          </a:p>
          <a:p>
            <a:r>
              <a:rPr lang="ja-JP" altLang="en-US" dirty="0" smtClean="0">
                <a:solidFill>
                  <a:prstClr val="black"/>
                </a:solidFill>
                <a:latin typeface="IPAゴシック" pitchFamily="49" charset="-128"/>
                <a:ea typeface="IPAゴシック" pitchFamily="49" charset="-128"/>
              </a:rPr>
              <a:t>と例える事が出来ます。</a:t>
            </a:r>
            <a:endParaRPr lang="en-US" altLang="ja-JP" dirty="0">
              <a:solidFill>
                <a:prstClr val="black"/>
              </a:solidFill>
              <a:latin typeface="IPAゴシック" pitchFamily="49" charset="-128"/>
              <a:ea typeface="IPAゴシック" pitchFamily="49" charset="-128"/>
            </a:endParaRPr>
          </a:p>
        </p:txBody>
      </p:sp>
      <p:sp>
        <p:nvSpPr>
          <p:cNvPr id="7" name="正方形/長方形 6"/>
          <p:cNvSpPr/>
          <p:nvPr/>
        </p:nvSpPr>
        <p:spPr>
          <a:xfrm>
            <a:off x="365543" y="1268760"/>
            <a:ext cx="8454929"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a:solidFill>
                  <a:prstClr val="black"/>
                </a:solidFill>
                <a:latin typeface="IPAゴシック" pitchFamily="49" charset="-128"/>
                <a:ea typeface="IPAゴシック" pitchFamily="49" charset="-128"/>
              </a:rPr>
              <a:t>スケールフリーネットワーク とは 、</a:t>
            </a:r>
            <a:endParaRPr lang="en-US" altLang="ja-JP" sz="2400" dirty="0">
              <a:solidFill>
                <a:prstClr val="black"/>
              </a:solidFill>
              <a:latin typeface="IPAゴシック" pitchFamily="49" charset="-128"/>
              <a:ea typeface="IPAゴシック" pitchFamily="49" charset="-128"/>
            </a:endParaRPr>
          </a:p>
          <a:p>
            <a:pPr lvl="0"/>
            <a:r>
              <a:rPr lang="ja-JP" altLang="en-US" sz="2400" dirty="0">
                <a:solidFill>
                  <a:prstClr val="black"/>
                </a:solidFill>
                <a:latin typeface="IPAゴシック" pitchFamily="49" charset="-128"/>
                <a:ea typeface="IPAゴシック" pitchFamily="49" charset="-128"/>
              </a:rPr>
              <a:t>ネットワーク理論の分野においてリンク</a:t>
            </a:r>
            <a:r>
              <a:rPr lang="ja-JP" altLang="en-US" sz="2400" dirty="0">
                <a:solidFill>
                  <a:prstClr val="black"/>
                </a:solidFill>
                <a:latin typeface="IPA Pゴシック" pitchFamily="50" charset="-128"/>
                <a:ea typeface="IPA Pゴシック" pitchFamily="50" charset="-128"/>
              </a:rPr>
              <a:t>（枝）</a:t>
            </a:r>
            <a:r>
              <a:rPr lang="ja-JP" altLang="en-US" sz="2400" dirty="0" smtClean="0">
                <a:solidFill>
                  <a:prstClr val="black"/>
                </a:solidFill>
                <a:latin typeface="IPAゴシック" pitchFamily="49" charset="-128"/>
                <a:ea typeface="IPAゴシック" pitchFamily="49" charset="-128"/>
              </a:rPr>
              <a:t>が</a:t>
            </a:r>
            <a:endParaRPr lang="en-US" altLang="ja-JP" sz="2400" dirty="0" smtClean="0">
              <a:solidFill>
                <a:prstClr val="black"/>
              </a:solidFill>
              <a:latin typeface="IPAゴシック" pitchFamily="49" charset="-128"/>
              <a:ea typeface="IPAゴシック" pitchFamily="49" charset="-128"/>
            </a:endParaRPr>
          </a:p>
          <a:p>
            <a:pPr lvl="0"/>
            <a:r>
              <a:rPr lang="ja-JP" altLang="en-US" sz="2400" dirty="0" smtClean="0">
                <a:solidFill>
                  <a:prstClr val="black"/>
                </a:solidFill>
                <a:latin typeface="IPAゴシック" pitchFamily="49" charset="-128"/>
                <a:ea typeface="IPAゴシック" pitchFamily="49" charset="-128"/>
              </a:rPr>
              <a:t>一部</a:t>
            </a:r>
            <a:r>
              <a:rPr lang="ja-JP" altLang="en-US" sz="2400" dirty="0">
                <a:solidFill>
                  <a:prstClr val="black"/>
                </a:solidFill>
                <a:latin typeface="IPAゴシック" pitchFamily="49" charset="-128"/>
                <a:ea typeface="IPAゴシック" pitchFamily="49" charset="-128"/>
              </a:rPr>
              <a:t>のノード</a:t>
            </a:r>
            <a:r>
              <a:rPr lang="ja-JP" altLang="en-US" sz="2400" dirty="0">
                <a:solidFill>
                  <a:prstClr val="black"/>
                </a:solidFill>
                <a:latin typeface="IPA Pゴシック" pitchFamily="50" charset="-128"/>
                <a:ea typeface="IPA Pゴシック" pitchFamily="50" charset="-128"/>
              </a:rPr>
              <a:t>（点）</a:t>
            </a:r>
            <a:r>
              <a:rPr lang="ja-JP" altLang="en-US" sz="2400" dirty="0">
                <a:solidFill>
                  <a:prstClr val="black"/>
                </a:solidFill>
                <a:latin typeface="IPAゴシック" pitchFamily="49" charset="-128"/>
                <a:ea typeface="IPAゴシック" pitchFamily="49" charset="-128"/>
              </a:rPr>
              <a:t>に極度に集中しているネットワークのことを指します。</a:t>
            </a:r>
            <a:endParaRPr lang="en-US" altLang="ja-JP" sz="2400" dirty="0">
              <a:solidFill>
                <a:prstClr val="black"/>
              </a:solidFill>
              <a:latin typeface="IPAゴシック" pitchFamily="49" charset="-128"/>
              <a:ea typeface="IPAゴシック" pitchFamily="49" charset="-128"/>
            </a:endParaRP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8681" y="4365103"/>
            <a:ext cx="3551791" cy="2295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2086" y="4718719"/>
            <a:ext cx="1700921" cy="1510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直線コネクタ 2"/>
          <p:cNvCxnSpPr>
            <a:stCxn id="4100" idx="3"/>
          </p:cNvCxnSpPr>
          <p:nvPr/>
        </p:nvCxnSpPr>
        <p:spPr>
          <a:xfrm>
            <a:off x="4593007" y="5473928"/>
            <a:ext cx="2355256" cy="755209"/>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7456006" y="3995772"/>
            <a:ext cx="1436474" cy="369332"/>
          </a:xfrm>
          <a:prstGeom prst="rect">
            <a:avLst/>
          </a:prstGeom>
        </p:spPr>
        <p:txBody>
          <a:bodyPr wrap="square">
            <a:spAutoFit/>
          </a:bodyPr>
          <a:lstStyle/>
          <a:p>
            <a:pPr lvl="0">
              <a:lnSpc>
                <a:spcPct val="150000"/>
              </a:lnSpc>
            </a:pPr>
            <a:r>
              <a:rPr lang="ja-JP" altLang="en-US" sz="1200" dirty="0" smtClean="0">
                <a:solidFill>
                  <a:prstClr val="black"/>
                </a:solidFill>
                <a:latin typeface="IPA Pゴシック" pitchFamily="50" charset="-128"/>
                <a:ea typeface="IPA Pゴシック" pitchFamily="50" charset="-128"/>
              </a:rPr>
              <a:t>↓自分のアカウント</a:t>
            </a:r>
            <a:endParaRPr lang="ja-JP" altLang="en-US" sz="1200" dirty="0">
              <a:solidFill>
                <a:prstClr val="black"/>
              </a:solidFill>
              <a:latin typeface="IPA Pゴシック" pitchFamily="50" charset="-128"/>
              <a:ea typeface="IPA Pゴシック" pitchFamily="50" charset="-128"/>
            </a:endParaRPr>
          </a:p>
        </p:txBody>
      </p:sp>
    </p:spTree>
    <p:extLst>
      <p:ext uri="{BB962C8B-B14F-4D97-AF65-F5344CB8AC3E}">
        <p14:creationId xmlns:p14="http://schemas.microsoft.com/office/powerpoint/2010/main" val="400740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56275" y="553904"/>
            <a:ext cx="8352928" cy="19389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en-US" altLang="ja-JP" sz="2400" dirty="0">
                <a:solidFill>
                  <a:prstClr val="black"/>
                </a:solidFill>
                <a:latin typeface="IPAゴシック" pitchFamily="49" charset="-128"/>
                <a:ea typeface="IPAゴシック" pitchFamily="49" charset="-128"/>
              </a:rPr>
              <a:t>【</a:t>
            </a:r>
            <a:r>
              <a:rPr lang="ja-JP" altLang="en-US" sz="2400" dirty="0">
                <a:solidFill>
                  <a:prstClr val="black"/>
                </a:solidFill>
                <a:latin typeface="IPAゴシック" pitchFamily="49" charset="-128"/>
                <a:ea typeface="IPAゴシック" pitchFamily="49" charset="-128"/>
              </a:rPr>
              <a:t>おさらい</a:t>
            </a:r>
            <a:r>
              <a:rPr lang="en-US" altLang="ja-JP" sz="2400" dirty="0">
                <a:solidFill>
                  <a:prstClr val="black"/>
                </a:solidFill>
                <a:latin typeface="IPAゴシック" pitchFamily="49" charset="-128"/>
                <a:ea typeface="IPAゴシック" pitchFamily="49" charset="-128"/>
              </a:rPr>
              <a:t>】</a:t>
            </a:r>
            <a:r>
              <a:rPr lang="ja-JP" altLang="en-US" sz="2400" u="sng" dirty="0" smtClean="0">
                <a:solidFill>
                  <a:prstClr val="black"/>
                </a:solidFill>
                <a:latin typeface="IPAゴシック" pitchFamily="49" charset="-128"/>
                <a:ea typeface="IPAゴシック" pitchFamily="49" charset="-128"/>
              </a:rPr>
              <a:t>スケールフリーネットワーク</a:t>
            </a:r>
            <a:r>
              <a:rPr lang="ja-JP" altLang="en-US" sz="2400" u="sng" dirty="0" smtClean="0">
                <a:latin typeface="IPAゴシック" pitchFamily="49" charset="-128"/>
                <a:ea typeface="IPAゴシック" pitchFamily="49" charset="-128"/>
              </a:rPr>
              <a:t>の</a:t>
            </a:r>
            <a:r>
              <a:rPr lang="ja-JP" altLang="en-US" sz="2400" u="sng" dirty="0">
                <a:latin typeface="IPAゴシック" pitchFamily="49" charset="-128"/>
                <a:ea typeface="IPAゴシック" pitchFamily="49" charset="-128"/>
              </a:rPr>
              <a:t>最大の</a:t>
            </a:r>
            <a:r>
              <a:rPr lang="ja-JP" altLang="en-US" sz="2400" u="sng" dirty="0" smtClean="0">
                <a:latin typeface="IPAゴシック" pitchFamily="49" charset="-128"/>
                <a:ea typeface="IPAゴシック" pitchFamily="49" charset="-128"/>
              </a:rPr>
              <a:t>特徴</a:t>
            </a:r>
            <a:endParaRPr lang="en-US" altLang="ja-JP" sz="2400" u="sng" dirty="0" smtClean="0">
              <a:latin typeface="IPAゴシック" pitchFamily="49" charset="-128"/>
              <a:ea typeface="IPAゴシック" pitchFamily="49" charset="-128"/>
            </a:endParaRPr>
          </a:p>
          <a:p>
            <a:r>
              <a:rPr lang="ja-JP" altLang="en-US" sz="2400" dirty="0" smtClean="0">
                <a:latin typeface="IPAゴシック" pitchFamily="49" charset="-128"/>
                <a:ea typeface="IPAゴシック" pitchFamily="49" charset="-128"/>
              </a:rPr>
              <a:t>新しいノード</a:t>
            </a:r>
            <a:r>
              <a:rPr lang="ja-JP" altLang="en-US" sz="2400" dirty="0">
                <a:latin typeface="IPAゴシック" pitchFamily="49" charset="-128"/>
                <a:ea typeface="IPAゴシック" pitchFamily="49" charset="-128"/>
              </a:rPr>
              <a:t>が次々に参入して</a:t>
            </a:r>
            <a:r>
              <a:rPr lang="ja-JP" altLang="en-US" sz="2400" dirty="0" smtClean="0">
                <a:latin typeface="IPAゴシック" pitchFamily="49" charset="-128"/>
                <a:ea typeface="IPAゴシック" pitchFamily="49" charset="-128"/>
              </a:rPr>
              <a:t>も，</a:t>
            </a:r>
            <a:endParaRPr lang="en-US" altLang="ja-JP" sz="2400" dirty="0" smtClean="0">
              <a:latin typeface="IPAゴシック" pitchFamily="49" charset="-128"/>
              <a:ea typeface="IPAゴシック" pitchFamily="49" charset="-128"/>
            </a:endParaRPr>
          </a:p>
          <a:p>
            <a:r>
              <a:rPr lang="ja-JP" altLang="en-US" sz="2400" dirty="0" smtClean="0">
                <a:latin typeface="IPAゴシック" pitchFamily="49" charset="-128"/>
                <a:ea typeface="IPAゴシック" pitchFamily="49" charset="-128"/>
              </a:rPr>
              <a:t>ネットワーク</a:t>
            </a:r>
            <a:r>
              <a:rPr lang="ja-JP" altLang="en-US" sz="2400" dirty="0">
                <a:latin typeface="IPAゴシック" pitchFamily="49" charset="-128"/>
                <a:ea typeface="IPAゴシック" pitchFamily="49" charset="-128"/>
              </a:rPr>
              <a:t>の形状が変化</a:t>
            </a:r>
            <a:r>
              <a:rPr lang="ja-JP" altLang="en-US" sz="2400" dirty="0" smtClean="0">
                <a:latin typeface="IPAゴシック" pitchFamily="49" charset="-128"/>
                <a:ea typeface="IPAゴシック" pitchFamily="49" charset="-128"/>
              </a:rPr>
              <a:t>しない。</a:t>
            </a:r>
            <a:endParaRPr lang="en-US" altLang="ja-JP" sz="2400" dirty="0" smtClean="0">
              <a:latin typeface="IPAゴシック" pitchFamily="49" charset="-128"/>
              <a:ea typeface="IPAゴシック" pitchFamily="49" charset="-128"/>
            </a:endParaRPr>
          </a:p>
          <a:p>
            <a:pPr>
              <a:lnSpc>
                <a:spcPct val="150000"/>
              </a:lnSpc>
            </a:pPr>
            <a:r>
              <a:rPr lang="ja-JP" altLang="en-US" sz="2400" dirty="0" smtClean="0">
                <a:latin typeface="IPAゴシック" pitchFamily="49" charset="-128"/>
                <a:ea typeface="IPAゴシック" pitchFamily="49" charset="-128"/>
              </a:rPr>
              <a:t>⇒フラクタル性</a:t>
            </a:r>
            <a:r>
              <a:rPr lang="ja-JP" altLang="en-US" sz="2400" dirty="0">
                <a:latin typeface="IPAゴシック" pitchFamily="49" charset="-128"/>
                <a:ea typeface="IPAゴシック" pitchFamily="49" charset="-128"/>
              </a:rPr>
              <a:t>をもって</a:t>
            </a:r>
            <a:r>
              <a:rPr lang="ja-JP" altLang="en-US" sz="2400" dirty="0" smtClean="0">
                <a:latin typeface="IPAゴシック" pitchFamily="49" charset="-128"/>
                <a:ea typeface="IPAゴシック" pitchFamily="49" charset="-128"/>
              </a:rPr>
              <a:t>いる。（</a:t>
            </a:r>
            <a:r>
              <a:rPr lang="ja-JP" altLang="en-US" sz="2400" dirty="0">
                <a:latin typeface="IPAゴシック" pitchFamily="49" charset="-128"/>
                <a:ea typeface="IPAゴシック" pitchFamily="49" charset="-128"/>
              </a:rPr>
              <a:t>だからスケールフリー</a:t>
            </a:r>
            <a:r>
              <a:rPr lang="ja-JP" altLang="en-US" sz="2400" dirty="0" smtClean="0">
                <a:latin typeface="IPAゴシック" pitchFamily="49" charset="-128"/>
                <a:ea typeface="IPAゴシック" pitchFamily="49" charset="-128"/>
              </a:rPr>
              <a:t>）</a:t>
            </a:r>
            <a:endParaRPr lang="en-US" altLang="ja-JP" sz="2400" dirty="0" smtClean="0">
              <a:latin typeface="IPAゴシック" pitchFamily="49" charset="-128"/>
              <a:ea typeface="IPAゴシック" pitchFamily="49" charset="-128"/>
            </a:endParaRPr>
          </a:p>
        </p:txBody>
      </p:sp>
      <p:sp>
        <p:nvSpPr>
          <p:cNvPr id="3" name="正方形/長方形 2"/>
          <p:cNvSpPr/>
          <p:nvPr/>
        </p:nvSpPr>
        <p:spPr>
          <a:xfrm>
            <a:off x="251520" y="2842488"/>
            <a:ext cx="7860141" cy="369332"/>
          </a:xfrm>
          <a:prstGeom prst="rect">
            <a:avLst/>
          </a:prstGeom>
        </p:spPr>
        <p:txBody>
          <a:bodyPr wrap="square">
            <a:spAutoFit/>
          </a:bodyPr>
          <a:lstStyle/>
          <a:p>
            <a:r>
              <a:rPr lang="en-US" altLang="ja-JP" dirty="0">
                <a:latin typeface="IPAゴシック" pitchFamily="49" charset="-128"/>
                <a:ea typeface="IPAゴシック" pitchFamily="49" charset="-128"/>
              </a:rPr>
              <a:t>※</a:t>
            </a:r>
            <a:r>
              <a:rPr lang="ja-JP" altLang="en-US" dirty="0" smtClean="0">
                <a:latin typeface="IPAゴシック" pitchFamily="49" charset="-128"/>
                <a:ea typeface="IPAゴシック" pitchFamily="49" charset="-128"/>
              </a:rPr>
              <a:t>フラクタル </a:t>
            </a:r>
            <a:r>
              <a:rPr lang="en-US" altLang="ja-JP" dirty="0" smtClean="0">
                <a:latin typeface="IPA Pゴシック" pitchFamily="50" charset="-128"/>
                <a:ea typeface="IPA Pゴシック" pitchFamily="50" charset="-128"/>
              </a:rPr>
              <a:t>(</a:t>
            </a:r>
            <a:r>
              <a:rPr lang="en-US" altLang="ja-JP" dirty="0" err="1" smtClean="0">
                <a:latin typeface="IPA Pゴシック" pitchFamily="50" charset="-128"/>
                <a:ea typeface="IPA Pゴシック" pitchFamily="50" charset="-128"/>
              </a:rPr>
              <a:t>fractale</a:t>
            </a:r>
            <a:r>
              <a:rPr lang="en-US" altLang="ja-JP" dirty="0" smtClean="0">
                <a:latin typeface="IPA Pゴシック" pitchFamily="50" charset="-128"/>
                <a:ea typeface="IPA Pゴシック" pitchFamily="50" charset="-128"/>
              </a:rPr>
              <a:t>) </a:t>
            </a:r>
            <a:r>
              <a:rPr lang="ja-JP" altLang="en-US" dirty="0" smtClean="0">
                <a:latin typeface="IPAゴシック" pitchFamily="49" charset="-128"/>
                <a:ea typeface="IPAゴシック" pitchFamily="49" charset="-128"/>
              </a:rPr>
              <a:t>とは、</a:t>
            </a:r>
            <a:r>
              <a:rPr lang="ja-JP" altLang="en-US" dirty="0" smtClean="0">
                <a:latin typeface="IPA Pゴシック" pitchFamily="50" charset="-128"/>
                <a:ea typeface="IPA Pゴシック" pitchFamily="50" charset="-128"/>
              </a:rPr>
              <a:t>ブノア・マンデルブロ</a:t>
            </a:r>
            <a:r>
              <a:rPr lang="ja-JP" altLang="en-US" dirty="0" smtClean="0">
                <a:latin typeface="IPAゴシック" pitchFamily="49" charset="-128"/>
                <a:ea typeface="IPAゴシック" pitchFamily="49" charset="-128"/>
              </a:rPr>
              <a:t>が導入した幾何学の概念。</a:t>
            </a:r>
            <a:endParaRPr lang="ja-JP" altLang="en-US" dirty="0">
              <a:latin typeface="IPAゴシック" pitchFamily="49" charset="-128"/>
              <a:ea typeface="IPAゴシック" pitchFamily="49" charset="-128"/>
            </a:endParaRPr>
          </a:p>
        </p:txBody>
      </p:sp>
      <p:sp>
        <p:nvSpPr>
          <p:cNvPr id="5" name="正方形/長方形 4"/>
          <p:cNvSpPr/>
          <p:nvPr/>
        </p:nvSpPr>
        <p:spPr>
          <a:xfrm>
            <a:off x="423866" y="3356992"/>
            <a:ext cx="5638599" cy="3139321"/>
          </a:xfrm>
          <a:prstGeom prst="rect">
            <a:avLst/>
          </a:prstGeom>
        </p:spPr>
        <p:txBody>
          <a:bodyPr wrap="square">
            <a:spAutoFit/>
          </a:bodyPr>
          <a:lstStyle/>
          <a:p>
            <a:r>
              <a:rPr lang="ja-JP" altLang="en-US" dirty="0">
                <a:latin typeface="IPAゴシック" pitchFamily="49" charset="-128"/>
                <a:ea typeface="IPAゴシック" pitchFamily="49" charset="-128"/>
              </a:rPr>
              <a:t>簡単に言えば複雑な図形であり、いくら細部を拡大しても複雑さを保つ図形の事である</a:t>
            </a:r>
            <a:r>
              <a:rPr lang="ja-JP" altLang="en-US" dirty="0" smtClean="0">
                <a:latin typeface="IPAゴシック" pitchFamily="49" charset="-128"/>
                <a:ea typeface="IPAゴシック" pitchFamily="49" charset="-128"/>
              </a:rPr>
              <a:t>。</a:t>
            </a:r>
            <a:endParaRPr lang="en-US" altLang="ja-JP" dirty="0" smtClean="0">
              <a:latin typeface="IPAゴシック" pitchFamily="49" charset="-128"/>
              <a:ea typeface="IPAゴシック" pitchFamily="49" charset="-128"/>
            </a:endParaRPr>
          </a:p>
          <a:p>
            <a:endParaRPr lang="ja-JP" altLang="en-US" dirty="0">
              <a:latin typeface="IPAゴシック" pitchFamily="49" charset="-128"/>
              <a:ea typeface="IPAゴシック" pitchFamily="49" charset="-128"/>
            </a:endParaRPr>
          </a:p>
          <a:p>
            <a:r>
              <a:rPr lang="ja-JP" altLang="en-US" dirty="0">
                <a:latin typeface="IPAゴシック" pitchFamily="49" charset="-128"/>
                <a:ea typeface="IPAゴシック" pitchFamily="49" charset="-128"/>
              </a:rPr>
              <a:t>特に一部を抜き出すと全体と似た形になる（自己相似性）例がよく知られている（自己相似的だからと言って必ずしもフラクタルにならないことに注意）。</a:t>
            </a:r>
          </a:p>
          <a:p>
            <a:endParaRPr lang="ja-JP" altLang="en-US" dirty="0">
              <a:latin typeface="IPAゴシック" pitchFamily="49" charset="-128"/>
              <a:ea typeface="IPAゴシック" pitchFamily="49" charset="-128"/>
            </a:endParaRPr>
          </a:p>
          <a:p>
            <a:r>
              <a:rPr lang="ja-JP" altLang="en-US" dirty="0">
                <a:latin typeface="IPAゴシック" pitchFamily="49" charset="-128"/>
                <a:ea typeface="IPAゴシック" pitchFamily="49" charset="-128"/>
              </a:rPr>
              <a:t>現実の地形や物の次元を表現したり、再現するために用いられる</a:t>
            </a:r>
            <a:r>
              <a:rPr lang="ja-JP" altLang="en-US" dirty="0" smtClean="0">
                <a:latin typeface="IPAゴシック" pitchFamily="49" charset="-128"/>
                <a:ea typeface="IPAゴシック" pitchFamily="49" charset="-128"/>
              </a:rPr>
              <a:t>。</a:t>
            </a:r>
            <a:endParaRPr lang="ja-JP" altLang="en-US" dirty="0">
              <a:latin typeface="IPAゴシック" pitchFamily="49" charset="-128"/>
              <a:ea typeface="IPAゴシック" pitchFamily="49" charset="-128"/>
            </a:endParaRPr>
          </a:p>
          <a:p>
            <a:r>
              <a:rPr lang="ja-JP" altLang="en-US" dirty="0">
                <a:latin typeface="IPAゴシック" pitchFamily="49" charset="-128"/>
                <a:ea typeface="IPAゴシック" pitchFamily="49" charset="-128"/>
              </a:rPr>
              <a:t>転じて、ゲームなどで地形を自動生成するために使われたりもする</a:t>
            </a:r>
            <a:r>
              <a:rPr lang="ja-JP" altLang="en-US" dirty="0" smtClean="0">
                <a:latin typeface="IPAゴシック" pitchFamily="49" charset="-128"/>
                <a:ea typeface="IPAゴシック" pitchFamily="49" charset="-128"/>
              </a:rPr>
              <a:t>。</a:t>
            </a:r>
            <a:endParaRPr lang="ja-JP" altLang="en-US" dirty="0">
              <a:latin typeface="IPAゴシック" pitchFamily="49" charset="-128"/>
              <a:ea typeface="IPAゴシック" pitchFamily="49"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7546" y="3717032"/>
            <a:ext cx="3028950"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8"/>
          <p:cNvSpPr>
            <a:spLocks noChangeArrowheads="1"/>
          </p:cNvSpPr>
          <p:nvPr/>
        </p:nvSpPr>
        <p:spPr bwMode="auto">
          <a:xfrm>
            <a:off x="6007546" y="6416699"/>
            <a:ext cx="18976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900" dirty="0" smtClean="0">
                <a:latin typeface="IPA Pゴシック" pitchFamily="50" charset="-128"/>
                <a:ea typeface="IPA Pゴシック" pitchFamily="50" charset="-128"/>
              </a:rPr>
              <a:t>出典：ニコニコ大百科</a:t>
            </a:r>
            <a:endParaRPr lang="en-US" altLang="ja-JP" sz="900" dirty="0" smtClean="0">
              <a:latin typeface="IPA Pゴシック" pitchFamily="50" charset="-128"/>
              <a:ea typeface="IPA Pゴシック" pitchFamily="50" charset="-128"/>
            </a:endParaRPr>
          </a:p>
          <a:p>
            <a:r>
              <a:rPr lang="en-US" altLang="ja-JP" sz="900" dirty="0" smtClean="0">
                <a:latin typeface="IPA Pゴシック" pitchFamily="50" charset="-128"/>
                <a:ea typeface="IPA Pゴシック" pitchFamily="50" charset="-128"/>
              </a:rPr>
              <a:t>(2013/02/09 05:47 </a:t>
            </a:r>
            <a:r>
              <a:rPr lang="en-US" altLang="ja-JP" sz="900" dirty="0">
                <a:latin typeface="IPA Pゴシック" pitchFamily="50" charset="-128"/>
                <a:ea typeface="IPA Pゴシック" pitchFamily="50" charset="-128"/>
              </a:rPr>
              <a:t>UTC</a:t>
            </a:r>
            <a:r>
              <a:rPr lang="ja-JP" altLang="en-US" sz="900" dirty="0">
                <a:latin typeface="IPA Pゴシック" pitchFamily="50" charset="-128"/>
                <a:ea typeface="IPA Pゴシック" pitchFamily="50" charset="-128"/>
              </a:rPr>
              <a:t>版 </a:t>
            </a:r>
            <a:r>
              <a:rPr lang="en-US" altLang="ja-JP" sz="900" dirty="0">
                <a:latin typeface="IPA Pゴシック" pitchFamily="50" charset="-128"/>
                <a:ea typeface="IPA Pゴシック" pitchFamily="50" charset="-128"/>
              </a:rPr>
              <a:t>)</a:t>
            </a:r>
            <a:endParaRPr lang="ja-JP" altLang="en-US" sz="900" dirty="0">
              <a:latin typeface="IPA Pゴシック" pitchFamily="50" charset="-128"/>
              <a:ea typeface="IPA Pゴシック" pitchFamily="50" charset="-128"/>
            </a:endParaRPr>
          </a:p>
        </p:txBody>
      </p:sp>
    </p:spTree>
    <p:extLst>
      <p:ext uri="{BB962C8B-B14F-4D97-AF65-F5344CB8AC3E}">
        <p14:creationId xmlns:p14="http://schemas.microsoft.com/office/powerpoint/2010/main" val="945799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23528" y="476672"/>
            <a:ext cx="8424936" cy="523220"/>
          </a:xfrm>
          <a:prstGeom prst="rect">
            <a:avLst/>
          </a:prstGeom>
          <a:noFill/>
        </p:spPr>
        <p:txBody>
          <a:bodyPr wrap="square" rtlCol="0">
            <a:spAutoFit/>
          </a:bodyPr>
          <a:lstStyle/>
          <a:p>
            <a:r>
              <a:rPr lang="en-US" altLang="ja-JP" sz="2800" dirty="0">
                <a:solidFill>
                  <a:prstClr val="black"/>
                </a:solidFill>
                <a:latin typeface="IPAゴシック" pitchFamily="49" charset="-128"/>
                <a:ea typeface="IPAゴシック" pitchFamily="49" charset="-128"/>
              </a:rPr>
              <a:t>【</a:t>
            </a:r>
            <a:r>
              <a:rPr lang="ja-JP" altLang="en-US" sz="2800" dirty="0">
                <a:solidFill>
                  <a:prstClr val="black"/>
                </a:solidFill>
                <a:latin typeface="IPAゴシック" pitchFamily="49" charset="-128"/>
                <a:ea typeface="IPAゴシック" pitchFamily="49" charset="-128"/>
              </a:rPr>
              <a:t>おさらい</a:t>
            </a:r>
            <a:r>
              <a:rPr lang="en-US" altLang="ja-JP" sz="2800" dirty="0">
                <a:solidFill>
                  <a:prstClr val="black"/>
                </a:solidFill>
                <a:latin typeface="IPAゴシック" pitchFamily="49" charset="-128"/>
                <a:ea typeface="IPAゴシック" pitchFamily="49" charset="-128"/>
              </a:rPr>
              <a:t>】</a:t>
            </a:r>
            <a:r>
              <a:rPr lang="ja-JP" altLang="en-US" sz="2800" u="sng" dirty="0" smtClean="0">
                <a:latin typeface="IPAゴシック" pitchFamily="49" charset="-128"/>
                <a:ea typeface="IPAゴシック" pitchFamily="49" charset="-128"/>
              </a:rPr>
              <a:t>スケールフリーネットワークの強み</a:t>
            </a:r>
            <a:endParaRPr kumimoji="1" lang="ja-JP" altLang="en-US" sz="2800" u="sng" dirty="0">
              <a:latin typeface="IPAゴシック" pitchFamily="49" charset="-128"/>
              <a:ea typeface="IPAゴシック" pitchFamily="49" charset="-128"/>
            </a:endParaRPr>
          </a:p>
        </p:txBody>
      </p:sp>
      <p:sp>
        <p:nvSpPr>
          <p:cNvPr id="6" name="正方形/長方形 5"/>
          <p:cNvSpPr/>
          <p:nvPr/>
        </p:nvSpPr>
        <p:spPr>
          <a:xfrm>
            <a:off x="444766" y="1507431"/>
            <a:ext cx="8208912" cy="769441"/>
          </a:xfrm>
          <a:prstGeom prst="rect">
            <a:avLst/>
          </a:prstGeom>
        </p:spPr>
        <p:txBody>
          <a:bodyPr wrap="square">
            <a:spAutoFit/>
          </a:bodyPr>
          <a:lstStyle/>
          <a:p>
            <a:pPr lvl="0" algn="ctr"/>
            <a:r>
              <a:rPr lang="ja-JP" altLang="en-US" sz="2200" dirty="0">
                <a:solidFill>
                  <a:prstClr val="black"/>
                </a:solidFill>
                <a:latin typeface="IPAゴシック" pitchFamily="49" charset="-128"/>
                <a:ea typeface="IPAゴシック" pitchFamily="49" charset="-128"/>
              </a:rPr>
              <a:t>スケールフリーグラフが持つ注目すべき特性として</a:t>
            </a:r>
            <a:r>
              <a:rPr lang="ja-JP" altLang="en-US" sz="2200" dirty="0" smtClean="0">
                <a:solidFill>
                  <a:prstClr val="black"/>
                </a:solidFill>
                <a:latin typeface="IPAゴシック" pitchFamily="49" charset="-128"/>
                <a:ea typeface="IPAゴシック" pitchFamily="49" charset="-128"/>
              </a:rPr>
              <a:t>、</a:t>
            </a:r>
            <a:endParaRPr lang="en-US" altLang="ja-JP" sz="2200" dirty="0" smtClean="0">
              <a:solidFill>
                <a:prstClr val="black"/>
              </a:solidFill>
              <a:latin typeface="IPAゴシック" pitchFamily="49" charset="-128"/>
              <a:ea typeface="IPAゴシック" pitchFamily="49" charset="-128"/>
            </a:endParaRPr>
          </a:p>
          <a:p>
            <a:pPr lvl="0" algn="ctr"/>
            <a:r>
              <a:rPr lang="ja-JP" altLang="en-US" sz="2200" dirty="0" smtClean="0">
                <a:solidFill>
                  <a:prstClr val="black"/>
                </a:solidFill>
                <a:effectLst>
                  <a:outerShdw blurRad="38100" dist="38100" dir="2700000" algn="tl">
                    <a:srgbClr val="000000">
                      <a:alpha val="43137"/>
                    </a:srgbClr>
                  </a:outerShdw>
                </a:effectLst>
                <a:latin typeface="IPAゴシック" pitchFamily="49" charset="-128"/>
                <a:ea typeface="IPAゴシック" pitchFamily="49" charset="-128"/>
              </a:rPr>
              <a:t>ネットワーク</a:t>
            </a:r>
            <a:r>
              <a:rPr lang="ja-JP" altLang="en-US" sz="2200" dirty="0">
                <a:solidFill>
                  <a:prstClr val="black"/>
                </a:solidFill>
                <a:effectLst>
                  <a:outerShdw blurRad="38100" dist="38100" dir="2700000" algn="tl">
                    <a:srgbClr val="000000">
                      <a:alpha val="43137"/>
                    </a:srgbClr>
                  </a:outerShdw>
                </a:effectLst>
                <a:latin typeface="IPAゴシック" pitchFamily="49" charset="-128"/>
                <a:ea typeface="IPAゴシック" pitchFamily="49" charset="-128"/>
              </a:rPr>
              <a:t>障害に対する頑強性が</a:t>
            </a:r>
            <a:r>
              <a:rPr lang="ja-JP" altLang="en-US" sz="2200" dirty="0" smtClean="0">
                <a:solidFill>
                  <a:prstClr val="black"/>
                </a:solidFill>
                <a:effectLst>
                  <a:outerShdw blurRad="38100" dist="38100" dir="2700000" algn="tl">
                    <a:srgbClr val="000000">
                      <a:alpha val="43137"/>
                    </a:srgbClr>
                  </a:outerShdw>
                </a:effectLst>
                <a:latin typeface="IPAゴシック" pitchFamily="49" charset="-128"/>
                <a:ea typeface="IPAゴシック" pitchFamily="49" charset="-128"/>
              </a:rPr>
              <a:t>高い</a:t>
            </a:r>
            <a:r>
              <a:rPr lang="ja-JP" altLang="en-US" sz="2200" dirty="0" smtClean="0">
                <a:solidFill>
                  <a:prstClr val="black"/>
                </a:solidFill>
                <a:latin typeface="IPAゴシック" pitchFamily="49" charset="-128"/>
                <a:ea typeface="IPAゴシック" pitchFamily="49" charset="-128"/>
              </a:rPr>
              <a:t>こと</a:t>
            </a:r>
            <a:r>
              <a:rPr lang="ja-JP" altLang="en-US" sz="2200" dirty="0">
                <a:solidFill>
                  <a:prstClr val="black"/>
                </a:solidFill>
                <a:latin typeface="IPAゴシック" pitchFamily="49" charset="-128"/>
                <a:ea typeface="IPAゴシック" pitchFamily="49" charset="-128"/>
              </a:rPr>
              <a:t>があげられる。</a:t>
            </a:r>
            <a:endParaRPr lang="en-US" altLang="ja-JP" sz="2200" dirty="0">
              <a:solidFill>
                <a:prstClr val="black"/>
              </a:solidFill>
              <a:latin typeface="IPAゴシック" pitchFamily="49" charset="-128"/>
              <a:ea typeface="IPAゴシック" pitchFamily="49" charset="-128"/>
            </a:endParaRPr>
          </a:p>
        </p:txBody>
      </p:sp>
      <p:sp>
        <p:nvSpPr>
          <p:cNvPr id="7" name="正方形/長方形 6"/>
          <p:cNvSpPr/>
          <p:nvPr/>
        </p:nvSpPr>
        <p:spPr>
          <a:xfrm>
            <a:off x="444766" y="2877901"/>
            <a:ext cx="8208912" cy="1446550"/>
          </a:xfrm>
          <a:prstGeom prst="rect">
            <a:avLst/>
          </a:prstGeom>
        </p:spPr>
        <p:txBody>
          <a:bodyPr wrap="square">
            <a:spAutoFit/>
          </a:bodyPr>
          <a:lstStyle/>
          <a:p>
            <a:pPr algn="ctr"/>
            <a:r>
              <a:rPr lang="ja-JP" altLang="en-US" sz="2200" dirty="0">
                <a:solidFill>
                  <a:prstClr val="black"/>
                </a:solidFill>
                <a:latin typeface="IPAゴシック" pitchFamily="49" charset="-128"/>
                <a:ea typeface="IPAゴシック" pitchFamily="49" charset="-128"/>
              </a:rPr>
              <a:t>スケールフリーな</a:t>
            </a:r>
            <a:r>
              <a:rPr lang="ja-JP" altLang="en-US" sz="2200" u="sng" dirty="0" smtClean="0">
                <a:solidFill>
                  <a:prstClr val="black"/>
                </a:solidFill>
                <a:latin typeface="IPAゴシック" pitchFamily="49" charset="-128"/>
                <a:ea typeface="IPAゴシック" pitchFamily="49" charset="-128"/>
              </a:rPr>
              <a:t>トポロジー</a:t>
            </a:r>
            <a:r>
              <a:rPr lang="ja-JP" altLang="en-US" sz="2200" dirty="0" smtClean="0">
                <a:solidFill>
                  <a:prstClr val="black"/>
                </a:solidFill>
                <a:latin typeface="IPAゴシック" pitchFamily="49" charset="-128"/>
                <a:ea typeface="IPAゴシック" pitchFamily="49" charset="-128"/>
              </a:rPr>
              <a:t>を</a:t>
            </a:r>
            <a:r>
              <a:rPr lang="ja-JP" altLang="en-US" sz="2200" dirty="0">
                <a:solidFill>
                  <a:prstClr val="black"/>
                </a:solidFill>
                <a:latin typeface="IPAゴシック" pitchFamily="49" charset="-128"/>
                <a:ea typeface="IPAゴシック" pitchFamily="49" charset="-128"/>
              </a:rPr>
              <a:t>持つネットワークでは</a:t>
            </a:r>
            <a:r>
              <a:rPr lang="ja-JP" altLang="en-US" sz="2200" dirty="0" smtClean="0">
                <a:solidFill>
                  <a:prstClr val="black"/>
                </a:solidFill>
                <a:latin typeface="IPAゴシック" pitchFamily="49" charset="-128"/>
                <a:ea typeface="IPAゴシック" pitchFamily="49" charset="-128"/>
              </a:rPr>
              <a:t>、</a:t>
            </a:r>
            <a:endParaRPr lang="en-US" altLang="ja-JP" sz="2200" dirty="0" smtClean="0">
              <a:solidFill>
                <a:prstClr val="black"/>
              </a:solidFill>
              <a:latin typeface="IPAゴシック" pitchFamily="49" charset="-128"/>
              <a:ea typeface="IPAゴシック" pitchFamily="49" charset="-128"/>
            </a:endParaRPr>
          </a:p>
          <a:p>
            <a:pPr algn="ctr"/>
            <a:r>
              <a:rPr lang="ja-JP" altLang="en-US" sz="2200" dirty="0" smtClean="0">
                <a:solidFill>
                  <a:prstClr val="black"/>
                </a:solidFill>
                <a:latin typeface="IPAゴシック" pitchFamily="49" charset="-128"/>
                <a:ea typeface="IPAゴシック" pitchFamily="49" charset="-128"/>
              </a:rPr>
              <a:t>全ノード</a:t>
            </a:r>
            <a:r>
              <a:rPr lang="ja-JP" altLang="en-US" sz="2200" dirty="0">
                <a:solidFill>
                  <a:prstClr val="black"/>
                </a:solidFill>
                <a:latin typeface="IPAゴシック" pitchFamily="49" charset="-128"/>
                <a:ea typeface="IPAゴシック" pitchFamily="49" charset="-128"/>
              </a:rPr>
              <a:t>のうち</a:t>
            </a:r>
            <a:r>
              <a:rPr lang="ja-JP" altLang="en-US" sz="2200" dirty="0" smtClean="0">
                <a:solidFill>
                  <a:prstClr val="black"/>
                </a:solidFill>
                <a:latin typeface="IPAゴシック" pitchFamily="49" charset="-128"/>
                <a:ea typeface="IPAゴシック" pitchFamily="49" charset="-128"/>
              </a:rPr>
              <a:t>のいくつかが</a:t>
            </a:r>
            <a:r>
              <a:rPr lang="ja-JP" altLang="en-US" sz="2200" dirty="0">
                <a:solidFill>
                  <a:prstClr val="black"/>
                </a:solidFill>
                <a:latin typeface="IPAゴシック" pitchFamily="49" charset="-128"/>
                <a:ea typeface="IPAゴシック" pitchFamily="49" charset="-128"/>
              </a:rPr>
              <a:t>ダウンしたとしても</a:t>
            </a:r>
            <a:r>
              <a:rPr lang="ja-JP" altLang="en-US" sz="2200" dirty="0" smtClean="0">
                <a:solidFill>
                  <a:prstClr val="black"/>
                </a:solidFill>
                <a:latin typeface="IPAゴシック" pitchFamily="49" charset="-128"/>
                <a:ea typeface="IPAゴシック" pitchFamily="49" charset="-128"/>
              </a:rPr>
              <a:t>、</a:t>
            </a:r>
            <a:endParaRPr lang="en-US" altLang="ja-JP" sz="2200" dirty="0" smtClean="0">
              <a:solidFill>
                <a:prstClr val="black"/>
              </a:solidFill>
              <a:latin typeface="IPAゴシック" pitchFamily="49" charset="-128"/>
              <a:ea typeface="IPAゴシック" pitchFamily="49" charset="-128"/>
            </a:endParaRPr>
          </a:p>
          <a:p>
            <a:pPr algn="ctr"/>
            <a:r>
              <a:rPr lang="ja-JP" altLang="en-US" sz="2200" dirty="0" smtClean="0">
                <a:solidFill>
                  <a:prstClr val="black"/>
                </a:solidFill>
                <a:latin typeface="IPAゴシック" pitchFamily="49" charset="-128"/>
                <a:ea typeface="IPAゴシック" pitchFamily="49" charset="-128"/>
              </a:rPr>
              <a:t>代替</a:t>
            </a:r>
            <a:r>
              <a:rPr lang="ja-JP" altLang="en-US" sz="2200" dirty="0">
                <a:solidFill>
                  <a:prstClr val="black"/>
                </a:solidFill>
                <a:latin typeface="IPAゴシック" pitchFamily="49" charset="-128"/>
                <a:ea typeface="IPAゴシック" pitchFamily="49" charset="-128"/>
              </a:rPr>
              <a:t>経路の存在によってノード間の接続を維持でき</a:t>
            </a:r>
            <a:r>
              <a:rPr lang="ja-JP" altLang="en-US" sz="2200" dirty="0" smtClean="0">
                <a:solidFill>
                  <a:prstClr val="black"/>
                </a:solidFill>
                <a:latin typeface="IPAゴシック" pitchFamily="49" charset="-128"/>
                <a:ea typeface="IPAゴシック" pitchFamily="49" charset="-128"/>
              </a:rPr>
              <a:t>、</a:t>
            </a:r>
            <a:endParaRPr lang="en-US" altLang="ja-JP" sz="2200" dirty="0" smtClean="0">
              <a:solidFill>
                <a:prstClr val="black"/>
              </a:solidFill>
              <a:latin typeface="IPAゴシック" pitchFamily="49" charset="-128"/>
              <a:ea typeface="IPAゴシック" pitchFamily="49" charset="-128"/>
            </a:endParaRPr>
          </a:p>
          <a:p>
            <a:pPr algn="ctr"/>
            <a:r>
              <a:rPr lang="ja-JP" altLang="en-US" sz="2200" dirty="0" smtClean="0">
                <a:solidFill>
                  <a:prstClr val="black"/>
                </a:solidFill>
                <a:latin typeface="IPAゴシック" pitchFamily="49" charset="-128"/>
                <a:ea typeface="IPAゴシック" pitchFamily="49" charset="-128"/>
              </a:rPr>
              <a:t>系</a:t>
            </a:r>
            <a:r>
              <a:rPr lang="ja-JP" altLang="en-US" sz="2200" dirty="0">
                <a:solidFill>
                  <a:prstClr val="black"/>
                </a:solidFill>
                <a:latin typeface="IPAゴシック" pitchFamily="49" charset="-128"/>
                <a:ea typeface="IPAゴシック" pitchFamily="49" charset="-128"/>
              </a:rPr>
              <a:t>全体の平均経路</a:t>
            </a:r>
            <a:r>
              <a:rPr lang="ja-JP" altLang="en-US" sz="2200" dirty="0" smtClean="0">
                <a:solidFill>
                  <a:prstClr val="black"/>
                </a:solidFill>
                <a:latin typeface="IPAゴシック" pitchFamily="49" charset="-128"/>
                <a:ea typeface="IPAゴシック" pitchFamily="49" charset="-128"/>
              </a:rPr>
              <a:t>長</a:t>
            </a:r>
            <a:r>
              <a:rPr lang="ja-JP" altLang="en-US" sz="2200" dirty="0" smtClean="0">
                <a:solidFill>
                  <a:prstClr val="black"/>
                </a:solidFill>
                <a:latin typeface="IPA Pゴシック" pitchFamily="50" charset="-128"/>
                <a:ea typeface="IPA Pゴシック" pitchFamily="50" charset="-128"/>
              </a:rPr>
              <a:t>（平均最短距離）</a:t>
            </a:r>
            <a:r>
              <a:rPr lang="ja-JP" altLang="en-US" sz="2200" dirty="0" smtClean="0">
                <a:solidFill>
                  <a:prstClr val="black"/>
                </a:solidFill>
                <a:latin typeface="IPAゴシック" pitchFamily="49" charset="-128"/>
                <a:ea typeface="IPAゴシック" pitchFamily="49" charset="-128"/>
              </a:rPr>
              <a:t>はほとんど変化しない。</a:t>
            </a:r>
            <a:endParaRPr lang="ja-JP" altLang="en-US" sz="2200" dirty="0"/>
          </a:p>
        </p:txBody>
      </p:sp>
      <p:sp>
        <p:nvSpPr>
          <p:cNvPr id="8" name="正方形/長方形 7"/>
          <p:cNvSpPr/>
          <p:nvPr/>
        </p:nvSpPr>
        <p:spPr>
          <a:xfrm>
            <a:off x="-46910" y="4721696"/>
            <a:ext cx="5038952" cy="1107996"/>
          </a:xfrm>
          <a:prstGeom prst="rect">
            <a:avLst/>
          </a:prstGeom>
        </p:spPr>
        <p:txBody>
          <a:bodyPr wrap="square">
            <a:spAutoFit/>
          </a:bodyPr>
          <a:lstStyle/>
          <a:p>
            <a:pPr lvl="0" algn="ctr"/>
            <a:r>
              <a:rPr lang="ja-JP" altLang="en-US" sz="2200" dirty="0">
                <a:solidFill>
                  <a:prstClr val="black"/>
                </a:solidFill>
                <a:latin typeface="IPAゴシック" pitchFamily="49" charset="-128"/>
                <a:ea typeface="IPAゴシック" pitchFamily="49" charset="-128"/>
              </a:rPr>
              <a:t>同じノード数、同じエッジ数</a:t>
            </a:r>
            <a:r>
              <a:rPr lang="ja-JP" altLang="en-US" sz="2200" dirty="0" smtClean="0">
                <a:solidFill>
                  <a:prstClr val="black"/>
                </a:solidFill>
                <a:latin typeface="IPAゴシック" pitchFamily="49" charset="-128"/>
                <a:ea typeface="IPAゴシック" pitchFamily="49" charset="-128"/>
              </a:rPr>
              <a:t>で</a:t>
            </a:r>
            <a:endParaRPr lang="en-US" altLang="ja-JP" sz="2200" dirty="0" smtClean="0">
              <a:solidFill>
                <a:prstClr val="black"/>
              </a:solidFill>
              <a:latin typeface="IPAゴシック" pitchFamily="49" charset="-128"/>
              <a:ea typeface="IPAゴシック" pitchFamily="49" charset="-128"/>
            </a:endParaRPr>
          </a:p>
          <a:p>
            <a:pPr lvl="0" algn="ctr"/>
            <a:r>
              <a:rPr lang="ja-JP" altLang="en-US" sz="2200" dirty="0" smtClean="0">
                <a:solidFill>
                  <a:prstClr val="black"/>
                </a:solidFill>
                <a:latin typeface="IPAゴシック" pitchFamily="49" charset="-128"/>
                <a:ea typeface="IPAゴシック" pitchFamily="49" charset="-128"/>
              </a:rPr>
              <a:t>トポロジー</a:t>
            </a:r>
            <a:r>
              <a:rPr lang="ja-JP" altLang="en-US" sz="2200" dirty="0">
                <a:solidFill>
                  <a:prstClr val="black"/>
                </a:solidFill>
                <a:latin typeface="IPAゴシック" pitchFamily="49" charset="-128"/>
                <a:ea typeface="IPAゴシック" pitchFamily="49" charset="-128"/>
              </a:rPr>
              <a:t>が</a:t>
            </a:r>
            <a:r>
              <a:rPr lang="ja-JP" altLang="en-US" sz="2200" dirty="0" smtClean="0">
                <a:solidFill>
                  <a:prstClr val="black"/>
                </a:solidFill>
                <a:latin typeface="IPAゴシック" pitchFamily="49" charset="-128"/>
                <a:ea typeface="IPAゴシック" pitchFamily="49" charset="-128"/>
              </a:rPr>
              <a:t>異なる他</a:t>
            </a:r>
            <a:r>
              <a:rPr lang="ja-JP" altLang="en-US" sz="2200" dirty="0">
                <a:solidFill>
                  <a:prstClr val="black"/>
                </a:solidFill>
                <a:latin typeface="IPAゴシック" pitchFamily="49" charset="-128"/>
                <a:ea typeface="IPAゴシック" pitchFamily="49" charset="-128"/>
              </a:rPr>
              <a:t>のネットワークで</a:t>
            </a:r>
            <a:r>
              <a:rPr lang="ja-JP" altLang="en-US" sz="2200" dirty="0" smtClean="0">
                <a:solidFill>
                  <a:prstClr val="black"/>
                </a:solidFill>
                <a:latin typeface="IPAゴシック" pitchFamily="49" charset="-128"/>
                <a:ea typeface="IPAゴシック" pitchFamily="49" charset="-128"/>
              </a:rPr>
              <a:t>はこの</a:t>
            </a:r>
            <a:r>
              <a:rPr lang="ja-JP" altLang="en-US" sz="2200" dirty="0">
                <a:solidFill>
                  <a:prstClr val="black"/>
                </a:solidFill>
                <a:latin typeface="IPAゴシック" pitchFamily="49" charset="-128"/>
                <a:ea typeface="IPAゴシック" pitchFamily="49" charset="-128"/>
              </a:rPr>
              <a:t>ような特性は見られない。</a:t>
            </a:r>
          </a:p>
        </p:txBody>
      </p:sp>
      <p:sp>
        <p:nvSpPr>
          <p:cNvPr id="18" name="角丸四角形吹き出し 17"/>
          <p:cNvSpPr/>
          <p:nvPr/>
        </p:nvSpPr>
        <p:spPr>
          <a:xfrm>
            <a:off x="3059832" y="2492896"/>
            <a:ext cx="1681336" cy="264504"/>
          </a:xfrm>
          <a:prstGeom prst="wedgeRoundRectCallout">
            <a:avLst>
              <a:gd name="adj1" fmla="val -12200"/>
              <a:gd name="adj2" fmla="val 111886"/>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意味：構造</a:t>
            </a:r>
            <a:endParaRPr kumimoji="1" lang="ja-JP" altLang="en-US" dirty="0"/>
          </a:p>
        </p:txBody>
      </p:sp>
      <p:pic>
        <p:nvPicPr>
          <p:cNvPr id="4098" name="Picture 2" descr="http://upload.wikimedia.org/wikipedia/commons/9/96/NetworkTopologi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653136"/>
            <a:ext cx="4104456" cy="2011830"/>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a:spLocks noChangeArrowheads="1"/>
          </p:cNvSpPr>
          <p:nvPr/>
        </p:nvSpPr>
        <p:spPr bwMode="auto">
          <a:xfrm>
            <a:off x="3160339" y="6203004"/>
            <a:ext cx="1679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800" dirty="0">
                <a:latin typeface="IPA Pゴシック" pitchFamily="50" charset="-128"/>
                <a:ea typeface="IPA Pゴシック" pitchFamily="50" charset="-128"/>
              </a:rPr>
              <a:t>出典</a:t>
            </a:r>
            <a:r>
              <a:rPr lang="en-US" altLang="ja-JP" sz="800" dirty="0">
                <a:latin typeface="IPA Pゴシック" pitchFamily="50" charset="-128"/>
                <a:ea typeface="IPA Pゴシック" pitchFamily="50" charset="-128"/>
              </a:rPr>
              <a:t>: </a:t>
            </a:r>
            <a:r>
              <a:rPr lang="ja-JP" altLang="en-US" sz="800" dirty="0">
                <a:latin typeface="IPA Pゴシック" pitchFamily="50" charset="-128"/>
                <a:ea typeface="IPA Pゴシック" pitchFamily="50" charset="-128"/>
              </a:rPr>
              <a:t>フリー百科事典</a:t>
            </a:r>
            <a:r>
              <a:rPr lang="en-US" altLang="ja-JP" sz="800" dirty="0">
                <a:latin typeface="IPA Pゴシック" pitchFamily="50" charset="-128"/>
                <a:ea typeface="IPA Pゴシック" pitchFamily="50" charset="-128"/>
              </a:rPr>
              <a:t/>
            </a:r>
            <a:br>
              <a:rPr lang="en-US" altLang="ja-JP" sz="800" dirty="0">
                <a:latin typeface="IPA Pゴシック" pitchFamily="50" charset="-128"/>
                <a:ea typeface="IPA Pゴシック" pitchFamily="50" charset="-128"/>
              </a:rPr>
            </a:br>
            <a:r>
              <a:rPr lang="en-US" altLang="ja-JP" sz="800" dirty="0">
                <a:latin typeface="IPA Pゴシック" pitchFamily="50" charset="-128"/>
                <a:ea typeface="IPA Pゴシック" pitchFamily="50" charset="-128"/>
              </a:rPr>
              <a:t>『</a:t>
            </a:r>
            <a:r>
              <a:rPr lang="ja-JP" altLang="en-US" sz="800" dirty="0">
                <a:latin typeface="IPA Pゴシック" pitchFamily="50" charset="-128"/>
                <a:ea typeface="IPA Pゴシック" pitchFamily="50" charset="-128"/>
              </a:rPr>
              <a:t>ウィキペディア（</a:t>
            </a:r>
            <a:r>
              <a:rPr lang="en-US" altLang="ja-JP" sz="800" dirty="0">
                <a:latin typeface="IPA Pゴシック" pitchFamily="50" charset="-128"/>
                <a:ea typeface="IPA Pゴシック" pitchFamily="50" charset="-128"/>
              </a:rPr>
              <a:t>Wikipedia</a:t>
            </a:r>
            <a:r>
              <a:rPr lang="ja-JP" altLang="en-US" sz="800" dirty="0">
                <a:latin typeface="IPA Pゴシック" pitchFamily="50" charset="-128"/>
                <a:ea typeface="IPA Pゴシック" pitchFamily="50" charset="-128"/>
              </a:rPr>
              <a:t>）</a:t>
            </a:r>
            <a:r>
              <a:rPr lang="en-US" altLang="ja-JP" sz="800" dirty="0">
                <a:latin typeface="IPA Pゴシック" pitchFamily="50" charset="-128"/>
                <a:ea typeface="IPA Pゴシック" pitchFamily="50" charset="-128"/>
              </a:rPr>
              <a:t>』 (2012/12/10 09:10 UTC</a:t>
            </a:r>
            <a:r>
              <a:rPr lang="ja-JP" altLang="en-US" sz="800" dirty="0">
                <a:latin typeface="IPA Pゴシック" pitchFamily="50" charset="-128"/>
                <a:ea typeface="IPA Pゴシック" pitchFamily="50" charset="-128"/>
              </a:rPr>
              <a:t>版 </a:t>
            </a:r>
            <a:r>
              <a:rPr lang="en-US" altLang="ja-JP" sz="800" dirty="0">
                <a:latin typeface="IPA Pゴシック" pitchFamily="50" charset="-128"/>
                <a:ea typeface="IPA Pゴシック" pitchFamily="50" charset="-128"/>
              </a:rPr>
              <a:t>)</a:t>
            </a:r>
            <a:endParaRPr lang="ja-JP" altLang="en-US" sz="800" dirty="0">
              <a:latin typeface="IPA Pゴシック" pitchFamily="50" charset="-128"/>
              <a:ea typeface="IPA Pゴシック" pitchFamily="50" charset="-128"/>
            </a:endParaRPr>
          </a:p>
        </p:txBody>
      </p:sp>
    </p:spTree>
    <p:extLst>
      <p:ext uri="{BB962C8B-B14F-4D97-AF65-F5344CB8AC3E}">
        <p14:creationId xmlns:p14="http://schemas.microsoft.com/office/powerpoint/2010/main" val="1834085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327847" y="4077072"/>
            <a:ext cx="8640960" cy="194421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5" name="正方形/長方形 4"/>
          <p:cNvSpPr/>
          <p:nvPr/>
        </p:nvSpPr>
        <p:spPr>
          <a:xfrm>
            <a:off x="436719" y="1960964"/>
            <a:ext cx="8241456" cy="1107996"/>
          </a:xfrm>
          <a:prstGeom prst="rect">
            <a:avLst/>
          </a:prstGeom>
        </p:spPr>
        <p:txBody>
          <a:bodyPr wrap="square">
            <a:spAutoFit/>
          </a:bodyPr>
          <a:lstStyle/>
          <a:p>
            <a:pPr lvl="0" algn="ctr"/>
            <a:r>
              <a:rPr lang="ja-JP" altLang="en-US" sz="2200" dirty="0" smtClean="0">
                <a:solidFill>
                  <a:prstClr val="black"/>
                </a:solidFill>
                <a:latin typeface="IPAゴシック" pitchFamily="49" charset="-128"/>
                <a:ea typeface="IPAゴシック" pitchFamily="49" charset="-128"/>
              </a:rPr>
              <a:t>スケールフリー</a:t>
            </a:r>
            <a:r>
              <a:rPr lang="ja-JP" altLang="en-US" sz="2200" dirty="0">
                <a:solidFill>
                  <a:prstClr val="black"/>
                </a:solidFill>
                <a:latin typeface="IPAゴシック" pitchFamily="49" charset="-128"/>
                <a:ea typeface="IPAゴシック" pitchFamily="49" charset="-128"/>
              </a:rPr>
              <a:t>なネットワークは</a:t>
            </a:r>
            <a:r>
              <a:rPr lang="ja-JP" altLang="en-US" sz="2200" dirty="0" smtClean="0">
                <a:solidFill>
                  <a:prstClr val="black"/>
                </a:solidFill>
                <a:latin typeface="IPAゴシック" pitchFamily="49" charset="-128"/>
                <a:ea typeface="IPAゴシック" pitchFamily="49" charset="-128"/>
              </a:rPr>
              <a:t>、</a:t>
            </a:r>
            <a:endParaRPr lang="en-US" altLang="ja-JP" sz="2200" dirty="0" smtClean="0">
              <a:solidFill>
                <a:prstClr val="black"/>
              </a:solidFill>
              <a:latin typeface="IPAゴシック" pitchFamily="49" charset="-128"/>
              <a:ea typeface="IPAゴシック" pitchFamily="49" charset="-128"/>
            </a:endParaRPr>
          </a:p>
          <a:p>
            <a:pPr lvl="0" algn="ctr"/>
            <a:r>
              <a:rPr lang="ja-JP" altLang="en-US" sz="2200" dirty="0" smtClean="0">
                <a:solidFill>
                  <a:prstClr val="black"/>
                </a:solidFill>
                <a:effectLst>
                  <a:outerShdw blurRad="38100" dist="38100" dir="2700000" algn="tl">
                    <a:srgbClr val="000000">
                      <a:alpha val="43137"/>
                    </a:srgbClr>
                  </a:outerShdw>
                </a:effectLst>
                <a:latin typeface="IPAゴシック" pitchFamily="49" charset="-128"/>
                <a:ea typeface="IPAゴシック" pitchFamily="49" charset="-128"/>
              </a:rPr>
              <a:t>特定</a:t>
            </a:r>
            <a:r>
              <a:rPr lang="ja-JP" altLang="en-US" sz="2200" dirty="0">
                <a:solidFill>
                  <a:prstClr val="black"/>
                </a:solidFill>
                <a:effectLst>
                  <a:outerShdw blurRad="38100" dist="38100" dir="2700000" algn="tl">
                    <a:srgbClr val="000000">
                      <a:alpha val="43137"/>
                    </a:srgbClr>
                  </a:outerShdw>
                </a:effectLst>
                <a:latin typeface="IPAゴシック" pitchFamily="49" charset="-128"/>
                <a:ea typeface="IPAゴシック" pitchFamily="49" charset="-128"/>
              </a:rPr>
              <a:t>の重要なハブ</a:t>
            </a:r>
            <a:r>
              <a:rPr lang="ja-JP" altLang="en-US" sz="2200" dirty="0" smtClean="0">
                <a:solidFill>
                  <a:prstClr val="black"/>
                </a:solidFill>
                <a:effectLst>
                  <a:outerShdw blurRad="38100" dist="38100" dir="2700000" algn="tl">
                    <a:srgbClr val="000000">
                      <a:alpha val="43137"/>
                    </a:srgbClr>
                  </a:outerShdw>
                </a:effectLst>
                <a:latin typeface="IPAゴシック" pitchFamily="49" charset="-128"/>
                <a:ea typeface="IPAゴシック" pitchFamily="49" charset="-128"/>
              </a:rPr>
              <a:t>をピンポイント</a:t>
            </a:r>
            <a:r>
              <a:rPr lang="ja-JP" altLang="en-US" sz="2200" dirty="0">
                <a:solidFill>
                  <a:prstClr val="black"/>
                </a:solidFill>
                <a:effectLst>
                  <a:outerShdw blurRad="38100" dist="38100" dir="2700000" algn="tl">
                    <a:srgbClr val="000000">
                      <a:alpha val="43137"/>
                    </a:srgbClr>
                  </a:outerShdw>
                </a:effectLst>
                <a:latin typeface="IPAゴシック" pitchFamily="49" charset="-128"/>
                <a:ea typeface="IPAゴシック" pitchFamily="49" charset="-128"/>
              </a:rPr>
              <a:t>で狙った攻撃に対しては</a:t>
            </a:r>
            <a:r>
              <a:rPr lang="ja-JP" altLang="en-US" sz="2200" dirty="0" smtClean="0">
                <a:solidFill>
                  <a:prstClr val="black"/>
                </a:solidFill>
                <a:effectLst>
                  <a:outerShdw blurRad="38100" dist="38100" dir="2700000" algn="tl">
                    <a:srgbClr val="000000">
                      <a:alpha val="43137"/>
                    </a:srgbClr>
                  </a:outerShdw>
                </a:effectLst>
                <a:latin typeface="IPAゴシック" pitchFamily="49" charset="-128"/>
                <a:ea typeface="IPAゴシック" pitchFamily="49" charset="-128"/>
              </a:rPr>
              <a:t>脆弱</a:t>
            </a:r>
            <a:r>
              <a:rPr lang="ja-JP" altLang="en-US" sz="2200" dirty="0" smtClean="0">
                <a:solidFill>
                  <a:prstClr val="black"/>
                </a:solidFill>
                <a:latin typeface="IPAゴシック" pitchFamily="49" charset="-128"/>
                <a:ea typeface="IPAゴシック" pitchFamily="49" charset="-128"/>
              </a:rPr>
              <a:t>と</a:t>
            </a:r>
            <a:r>
              <a:rPr lang="ja-JP" altLang="en-US" sz="2200" dirty="0">
                <a:solidFill>
                  <a:prstClr val="black"/>
                </a:solidFill>
                <a:latin typeface="IPAゴシック" pitchFamily="49" charset="-128"/>
                <a:ea typeface="IPAゴシック" pitchFamily="49" charset="-128"/>
              </a:rPr>
              <a:t>いう弱点も併せ持っている</a:t>
            </a:r>
            <a:r>
              <a:rPr lang="ja-JP" altLang="en-US" sz="2200" dirty="0" smtClean="0">
                <a:solidFill>
                  <a:prstClr val="black"/>
                </a:solidFill>
                <a:latin typeface="IPAゴシック" pitchFamily="49" charset="-128"/>
                <a:ea typeface="IPAゴシック" pitchFamily="49" charset="-128"/>
              </a:rPr>
              <a:t>。</a:t>
            </a:r>
            <a:endParaRPr lang="ja-JP" altLang="en-US" sz="2200" dirty="0">
              <a:solidFill>
                <a:prstClr val="black"/>
              </a:solidFill>
              <a:latin typeface="IPAゴシック" pitchFamily="49" charset="-128"/>
              <a:ea typeface="IPAゴシック" pitchFamily="49" charset="-128"/>
            </a:endParaRPr>
          </a:p>
        </p:txBody>
      </p:sp>
      <p:sp>
        <p:nvSpPr>
          <p:cNvPr id="6" name="正方形/長方形 5"/>
          <p:cNvSpPr/>
          <p:nvPr/>
        </p:nvSpPr>
        <p:spPr>
          <a:xfrm>
            <a:off x="457310" y="4202894"/>
            <a:ext cx="8208912" cy="430887"/>
          </a:xfrm>
          <a:prstGeom prst="rect">
            <a:avLst/>
          </a:prstGeom>
        </p:spPr>
        <p:txBody>
          <a:bodyPr wrap="square">
            <a:spAutoFit/>
          </a:bodyPr>
          <a:lstStyle/>
          <a:p>
            <a:r>
              <a:rPr lang="ja-JP" altLang="en-US" sz="2200" dirty="0" smtClean="0">
                <a:solidFill>
                  <a:prstClr val="black"/>
                </a:solidFill>
                <a:latin typeface="IPAゴシック" pitchFamily="49" charset="-128"/>
                <a:ea typeface="IPAゴシック" pitchFamily="49" charset="-128"/>
              </a:rPr>
              <a:t>具体例：自然界</a:t>
            </a:r>
            <a:r>
              <a:rPr lang="ja-JP" altLang="en-US" sz="2200" dirty="0">
                <a:solidFill>
                  <a:prstClr val="black"/>
                </a:solidFill>
                <a:latin typeface="IPAゴシック" pitchFamily="49" charset="-128"/>
                <a:ea typeface="IPAゴシック" pitchFamily="49" charset="-128"/>
              </a:rPr>
              <a:t>の食物連鎖の</a:t>
            </a:r>
            <a:r>
              <a:rPr lang="ja-JP" altLang="en-US" sz="2200" dirty="0" smtClean="0">
                <a:solidFill>
                  <a:prstClr val="black"/>
                </a:solidFill>
                <a:latin typeface="IPAゴシック" pitchFamily="49" charset="-128"/>
                <a:ea typeface="IPAゴシック" pitchFamily="49" charset="-128"/>
              </a:rPr>
              <a:t>ネットワーク。</a:t>
            </a:r>
            <a:endParaRPr lang="ja-JP" altLang="en-US" sz="2200" dirty="0"/>
          </a:p>
        </p:txBody>
      </p:sp>
      <p:sp>
        <p:nvSpPr>
          <p:cNvPr id="7" name="正方形/長方形 6"/>
          <p:cNvSpPr/>
          <p:nvPr/>
        </p:nvSpPr>
        <p:spPr>
          <a:xfrm>
            <a:off x="414196" y="4711206"/>
            <a:ext cx="8356709" cy="1107996"/>
          </a:xfrm>
          <a:prstGeom prst="rect">
            <a:avLst/>
          </a:prstGeom>
        </p:spPr>
        <p:txBody>
          <a:bodyPr wrap="square">
            <a:spAutoFit/>
          </a:bodyPr>
          <a:lstStyle/>
          <a:p>
            <a:r>
              <a:rPr lang="ja-JP" altLang="en-US" sz="2200" dirty="0">
                <a:solidFill>
                  <a:prstClr val="black"/>
                </a:solidFill>
                <a:latin typeface="IPAゴシック" pitchFamily="49" charset="-128"/>
                <a:ea typeface="IPAゴシック" pitchFamily="49" charset="-128"/>
              </a:rPr>
              <a:t>食物連鎖のネットワーク</a:t>
            </a:r>
            <a:r>
              <a:rPr lang="ja-JP" altLang="en-US" sz="2200" dirty="0" smtClean="0">
                <a:solidFill>
                  <a:prstClr val="black"/>
                </a:solidFill>
                <a:latin typeface="IPAゴシック" pitchFamily="49" charset="-128"/>
                <a:ea typeface="IPAゴシック" pitchFamily="49" charset="-128"/>
              </a:rPr>
              <a:t>は、</a:t>
            </a:r>
            <a:endParaRPr lang="en-US" altLang="ja-JP" sz="2200" dirty="0" smtClean="0">
              <a:solidFill>
                <a:prstClr val="black"/>
              </a:solidFill>
              <a:latin typeface="IPAゴシック" pitchFamily="49" charset="-128"/>
              <a:ea typeface="IPAゴシック" pitchFamily="49" charset="-128"/>
            </a:endParaRPr>
          </a:p>
          <a:p>
            <a:r>
              <a:rPr lang="ja-JP" altLang="en-US" sz="2200" dirty="0" smtClean="0">
                <a:solidFill>
                  <a:prstClr val="black"/>
                </a:solidFill>
                <a:latin typeface="IPAゴシック" pitchFamily="49" charset="-128"/>
                <a:ea typeface="IPAゴシック" pitchFamily="49" charset="-128"/>
              </a:rPr>
              <a:t>生物</a:t>
            </a:r>
            <a:r>
              <a:rPr lang="ja-JP" altLang="en-US" sz="2200" dirty="0">
                <a:solidFill>
                  <a:prstClr val="black"/>
                </a:solidFill>
                <a:latin typeface="IPAゴシック" pitchFamily="49" charset="-128"/>
                <a:ea typeface="IPAゴシック" pitchFamily="49" charset="-128"/>
              </a:rPr>
              <a:t>種のランダム</a:t>
            </a:r>
            <a:r>
              <a:rPr lang="ja-JP" altLang="en-US" sz="2200" dirty="0" smtClean="0">
                <a:solidFill>
                  <a:prstClr val="black"/>
                </a:solidFill>
                <a:latin typeface="IPAゴシック" pitchFamily="49" charset="-128"/>
                <a:ea typeface="IPAゴシック" pitchFamily="49" charset="-128"/>
              </a:rPr>
              <a:t>な絶滅に対しては頑強である。</a:t>
            </a:r>
            <a:endParaRPr lang="en-US" altLang="ja-JP" sz="2200" dirty="0" smtClean="0">
              <a:solidFill>
                <a:prstClr val="black"/>
              </a:solidFill>
              <a:latin typeface="IPAゴシック" pitchFamily="49" charset="-128"/>
              <a:ea typeface="IPAゴシック" pitchFamily="49" charset="-128"/>
            </a:endParaRPr>
          </a:p>
          <a:p>
            <a:r>
              <a:rPr lang="ja-JP" altLang="en-US" sz="2200" dirty="0" smtClean="0">
                <a:solidFill>
                  <a:prstClr val="black"/>
                </a:solidFill>
                <a:latin typeface="IPAゴシック" pitchFamily="49" charset="-128"/>
                <a:ea typeface="IPAゴシック" pitchFamily="49" charset="-128"/>
              </a:rPr>
              <a:t>しかし特定</a:t>
            </a:r>
            <a:r>
              <a:rPr lang="ja-JP" altLang="en-US" sz="2200" dirty="0">
                <a:solidFill>
                  <a:prstClr val="black"/>
                </a:solidFill>
                <a:latin typeface="IPAゴシック" pitchFamily="49" charset="-128"/>
                <a:ea typeface="IPAゴシック" pitchFamily="49" charset="-128"/>
              </a:rPr>
              <a:t>の重要な種が絶滅すると大きな影響を受けてしまう。</a:t>
            </a:r>
            <a:endParaRPr lang="ja-JP" altLang="en-US" sz="2200" dirty="0"/>
          </a:p>
        </p:txBody>
      </p:sp>
      <p:sp>
        <p:nvSpPr>
          <p:cNvPr id="8" name="テキスト ボックス 7"/>
          <p:cNvSpPr txBox="1"/>
          <p:nvPr/>
        </p:nvSpPr>
        <p:spPr>
          <a:xfrm>
            <a:off x="323527" y="476672"/>
            <a:ext cx="8447377" cy="523220"/>
          </a:xfrm>
          <a:prstGeom prst="rect">
            <a:avLst/>
          </a:prstGeom>
          <a:noFill/>
        </p:spPr>
        <p:txBody>
          <a:bodyPr wrap="square" rtlCol="0">
            <a:spAutoFit/>
          </a:bodyPr>
          <a:lstStyle/>
          <a:p>
            <a:r>
              <a:rPr lang="en-US" altLang="ja-JP" sz="2800" dirty="0">
                <a:solidFill>
                  <a:prstClr val="black"/>
                </a:solidFill>
                <a:latin typeface="IPAゴシック" pitchFamily="49" charset="-128"/>
                <a:ea typeface="IPAゴシック" pitchFamily="49" charset="-128"/>
              </a:rPr>
              <a:t>【</a:t>
            </a:r>
            <a:r>
              <a:rPr lang="ja-JP" altLang="en-US" sz="2800" dirty="0">
                <a:solidFill>
                  <a:prstClr val="black"/>
                </a:solidFill>
                <a:latin typeface="IPAゴシック" pitchFamily="49" charset="-128"/>
                <a:ea typeface="IPAゴシック" pitchFamily="49" charset="-128"/>
              </a:rPr>
              <a:t>おさらい</a:t>
            </a:r>
            <a:r>
              <a:rPr lang="en-US" altLang="ja-JP" sz="2800" dirty="0">
                <a:solidFill>
                  <a:prstClr val="black"/>
                </a:solidFill>
                <a:latin typeface="IPAゴシック" pitchFamily="49" charset="-128"/>
                <a:ea typeface="IPAゴシック" pitchFamily="49" charset="-128"/>
              </a:rPr>
              <a:t>】</a:t>
            </a:r>
            <a:r>
              <a:rPr lang="ja-JP" altLang="en-US" sz="2800" u="sng" dirty="0" smtClean="0">
                <a:latin typeface="IPAゴシック" pitchFamily="49" charset="-128"/>
                <a:ea typeface="IPAゴシック" pitchFamily="49" charset="-128"/>
              </a:rPr>
              <a:t>スケールフリーネットワークの弱み</a:t>
            </a:r>
            <a:endParaRPr kumimoji="1" lang="ja-JP" altLang="en-US" sz="2800" u="sng" dirty="0">
              <a:latin typeface="IPAゴシック" pitchFamily="49" charset="-128"/>
              <a:ea typeface="IPAゴシック" pitchFamily="49" charset="-128"/>
            </a:endParaRPr>
          </a:p>
        </p:txBody>
      </p:sp>
    </p:spTree>
    <p:extLst>
      <p:ext uri="{BB962C8B-B14F-4D97-AF65-F5344CB8AC3E}">
        <p14:creationId xmlns:p14="http://schemas.microsoft.com/office/powerpoint/2010/main" val="24131532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雪藤">
  <a:themeElements>
    <a:clrScheme name="雪藤">
      <a:dk1>
        <a:sysClr val="windowText" lastClr="000000"/>
      </a:dk1>
      <a:lt1>
        <a:sysClr val="window" lastClr="FFFFFF"/>
      </a:lt1>
      <a:dk2>
        <a:srgbClr val="000049"/>
      </a:dk2>
      <a:lt2>
        <a:srgbClr val="E3E8FF"/>
      </a:lt2>
      <a:accent1>
        <a:srgbClr val="947098"/>
      </a:accent1>
      <a:accent2>
        <a:srgbClr val="809E90"/>
      </a:accent2>
      <a:accent3>
        <a:srgbClr val="7574AC"/>
      </a:accent3>
      <a:accent4>
        <a:srgbClr val="A4715D"/>
      </a:accent4>
      <a:accent5>
        <a:srgbClr val="9E9E78"/>
      </a:accent5>
      <a:accent6>
        <a:srgbClr val="6079A4"/>
      </a:accent6>
      <a:hlink>
        <a:srgbClr val="0000FF"/>
      </a:hlink>
      <a:folHlink>
        <a:srgbClr val="800080"/>
      </a:folHlink>
    </a:clrScheme>
    <a:fontScheme name="雪藤">
      <a:majorFont>
        <a:latin typeface="Bookman Old Style"/>
        <a:ea typeface=""/>
        <a:cs typeface=""/>
        <a:font script="Jpan" typeface="HGP明朝E"/>
        <a:font script="Hang" typeface="돋움"/>
        <a:font script="Hans" typeface="黑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方正舒体"/>
        <a:font script="Hant" typeface="標楷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雪藤">
      <a:fillStyleLst>
        <a:solidFill>
          <a:schemeClr val="phClr">
            <a:tint val="100000"/>
          </a:schemeClr>
        </a:solidFill>
        <a:gradFill>
          <a:gsLst>
            <a:gs pos="0">
              <a:schemeClr val="phClr">
                <a:sat val="13000"/>
                <a:lum val="79000"/>
              </a:schemeClr>
            </a:gs>
            <a:gs pos="100000">
              <a:schemeClr val="phClr">
                <a:sat val="100000"/>
                <a:lum val="95000"/>
              </a:schemeClr>
            </a:gs>
          </a:gsLst>
          <a:lin ang="5400000" scaled="1"/>
        </a:gradFill>
        <a:blipFill>
          <a:blip xmlns:r="http://schemas.openxmlformats.org/officeDocument/2006/relationships" r:embed="rId1">
            <a:duotone>
              <a:srgbClr val="FFFFFF"/>
              <a:schemeClr val="phClr">
                <a:tint val="100000"/>
              </a:schemeClr>
            </a:duotone>
          </a:blip>
        </a:blipFill>
      </a:fillStyleLst>
      <a:lnStyleLst>
        <a:ln w="9525">
          <a:solidFill>
            <a:schemeClr val="phClr">
              <a:alpha val="100000"/>
            </a:schemeClr>
          </a:solidFill>
          <a:prstDash val="solid"/>
        </a:ln>
        <a:ln w="12700">
          <a:solidFill>
            <a:schemeClr val="phClr">
              <a:alpha val="100000"/>
            </a:schemeClr>
          </a:solidFill>
          <a:prstDash val="solid"/>
        </a:ln>
        <a:ln w="38100">
          <a:solidFill>
            <a:schemeClr val="phClr">
              <a:alpha val="100000"/>
            </a:schemeClr>
          </a:solidFill>
          <a:prstDash val="solid"/>
        </a:ln>
      </a:lnStyleLst>
      <a:effectStyleLst>
        <a:effectStyle>
          <a:effectLst/>
        </a:effectStyle>
        <a:effectStyle>
          <a:effectLst>
            <a:glow rad="101600">
              <a:schemeClr val="phClr">
                <a:alpha val="10000"/>
              </a:schemeClr>
            </a:glow>
            <a:outerShdw blurRad="50800" dist="50800" dir="5400000" algn="tl">
              <a:srgbClr val="7D7D7D">
                <a:alpha val="65000"/>
              </a:srgbClr>
            </a:outerShdw>
          </a:effectLst>
          <a:scene3d>
            <a:camera prst="perspectiveFront"/>
            <a:lightRig rig="threePt" dir="t">
              <a:rot lat="0" lon="0" rev="18900000"/>
            </a:lightRig>
          </a:scene3d>
          <a:sp3d/>
        </a:effectStyle>
        <a:effectStyle>
          <a:effectLst>
            <a:glow rad="101600">
              <a:schemeClr val="phClr">
                <a:alpha val="15000"/>
              </a:schemeClr>
            </a:glow>
            <a:outerShdw blurRad="50800" dist="50800" dir="5400000" algn="tl">
              <a:srgbClr val="7D7D7D">
                <a:alpha val="65000"/>
              </a:srgbClr>
            </a:outerShdw>
          </a:effectLst>
          <a:scene3d>
            <a:camera prst="perspectiveFront" fov="0"/>
            <a:lightRig rig="glow" dir="t">
              <a:rot lat="0" lon="0" rev="2700000"/>
            </a:lightRig>
          </a:scene3d>
          <a:sp3d>
            <a:bevelT w="342900" h="38100" prst="softRound"/>
            <a:bevelB w="342900" h="38100" prst="softRound"/>
            <a:contourClr>
              <a:srgbClr val="000000"/>
            </a:contourClr>
          </a:sp3d>
        </a:effectStyle>
      </a:effectStyleLst>
      <a:bgFillStyleLst>
        <a:solidFill>
          <a:schemeClr val="phClr">
            <a:tint val="100000"/>
          </a:schemeClr>
        </a:solidFill>
        <a:gradFill>
          <a:gsLst>
            <a:gs pos="0">
              <a:schemeClr val="phClr">
                <a:sat val="0"/>
                <a:lum val="100000"/>
              </a:schemeClr>
            </a:gs>
            <a:gs pos="100000">
              <a:schemeClr val="phClr">
                <a:sat val="100000"/>
                <a:lum val="90000"/>
              </a:schemeClr>
            </a:gs>
          </a:gsLst>
          <a:lin ang="16200000" scaled="1"/>
        </a:gradFill>
        <a:blipFill rotWithShape="0">
          <a:blip xmlns:r="http://schemas.openxmlformats.org/officeDocument/2006/relationships" r:embed="rId2">
            <a:duotone>
              <a:schemeClr val="phClr">
                <a:shade val="28000"/>
                <a:satMod val="250000"/>
              </a:schemeClr>
              <a:schemeClr val="phClr">
                <a:tint val="92350"/>
                <a:satMod val="150000"/>
              </a:schemeClr>
            </a:duotone>
          </a:blip>
          <a:srcRect/>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Wistaria</Template>
  <TotalTime>679</TotalTime>
  <Words>1421</Words>
  <Application>Microsoft Office PowerPoint</Application>
  <PresentationFormat>画面に合わせる (4:3)</PresentationFormat>
  <Paragraphs>106</Paragraphs>
  <Slides>14</Slides>
  <Notes>0</Notes>
  <HiddenSlides>0</HiddenSlides>
  <MMClips>0</MMClips>
  <ScaleCrop>false</ScaleCrop>
  <HeadingPairs>
    <vt:vector size="4" baseType="variant">
      <vt:variant>
        <vt:lpstr>テーマ</vt:lpstr>
      </vt:variant>
      <vt:variant>
        <vt:i4>1</vt:i4>
      </vt:variant>
      <vt:variant>
        <vt:lpstr>スライド タイトル</vt:lpstr>
      </vt:variant>
      <vt:variant>
        <vt:i4>14</vt:i4>
      </vt:variant>
    </vt:vector>
  </HeadingPairs>
  <TitlesOfParts>
    <vt:vector size="15" baseType="lpstr">
      <vt:lpstr>雪藤</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くろま</dc:creator>
  <cp:lastModifiedBy>FJ-USER</cp:lastModifiedBy>
  <cp:revision>76</cp:revision>
  <dcterms:created xsi:type="dcterms:W3CDTF">2012-04-13T00:33:17Z</dcterms:created>
  <dcterms:modified xsi:type="dcterms:W3CDTF">2013-02-10T10:07:09Z</dcterms:modified>
</cp:coreProperties>
</file>