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8"/>
  </p:notesMasterIdLst>
  <p:handoutMasterIdLst>
    <p:handoutMasterId r:id="rId59"/>
  </p:handoutMasterIdLst>
  <p:sldIdLst>
    <p:sldId id="256" r:id="rId2"/>
    <p:sldId id="274" r:id="rId3"/>
    <p:sldId id="278" r:id="rId4"/>
    <p:sldId id="275" r:id="rId5"/>
    <p:sldId id="279" r:id="rId6"/>
    <p:sldId id="277" r:id="rId7"/>
    <p:sldId id="299" r:id="rId8"/>
    <p:sldId id="319" r:id="rId9"/>
    <p:sldId id="334" r:id="rId10"/>
    <p:sldId id="335" r:id="rId11"/>
    <p:sldId id="336" r:id="rId12"/>
    <p:sldId id="263" r:id="rId13"/>
    <p:sldId id="268" r:id="rId14"/>
    <p:sldId id="259" r:id="rId15"/>
    <p:sldId id="322" r:id="rId16"/>
    <p:sldId id="321" r:id="rId17"/>
    <p:sldId id="264" r:id="rId18"/>
    <p:sldId id="276" r:id="rId19"/>
    <p:sldId id="287" r:id="rId20"/>
    <p:sldId id="288" r:id="rId21"/>
    <p:sldId id="323" r:id="rId22"/>
    <p:sldId id="326" r:id="rId23"/>
    <p:sldId id="324" r:id="rId24"/>
    <p:sldId id="325" r:id="rId25"/>
    <p:sldId id="283" r:id="rId26"/>
    <p:sldId id="327" r:id="rId27"/>
    <p:sldId id="289" r:id="rId28"/>
    <p:sldId id="292" r:id="rId29"/>
    <p:sldId id="290" r:id="rId30"/>
    <p:sldId id="291" r:id="rId31"/>
    <p:sldId id="293" r:id="rId32"/>
    <p:sldId id="328" r:id="rId33"/>
    <p:sldId id="294" r:id="rId34"/>
    <p:sldId id="295" r:id="rId35"/>
    <p:sldId id="296" r:id="rId36"/>
    <p:sldId id="307" r:id="rId37"/>
    <p:sldId id="306" r:id="rId38"/>
    <p:sldId id="305" r:id="rId39"/>
    <p:sldId id="304" r:id="rId40"/>
    <p:sldId id="303" r:id="rId41"/>
    <p:sldId id="302" r:id="rId42"/>
    <p:sldId id="301" r:id="rId43"/>
    <p:sldId id="300" r:id="rId44"/>
    <p:sldId id="316" r:id="rId45"/>
    <p:sldId id="315" r:id="rId46"/>
    <p:sldId id="314" r:id="rId47"/>
    <p:sldId id="317" r:id="rId48"/>
    <p:sldId id="313" r:id="rId49"/>
    <p:sldId id="312" r:id="rId50"/>
    <p:sldId id="311" r:id="rId51"/>
    <p:sldId id="310" r:id="rId52"/>
    <p:sldId id="309" r:id="rId53"/>
    <p:sldId id="331" r:id="rId54"/>
    <p:sldId id="330" r:id="rId55"/>
    <p:sldId id="332" r:id="rId56"/>
    <p:sldId id="333" r:id="rId5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60" autoAdjust="0"/>
    <p:restoredTop sz="64719" autoAdjust="0"/>
  </p:normalViewPr>
  <p:slideViewPr>
    <p:cSldViewPr>
      <p:cViewPr>
        <p:scale>
          <a:sx n="70" d="100"/>
          <a:sy n="70" d="100"/>
        </p:scale>
        <p:origin x="-72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2A49E-559C-4927-B5AC-100F2DFA109A}" type="datetimeFigureOut">
              <a:rPr kumimoji="1" lang="ja-JP" altLang="en-US" smtClean="0"/>
              <a:t>2013/2/10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D0763-ECA4-4892-921D-1A268AA2BD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6829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840B1-4ECB-4348-87DF-9A76E7616A1A}" type="datetimeFigureOut">
              <a:rPr kumimoji="1" lang="ja-JP" altLang="en-US" smtClean="0"/>
              <a:t>2013/2/10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6B4C1-42A5-43D6-A2C5-D412CB0BA4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351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B4C1-42A5-43D6-A2C5-D412CB0BA43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48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B4C1-42A5-43D6-A2C5-D412CB0BA43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50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B4C1-42A5-43D6-A2C5-D412CB0BA43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5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werpoint17title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9388" y="1268413"/>
            <a:ext cx="8785225" cy="18002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ja-JP" altLang="en-US" noProof="0" dirty="0" smtClean="0"/>
              <a:t>マスター 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860800"/>
            <a:ext cx="6400800" cy="1752600"/>
          </a:xfrm>
        </p:spPr>
        <p:txBody>
          <a:bodyPr/>
          <a:lstStyle>
            <a:lvl1pPr marL="0" indent="0" algn="ctr">
              <a:buFont typeface="メイリオ" pitchFamily="50" charset="-128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467C0B-DEE7-4BA4-96DA-266833DBC78E}" type="datetime1">
              <a:rPr kumimoji="1" lang="ja-JP" altLang="en-US" smtClean="0"/>
              <a:t>2013/2/10</a:t>
            </a:fld>
            <a:endParaRPr kumimoji="1" lang="ja-JP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2D8002D-B5B0-4BAC-B1F6-782DDCCE6D9C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B834E-AE34-4DAF-AD6A-04F4030C3B2A}" type="datetime1">
              <a:rPr kumimoji="1" lang="ja-JP" altLang="en-US" smtClean="0"/>
              <a:t>2013/2/10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2D8002D-B5B0-4BAC-B1F6-782DDCCE6D9C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1573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2C82EB-CEE7-4B71-A98A-FE00C1BA415F}" type="datetime1">
              <a:rPr kumimoji="1" lang="ja-JP" altLang="en-US" smtClean="0"/>
              <a:t>2013/2/10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2D8002D-B5B0-4BAC-B1F6-782DDCCE6D9C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158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360139"/>
          </a:xfrm>
        </p:spPr>
        <p:txBody>
          <a:bodyPr/>
          <a:lstStyle>
            <a:lvl1pPr algn="l">
              <a:defRPr sz="2800">
                <a:latin typeface="IPAゴシック" pitchFamily="49" charset="-128"/>
                <a:ea typeface="IPAゴシック" pitchFamily="49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IPAゴシック" pitchFamily="49" charset="-128"/>
                <a:ea typeface="IPAゴシック" pitchFamily="49" charset="-128"/>
              </a:defRPr>
            </a:lvl1pPr>
            <a:lvl2pPr>
              <a:defRPr>
                <a:latin typeface="IPAゴシック" pitchFamily="49" charset="-128"/>
                <a:ea typeface="IPAゴシック" pitchFamily="49" charset="-128"/>
              </a:defRPr>
            </a:lvl2pPr>
            <a:lvl3pPr>
              <a:defRPr>
                <a:latin typeface="IPAゴシック" pitchFamily="49" charset="-128"/>
                <a:ea typeface="IPAゴシック" pitchFamily="49" charset="-128"/>
              </a:defRPr>
            </a:lvl3pPr>
            <a:lvl4pPr>
              <a:defRPr>
                <a:latin typeface="IPAゴシック" pitchFamily="49" charset="-128"/>
                <a:ea typeface="IPAゴシック" pitchFamily="49" charset="-128"/>
              </a:defRPr>
            </a:lvl4pPr>
            <a:lvl5pPr>
              <a:defRPr>
                <a:latin typeface="IPAゴシック" pitchFamily="49" charset="-128"/>
                <a:ea typeface="IPAゴシック" pitchFamily="49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A82241-A977-48CE-AF6B-EA029BF59B18}" type="datetime1">
              <a:rPr kumimoji="1" lang="ja-JP" altLang="en-US" smtClean="0"/>
              <a:t>2013/2/10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00392" y="6453336"/>
            <a:ext cx="586408" cy="268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2D8002D-B5B0-4BAC-B1F6-782DDCCE6D9C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7711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D8E570-741A-40D0-83E9-FAC46D6977C9}" type="datetime1">
              <a:rPr kumimoji="1" lang="ja-JP" altLang="en-US" smtClean="0"/>
              <a:t>2013/2/10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2D8002D-B5B0-4BAC-B1F6-782DDCCE6D9C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4694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1869A4-E99E-456A-BCA3-5152002B22CB}" type="datetime1">
              <a:rPr kumimoji="1" lang="ja-JP" altLang="en-US" smtClean="0"/>
              <a:t>2013/2/10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2D8002D-B5B0-4BAC-B1F6-782DDCCE6D9C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74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5A3011-23A2-4D23-9B9F-1CFD8D98D315}" type="datetime1">
              <a:rPr kumimoji="1" lang="ja-JP" altLang="en-US" smtClean="0"/>
              <a:t>2013/2/10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2D8002D-B5B0-4BAC-B1F6-782DDCCE6D9C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356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A912F-58D0-4795-A90E-BEE11E023458}" type="datetime1">
              <a:rPr kumimoji="1" lang="ja-JP" altLang="en-US" smtClean="0"/>
              <a:t>2013/2/10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2D8002D-B5B0-4BAC-B1F6-782DDCCE6D9C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103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08BB87-F5D7-4440-8E44-4663CE8CFDEB}" type="datetime1">
              <a:rPr kumimoji="1" lang="ja-JP" altLang="en-US" smtClean="0"/>
              <a:t>2013/2/10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2D8002D-B5B0-4BAC-B1F6-782DDCCE6D9C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242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A2E5ED-014F-4A4E-8E65-513554329027}" type="datetime1">
              <a:rPr kumimoji="1" lang="ja-JP" altLang="en-US" smtClean="0"/>
              <a:t>2013/2/10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2D8002D-B5B0-4BAC-B1F6-782DDCCE6D9C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4910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7D4DD1-D9C9-4CB2-ADF9-B6B070A14A18}" type="datetime1">
              <a:rPr kumimoji="1" lang="ja-JP" altLang="en-US" smtClean="0"/>
              <a:t>2013/2/10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2D8002D-B5B0-4BAC-B1F6-782DDCCE6D9C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513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werpoint17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468313" y="1196975"/>
            <a:ext cx="8207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fld id="{4DD08E20-25DB-4D3F-9CF8-0E44ED73511F}" type="datetime1">
              <a:rPr kumimoji="1" lang="ja-JP" altLang="en-US" smtClean="0"/>
              <a:t>2013/2/10</a:t>
            </a:fld>
            <a:endParaRPr kumimoji="1" lang="ja-JP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endParaRPr kumimoji="1" lang="ja-JP" alt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2D8002D-B5B0-4BAC-B1F6-782DDCCE6D9C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メイリオ" pitchFamily="50" charset="-128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メイリオ" pitchFamily="50" charset="-128"/>
        <a:buBlip>
          <a:blip r:embed="rId14"/>
        </a:buBlip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メイリオ" pitchFamily="50" charset="-128"/>
        <a:buBlip>
          <a:blip r:embed="rId14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メイリオ" pitchFamily="50" charset="-128"/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メイリオ" pitchFamily="50" charset="-128"/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メイリオ" pitchFamily="50" charset="-128"/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メイリオ" pitchFamily="50" charset="-128"/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メイリオ" pitchFamily="50" charset="-128"/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メイリオ" pitchFamily="50" charset="-128"/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1556792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伝播速度限定モデルに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おける</a:t>
            </a:r>
            <a:r>
              <a:rPr lang="en-US" altLang="ja-JP" sz="3200" dirty="0" smtClean="0">
                <a:latin typeface="IPA Pゴシック" pitchFamily="50" charset="-128"/>
                <a:ea typeface="IPA Pゴシック" pitchFamily="50" charset="-128"/>
              </a:rPr>
              <a:t>Scale Free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en-US" altLang="ja-JP" sz="3200" dirty="0" smtClean="0">
                <a:latin typeface="IPA Pゴシック" pitchFamily="50" charset="-128"/>
                <a:ea typeface="IPA Pゴシック" pitchFamily="50" charset="-128"/>
              </a:rPr>
              <a:t>Network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上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の</a:t>
            </a:r>
            <a:r>
              <a:rPr lang="en-US" altLang="ja-JP" sz="3200" dirty="0">
                <a:latin typeface="IPA Pゴシック" pitchFamily="50" charset="-128"/>
                <a:ea typeface="IPA Pゴシック" pitchFamily="50" charset="-128"/>
              </a:rPr>
              <a:t>Scale </a:t>
            </a:r>
            <a:r>
              <a:rPr lang="en-US" altLang="ja-JP" sz="3200" dirty="0" smtClean="0">
                <a:latin typeface="IPA Pゴシック" pitchFamily="50" charset="-128"/>
                <a:ea typeface="IPA Pゴシック" pitchFamily="50" charset="-128"/>
              </a:rPr>
              <a:t>Free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性の</a:t>
            </a:r>
            <a:r>
              <a:rPr lang="en-US" altLang="ja-JP" sz="3200" dirty="0" smtClean="0">
                <a:latin typeface="IPA Pゴシック" pitchFamily="50" charset="-128"/>
                <a:ea typeface="IPA Pゴシック" pitchFamily="50" charset="-128"/>
              </a:rPr>
              <a:t>Judgment</a:t>
            </a:r>
            <a:endParaRPr lang="en-US" altLang="ja-JP" sz="3200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3608" y="393305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日本大学文理学部情報システム解析学科</a:t>
            </a: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谷聖一 研究室</a:t>
            </a:r>
            <a:endParaRPr lang="ja-JP" altLang="en-US" sz="2400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田中 勇歩</a:t>
            </a:r>
            <a:endParaRPr lang="ja-JP" altLang="en-US" sz="2400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58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爆発 1 4"/>
          <p:cNvSpPr/>
          <p:nvPr/>
        </p:nvSpPr>
        <p:spPr>
          <a:xfrm>
            <a:off x="1403648" y="3356992"/>
            <a:ext cx="6120680" cy="144016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１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始めに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10</a:t>
            </a:fld>
            <a:endParaRPr lang="ja-JP" altLang="en-US" dirty="0"/>
          </a:p>
        </p:txBody>
      </p:sp>
      <p:sp>
        <p:nvSpPr>
          <p:cNvPr id="8" name="テキスト プレースホルダー 2"/>
          <p:cNvSpPr txBox="1">
            <a:spLocks/>
          </p:cNvSpPr>
          <p:nvPr/>
        </p:nvSpPr>
        <p:spPr bwMode="auto">
          <a:xfrm>
            <a:off x="455450" y="1886887"/>
            <a:ext cx="8208912" cy="103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 algn="l" rtl="0" eaLnBrk="1" fontAlgn="base" hangingPunct="1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Char char="●"/>
              <a:defRPr kumimoji="1"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 algn="l" rtl="0" eaLnBrk="1" fontAlgn="base" hangingPunct="1"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kumimoji="1" lang="en-US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 algn="l" rtl="0" eaLnBrk="1" fontAlgn="base" hangingPunct="1">
              <a:spcBef>
                <a:spcPts val="0"/>
              </a:spcBef>
              <a:spcAft>
                <a:spcPts val="850"/>
              </a:spcAft>
              <a:buClr>
                <a:srgbClr val="FF6633"/>
              </a:buClr>
              <a:buSzPct val="45000"/>
              <a:buFont typeface="StarSymbol"/>
              <a:buChar char="●"/>
              <a:defRPr kumimoji="1" lang="en-US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 algn="l" rtl="0" eaLnBrk="1" fontAlgn="base" hangingPunct="1">
              <a:spcBef>
                <a:spcPts val="0"/>
              </a:spcBef>
              <a:spcAft>
                <a:spcPts val="567"/>
              </a:spcAft>
              <a:buClr>
                <a:srgbClr val="FF6633"/>
              </a:buClr>
              <a:buSzPct val="75000"/>
              <a:buFont typeface="StarSymbol"/>
              <a:buChar char="–"/>
              <a:defRPr kumimoji="1"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 algn="l" rtl="0" eaLnBrk="1" fontAlgn="base" hangingPunct="1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kumimoji="1"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 algn="l" rtl="0" eaLnBrk="1" fontAlgn="base" hangingPunct="1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kumimoji="1"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 algn="l" rtl="0" eaLnBrk="1" fontAlgn="base" hangingPunct="1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kumimoji="1"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 algn="l" rtl="0" eaLnBrk="1" fontAlgn="base" hangingPunct="1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kumimoji="1"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 algn="l" rtl="0" eaLnBrk="1" fontAlgn="base" hangingPunct="1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kumimoji="1"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108000" indent="0">
              <a:buNone/>
            </a:pPr>
            <a:r>
              <a:rPr lang="en-US" altLang="ja-JP" sz="2200" u="sng" dirty="0" smtClean="0">
                <a:solidFill>
                  <a:schemeClr val="tx1"/>
                </a:solidFill>
                <a:latin typeface="IPAゴシック" pitchFamily="49" charset="-128"/>
                <a:ea typeface="IPAゴシック" pitchFamily="49" charset="-128"/>
              </a:rPr>
              <a:t>2011</a:t>
            </a:r>
            <a:r>
              <a:rPr lang="ja-JP" altLang="en-US" sz="2200" u="sng" dirty="0" smtClean="0">
                <a:solidFill>
                  <a:schemeClr val="tx1"/>
                </a:solidFill>
                <a:latin typeface="IPAゴシック" pitchFamily="49" charset="-128"/>
                <a:ea typeface="IPAゴシック" pitchFamily="49" charset="-128"/>
              </a:rPr>
              <a:t>年度の谷研究質の卒業生</a:t>
            </a:r>
            <a:r>
              <a:rPr lang="en-US" altLang="ja-JP" sz="2200" dirty="0" smtClean="0">
                <a:solidFill>
                  <a:schemeClr val="tx1"/>
                </a:solidFill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2200" dirty="0" smtClean="0">
                <a:solidFill>
                  <a:schemeClr val="tx1"/>
                </a:solidFill>
                <a:latin typeface="IPAゴシック" pitchFamily="49" charset="-128"/>
                <a:ea typeface="IPAゴシック" pitchFamily="49" charset="-128"/>
              </a:rPr>
            </a:br>
            <a:r>
              <a:rPr lang="ja-JP" altLang="en-US" sz="2200" dirty="0" smtClean="0">
                <a:solidFill>
                  <a:schemeClr val="tx1"/>
                </a:solidFill>
                <a:latin typeface="IPAゴシック" pitchFamily="49" charset="-128"/>
                <a:ea typeface="IPAゴシック" pitchFamily="49" charset="-128"/>
              </a:rPr>
              <a:t>証明された結果が妥当か検証するため、スケールフリーネットワークを生成し計算機実験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22306" y="3861048"/>
            <a:ext cx="4075197" cy="5040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633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108000" indent="0" hangingPunct="0">
              <a:buNone/>
            </a:pPr>
            <a:r>
              <a:rPr lang="ja-JP" altLang="en-US" sz="2200" b="0" i="0" strike="noStrike" dirty="0" smtClean="0">
                <a:ln>
                  <a:noFill/>
                </a:ln>
                <a:solidFill>
                  <a:schemeClr val="tx1"/>
                </a:solidFill>
                <a:uFillTx/>
                <a:latin typeface="IPAゴシック" pitchFamily="49" charset="-128"/>
                <a:ea typeface="IPAゴシック" pitchFamily="49" charset="-128"/>
                <a:cs typeface="Andale Sans UI" pitchFamily="34"/>
              </a:rPr>
              <a:t>結果：期待した</a:t>
            </a:r>
            <a:r>
              <a:rPr lang="ja-JP" sz="2200" b="0" i="0" strike="noStrike" dirty="0" smtClean="0">
                <a:ln>
                  <a:noFill/>
                </a:ln>
                <a:solidFill>
                  <a:schemeClr val="tx1"/>
                </a:solidFill>
                <a:uFillTx/>
                <a:latin typeface="IPAゴシック" pitchFamily="49" charset="-128"/>
                <a:ea typeface="IPAゴシック" pitchFamily="49" charset="-128"/>
                <a:cs typeface="Andale Sans UI" pitchFamily="34"/>
              </a:rPr>
              <a:t>結果</a:t>
            </a:r>
            <a:r>
              <a:rPr lang="ja-JP" sz="2200" b="0" i="0" strike="noStrike" dirty="0">
                <a:ln>
                  <a:noFill/>
                </a:ln>
                <a:solidFill>
                  <a:schemeClr val="tx1"/>
                </a:solidFill>
                <a:uFillTx/>
                <a:latin typeface="IPAゴシック" pitchFamily="49" charset="-128"/>
                <a:ea typeface="IPAゴシック" pitchFamily="49" charset="-128"/>
                <a:cs typeface="Andale Sans UI" pitchFamily="34"/>
              </a:rPr>
              <a:t>が得</a:t>
            </a:r>
            <a:r>
              <a:rPr lang="ja-JP" sz="2200" b="0" i="0" strike="noStrike" dirty="0" err="1" smtClean="0">
                <a:ln>
                  <a:noFill/>
                </a:ln>
                <a:solidFill>
                  <a:schemeClr val="tx1"/>
                </a:solidFill>
                <a:uFillTx/>
                <a:latin typeface="IPAゴシック" pitchFamily="49" charset="-128"/>
                <a:ea typeface="IPAゴシック" pitchFamily="49" charset="-128"/>
                <a:cs typeface="Andale Sans UI" pitchFamily="34"/>
              </a:rPr>
              <a:t>ら</a:t>
            </a:r>
            <a:r>
              <a:rPr lang="ja-JP" altLang="en-US" sz="2200" b="0" i="0" strike="noStrike" dirty="0" err="1" smtClean="0">
                <a:ln>
                  <a:noFill/>
                </a:ln>
                <a:solidFill>
                  <a:schemeClr val="tx1"/>
                </a:solidFill>
                <a:uFillTx/>
                <a:latin typeface="IPAゴシック" pitchFamily="49" charset="-128"/>
                <a:ea typeface="IPAゴシック" pitchFamily="49" charset="-128"/>
                <a:cs typeface="Andale Sans UI" pitchFamily="34"/>
              </a:rPr>
              <a:t>ず</a:t>
            </a:r>
            <a:endParaRPr lang="ja-JP" sz="2200" b="0" i="0" strike="noStrike" dirty="0">
              <a:ln>
                <a:noFill/>
              </a:ln>
              <a:solidFill>
                <a:schemeClr val="tx1"/>
              </a:solidFill>
              <a:uFillTx/>
              <a:latin typeface="IPAゴシック" pitchFamily="49" charset="-128"/>
              <a:ea typeface="IPAゴシック" pitchFamily="49" charset="-128"/>
              <a:cs typeface="Andale Sans UI" pitchFamily="34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55450" y="5057889"/>
            <a:ext cx="85750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u="sng" dirty="0" smtClean="0">
                <a:latin typeface="IPAゴシック" pitchFamily="49" charset="-128"/>
                <a:ea typeface="IPAゴシック" pitchFamily="49" charset="-128"/>
              </a:rPr>
              <a:t>考えられる原因</a:t>
            </a:r>
            <a:endParaRPr lang="en-US" altLang="ja-JP" sz="2000" u="sng" dirty="0" smtClean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生成したネットワークは、本当にスケールフリーネットワークなのか</a:t>
            </a: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確率の計算の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検証</a:t>
            </a:r>
            <a:endParaRPr lang="ja-JP" altLang="en-US" sz="2000" dirty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仮定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からの間違い</a:t>
            </a:r>
            <a:endParaRPr lang="ja-JP" altLang="en-US" sz="2000" dirty="0"/>
          </a:p>
        </p:txBody>
      </p:sp>
      <p:sp>
        <p:nvSpPr>
          <p:cNvPr id="18" name="下矢印 17"/>
          <p:cNvSpPr/>
          <p:nvPr/>
        </p:nvSpPr>
        <p:spPr>
          <a:xfrm>
            <a:off x="4301558" y="3068960"/>
            <a:ext cx="516695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4319033" y="4683081"/>
            <a:ext cx="516695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67544" y="1486525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背景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61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１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始めに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11</a:t>
            </a:fld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806892" y="2217058"/>
            <a:ext cx="752612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考えられる原因の一つ、生成した</a:t>
            </a: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ネットワークは、本当にスケールフリーネットワークなの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かに注目</a:t>
            </a:r>
            <a:endParaRPr lang="ja-JP" altLang="en-US" sz="20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90289" y="4582869"/>
            <a:ext cx="752612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20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スケールフリーネットワークを生成し、どの程度のスケールフリー性を満たしているのかを計算機実験を行う</a:t>
            </a:r>
            <a:endParaRPr lang="en-US" altLang="ja-JP" sz="20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67544" y="1486525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研究目的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4199321" y="3495750"/>
            <a:ext cx="708064" cy="58132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4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67544" y="1556792"/>
            <a:ext cx="8208912" cy="10541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ts val="2500"/>
              </a:lnSpc>
            </a:pPr>
            <a:r>
              <a:rPr lang="ja-JP" altLang="en-US" u="sng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</a:t>
            </a:r>
            <a:endParaRPr lang="en-US" altLang="ja-JP" u="sng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  <a:p>
            <a:pPr lvl="0">
              <a:lnSpc>
                <a:spcPts val="25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ネットワーク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理論の分野に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おいて枝が一部の頂点に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極度に集中して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いるネットワーク。</a:t>
            </a:r>
            <a:endParaRPr lang="en-US" altLang="ja-JP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２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b="1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スケールフリーネットワークとは？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01229" y="2708920"/>
            <a:ext cx="6174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1600" dirty="0">
                <a:latin typeface="IPAゴシック" pitchFamily="49" charset="-128"/>
                <a:ea typeface="IPAゴシック" pitchFamily="49" charset="-128"/>
              </a:rPr>
              <a:t>頂点</a:t>
            </a:r>
            <a:r>
              <a:rPr lang="ja-JP" altLang="en-US" sz="1600" dirty="0" smtClean="0">
                <a:latin typeface="IPAゴシック" pitchFamily="49" charset="-128"/>
                <a:ea typeface="IPAゴシック" pitchFamily="49" charset="-128"/>
              </a:rPr>
              <a:t>：ネットワーク</a:t>
            </a:r>
            <a:r>
              <a:rPr lang="ja-JP" altLang="en-US" sz="1600" dirty="0">
                <a:latin typeface="IPAゴシック" pitchFamily="49" charset="-128"/>
                <a:ea typeface="IPAゴシック" pitchFamily="49" charset="-128"/>
              </a:rPr>
              <a:t>を構成する一つ一つの</a:t>
            </a:r>
            <a:r>
              <a:rPr lang="ja-JP" altLang="en-US" sz="1600" dirty="0" smtClean="0">
                <a:latin typeface="IPAゴシック" pitchFamily="49" charset="-128"/>
                <a:ea typeface="IPAゴシック" pitchFamily="49" charset="-128"/>
              </a:rPr>
              <a:t>要素</a:t>
            </a:r>
            <a:r>
              <a:rPr lang="ja-JP" altLang="en-US" sz="1600" dirty="0">
                <a:latin typeface="IPAゴシック" pitchFamily="49" charset="-128"/>
                <a:ea typeface="IPAゴシック" pitchFamily="49" charset="-128"/>
              </a:rPr>
              <a:t>。</a:t>
            </a:r>
            <a:endParaRPr lang="en-US" altLang="ja-JP" sz="1600" dirty="0" smtClean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1600" dirty="0" smtClean="0">
                <a:latin typeface="IPAゴシック" pitchFamily="49" charset="-128"/>
                <a:ea typeface="IPAゴシック" pitchFamily="49" charset="-128"/>
              </a:rPr>
              <a:t>ハブ：枝が</a:t>
            </a:r>
            <a:r>
              <a:rPr lang="ja-JP" altLang="en-US" sz="1600" dirty="0">
                <a:latin typeface="IPAゴシック" pitchFamily="49" charset="-128"/>
                <a:ea typeface="IPAゴシック" pitchFamily="49" charset="-128"/>
              </a:rPr>
              <a:t>集中して</a:t>
            </a:r>
            <a:r>
              <a:rPr lang="ja-JP" altLang="en-US" sz="1600" dirty="0" smtClean="0">
                <a:latin typeface="IPAゴシック" pitchFamily="49" charset="-128"/>
                <a:ea typeface="IPAゴシック" pitchFamily="49" charset="-128"/>
              </a:rPr>
              <a:t>いる頂点。</a:t>
            </a:r>
            <a:endParaRPr lang="en-US" altLang="ja-JP" sz="1600" dirty="0" smtClean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1600" dirty="0" smtClean="0">
                <a:latin typeface="IPAゴシック" pitchFamily="49" charset="-128"/>
                <a:ea typeface="IPAゴシック" pitchFamily="49" charset="-128"/>
              </a:rPr>
              <a:t>枝　：頂点と頂点を結ぶ線。</a:t>
            </a:r>
            <a:endParaRPr lang="en-US" altLang="ja-JP" sz="1600" dirty="0" smtClean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1600" dirty="0" smtClean="0">
                <a:latin typeface="IPAゴシック" pitchFamily="49" charset="-128"/>
                <a:ea typeface="IPAゴシック" pitchFamily="49" charset="-128"/>
              </a:rPr>
              <a:t>次数：頂点から出ている枝の個数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91" y="3137581"/>
            <a:ext cx="1496944" cy="273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角丸四角形吹き出し 8"/>
          <p:cNvSpPr/>
          <p:nvPr/>
        </p:nvSpPr>
        <p:spPr>
          <a:xfrm>
            <a:off x="7677278" y="4594583"/>
            <a:ext cx="539547" cy="209513"/>
          </a:xfrm>
          <a:prstGeom prst="wedgeRoundRectCallout">
            <a:avLst>
              <a:gd name="adj1" fmla="val -90709"/>
              <a:gd name="adj2" fmla="val 37949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IPAゴシック" pitchFamily="49" charset="-128"/>
                <a:ea typeface="IPAゴシック" pitchFamily="49" charset="-128"/>
              </a:rPr>
              <a:t>ハブ</a:t>
            </a:r>
            <a:endParaRPr kumimoji="1" lang="ja-JP" altLang="en-US" sz="1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788711" y="3585846"/>
            <a:ext cx="720080" cy="209513"/>
          </a:xfrm>
          <a:prstGeom prst="wedgeRoundRectCallout">
            <a:avLst>
              <a:gd name="adj1" fmla="val 63557"/>
              <a:gd name="adj2" fmla="val 19023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IPAゴシック" pitchFamily="49" charset="-128"/>
                <a:ea typeface="IPAゴシック" pitchFamily="49" charset="-128"/>
              </a:rPr>
              <a:t>頂点</a:t>
            </a:r>
            <a:endParaRPr kumimoji="1" lang="ja-JP" altLang="en-US" sz="1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6004735" y="4297913"/>
            <a:ext cx="720080" cy="209513"/>
          </a:xfrm>
          <a:prstGeom prst="wedgeRoundRectCallout">
            <a:avLst>
              <a:gd name="adj1" fmla="val 64681"/>
              <a:gd name="adj2" fmla="val 24430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latin typeface="IPAゴシック" pitchFamily="49" charset="-128"/>
                <a:ea typeface="IPAゴシック" pitchFamily="49" charset="-128"/>
              </a:rPr>
              <a:t>枝</a:t>
            </a:r>
            <a:endParaRPr kumimoji="1" lang="ja-JP" altLang="en-US" sz="1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7684703" y="3558270"/>
            <a:ext cx="847737" cy="209513"/>
          </a:xfrm>
          <a:prstGeom prst="wedgeRoundRectCallout">
            <a:avLst>
              <a:gd name="adj1" fmla="val -102289"/>
              <a:gd name="adj2" fmla="val 22113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latin typeface="IPAゴシック" pitchFamily="49" charset="-128"/>
                <a:ea typeface="IPAゴシック" pitchFamily="49" charset="-128"/>
              </a:rPr>
              <a:t>次数：</a:t>
            </a:r>
            <a:r>
              <a:rPr lang="en-US" altLang="ja-JP" sz="1200" dirty="0" smtClean="0">
                <a:latin typeface="IPAゴシック" pitchFamily="49" charset="-128"/>
                <a:ea typeface="IPAゴシック" pitchFamily="49" charset="-128"/>
              </a:rPr>
              <a:t>10</a:t>
            </a:r>
            <a:endParaRPr kumimoji="1" lang="ja-JP" altLang="en-US" sz="1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12</a:t>
            </a:fld>
            <a:endParaRPr lang="ja-JP" altLang="en-US" dirty="0"/>
          </a:p>
        </p:txBody>
      </p:sp>
      <p:sp>
        <p:nvSpPr>
          <p:cNvPr id="13" name="正方形/長方形 8"/>
          <p:cNvSpPr>
            <a:spLocks noChangeArrowheads="1"/>
          </p:cNvSpPr>
          <p:nvPr/>
        </p:nvSpPr>
        <p:spPr bwMode="auto">
          <a:xfrm>
            <a:off x="4611117" y="5507940"/>
            <a:ext cx="1897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900" dirty="0">
                <a:latin typeface="IPA Pゴシック" pitchFamily="50" charset="-128"/>
                <a:ea typeface="IPA Pゴシック" pitchFamily="50" charset="-128"/>
              </a:rPr>
              <a:t>出典</a:t>
            </a:r>
            <a:r>
              <a:rPr lang="en-US" altLang="ja-JP" sz="900" dirty="0" smtClean="0">
                <a:latin typeface="IPA Pゴシック" pitchFamily="50" charset="-128"/>
                <a:ea typeface="IPA Pゴシック" pitchFamily="50" charset="-128"/>
              </a:rPr>
              <a:t>:</a:t>
            </a:r>
            <a:r>
              <a:rPr lang="ja-JP" altLang="en-US" sz="900" dirty="0" smtClean="0">
                <a:latin typeface="IPA Pゴシック" pitchFamily="50" charset="-128"/>
                <a:ea typeface="IPA Pゴシック" pitchFamily="50" charset="-128"/>
              </a:rPr>
              <a:t>ビジネス</a:t>
            </a:r>
            <a:r>
              <a:rPr lang="ja-JP" altLang="en-US" sz="900" dirty="0">
                <a:latin typeface="IPA Pゴシック" pitchFamily="50" charset="-128"/>
                <a:ea typeface="IPA Pゴシック" pitchFamily="50" charset="-128"/>
              </a:rPr>
              <a:t>情報</a:t>
            </a:r>
            <a:r>
              <a:rPr lang="ja-JP" altLang="en-US" sz="900" dirty="0" smtClean="0">
                <a:latin typeface="IPA Pゴシック" pitchFamily="50" charset="-128"/>
                <a:ea typeface="IPA Pゴシック" pitchFamily="50" charset="-128"/>
              </a:rPr>
              <a:t>サイト・</a:t>
            </a:r>
            <a:r>
              <a:rPr lang="en-US" altLang="ja-JP" sz="900" dirty="0" smtClean="0">
                <a:latin typeface="IPA Pゴシック" pitchFamily="50" charset="-128"/>
                <a:ea typeface="IPA Pゴシック" pitchFamily="50" charset="-128"/>
              </a:rPr>
              <a:t>Wisdom</a:t>
            </a:r>
            <a:r>
              <a:rPr lang="ja-JP" altLang="en-US" sz="900" dirty="0" smtClean="0">
                <a:latin typeface="IPA Pゴシック" pitchFamily="50" charset="-128"/>
                <a:ea typeface="IPA Pゴシック" pitchFamily="50" charset="-128"/>
              </a:rPr>
              <a:t> </a:t>
            </a:r>
            <a:r>
              <a:rPr lang="en-US" altLang="ja-JP" sz="900" dirty="0" smtClean="0">
                <a:latin typeface="IPA Pゴシック" pitchFamily="50" charset="-128"/>
                <a:ea typeface="IPA Pゴシック" pitchFamily="50" charset="-128"/>
              </a:rPr>
              <a:t>(2013/02/06 04:47 </a:t>
            </a:r>
            <a:r>
              <a:rPr lang="en-US" altLang="ja-JP" sz="900" dirty="0">
                <a:latin typeface="IPA Pゴシック" pitchFamily="50" charset="-128"/>
                <a:ea typeface="IPA Pゴシック" pitchFamily="50" charset="-128"/>
              </a:rPr>
              <a:t>UTC</a:t>
            </a:r>
            <a:r>
              <a:rPr lang="ja-JP" altLang="en-US" sz="900" dirty="0">
                <a:latin typeface="IPA Pゴシック" pitchFamily="50" charset="-128"/>
                <a:ea typeface="IPA Pゴシック" pitchFamily="50" charset="-128"/>
              </a:rPr>
              <a:t>版 </a:t>
            </a:r>
            <a:r>
              <a:rPr lang="en-US" altLang="ja-JP" sz="900" dirty="0">
                <a:latin typeface="IPA Pゴシック" pitchFamily="50" charset="-128"/>
                <a:ea typeface="IPA Pゴシック" pitchFamily="50" charset="-128"/>
              </a:rPr>
              <a:t>)</a:t>
            </a:r>
            <a:endParaRPr lang="ja-JP" altLang="en-US" sz="900" dirty="0">
              <a:latin typeface="IPA Pゴシック" pitchFamily="50" charset="-128"/>
              <a:ea typeface="IPA P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85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67544" y="1399963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latin typeface="IPAゴシック" pitchFamily="49" charset="-128"/>
                <a:ea typeface="IPAゴシック" pitchFamily="49" charset="-128"/>
              </a:rPr>
              <a:t>ハブ</a:t>
            </a:r>
            <a:r>
              <a:rPr lang="ja-JP" altLang="en-US" sz="2400" b="1" dirty="0">
                <a:latin typeface="IPAゴシック" pitchFamily="49" charset="-128"/>
                <a:ea typeface="IPAゴシック" pitchFamily="49" charset="-128"/>
              </a:rPr>
              <a:t>と</a:t>
            </a:r>
            <a:r>
              <a:rPr lang="ja-JP" altLang="en-US" sz="2400" b="1" dirty="0" smtClean="0">
                <a:latin typeface="IPAゴシック" pitchFamily="49" charset="-128"/>
                <a:ea typeface="IPAゴシック" pitchFamily="49" charset="-128"/>
              </a:rPr>
              <a:t>は？</a:t>
            </a:r>
            <a:endParaRPr lang="ja-JP" altLang="en-US" sz="2400" b="1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74440" y="1988840"/>
            <a:ext cx="4420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鉄道車両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,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自動車</a:t>
            </a:r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,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オートバイ</a:t>
            </a:r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,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自転車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などの車輪を構成する部品の一つ。</a:t>
            </a:r>
          </a:p>
        </p:txBody>
      </p:sp>
      <p:pic>
        <p:nvPicPr>
          <p:cNvPr id="1026" name="Picture 2" descr="http://upload.wikimedia.org/wikipedia/ja/thumb/f/f2/Road_hub.jpg/180px-Road_h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25" y="1484950"/>
            <a:ext cx="1374223" cy="18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486237" y="2862061"/>
            <a:ext cx="26345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IPA Pゴシック" pitchFamily="50" charset="-128"/>
                <a:ea typeface="IPA Pゴシック" pitchFamily="50" charset="-128"/>
              </a:rPr>
              <a:t>自転車のハブ（中央の黒い部品</a:t>
            </a:r>
            <a:r>
              <a:rPr lang="ja-JP" altLang="en-US" sz="1200" dirty="0" smtClean="0">
                <a:latin typeface="IPA Pゴシック" pitchFamily="50" charset="-128"/>
                <a:ea typeface="IPA Pゴシック" pitchFamily="50" charset="-128"/>
              </a:rPr>
              <a:t>）↑→</a:t>
            </a:r>
            <a:endParaRPr lang="ja-JP" altLang="en-US" sz="1200" dirty="0">
              <a:latin typeface="IPA Pゴシック" pitchFamily="50" charset="-128"/>
              <a:ea typeface="IPA Pゴシック" pitchFamily="50" charset="-128"/>
            </a:endParaRPr>
          </a:p>
        </p:txBody>
      </p:sp>
      <p:pic>
        <p:nvPicPr>
          <p:cNvPr id="1028" name="Picture 4" descr="http://ysroad-shinjuku-crossbikekan.com/EEROHALO-thumb-500x3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35" y="1476172"/>
            <a:ext cx="1611222" cy="120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8502"/>
            <a:ext cx="1496944" cy="273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2" y="4392359"/>
            <a:ext cx="1570291" cy="158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下矢印 9"/>
          <p:cNvSpPr/>
          <p:nvPr/>
        </p:nvSpPr>
        <p:spPr>
          <a:xfrm>
            <a:off x="6913657" y="3678783"/>
            <a:ext cx="357245" cy="432175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吹き出し 10"/>
          <p:cNvSpPr/>
          <p:nvPr/>
        </p:nvSpPr>
        <p:spPr>
          <a:xfrm>
            <a:off x="7633652" y="3663325"/>
            <a:ext cx="1080120" cy="288192"/>
          </a:xfrm>
          <a:prstGeom prst="wedgeRoundRectCallout">
            <a:avLst>
              <a:gd name="adj1" fmla="val -90709"/>
              <a:gd name="adj2" fmla="val 37949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IPAゴシック" pitchFamily="49" charset="-128"/>
                <a:ea typeface="IPAゴシック" pitchFamily="49" charset="-128"/>
              </a:rPr>
              <a:t>ハブ</a:t>
            </a:r>
            <a:endParaRPr kumimoji="1"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3" name="線吹き出し 1 (枠付き) 12"/>
          <p:cNvSpPr/>
          <p:nvPr/>
        </p:nvSpPr>
        <p:spPr>
          <a:xfrm>
            <a:off x="3211202" y="4180697"/>
            <a:ext cx="2592288" cy="432175"/>
          </a:xfrm>
          <a:prstGeom prst="borderCallout1">
            <a:avLst>
              <a:gd name="adj1" fmla="val 38900"/>
              <a:gd name="adj2" fmla="val 159168"/>
              <a:gd name="adj3" fmla="val 41973"/>
              <a:gd name="adj4" fmla="val 10353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ハブという名前の由来</a:t>
            </a:r>
            <a:r>
              <a:rPr lang="ja-JP" altLang="en-US" sz="1400" dirty="0" smtClean="0">
                <a:latin typeface="IPAゴシック" pitchFamily="49" charset="-128"/>
                <a:ea typeface="IPAゴシック" pitchFamily="49" charset="-128"/>
              </a:rPr>
              <a:t>は</a:t>
            </a:r>
            <a:endParaRPr lang="en-US" altLang="ja-JP" sz="1400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/>
            <a:r>
              <a:rPr lang="en-US" altLang="ja-JP" sz="1400" dirty="0" smtClean="0">
                <a:latin typeface="IPAゴシック" pitchFamily="49" charset="-128"/>
                <a:ea typeface="IPAゴシック" pitchFamily="49" charset="-128"/>
              </a:rPr>
              <a:t>『</a:t>
            </a:r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車輪の中心</a:t>
            </a:r>
            <a:r>
              <a:rPr lang="en-US" altLang="ja-JP" sz="1400" dirty="0">
                <a:latin typeface="IPAゴシック" pitchFamily="49" charset="-128"/>
                <a:ea typeface="IPAゴシック" pitchFamily="49" charset="-128"/>
              </a:rPr>
              <a:t>』</a:t>
            </a:r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からきている。</a:t>
            </a:r>
          </a:p>
        </p:txBody>
      </p:sp>
      <p:sp>
        <p:nvSpPr>
          <p:cNvPr id="14" name="右矢印 13"/>
          <p:cNvSpPr/>
          <p:nvPr/>
        </p:nvSpPr>
        <p:spPr>
          <a:xfrm rot="10800000">
            <a:off x="3847431" y="4899578"/>
            <a:ext cx="1224136" cy="573822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２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b="1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スケールフリーネットワークとは？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13</a:t>
            </a:fld>
            <a:endParaRPr lang="ja-JP" altLang="en-US" dirty="0"/>
          </a:p>
        </p:txBody>
      </p:sp>
      <p:sp>
        <p:nvSpPr>
          <p:cNvPr id="15" name="正方形/長方形 8"/>
          <p:cNvSpPr>
            <a:spLocks noChangeArrowheads="1"/>
          </p:cNvSpPr>
          <p:nvPr/>
        </p:nvSpPr>
        <p:spPr bwMode="auto">
          <a:xfrm>
            <a:off x="2757207" y="5728861"/>
            <a:ext cx="1897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900" dirty="0">
                <a:latin typeface="IPA Pゴシック" pitchFamily="50" charset="-128"/>
                <a:ea typeface="IPA Pゴシック" pitchFamily="50" charset="-128"/>
              </a:rPr>
              <a:t>出典</a:t>
            </a:r>
            <a:r>
              <a:rPr lang="en-US" altLang="ja-JP" sz="900" dirty="0" smtClean="0">
                <a:latin typeface="IPA Pゴシック" pitchFamily="50" charset="-128"/>
                <a:ea typeface="IPA Pゴシック" pitchFamily="50" charset="-128"/>
              </a:rPr>
              <a:t>:</a:t>
            </a:r>
            <a:r>
              <a:rPr lang="ja-JP" altLang="en-US" sz="900" dirty="0" smtClean="0">
                <a:latin typeface="IPA Pゴシック" pitchFamily="50" charset="-128"/>
                <a:ea typeface="IPA Pゴシック" pitchFamily="50" charset="-128"/>
              </a:rPr>
              <a:t>ビジネス</a:t>
            </a:r>
            <a:r>
              <a:rPr lang="ja-JP" altLang="en-US" sz="900" dirty="0">
                <a:latin typeface="IPA Pゴシック" pitchFamily="50" charset="-128"/>
                <a:ea typeface="IPA Pゴシック" pitchFamily="50" charset="-128"/>
              </a:rPr>
              <a:t>情報</a:t>
            </a:r>
            <a:r>
              <a:rPr lang="ja-JP" altLang="en-US" sz="900" dirty="0" smtClean="0">
                <a:latin typeface="IPA Pゴシック" pitchFamily="50" charset="-128"/>
                <a:ea typeface="IPA Pゴシック" pitchFamily="50" charset="-128"/>
              </a:rPr>
              <a:t>サイト・</a:t>
            </a:r>
            <a:r>
              <a:rPr lang="en-US" altLang="ja-JP" sz="900" dirty="0" smtClean="0">
                <a:latin typeface="IPA Pゴシック" pitchFamily="50" charset="-128"/>
                <a:ea typeface="IPA Pゴシック" pitchFamily="50" charset="-128"/>
              </a:rPr>
              <a:t>Wisdom</a:t>
            </a:r>
            <a:r>
              <a:rPr lang="ja-JP" altLang="en-US" sz="900" dirty="0" smtClean="0">
                <a:latin typeface="IPA Pゴシック" pitchFamily="50" charset="-128"/>
                <a:ea typeface="IPA Pゴシック" pitchFamily="50" charset="-128"/>
              </a:rPr>
              <a:t> </a:t>
            </a:r>
            <a:r>
              <a:rPr lang="en-US" altLang="ja-JP" sz="900" dirty="0" smtClean="0">
                <a:latin typeface="IPA Pゴシック" pitchFamily="50" charset="-128"/>
                <a:ea typeface="IPA Pゴシック" pitchFamily="50" charset="-128"/>
              </a:rPr>
              <a:t>(2013/02/06 04:47 </a:t>
            </a:r>
            <a:r>
              <a:rPr lang="en-US" altLang="ja-JP" sz="900" dirty="0">
                <a:latin typeface="IPA Pゴシック" pitchFamily="50" charset="-128"/>
                <a:ea typeface="IPA Pゴシック" pitchFamily="50" charset="-128"/>
              </a:rPr>
              <a:t>UTC</a:t>
            </a:r>
            <a:r>
              <a:rPr lang="ja-JP" altLang="en-US" sz="900" dirty="0">
                <a:latin typeface="IPA Pゴシック" pitchFamily="50" charset="-128"/>
                <a:ea typeface="IPA Pゴシック" pitchFamily="50" charset="-128"/>
              </a:rPr>
              <a:t>版 </a:t>
            </a:r>
            <a:r>
              <a:rPr lang="en-US" altLang="ja-JP" sz="900" dirty="0">
                <a:latin typeface="IPA Pゴシック" pitchFamily="50" charset="-128"/>
                <a:ea typeface="IPA Pゴシック" pitchFamily="50" charset="-128"/>
              </a:rPr>
              <a:t>)</a:t>
            </a:r>
            <a:endParaRPr lang="ja-JP" altLang="en-US" sz="900" dirty="0">
              <a:latin typeface="IPA Pゴシック" pitchFamily="50" charset="-128"/>
              <a:ea typeface="IPA P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2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56275" y="1412776"/>
            <a:ext cx="8220181" cy="13747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の最大の特徴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新しいノード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が次々に参入して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も、ネットワーク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の形状が変化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しない。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⇒フラクタル性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をもって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いる。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en-US" altLang="ja-JP" sz="1400" dirty="0">
                <a:latin typeface="IPAゴシック" pitchFamily="49" charset="-128"/>
                <a:ea typeface="IPAゴシック" pitchFamily="49" charset="-128"/>
              </a:rPr>
              <a:t>※</a:t>
            </a:r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フラクタル </a:t>
            </a:r>
            <a:r>
              <a:rPr lang="en-US" altLang="ja-JP" sz="1400" dirty="0">
                <a:latin typeface="IPA Pゴシック" pitchFamily="50" charset="-128"/>
                <a:ea typeface="IPA Pゴシック" pitchFamily="50" charset="-128"/>
              </a:rPr>
              <a:t>(</a:t>
            </a:r>
            <a:r>
              <a:rPr lang="en-US" altLang="ja-JP" sz="1400" dirty="0" err="1">
                <a:latin typeface="IPA Pゴシック" pitchFamily="50" charset="-128"/>
                <a:ea typeface="IPA Pゴシック" pitchFamily="50" charset="-128"/>
              </a:rPr>
              <a:t>fractale</a:t>
            </a:r>
            <a:r>
              <a:rPr lang="en-US" altLang="ja-JP" sz="1400" dirty="0">
                <a:latin typeface="IPA Pゴシック" pitchFamily="50" charset="-128"/>
                <a:ea typeface="IPA Pゴシック" pitchFamily="50" charset="-128"/>
              </a:rPr>
              <a:t>) </a:t>
            </a:r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とは、</a:t>
            </a:r>
            <a:r>
              <a:rPr lang="ja-JP" altLang="en-US" sz="1400" dirty="0">
                <a:latin typeface="IPA Pゴシック" pitchFamily="50" charset="-128"/>
                <a:ea typeface="IPA Pゴシック" pitchFamily="50" charset="-128"/>
              </a:rPr>
              <a:t>ブノア・マンデルブロ</a:t>
            </a:r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が導入した幾何学の概念</a:t>
            </a:r>
            <a:r>
              <a:rPr lang="ja-JP" altLang="en-US" sz="1400" dirty="0" smtClean="0">
                <a:latin typeface="IPAゴシック" pitchFamily="49" charset="-128"/>
                <a:ea typeface="IPAゴシック" pitchFamily="49" charset="-128"/>
              </a:rPr>
              <a:t>。</a:t>
            </a:r>
            <a:endParaRPr lang="en-US" altLang="ja-JP" sz="14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3354" y="3356992"/>
            <a:ext cx="56385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フラクタルとは？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ある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図形の断片を取ってきたとき、それより小さな断片の形状と図形全体の形状とが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相似になって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いるものなどをいう。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r>
              <a:rPr lang="en-US" altLang="ja-JP" sz="1400" dirty="0" smtClean="0">
                <a:latin typeface="IPAゴシック" pitchFamily="49" charset="-128"/>
                <a:ea typeface="IPAゴシック" pitchFamily="49" charset="-128"/>
              </a:rPr>
              <a:t>※</a:t>
            </a:r>
            <a:r>
              <a:rPr lang="ja-JP" altLang="en-US" sz="1400" dirty="0" smtClean="0">
                <a:latin typeface="IPAゴシック" pitchFamily="49" charset="-128"/>
                <a:ea typeface="IPAゴシック" pitchFamily="49" charset="-128"/>
              </a:rPr>
              <a:t>自己相似的なら、必ずフラクタルになるという訳ではない。</a:t>
            </a:r>
            <a:endParaRPr lang="en-US" altLang="ja-JP" sz="1400" dirty="0" smtClean="0">
              <a:latin typeface="IPAゴシック" pitchFamily="49" charset="-128"/>
              <a:ea typeface="IPAゴシック" pitchFamily="49" charset="-128"/>
            </a:endParaRPr>
          </a:p>
          <a:p>
            <a:endParaRPr lang="ja-JP" altLang="en-US" sz="1400" dirty="0">
              <a:latin typeface="IPAゴシック" pitchFamily="49" charset="-128"/>
              <a:ea typeface="IPAゴシック" pitchFamily="49" charset="-128"/>
            </a:endParaRPr>
          </a:p>
          <a:p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使用例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現実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の地形や物の次元を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表現、再現。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ゲーム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など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での地形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を自動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生成。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２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b="1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スケールフリーネットワークとは？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14</a:t>
            </a:fld>
            <a:endParaRPr lang="ja-JP" altLang="en-US" dirty="0"/>
          </a:p>
        </p:txBody>
      </p:sp>
      <p:pic>
        <p:nvPicPr>
          <p:cNvPr id="1028" name="Picture 4" descr="C:\Users\勇歩\Desktop\Downloads\003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103627"/>
            <a:ext cx="1225554" cy="113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勇歩\Desktop\Downloads\004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81427"/>
            <a:ext cx="1250964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勇歩\Desktop\Downloads\001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51506"/>
            <a:ext cx="1182551" cy="115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勇歩\Desktop\Downloads\002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335" y="3244015"/>
            <a:ext cx="1231416" cy="114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下矢印 2"/>
          <p:cNvSpPr/>
          <p:nvPr/>
        </p:nvSpPr>
        <p:spPr>
          <a:xfrm rot="3274414">
            <a:off x="7665154" y="4004339"/>
            <a:ext cx="360294" cy="2884525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0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45537" y="4713668"/>
            <a:ext cx="4896543" cy="9631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42160" y="4756502"/>
            <a:ext cx="4703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結果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、枝が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一部の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頂点に極度に集中している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ネットワーク（スケールフリーネットワーク）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を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発見</a:t>
            </a:r>
            <a:endParaRPr lang="en-US" altLang="ja-JP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45537" y="1912683"/>
            <a:ext cx="7442747" cy="10737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05317" y="1987885"/>
            <a:ext cx="7323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u="sng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従来のインターネットなどのネットワークの</a:t>
            </a:r>
            <a:r>
              <a:rPr lang="ja-JP" altLang="en-US" u="sng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イメージ</a:t>
            </a:r>
            <a:endParaRPr lang="en-US" altLang="ja-JP" u="sng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  <a:p>
            <a:pPr lvl="0"/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頂点と頂点の間の枝が指向性もなく、規則性もなく、ランダムに張られているネットワーク（ランダムネットワーク）</a:t>
            </a:r>
            <a:endParaRPr lang="en-US" altLang="ja-JP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39552" y="3573016"/>
            <a:ext cx="6011117" cy="4973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79515" y="1484784"/>
            <a:ext cx="85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u="sng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歴史</a:t>
            </a:r>
            <a:endParaRPr lang="en-US" altLang="ja-JP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6694055" y="4151144"/>
            <a:ext cx="2320375" cy="2302192"/>
            <a:chOff x="6694055" y="4151144"/>
            <a:chExt cx="2320375" cy="2302192"/>
          </a:xfrm>
        </p:grpSpPr>
        <p:pic>
          <p:nvPicPr>
            <p:cNvPr id="9" name="Picture 2" descr="ファイル:WorldWideWebAroundWikipedi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4055" y="4151144"/>
              <a:ext cx="2320375" cy="1670670"/>
            </a:xfrm>
            <a:prstGeom prst="rect">
              <a:avLst/>
            </a:prstGeom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10" name="正方形/長方形 9"/>
            <p:cNvSpPr/>
            <p:nvPr/>
          </p:nvSpPr>
          <p:spPr>
            <a:xfrm>
              <a:off x="6731012" y="5821814"/>
              <a:ext cx="224645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900" dirty="0" smtClean="0">
                  <a:latin typeface="IPAゴシック" pitchFamily="49" charset="-128"/>
                  <a:ea typeface="IPAゴシック" pitchFamily="49" charset="-128"/>
                </a:rPr>
                <a:t>例：ウィキペディア</a:t>
              </a:r>
              <a:r>
                <a:rPr lang="ja-JP" altLang="en-US" sz="900" dirty="0">
                  <a:latin typeface="IPAゴシック" pitchFamily="49" charset="-128"/>
                  <a:ea typeface="IPAゴシック" pitchFamily="49" charset="-128"/>
                </a:rPr>
                <a:t>周辺の</a:t>
              </a:r>
              <a:r>
                <a:rPr lang="en-US" altLang="ja-JP" sz="900" dirty="0">
                  <a:latin typeface="IPAゴシック" pitchFamily="49" charset="-128"/>
                  <a:ea typeface="IPAゴシック" pitchFamily="49" charset="-128"/>
                </a:rPr>
                <a:t>WWW</a:t>
              </a:r>
              <a:r>
                <a:rPr lang="ja-JP" altLang="en-US" sz="900" dirty="0">
                  <a:latin typeface="IPAゴシック" pitchFamily="49" charset="-128"/>
                  <a:ea typeface="IPAゴシック" pitchFamily="49" charset="-128"/>
                </a:rPr>
                <a:t>の構造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717955" y="6037838"/>
              <a:ext cx="227257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dirty="0">
                  <a:latin typeface="IPA Pゴシック" pitchFamily="50" charset="-128"/>
                  <a:ea typeface="IPA Pゴシック" pitchFamily="50" charset="-128"/>
                </a:rPr>
                <a:t>出典</a:t>
              </a:r>
              <a:r>
                <a:rPr lang="en-US" altLang="ja-JP" sz="700" dirty="0">
                  <a:latin typeface="IPA Pゴシック" pitchFamily="50" charset="-128"/>
                  <a:ea typeface="IPA Pゴシック" pitchFamily="50" charset="-128"/>
                </a:rPr>
                <a:t>: </a:t>
              </a:r>
              <a:r>
                <a:rPr lang="ja-JP" altLang="en-US" sz="700" dirty="0">
                  <a:latin typeface="IPA Pゴシック" pitchFamily="50" charset="-128"/>
                  <a:ea typeface="IPA Pゴシック" pitchFamily="50" charset="-128"/>
                </a:rPr>
                <a:t>フリー百科事典</a:t>
              </a:r>
              <a:r>
                <a:rPr lang="en-US" altLang="ja-JP" sz="700" dirty="0">
                  <a:latin typeface="IPA Pゴシック" pitchFamily="50" charset="-128"/>
                  <a:ea typeface="IPA Pゴシック" pitchFamily="50" charset="-128"/>
                </a:rPr>
                <a:t/>
              </a:r>
              <a:br>
                <a:rPr lang="en-US" altLang="ja-JP" sz="700" dirty="0">
                  <a:latin typeface="IPA Pゴシック" pitchFamily="50" charset="-128"/>
                  <a:ea typeface="IPA Pゴシック" pitchFamily="50" charset="-128"/>
                </a:rPr>
              </a:br>
              <a:r>
                <a:rPr lang="en-US" altLang="ja-JP" sz="700" dirty="0">
                  <a:latin typeface="IPA Pゴシック" pitchFamily="50" charset="-128"/>
                  <a:ea typeface="IPA Pゴシック" pitchFamily="50" charset="-128"/>
                </a:rPr>
                <a:t>『</a:t>
              </a:r>
              <a:r>
                <a:rPr lang="ja-JP" altLang="en-US" sz="700" dirty="0">
                  <a:latin typeface="IPA Pゴシック" pitchFamily="50" charset="-128"/>
                  <a:ea typeface="IPA Pゴシック" pitchFamily="50" charset="-128"/>
                </a:rPr>
                <a:t>ウィキペディア（</a:t>
              </a:r>
              <a:r>
                <a:rPr lang="en-US" altLang="ja-JP" sz="700" dirty="0">
                  <a:latin typeface="IPA Pゴシック" pitchFamily="50" charset="-128"/>
                  <a:ea typeface="IPA Pゴシック" pitchFamily="50" charset="-128"/>
                </a:rPr>
                <a:t>Wikipedia</a:t>
              </a:r>
              <a:r>
                <a:rPr lang="ja-JP" altLang="en-US" sz="700" dirty="0">
                  <a:latin typeface="IPA Pゴシック" pitchFamily="50" charset="-128"/>
                  <a:ea typeface="IPA Pゴシック" pitchFamily="50" charset="-128"/>
                </a:rPr>
                <a:t>）</a:t>
              </a:r>
              <a:r>
                <a:rPr lang="en-US" altLang="ja-JP" sz="700" dirty="0">
                  <a:latin typeface="IPA Pゴシック" pitchFamily="50" charset="-128"/>
                  <a:ea typeface="IPA Pゴシック" pitchFamily="50" charset="-128"/>
                </a:rPr>
                <a:t>』 (2012/12/10 </a:t>
              </a:r>
              <a:r>
                <a:rPr lang="en-US" altLang="ja-JP" sz="700" dirty="0" smtClean="0">
                  <a:latin typeface="IPA Pゴシック" pitchFamily="50" charset="-128"/>
                  <a:ea typeface="IPA Pゴシック" pitchFamily="50" charset="-128"/>
                </a:rPr>
                <a:t>07:10 </a:t>
              </a:r>
              <a:r>
                <a:rPr lang="en-US" altLang="ja-JP" sz="700" dirty="0">
                  <a:latin typeface="IPA Pゴシック" pitchFamily="50" charset="-128"/>
                  <a:ea typeface="IPA Pゴシック" pitchFamily="50" charset="-128"/>
                </a:rPr>
                <a:t>UTC</a:t>
              </a:r>
              <a:r>
                <a:rPr lang="ja-JP" altLang="en-US" sz="700" dirty="0">
                  <a:latin typeface="IPA Pゴシック" pitchFamily="50" charset="-128"/>
                  <a:ea typeface="IPA Pゴシック" pitchFamily="50" charset="-128"/>
                </a:rPr>
                <a:t>版 </a:t>
              </a:r>
              <a:r>
                <a:rPr lang="en-US" altLang="ja-JP" sz="700" dirty="0">
                  <a:latin typeface="IPA Pゴシック" pitchFamily="50" charset="-128"/>
                  <a:ea typeface="IPA Pゴシック" pitchFamily="50" charset="-128"/>
                </a:rPr>
                <a:t>)</a:t>
              </a:r>
              <a:endParaRPr lang="ja-JP" altLang="en-US" sz="700" dirty="0"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15</a:t>
            </a:fld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69144" y="3655498"/>
            <a:ext cx="5951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何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か新しい構造をとって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いると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気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が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つき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、調査を行う！</a:t>
            </a:r>
            <a:endParaRPr lang="en-US" altLang="ja-JP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2844012" y="3068961"/>
            <a:ext cx="359836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8" name="Picture 4" descr="D:\クラウド\Dropbox\My University\Seminar_now\p-p\卒論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626" y="5113563"/>
            <a:ext cx="1222344" cy="11264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6149" name="Picture 5" descr="D:\クラウド\Dropbox\My University\Seminar_now\p-p\卒論0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526" y="2597052"/>
            <a:ext cx="1209938" cy="11458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5" name="下矢印 24"/>
          <p:cNvSpPr/>
          <p:nvPr/>
        </p:nvSpPr>
        <p:spPr>
          <a:xfrm>
            <a:off x="2851610" y="4215316"/>
            <a:ext cx="359836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7459419" y="3754153"/>
            <a:ext cx="13681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IPAゴシック" pitchFamily="49" charset="-128"/>
                <a:ea typeface="IPAゴシック" pitchFamily="49" charset="-128"/>
              </a:rPr>
              <a:t>ランダムネットワーク</a:t>
            </a:r>
            <a:endParaRPr lang="ja-JP" altLang="en-US" sz="9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733388" y="6240037"/>
            <a:ext cx="17108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IPAゴシック" pitchFamily="49" charset="-128"/>
                <a:ea typeface="IPAゴシック" pitchFamily="49" charset="-128"/>
              </a:rPr>
              <a:t>スケールフリーネットワーク</a:t>
            </a:r>
            <a:endParaRPr lang="ja-JP" altLang="en-US" sz="9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２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b="1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スケールフリーネットワークとは？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39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444766" y="1340768"/>
            <a:ext cx="8208912" cy="13747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スケールフリーネットワークの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強み</a:t>
            </a:r>
            <a:endParaRPr lang="en-US" altLang="ja-JP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偶発的な障害に対しては非常に強い。</a:t>
            </a:r>
            <a:endParaRPr lang="en-US" altLang="ja-JP" dirty="0" smtClean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全頂点のう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ちのいくつかがダウンしたとしても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、代替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経路の存在に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よって頂点間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の接続を維持でき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、系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全体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の平均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最短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距離は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ほとんど変化しない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。</a:t>
            </a:r>
            <a:endParaRPr lang="en-US" altLang="ja-JP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11560" y="2959461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同じ頂点数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、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同じ枝数で構造が異なる他のネットワーク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で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はこの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ような特性は見られない。</a:t>
            </a:r>
          </a:p>
        </p:txBody>
      </p:sp>
      <p:pic>
        <p:nvPicPr>
          <p:cNvPr id="4098" name="Picture 2" descr="http://upload.wikimedia.org/wikipedia/commons/9/96/NetworkTopolog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42531"/>
            <a:ext cx="3240359" cy="1376514"/>
          </a:xfrm>
          <a:prstGeom prst="rect">
            <a:avLst/>
          </a:prstGeom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9" name="正方形/長方形 8"/>
          <p:cNvSpPr/>
          <p:nvPr/>
        </p:nvSpPr>
        <p:spPr>
          <a:xfrm>
            <a:off x="3757696" y="3789040"/>
            <a:ext cx="167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00" dirty="0">
                <a:latin typeface="IPA Pゴシック" pitchFamily="50" charset="-128"/>
                <a:ea typeface="IPA Pゴシック" pitchFamily="50" charset="-128"/>
              </a:rPr>
              <a:t>出典</a:t>
            </a:r>
            <a:r>
              <a:rPr lang="en-US" altLang="ja-JP" sz="800" dirty="0">
                <a:latin typeface="IPA Pゴシック" pitchFamily="50" charset="-128"/>
                <a:ea typeface="IPA Pゴシック" pitchFamily="50" charset="-128"/>
              </a:rPr>
              <a:t>: </a:t>
            </a:r>
            <a:r>
              <a:rPr lang="ja-JP" altLang="en-US" sz="800" dirty="0">
                <a:latin typeface="IPA Pゴシック" pitchFamily="50" charset="-128"/>
                <a:ea typeface="IPA Pゴシック" pitchFamily="50" charset="-128"/>
              </a:rPr>
              <a:t>フリー百科事典</a:t>
            </a:r>
            <a:r>
              <a:rPr lang="en-US" altLang="ja-JP" sz="800" dirty="0">
                <a:latin typeface="IPA Pゴシック" pitchFamily="50" charset="-128"/>
                <a:ea typeface="IPA Pゴシック" pitchFamily="50" charset="-128"/>
              </a:rPr>
              <a:t/>
            </a:r>
            <a:br>
              <a:rPr lang="en-US" altLang="ja-JP" sz="800" dirty="0">
                <a:latin typeface="IPA Pゴシック" pitchFamily="50" charset="-128"/>
                <a:ea typeface="IPA Pゴシック" pitchFamily="50" charset="-128"/>
              </a:rPr>
            </a:br>
            <a:r>
              <a:rPr lang="en-US" altLang="ja-JP" sz="800" dirty="0">
                <a:latin typeface="IPA Pゴシック" pitchFamily="50" charset="-128"/>
                <a:ea typeface="IPA Pゴシック" pitchFamily="50" charset="-128"/>
              </a:rPr>
              <a:t>『</a:t>
            </a:r>
            <a:r>
              <a:rPr lang="ja-JP" altLang="en-US" sz="800" dirty="0">
                <a:latin typeface="IPA Pゴシック" pitchFamily="50" charset="-128"/>
                <a:ea typeface="IPA Pゴシック" pitchFamily="50" charset="-128"/>
              </a:rPr>
              <a:t>ウィキペディア（</a:t>
            </a:r>
            <a:r>
              <a:rPr lang="en-US" altLang="ja-JP" sz="800" dirty="0">
                <a:latin typeface="IPA Pゴシック" pitchFamily="50" charset="-128"/>
                <a:ea typeface="IPA Pゴシック" pitchFamily="50" charset="-128"/>
              </a:rPr>
              <a:t>Wikipedia</a:t>
            </a:r>
            <a:r>
              <a:rPr lang="ja-JP" altLang="en-US" sz="800" dirty="0">
                <a:latin typeface="IPA Pゴシック" pitchFamily="50" charset="-128"/>
                <a:ea typeface="IPA Pゴシック" pitchFamily="50" charset="-128"/>
              </a:rPr>
              <a:t>）</a:t>
            </a:r>
            <a:r>
              <a:rPr lang="en-US" altLang="ja-JP" sz="800" dirty="0">
                <a:latin typeface="IPA Pゴシック" pitchFamily="50" charset="-128"/>
                <a:ea typeface="IPA Pゴシック" pitchFamily="50" charset="-128"/>
              </a:rPr>
              <a:t>』 (2012/12/10 </a:t>
            </a:r>
            <a:r>
              <a:rPr lang="en-US" altLang="ja-JP" sz="800" dirty="0" smtClean="0">
                <a:latin typeface="IPA Pゴシック" pitchFamily="50" charset="-128"/>
                <a:ea typeface="IPA Pゴシック" pitchFamily="50" charset="-128"/>
              </a:rPr>
              <a:t>09:10 </a:t>
            </a:r>
            <a:r>
              <a:rPr lang="en-US" altLang="ja-JP" sz="800" dirty="0">
                <a:latin typeface="IPA Pゴシック" pitchFamily="50" charset="-128"/>
                <a:ea typeface="IPA Pゴシック" pitchFamily="50" charset="-128"/>
              </a:rPr>
              <a:t>UTC</a:t>
            </a:r>
            <a:r>
              <a:rPr lang="ja-JP" altLang="en-US" sz="800" dirty="0">
                <a:latin typeface="IPA Pゴシック" pitchFamily="50" charset="-128"/>
                <a:ea typeface="IPA Pゴシック" pitchFamily="50" charset="-128"/>
              </a:rPr>
              <a:t>版 </a:t>
            </a:r>
            <a:r>
              <a:rPr lang="en-US" altLang="ja-JP" sz="800" dirty="0">
                <a:latin typeface="IPA Pゴシック" pitchFamily="50" charset="-128"/>
                <a:ea typeface="IPA Pゴシック" pitchFamily="50" charset="-128"/>
              </a:rPr>
              <a:t>)</a:t>
            </a:r>
            <a:endParaRPr lang="ja-JP" altLang="en-US" sz="800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4766" y="4437112"/>
            <a:ext cx="8208912" cy="73353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スケールフリーネットワーク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の弱み</a:t>
            </a:r>
            <a:endParaRPr lang="en-US" altLang="ja-JP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特定の重要なハブをピンポイントで狙った攻撃に対しては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脆弱。</a:t>
            </a:r>
            <a:endParaRPr lang="en-US" altLang="ja-JP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44766" y="5301208"/>
            <a:ext cx="8123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u="sng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具体例：自然界の食物連鎖のネットワーク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。</a:t>
            </a:r>
            <a:endParaRPr lang="ja-JP" altLang="en-US" dirty="0"/>
          </a:p>
          <a:p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食物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連鎖のネットワークは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、生物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種のランダムな絶滅に対しては頑強である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。しかし、特定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の重要な種が絶滅すると大きな影響を受けてしまう。</a:t>
            </a:r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２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b="1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スケールフリーネットワークとは？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52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67544" y="1702549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スケールフリーネットワークはいくつかのモデル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が提唱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されて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いる。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代表的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なものと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して、</a:t>
            </a:r>
            <a:r>
              <a:rPr lang="ja-JP" altLang="en-US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ＢａｒａｂａｓｉｰＡｌｂｅｒｔ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モデル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（以降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、ＢＡ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モデル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）が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挙げられる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。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２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b="1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スケールフリーネットワークとは？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44766" y="3079993"/>
            <a:ext cx="8208912" cy="10541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ts val="2500"/>
              </a:lnSpc>
            </a:pPr>
            <a:r>
              <a:rPr lang="ja-JP" altLang="en-US" u="sng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ＢＡモデル </a:t>
            </a:r>
            <a:r>
              <a:rPr lang="en-US" altLang="ja-JP" u="sng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(</a:t>
            </a:r>
            <a:r>
              <a:rPr lang="ja-JP" altLang="en-US" u="sng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成長型モデル</a:t>
            </a:r>
            <a:r>
              <a:rPr lang="en-US" altLang="ja-JP" u="sng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)</a:t>
            </a:r>
          </a:p>
          <a:p>
            <a:pPr lvl="0">
              <a:lnSpc>
                <a:spcPts val="25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１９９９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年に、</a:t>
            </a:r>
            <a:r>
              <a:rPr lang="ja-JP" altLang="en-US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Ｂａｒａｂａｓｉ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と</a:t>
            </a:r>
            <a:r>
              <a:rPr lang="ja-JP" altLang="en-US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Ａｌｂｅｒｔ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らが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提案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した、不規則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で乱雑なネットワーク構造をして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いる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スケールフリーネットワークモデル。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44766" y="4232121"/>
            <a:ext cx="81596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14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※</a:t>
            </a:r>
            <a:r>
              <a:rPr lang="ja-JP" altLang="en-US" sz="1400" dirty="0">
                <a:latin typeface="IPA Pゴシック" pitchFamily="50" charset="-128"/>
                <a:ea typeface="IPA Pゴシック" pitchFamily="50" charset="-128"/>
              </a:rPr>
              <a:t>Ｂａｒａｂａｓｉ</a:t>
            </a:r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の Ｂ</a:t>
            </a:r>
            <a:r>
              <a:rPr lang="en-US" altLang="ja-JP" sz="1400" dirty="0">
                <a:latin typeface="IPAゴシック" pitchFamily="49" charset="-128"/>
                <a:ea typeface="IPAゴシック" pitchFamily="49" charset="-128"/>
              </a:rPr>
              <a:t> </a:t>
            </a:r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と</a:t>
            </a:r>
            <a:r>
              <a:rPr lang="ja-JP" altLang="en-US" sz="1400" dirty="0">
                <a:latin typeface="IPA Pゴシック" pitchFamily="50" charset="-128"/>
                <a:ea typeface="IPA Pゴシック" pitchFamily="50" charset="-128"/>
              </a:rPr>
              <a:t>Ａｌｂｅｒｔ</a:t>
            </a:r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の Ａ</a:t>
            </a:r>
            <a:r>
              <a:rPr lang="en-US" altLang="ja-JP" sz="1400" dirty="0">
                <a:latin typeface="IPAゴシック" pitchFamily="49" charset="-128"/>
                <a:ea typeface="IPAゴシック" pitchFamily="49" charset="-128"/>
              </a:rPr>
              <a:t> </a:t>
            </a:r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の頭文字を合わせてＢＡモデルと呼ばれる。</a:t>
            </a: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07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67544" y="1556792"/>
            <a:ext cx="3954454" cy="10541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ja-JP" u="sng" dirty="0" smtClean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モデルの</a:t>
            </a:r>
            <a:r>
              <a:rPr lang="en-US" altLang="ja-JP" u="sng" dirty="0" smtClean="0">
                <a:latin typeface="IPA Pゴシック" pitchFamily="50" charset="-128"/>
                <a:ea typeface="IPA Pゴシック" pitchFamily="50" charset="-128"/>
              </a:rPr>
              <a:t>2</a:t>
            </a:r>
            <a:r>
              <a:rPr lang="ja-JP" altLang="en-US" u="sng" dirty="0" err="1" smtClean="0">
                <a:latin typeface="IPAゴシック" pitchFamily="49" charset="-128"/>
                <a:ea typeface="IPAゴシック" pitchFamily="49" charset="-128"/>
              </a:rPr>
              <a:t>つの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鍵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ネットワークの成長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優位的選択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２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b="1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スケールフリーネットワークとは？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7544" y="2782669"/>
            <a:ext cx="7908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頂点は、次々とネットワークに加わる。（成長）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新しく加わった頂点は元からいる頂点のどれかと結びつくが、等確率ではなく、その時点で次数の高い頂点に結びつきやすい。（優位的選択）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4103948" y="4005064"/>
            <a:ext cx="504056" cy="504056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7544" y="480381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次数が高くなった頂点は、その後も新しい枝を獲得しやすくなり、ハブになりやすい。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逆に、次数獲得競争に一度破れると、その後は、新しい枝を獲得して他の頂点を追い抜いてバブになるのは難しい。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14344" y="4077072"/>
            <a:ext cx="1325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IPAゴシック" pitchFamily="49" charset="-128"/>
                <a:ea typeface="IPAゴシック" pitchFamily="49" charset="-128"/>
              </a:rPr>
              <a:t>その結果</a:t>
            </a:r>
            <a:r>
              <a:rPr lang="en-US" altLang="ja-JP" sz="1400" dirty="0" smtClean="0">
                <a:latin typeface="IPAゴシック" pitchFamily="49" charset="-128"/>
                <a:ea typeface="IPAゴシック" pitchFamily="49" charset="-128"/>
              </a:rPr>
              <a:t>…</a:t>
            </a:r>
            <a:endParaRPr lang="ja-JP" altLang="en-US" sz="1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10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２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b="1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スケールフリーネットワークとは？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67544" y="1557085"/>
            <a:ext cx="7776864" cy="2585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ＢＡモデルのアルゴリズム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（初期状態）ｎ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＞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１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個の頂点からなる完全グラフを置く。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新しい頂点を１個追加し、すでに存在しているｎ個の頂点に対して、枝を張る。この時、新しい枝が張られる確率は、各頂点のその時点での次数ｋと総次数に比例する。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</a:b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</a:b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</a:b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ステップ２を指定の頂点数になるまで繰り返す。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19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79710" y="466838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この数式の分子からもわかるように、元からある頂点は、次数に比例して新しい枝を受けとりやすい。（優先的選択）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69" y="3048124"/>
            <a:ext cx="18526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6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5305" y="1556792"/>
            <a:ext cx="8184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</a:tabLst>
            </a:pP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・１章 始めに</a:t>
            </a:r>
          </a:p>
          <a:p>
            <a:pPr>
              <a:tabLst>
                <a:tab pos="357188" algn="l"/>
              </a:tabLst>
            </a:pP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・２章 </a:t>
            </a:r>
            <a:r>
              <a:rPr lang="ja-JP" altLang="en-US" sz="24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</a:t>
            </a:r>
            <a:r>
              <a:rPr lang="ja-JP" altLang="en-US" sz="24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とは</a:t>
            </a:r>
            <a:r>
              <a:rPr lang="ja-JP" altLang="en-US" sz="24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？</a:t>
            </a:r>
            <a:endParaRPr lang="en-US" altLang="ja-JP" sz="2400" dirty="0" smtClean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  <a:p>
            <a:pPr>
              <a:tabLst>
                <a:tab pos="357188" algn="l"/>
              </a:tabLst>
            </a:pPr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・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３章 修正版</a:t>
            </a:r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ＢＡモデル</a:t>
            </a:r>
            <a:endParaRPr lang="ja-JP" altLang="en-US" sz="2400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tabLst>
                <a:tab pos="357188" algn="l"/>
              </a:tabLst>
            </a:pP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・４章 実験</a:t>
            </a:r>
          </a:p>
          <a:p>
            <a:pPr lvl="0">
              <a:tabLst>
                <a:tab pos="357188" algn="l"/>
              </a:tabLst>
            </a:pP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・５章 これから</a:t>
            </a:r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の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方針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01008"/>
            <a:ext cx="2466882" cy="2406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6561525" y="5853172"/>
            <a:ext cx="20882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IPA Pゴシック" pitchFamily="50" charset="-128"/>
                <a:ea typeface="IPA Pゴシック" pitchFamily="50" charset="-128"/>
              </a:rPr>
              <a:t>出典</a:t>
            </a:r>
            <a:r>
              <a:rPr lang="en-US" altLang="ja-JP" sz="1100" dirty="0">
                <a:latin typeface="IPA Pゴシック" pitchFamily="50" charset="-128"/>
                <a:ea typeface="IPA Pゴシック" pitchFamily="50" charset="-128"/>
              </a:rPr>
              <a:t>: </a:t>
            </a:r>
            <a:r>
              <a:rPr lang="ja-JP" altLang="en-US" sz="1100" dirty="0">
                <a:latin typeface="IPA Pゴシック" pitchFamily="50" charset="-128"/>
                <a:ea typeface="IPA Pゴシック" pitchFamily="50" charset="-128"/>
              </a:rPr>
              <a:t>フリー百科</a:t>
            </a:r>
            <a:r>
              <a:rPr lang="ja-JP" altLang="en-US" sz="1100" dirty="0" smtClean="0">
                <a:latin typeface="IPA Pゴシック" pitchFamily="50" charset="-128"/>
                <a:ea typeface="IPA Pゴシック" pitchFamily="50" charset="-128"/>
              </a:rPr>
              <a:t>事典</a:t>
            </a:r>
            <a:r>
              <a:rPr lang="en-US" altLang="ja-JP" sz="1100" dirty="0" smtClean="0">
                <a:latin typeface="IPA Pゴシック" pitchFamily="50" charset="-128"/>
                <a:ea typeface="IPA Pゴシック" pitchFamily="50" charset="-128"/>
              </a:rPr>
              <a:t/>
            </a:r>
            <a:br>
              <a:rPr lang="en-US" altLang="ja-JP" sz="1100" dirty="0" smtClean="0">
                <a:latin typeface="IPA Pゴシック" pitchFamily="50" charset="-128"/>
                <a:ea typeface="IPA Pゴシック" pitchFamily="50" charset="-128"/>
              </a:rPr>
            </a:br>
            <a:r>
              <a:rPr lang="en-US" altLang="ja-JP" sz="1100" dirty="0" smtClean="0">
                <a:latin typeface="IPA Pゴシック" pitchFamily="50" charset="-128"/>
                <a:ea typeface="IPA Pゴシック" pitchFamily="50" charset="-128"/>
              </a:rPr>
              <a:t>『</a:t>
            </a:r>
            <a:r>
              <a:rPr lang="ja-JP" altLang="en-US" sz="1100" dirty="0">
                <a:latin typeface="IPA Pゴシック" pitchFamily="50" charset="-128"/>
                <a:ea typeface="IPA Pゴシック" pitchFamily="50" charset="-128"/>
              </a:rPr>
              <a:t>ウィキペディア（</a:t>
            </a:r>
            <a:r>
              <a:rPr lang="en-US" altLang="ja-JP" sz="1100" dirty="0">
                <a:latin typeface="IPA Pゴシック" pitchFamily="50" charset="-128"/>
                <a:ea typeface="IPA Pゴシック" pitchFamily="50" charset="-128"/>
              </a:rPr>
              <a:t>Wikipedia</a:t>
            </a:r>
            <a:r>
              <a:rPr lang="ja-JP" altLang="en-US" sz="1100" dirty="0">
                <a:latin typeface="IPA Pゴシック" pitchFamily="50" charset="-128"/>
                <a:ea typeface="IPA Pゴシック" pitchFamily="50" charset="-128"/>
              </a:rPr>
              <a:t>）</a:t>
            </a:r>
            <a:r>
              <a:rPr lang="en-US" altLang="ja-JP" sz="1100" dirty="0">
                <a:latin typeface="IPA Pゴシック" pitchFamily="50" charset="-128"/>
                <a:ea typeface="IPA Pゴシック" pitchFamily="50" charset="-128"/>
              </a:rPr>
              <a:t>』 (</a:t>
            </a:r>
            <a:r>
              <a:rPr lang="en-US" altLang="ja-JP" sz="1100" dirty="0" smtClean="0">
                <a:latin typeface="IPA Pゴシック" pitchFamily="50" charset="-128"/>
                <a:ea typeface="IPA Pゴシック" pitchFamily="50" charset="-128"/>
              </a:rPr>
              <a:t>2012/12/10 </a:t>
            </a:r>
            <a:r>
              <a:rPr lang="en-US" altLang="ja-JP" sz="1100" dirty="0">
                <a:latin typeface="IPA Pゴシック" pitchFamily="50" charset="-128"/>
                <a:ea typeface="IPA Pゴシック" pitchFamily="50" charset="-128"/>
              </a:rPr>
              <a:t>06:41 UTC</a:t>
            </a:r>
            <a:r>
              <a:rPr lang="ja-JP" altLang="en-US" sz="1100" dirty="0">
                <a:latin typeface="IPA Pゴシック" pitchFamily="50" charset="-128"/>
                <a:ea typeface="IPA Pゴシック" pitchFamily="50" charset="-128"/>
              </a:rPr>
              <a:t>版 </a:t>
            </a:r>
            <a:r>
              <a:rPr lang="en-US" altLang="ja-JP" sz="1100" dirty="0">
                <a:latin typeface="IPA Pゴシック" pitchFamily="50" charset="-128"/>
                <a:ea typeface="IPA Pゴシック" pitchFamily="50" charset="-128"/>
              </a:rPr>
              <a:t>)</a:t>
            </a:r>
            <a:endParaRPr lang="ja-JP" altLang="en-US" sz="1100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2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目次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119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２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b="1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スケールフリーネットワークとは？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20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例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（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ｎ＝３からスタートした場合。）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3491880" y="2739258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843808" y="3671373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139952" y="3667154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stCxn id="7" idx="0"/>
            <a:endCxn id="2" idx="2"/>
          </p:cNvCxnSpPr>
          <p:nvPr/>
        </p:nvCxnSpPr>
        <p:spPr>
          <a:xfrm flipV="1">
            <a:off x="3059832" y="2955282"/>
            <a:ext cx="432048" cy="7160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11" idx="0"/>
            <a:endCxn id="2" idx="6"/>
          </p:cNvCxnSpPr>
          <p:nvPr/>
        </p:nvCxnSpPr>
        <p:spPr>
          <a:xfrm flipH="1" flipV="1">
            <a:off x="3923928" y="2955282"/>
            <a:ext cx="432048" cy="7118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6"/>
            <a:endCxn id="11" idx="2"/>
          </p:cNvCxnSpPr>
          <p:nvPr/>
        </p:nvCxnSpPr>
        <p:spPr>
          <a:xfrm flipV="1">
            <a:off x="3275856" y="3883178"/>
            <a:ext cx="864096" cy="42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1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２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b="1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スケールフリーネットワークとは？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21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例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（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ｎ＝３からスタートした場合。）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3491880" y="2739258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843808" y="3671373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139952" y="3667154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stCxn id="7" idx="0"/>
            <a:endCxn id="2" idx="2"/>
          </p:cNvCxnSpPr>
          <p:nvPr/>
        </p:nvCxnSpPr>
        <p:spPr>
          <a:xfrm flipV="1">
            <a:off x="3059832" y="2955282"/>
            <a:ext cx="432048" cy="7160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11" idx="0"/>
          </p:cNvCxnSpPr>
          <p:nvPr/>
        </p:nvCxnSpPr>
        <p:spPr>
          <a:xfrm flipH="1" flipV="1">
            <a:off x="3923928" y="2955282"/>
            <a:ext cx="432048" cy="7118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6"/>
            <a:endCxn id="11" idx="2"/>
          </p:cNvCxnSpPr>
          <p:nvPr/>
        </p:nvCxnSpPr>
        <p:spPr>
          <a:xfrm flipV="1">
            <a:off x="3275856" y="3883178"/>
            <a:ext cx="864096" cy="42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3339128" y="4565132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>
            <a:stCxn id="2" idx="3"/>
            <a:endCxn id="23" idx="0"/>
          </p:cNvCxnSpPr>
          <p:nvPr/>
        </p:nvCxnSpPr>
        <p:spPr>
          <a:xfrm>
            <a:off x="3555152" y="3108034"/>
            <a:ext cx="0" cy="14570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23" idx="7"/>
            <a:endCxn id="11" idx="4"/>
          </p:cNvCxnSpPr>
          <p:nvPr/>
        </p:nvCxnSpPr>
        <p:spPr>
          <a:xfrm flipV="1">
            <a:off x="3707904" y="4099202"/>
            <a:ext cx="648072" cy="5292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7" idx="4"/>
            <a:endCxn id="23" idx="2"/>
          </p:cNvCxnSpPr>
          <p:nvPr/>
        </p:nvCxnSpPr>
        <p:spPr>
          <a:xfrm>
            <a:off x="3059832" y="4103421"/>
            <a:ext cx="279296" cy="6777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87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２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b="1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スケールフリーネットワークとは？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22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例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（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ｎ＝３からスタートした場合。）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3491880" y="2739258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843808" y="3671373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139952" y="3667154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stCxn id="7" idx="0"/>
            <a:endCxn id="2" idx="2"/>
          </p:cNvCxnSpPr>
          <p:nvPr/>
        </p:nvCxnSpPr>
        <p:spPr>
          <a:xfrm flipV="1">
            <a:off x="3059832" y="2955282"/>
            <a:ext cx="432048" cy="7160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11" idx="0"/>
          </p:cNvCxnSpPr>
          <p:nvPr/>
        </p:nvCxnSpPr>
        <p:spPr>
          <a:xfrm flipH="1" flipV="1">
            <a:off x="3923928" y="2955282"/>
            <a:ext cx="432048" cy="7118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6"/>
            <a:endCxn id="11" idx="2"/>
          </p:cNvCxnSpPr>
          <p:nvPr/>
        </p:nvCxnSpPr>
        <p:spPr>
          <a:xfrm flipV="1">
            <a:off x="3275856" y="3883178"/>
            <a:ext cx="864096" cy="42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3339128" y="4565132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>
            <a:stCxn id="2" idx="3"/>
            <a:endCxn id="23" idx="0"/>
          </p:cNvCxnSpPr>
          <p:nvPr/>
        </p:nvCxnSpPr>
        <p:spPr>
          <a:xfrm>
            <a:off x="3555152" y="3108034"/>
            <a:ext cx="0" cy="14570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23" idx="7"/>
            <a:endCxn id="11" idx="4"/>
          </p:cNvCxnSpPr>
          <p:nvPr/>
        </p:nvCxnSpPr>
        <p:spPr>
          <a:xfrm flipV="1">
            <a:off x="3707904" y="4099202"/>
            <a:ext cx="648072" cy="5292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7" idx="4"/>
            <a:endCxn id="23" idx="2"/>
          </p:cNvCxnSpPr>
          <p:nvPr/>
        </p:nvCxnSpPr>
        <p:spPr>
          <a:xfrm>
            <a:off x="3059832" y="4103421"/>
            <a:ext cx="279296" cy="6777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/>
          <p:cNvSpPr/>
          <p:nvPr/>
        </p:nvSpPr>
        <p:spPr>
          <a:xfrm>
            <a:off x="5040052" y="2447237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/>
          <p:cNvCxnSpPr>
            <a:stCxn id="2" idx="0"/>
            <a:endCxn id="36" idx="2"/>
          </p:cNvCxnSpPr>
          <p:nvPr/>
        </p:nvCxnSpPr>
        <p:spPr>
          <a:xfrm flipV="1">
            <a:off x="3707904" y="2663261"/>
            <a:ext cx="1332148" cy="759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36" idx="3"/>
            <a:endCxn id="7" idx="7"/>
          </p:cNvCxnSpPr>
          <p:nvPr/>
        </p:nvCxnSpPr>
        <p:spPr>
          <a:xfrm flipH="1">
            <a:off x="3212584" y="2816013"/>
            <a:ext cx="1890740" cy="9186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36" idx="4"/>
            <a:endCxn id="11" idx="7"/>
          </p:cNvCxnSpPr>
          <p:nvPr/>
        </p:nvCxnSpPr>
        <p:spPr>
          <a:xfrm flipH="1">
            <a:off x="4508728" y="2879285"/>
            <a:ext cx="747348" cy="8511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6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２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b="1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スケールフリーネットワークとは？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23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例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（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ｎ＝３からスタートした場合。）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3491880" y="2739258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843808" y="3671373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139952" y="3667154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stCxn id="7" idx="0"/>
            <a:endCxn id="2" idx="2"/>
          </p:cNvCxnSpPr>
          <p:nvPr/>
        </p:nvCxnSpPr>
        <p:spPr>
          <a:xfrm flipV="1">
            <a:off x="3059832" y="2955282"/>
            <a:ext cx="432048" cy="7160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11" idx="0"/>
            <a:endCxn id="2" idx="6"/>
          </p:cNvCxnSpPr>
          <p:nvPr/>
        </p:nvCxnSpPr>
        <p:spPr>
          <a:xfrm flipH="1" flipV="1">
            <a:off x="3923928" y="2955282"/>
            <a:ext cx="432048" cy="7118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6"/>
            <a:endCxn id="11" idx="2"/>
          </p:cNvCxnSpPr>
          <p:nvPr/>
        </p:nvCxnSpPr>
        <p:spPr>
          <a:xfrm flipV="1">
            <a:off x="3275856" y="3883178"/>
            <a:ext cx="864096" cy="42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3339128" y="4565132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>
            <a:stCxn id="2" idx="3"/>
            <a:endCxn id="23" idx="0"/>
          </p:cNvCxnSpPr>
          <p:nvPr/>
        </p:nvCxnSpPr>
        <p:spPr>
          <a:xfrm>
            <a:off x="3555152" y="3108034"/>
            <a:ext cx="0" cy="14570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23" idx="7"/>
            <a:endCxn id="11" idx="4"/>
          </p:cNvCxnSpPr>
          <p:nvPr/>
        </p:nvCxnSpPr>
        <p:spPr>
          <a:xfrm flipV="1">
            <a:off x="3707904" y="4099202"/>
            <a:ext cx="648072" cy="5292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7" idx="4"/>
            <a:endCxn id="23" idx="2"/>
          </p:cNvCxnSpPr>
          <p:nvPr/>
        </p:nvCxnSpPr>
        <p:spPr>
          <a:xfrm>
            <a:off x="3059832" y="4103421"/>
            <a:ext cx="279296" cy="6777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/>
          <p:cNvSpPr/>
          <p:nvPr/>
        </p:nvSpPr>
        <p:spPr>
          <a:xfrm>
            <a:off x="5040052" y="2447237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5508104" y="3671373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/>
          <p:cNvCxnSpPr>
            <a:stCxn id="2" idx="0"/>
            <a:endCxn id="36" idx="2"/>
          </p:cNvCxnSpPr>
          <p:nvPr/>
        </p:nvCxnSpPr>
        <p:spPr>
          <a:xfrm flipV="1">
            <a:off x="3707904" y="2663261"/>
            <a:ext cx="1332148" cy="759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36" idx="3"/>
            <a:endCxn id="7" idx="7"/>
          </p:cNvCxnSpPr>
          <p:nvPr/>
        </p:nvCxnSpPr>
        <p:spPr>
          <a:xfrm flipH="1">
            <a:off x="3212584" y="2816013"/>
            <a:ext cx="1890740" cy="9186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36" idx="4"/>
            <a:endCxn id="11" idx="7"/>
          </p:cNvCxnSpPr>
          <p:nvPr/>
        </p:nvCxnSpPr>
        <p:spPr>
          <a:xfrm flipH="1">
            <a:off x="4508728" y="2879285"/>
            <a:ext cx="747348" cy="8511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stCxn id="38" idx="1"/>
            <a:endCxn id="2" idx="7"/>
          </p:cNvCxnSpPr>
          <p:nvPr/>
        </p:nvCxnSpPr>
        <p:spPr>
          <a:xfrm flipH="1" flipV="1">
            <a:off x="3860656" y="2802530"/>
            <a:ext cx="1710720" cy="9321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23" idx="6"/>
            <a:endCxn id="38" idx="3"/>
          </p:cNvCxnSpPr>
          <p:nvPr/>
        </p:nvCxnSpPr>
        <p:spPr>
          <a:xfrm flipV="1">
            <a:off x="3771176" y="4040149"/>
            <a:ext cx="1800200" cy="7410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38" idx="2"/>
            <a:endCxn id="11" idx="6"/>
          </p:cNvCxnSpPr>
          <p:nvPr/>
        </p:nvCxnSpPr>
        <p:spPr>
          <a:xfrm flipH="1" flipV="1">
            <a:off x="4572000" y="3883178"/>
            <a:ext cx="936104" cy="42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87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２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b="1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スケールフリーネットワークとは？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24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例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（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ｎ＝３からスタートした場合。）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3491880" y="2739258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843808" y="3671373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139952" y="3667154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stCxn id="7" idx="0"/>
            <a:endCxn id="2" idx="2"/>
          </p:cNvCxnSpPr>
          <p:nvPr/>
        </p:nvCxnSpPr>
        <p:spPr>
          <a:xfrm flipV="1">
            <a:off x="3059832" y="2955282"/>
            <a:ext cx="432048" cy="7160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11" idx="0"/>
            <a:endCxn id="2" idx="6"/>
          </p:cNvCxnSpPr>
          <p:nvPr/>
        </p:nvCxnSpPr>
        <p:spPr>
          <a:xfrm flipH="1" flipV="1">
            <a:off x="3923928" y="2955282"/>
            <a:ext cx="432048" cy="7118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6"/>
            <a:endCxn id="11" idx="2"/>
          </p:cNvCxnSpPr>
          <p:nvPr/>
        </p:nvCxnSpPr>
        <p:spPr>
          <a:xfrm flipV="1">
            <a:off x="3275856" y="3883178"/>
            <a:ext cx="864096" cy="42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3339128" y="4565132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>
            <a:stCxn id="2" idx="3"/>
            <a:endCxn id="23" idx="0"/>
          </p:cNvCxnSpPr>
          <p:nvPr/>
        </p:nvCxnSpPr>
        <p:spPr>
          <a:xfrm>
            <a:off x="3555152" y="3108034"/>
            <a:ext cx="0" cy="14570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23" idx="7"/>
            <a:endCxn id="11" idx="4"/>
          </p:cNvCxnSpPr>
          <p:nvPr/>
        </p:nvCxnSpPr>
        <p:spPr>
          <a:xfrm flipV="1">
            <a:off x="3707904" y="4099202"/>
            <a:ext cx="648072" cy="5292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7" idx="4"/>
            <a:endCxn id="23" idx="2"/>
          </p:cNvCxnSpPr>
          <p:nvPr/>
        </p:nvCxnSpPr>
        <p:spPr>
          <a:xfrm>
            <a:off x="3059832" y="4103421"/>
            <a:ext cx="279296" cy="6777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/>
          <p:cNvSpPr/>
          <p:nvPr/>
        </p:nvSpPr>
        <p:spPr>
          <a:xfrm>
            <a:off x="5040052" y="2447237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5508104" y="3671373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572000" y="501317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/>
          <p:cNvCxnSpPr>
            <a:stCxn id="2" idx="0"/>
            <a:endCxn id="36" idx="2"/>
          </p:cNvCxnSpPr>
          <p:nvPr/>
        </p:nvCxnSpPr>
        <p:spPr>
          <a:xfrm flipV="1">
            <a:off x="3707904" y="2663261"/>
            <a:ext cx="1332148" cy="759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36" idx="3"/>
            <a:endCxn id="7" idx="7"/>
          </p:cNvCxnSpPr>
          <p:nvPr/>
        </p:nvCxnSpPr>
        <p:spPr>
          <a:xfrm flipH="1">
            <a:off x="3212584" y="2816013"/>
            <a:ext cx="1890740" cy="9186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36" idx="4"/>
            <a:endCxn id="11" idx="7"/>
          </p:cNvCxnSpPr>
          <p:nvPr/>
        </p:nvCxnSpPr>
        <p:spPr>
          <a:xfrm flipH="1">
            <a:off x="4508728" y="2879285"/>
            <a:ext cx="747348" cy="8511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stCxn id="38" idx="1"/>
            <a:endCxn id="2" idx="7"/>
          </p:cNvCxnSpPr>
          <p:nvPr/>
        </p:nvCxnSpPr>
        <p:spPr>
          <a:xfrm flipH="1" flipV="1">
            <a:off x="3860656" y="2802530"/>
            <a:ext cx="1710720" cy="9321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23" idx="6"/>
            <a:endCxn id="38" idx="3"/>
          </p:cNvCxnSpPr>
          <p:nvPr/>
        </p:nvCxnSpPr>
        <p:spPr>
          <a:xfrm flipV="1">
            <a:off x="3771176" y="4040149"/>
            <a:ext cx="1800200" cy="7410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38" idx="2"/>
            <a:endCxn id="11" idx="6"/>
          </p:cNvCxnSpPr>
          <p:nvPr/>
        </p:nvCxnSpPr>
        <p:spPr>
          <a:xfrm flipH="1" flipV="1">
            <a:off x="4572000" y="3883178"/>
            <a:ext cx="936104" cy="42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>
            <a:stCxn id="39" idx="0"/>
            <a:endCxn id="11" idx="5"/>
          </p:cNvCxnSpPr>
          <p:nvPr/>
        </p:nvCxnSpPr>
        <p:spPr>
          <a:xfrm flipH="1" flipV="1">
            <a:off x="4508728" y="4035930"/>
            <a:ext cx="279296" cy="9772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39" idx="2"/>
            <a:endCxn id="23" idx="5"/>
          </p:cNvCxnSpPr>
          <p:nvPr/>
        </p:nvCxnSpPr>
        <p:spPr>
          <a:xfrm flipH="1" flipV="1">
            <a:off x="3707904" y="4933908"/>
            <a:ext cx="864096" cy="2952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>
            <a:stCxn id="39" idx="1"/>
            <a:endCxn id="2" idx="4"/>
          </p:cNvCxnSpPr>
          <p:nvPr/>
        </p:nvCxnSpPr>
        <p:spPr>
          <a:xfrm flipH="1" flipV="1">
            <a:off x="3707904" y="3171306"/>
            <a:ext cx="927368" cy="19051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正方形/長方形 145"/>
          <p:cNvSpPr/>
          <p:nvPr/>
        </p:nvSpPr>
        <p:spPr>
          <a:xfrm>
            <a:off x="5571376" y="5097563"/>
            <a:ext cx="3127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このようにして増えていく。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287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 animBg="1"/>
      <p:bldP spid="38" grpId="0" animBg="1"/>
      <p:bldP spid="39" grpId="0" animBg="1"/>
      <p:bldP spid="1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修正版ＢＡモデル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03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本研究では、修正版</a:t>
            </a:r>
            <a:r>
              <a:rPr lang="ja-JP" altLang="en-US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ＢａｒａｂａｓｉｰＡｌｂｅｒｔ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モデル（以降、修正版ＢＡモデル）を採用した。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67544" y="2564904"/>
            <a:ext cx="8352928" cy="19723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修正版ＢＡ</a:t>
            </a:r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モデルの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アルゴリズム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>
              <a:lnSpc>
                <a:spcPts val="2500"/>
              </a:lnSpc>
              <a:buFont typeface="+mj-lt"/>
              <a:buAutoNum type="arabicPeriod"/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（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初期状態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）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枝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を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保有しない既存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の頂点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を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１個置く。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>
              <a:lnSpc>
                <a:spcPts val="2500"/>
              </a:lnSpc>
              <a:buFont typeface="+mj-lt"/>
              <a:buAutoNum type="arabicPeriod"/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新しい頂点を１個追加し（成長）、すでに存在している既存の頂点に対して１つ枝を張る。この時、新しい枝が張られる確率は、各頂点のその時点での次数と総次数に比例する。（優位的選択）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ステップ２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を繰り返す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。</a:t>
            </a:r>
            <a:endParaRPr lang="en-US" altLang="ja-JP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1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54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修正版ＢＡモデル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03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例（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修正版</a:t>
            </a:r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ＢＡ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モデル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）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403648" y="3671373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1483142" y="370273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0</a:t>
            </a:r>
          </a:p>
        </p:txBody>
      </p:sp>
      <p:sp>
        <p:nvSpPr>
          <p:cNvPr id="76" name="正方形/長方形 75"/>
          <p:cNvSpPr/>
          <p:nvPr/>
        </p:nvSpPr>
        <p:spPr>
          <a:xfrm>
            <a:off x="2392678" y="2132856"/>
            <a:ext cx="379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ステップ０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2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06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修正版ＢＡモデル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03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例（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修正版</a:t>
            </a:r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ＢＡ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モデル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）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403648" y="3671373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699792" y="3667154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1835696" y="3883178"/>
            <a:ext cx="864096" cy="4219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2779286" y="370062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1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1483142" y="370273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0</a:t>
            </a:r>
          </a:p>
        </p:txBody>
      </p:sp>
      <p:sp>
        <p:nvSpPr>
          <p:cNvPr id="76" name="正方形/長方形 75"/>
          <p:cNvSpPr/>
          <p:nvPr/>
        </p:nvSpPr>
        <p:spPr>
          <a:xfrm>
            <a:off x="2392678" y="2132856"/>
            <a:ext cx="379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ステップ１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77" name="角丸四角形 76"/>
          <p:cNvSpPr/>
          <p:nvPr/>
        </p:nvSpPr>
        <p:spPr>
          <a:xfrm>
            <a:off x="6084168" y="5069404"/>
            <a:ext cx="2736304" cy="10238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 flipV="1">
            <a:off x="6444208" y="5357436"/>
            <a:ext cx="864096" cy="4219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 flipV="1">
            <a:off x="6444208" y="5789484"/>
            <a:ext cx="864096" cy="42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正方形/長方形 79"/>
          <p:cNvSpPr/>
          <p:nvPr/>
        </p:nvSpPr>
        <p:spPr>
          <a:xfrm>
            <a:off x="7199784" y="5207766"/>
            <a:ext cx="1656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 smtClean="0">
                <a:latin typeface="IPAゴシック" pitchFamily="49" charset="-128"/>
                <a:ea typeface="IPAゴシック" pitchFamily="49" charset="-128"/>
              </a:rPr>
              <a:t>新しく増えた枝</a:t>
            </a:r>
            <a:endParaRPr lang="en-US" altLang="ja-JP" sz="14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7199784" y="5635595"/>
            <a:ext cx="1656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 smtClean="0">
                <a:latin typeface="IPAゴシック" pitchFamily="49" charset="-128"/>
                <a:ea typeface="IPAゴシック" pitchFamily="49" charset="-128"/>
              </a:rPr>
              <a:t>既存の枝</a:t>
            </a:r>
            <a:endParaRPr lang="en-US" altLang="ja-JP" sz="14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2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27</a:t>
            </a:fld>
            <a:endParaRPr lang="ja-JP" altLang="en-US" dirty="0"/>
          </a:p>
        </p:txBody>
      </p:sp>
      <p:sp>
        <p:nvSpPr>
          <p:cNvPr id="83" name="四角形吹き出し 82"/>
          <p:cNvSpPr/>
          <p:nvPr/>
        </p:nvSpPr>
        <p:spPr>
          <a:xfrm flipH="1">
            <a:off x="1835696" y="2996952"/>
            <a:ext cx="838597" cy="360040"/>
          </a:xfrm>
          <a:prstGeom prst="wedgeRectCallout">
            <a:avLst>
              <a:gd name="adj1" fmla="val 1751"/>
              <a:gd name="adj2" fmla="val 1800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成長</a:t>
            </a:r>
            <a:endParaRPr lang="en-US" altLang="ja-JP" sz="1400" dirty="0"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52" y="3933056"/>
            <a:ext cx="9017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3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修正版ＢＡモデル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03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例（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修正版</a:t>
            </a:r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ＢＡ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モデル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）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403648" y="3671373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699792" y="3667154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1835696" y="3883178"/>
            <a:ext cx="864096" cy="42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4067944" y="3667154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stCxn id="11" idx="6"/>
            <a:endCxn id="13" idx="2"/>
          </p:cNvCxnSpPr>
          <p:nvPr/>
        </p:nvCxnSpPr>
        <p:spPr>
          <a:xfrm>
            <a:off x="3131840" y="3883178"/>
            <a:ext cx="93610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2779286" y="370062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1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1483142" y="370273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0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4147438" y="3698512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2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392678" y="2132856"/>
            <a:ext cx="379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ステップ２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6084168" y="5069404"/>
            <a:ext cx="2736304" cy="10238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6444208" y="5357436"/>
            <a:ext cx="864096" cy="4219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6444208" y="5789484"/>
            <a:ext cx="864096" cy="42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7199784" y="5207766"/>
            <a:ext cx="1656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 smtClean="0">
                <a:latin typeface="IPAゴシック" pitchFamily="49" charset="-128"/>
                <a:ea typeface="IPAゴシック" pitchFamily="49" charset="-128"/>
              </a:rPr>
              <a:t>新しく増えた枝</a:t>
            </a:r>
            <a:endParaRPr lang="en-US" altLang="ja-JP" sz="14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7199784" y="5635595"/>
            <a:ext cx="1656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 smtClean="0">
                <a:latin typeface="IPAゴシック" pitchFamily="49" charset="-128"/>
                <a:ea typeface="IPAゴシック" pitchFamily="49" charset="-128"/>
              </a:rPr>
              <a:t>既存の枝</a:t>
            </a:r>
            <a:endParaRPr lang="en-US" altLang="ja-JP" sz="14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7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28</a:t>
            </a:fld>
            <a:endParaRPr lang="ja-JP" altLang="en-US" dirty="0"/>
          </a:p>
        </p:txBody>
      </p:sp>
      <p:sp>
        <p:nvSpPr>
          <p:cNvPr id="2" name="四角形吹き出し 1"/>
          <p:cNvSpPr/>
          <p:nvPr/>
        </p:nvSpPr>
        <p:spPr>
          <a:xfrm flipH="1">
            <a:off x="3180592" y="2996952"/>
            <a:ext cx="838597" cy="360040"/>
          </a:xfrm>
          <a:prstGeom prst="wedgeRectCallout">
            <a:avLst>
              <a:gd name="adj1" fmla="val 1751"/>
              <a:gd name="adj2" fmla="val 1800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成長</a:t>
            </a:r>
            <a:endParaRPr lang="en-US" altLang="ja-JP" sz="1400" dirty="0"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52" y="4008041"/>
            <a:ext cx="9017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59" y="4008041"/>
            <a:ext cx="8969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7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修正版ＢＡモデル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03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例（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修正版</a:t>
            </a:r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ＢＡ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モデル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）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403648" y="3671373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699792" y="3667154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1835696" y="3883178"/>
            <a:ext cx="864096" cy="42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4067944" y="3667154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stCxn id="11" idx="6"/>
            <a:endCxn id="13" idx="2"/>
          </p:cNvCxnSpPr>
          <p:nvPr/>
        </p:nvCxnSpPr>
        <p:spPr>
          <a:xfrm>
            <a:off x="3131840" y="3883178"/>
            <a:ext cx="9361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/楕円 24"/>
          <p:cNvSpPr/>
          <p:nvPr/>
        </p:nvSpPr>
        <p:spPr>
          <a:xfrm>
            <a:off x="5436096" y="3667154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カギ線コネクタ 29"/>
          <p:cNvCxnSpPr>
            <a:stCxn id="25" idx="0"/>
            <a:endCxn id="11" idx="0"/>
          </p:cNvCxnSpPr>
          <p:nvPr/>
        </p:nvCxnSpPr>
        <p:spPr>
          <a:xfrm rot="16200000" flipV="1">
            <a:off x="4283968" y="2299002"/>
            <a:ext cx="12700" cy="2736304"/>
          </a:xfrm>
          <a:prstGeom prst="bentConnector3">
            <a:avLst>
              <a:gd name="adj1" fmla="val 6245213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2779286" y="370062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1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6084168" y="5069404"/>
            <a:ext cx="2736304" cy="10238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1483142" y="370273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0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4147438" y="3698512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2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5515590" y="370062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3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392678" y="2132856"/>
            <a:ext cx="379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ステップ３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6444208" y="5357436"/>
            <a:ext cx="864096" cy="4219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6444208" y="5789484"/>
            <a:ext cx="864096" cy="42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7199784" y="5207766"/>
            <a:ext cx="1656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 smtClean="0">
                <a:latin typeface="IPAゴシック" pitchFamily="49" charset="-128"/>
                <a:ea typeface="IPAゴシック" pitchFamily="49" charset="-128"/>
              </a:rPr>
              <a:t>新しく増えた枝</a:t>
            </a:r>
            <a:endParaRPr lang="en-US" altLang="ja-JP" sz="14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7199784" y="5635595"/>
            <a:ext cx="1656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 smtClean="0">
                <a:latin typeface="IPAゴシック" pitchFamily="49" charset="-128"/>
                <a:ea typeface="IPAゴシック" pitchFamily="49" charset="-128"/>
              </a:rPr>
              <a:t>既存の枝</a:t>
            </a:r>
            <a:endParaRPr lang="en-US" altLang="ja-JP" sz="14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8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29</a:t>
            </a:fld>
            <a:endParaRPr lang="ja-JP" altLang="en-US" dirty="0"/>
          </a:p>
        </p:txBody>
      </p:sp>
      <p:sp>
        <p:nvSpPr>
          <p:cNvPr id="39" name="四角形吹き出し 38"/>
          <p:cNvSpPr/>
          <p:nvPr/>
        </p:nvSpPr>
        <p:spPr>
          <a:xfrm flipH="1">
            <a:off x="1403648" y="2348880"/>
            <a:ext cx="1224136" cy="360040"/>
          </a:xfrm>
          <a:prstGeom prst="wedgeRectCallout">
            <a:avLst>
              <a:gd name="adj1" fmla="val -71541"/>
              <a:gd name="adj2" fmla="val 21981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IPAゴシック" pitchFamily="49" charset="-128"/>
                <a:ea typeface="IPAゴシック" pitchFamily="49" charset="-128"/>
              </a:rPr>
              <a:t>優位的選択</a:t>
            </a:r>
            <a:endParaRPr lang="en-US" altLang="ja-JP" sz="1400" dirty="0"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27" y="4001691"/>
            <a:ext cx="896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59" y="4008041"/>
            <a:ext cx="8969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1690"/>
            <a:ext cx="901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7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１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始めに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67544" y="148478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世の中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には様々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な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ネットワークが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存在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する。</a:t>
            </a:r>
            <a:endParaRPr lang="ja-JP" altLang="en-US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1026" name="Picture 2" descr="http://pds.exblog.jp/pds/1/200710/29/05/c0141005_33815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1988840"/>
            <a:ext cx="5328592" cy="367006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3671900" y="5744289"/>
            <a:ext cx="1728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2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東京地下鉄の交通網</a:t>
            </a:r>
            <a:endParaRPr lang="ja-JP" altLang="en-US" sz="1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90004" y="605264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例</a:t>
            </a:r>
            <a:r>
              <a:rPr lang="en-US" altLang="ja-JP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学校のクラス内における友人関係、インターネット網、交通網、鉄道網</a:t>
            </a:r>
            <a:endParaRPr lang="ja-JP" altLang="en-US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98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修正版ＢＡモデル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03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例（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修正版</a:t>
            </a:r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ＢＡ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モデル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）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403648" y="3671373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699792" y="3667154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067944" y="3667154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stCxn id="11" idx="6"/>
            <a:endCxn id="13" idx="2"/>
          </p:cNvCxnSpPr>
          <p:nvPr/>
        </p:nvCxnSpPr>
        <p:spPr>
          <a:xfrm>
            <a:off x="3131840" y="3883178"/>
            <a:ext cx="9361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/楕円 24"/>
          <p:cNvSpPr/>
          <p:nvPr/>
        </p:nvSpPr>
        <p:spPr>
          <a:xfrm>
            <a:off x="5436096" y="3667154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6804248" y="3671373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カギ線コネクタ 29"/>
          <p:cNvCxnSpPr>
            <a:stCxn id="25" idx="0"/>
            <a:endCxn id="11" idx="0"/>
          </p:cNvCxnSpPr>
          <p:nvPr/>
        </p:nvCxnSpPr>
        <p:spPr>
          <a:xfrm rot="16200000" flipV="1">
            <a:off x="4283968" y="2299002"/>
            <a:ext cx="12700" cy="2736304"/>
          </a:xfrm>
          <a:prstGeom prst="bentConnector3">
            <a:avLst>
              <a:gd name="adj1" fmla="val 624521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>
            <a:stCxn id="27" idx="4"/>
            <a:endCxn id="11" idx="4"/>
          </p:cNvCxnSpPr>
          <p:nvPr/>
        </p:nvCxnSpPr>
        <p:spPr>
          <a:xfrm rot="5400000" flipH="1">
            <a:off x="4965934" y="2049084"/>
            <a:ext cx="4219" cy="4104456"/>
          </a:xfrm>
          <a:prstGeom prst="bentConnector3">
            <a:avLst>
              <a:gd name="adj1" fmla="val -17668594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1835696" y="3883178"/>
            <a:ext cx="864096" cy="42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2779286" y="370062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1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1483142" y="370273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0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6883742" y="370273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4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4147438" y="3698512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2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5515590" y="370062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3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1" name="四角形吹き出し 40"/>
          <p:cNvSpPr/>
          <p:nvPr/>
        </p:nvSpPr>
        <p:spPr>
          <a:xfrm flipH="1">
            <a:off x="1187624" y="2780928"/>
            <a:ext cx="1224136" cy="360040"/>
          </a:xfrm>
          <a:prstGeom prst="wedgeRectCallout">
            <a:avLst>
              <a:gd name="adj1" fmla="val -89079"/>
              <a:gd name="adj2" fmla="val 41416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IPAゴシック" pitchFamily="49" charset="-128"/>
                <a:ea typeface="IPAゴシック" pitchFamily="49" charset="-128"/>
              </a:rPr>
              <a:t>優位的選択</a:t>
            </a:r>
            <a:endParaRPr lang="en-US" altLang="ja-JP" sz="1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392678" y="2132856"/>
            <a:ext cx="379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ステップ４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6084168" y="5069404"/>
            <a:ext cx="2736304" cy="10238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コネクタ 35"/>
          <p:cNvCxnSpPr/>
          <p:nvPr/>
        </p:nvCxnSpPr>
        <p:spPr>
          <a:xfrm flipV="1">
            <a:off x="6444208" y="5357436"/>
            <a:ext cx="864096" cy="4219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V="1">
            <a:off x="6444208" y="5789484"/>
            <a:ext cx="864096" cy="42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7199784" y="5207766"/>
            <a:ext cx="1656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 smtClean="0">
                <a:latin typeface="IPAゴシック" pitchFamily="49" charset="-128"/>
                <a:ea typeface="IPAゴシック" pitchFamily="49" charset="-128"/>
              </a:rPr>
              <a:t>新しく増えた枝</a:t>
            </a:r>
            <a:endParaRPr lang="en-US" altLang="ja-JP" sz="14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7199784" y="5635595"/>
            <a:ext cx="1656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 smtClean="0">
                <a:latin typeface="IPAゴシック" pitchFamily="49" charset="-128"/>
                <a:ea typeface="IPAゴシック" pitchFamily="49" charset="-128"/>
              </a:rPr>
              <a:t>既存の枝</a:t>
            </a:r>
            <a:endParaRPr lang="en-US" altLang="ja-JP" sz="14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0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30</a:t>
            </a:fld>
            <a:endParaRPr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6" y="4002635"/>
            <a:ext cx="896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59" y="4013444"/>
            <a:ext cx="8969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68" y="4002634"/>
            <a:ext cx="901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610" y="4013443"/>
            <a:ext cx="8969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7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修正版ＢＡモデル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03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例（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修正版</a:t>
            </a:r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ＢＡ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モデル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）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403648" y="3671373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699792" y="3667154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1835696" y="3883178"/>
            <a:ext cx="864096" cy="42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4067944" y="3667154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stCxn id="11" idx="6"/>
            <a:endCxn id="13" idx="2"/>
          </p:cNvCxnSpPr>
          <p:nvPr/>
        </p:nvCxnSpPr>
        <p:spPr>
          <a:xfrm>
            <a:off x="3131840" y="3883178"/>
            <a:ext cx="9361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/楕円 24"/>
          <p:cNvSpPr/>
          <p:nvPr/>
        </p:nvSpPr>
        <p:spPr>
          <a:xfrm>
            <a:off x="5436096" y="3667154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6804248" y="3671373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カギ線コネクタ 29"/>
          <p:cNvCxnSpPr>
            <a:stCxn id="25" idx="0"/>
            <a:endCxn id="11" idx="0"/>
          </p:cNvCxnSpPr>
          <p:nvPr/>
        </p:nvCxnSpPr>
        <p:spPr>
          <a:xfrm rot="16200000" flipV="1">
            <a:off x="4283968" y="2299002"/>
            <a:ext cx="12700" cy="2736304"/>
          </a:xfrm>
          <a:prstGeom prst="bentConnector3">
            <a:avLst>
              <a:gd name="adj1" fmla="val 624521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>
            <a:stCxn id="27" idx="4"/>
            <a:endCxn id="11" idx="4"/>
          </p:cNvCxnSpPr>
          <p:nvPr/>
        </p:nvCxnSpPr>
        <p:spPr>
          <a:xfrm rot="5400000" flipH="1">
            <a:off x="4965934" y="2049084"/>
            <a:ext cx="4219" cy="4104456"/>
          </a:xfrm>
          <a:prstGeom prst="bentConnector3">
            <a:avLst>
              <a:gd name="adj1" fmla="val -1766859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2779286" y="370062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1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1483142" y="370273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0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6883742" y="370273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4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4147438" y="3698512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2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5515590" y="370062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3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6084168" y="5069404"/>
            <a:ext cx="2736304" cy="10238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6588224" y="5365326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7164288" y="5396684"/>
            <a:ext cx="959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：ハブ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1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31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70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修正版ＢＡモデル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03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例（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修正版</a:t>
            </a:r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ＢＡ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モデル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）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grpSp>
        <p:nvGrpSpPr>
          <p:cNvPr id="2062" name="グループ化 2061"/>
          <p:cNvGrpSpPr/>
          <p:nvPr/>
        </p:nvGrpSpPr>
        <p:grpSpPr>
          <a:xfrm>
            <a:off x="3495623" y="1926124"/>
            <a:ext cx="284289" cy="313473"/>
            <a:chOff x="3442229" y="1926124"/>
            <a:chExt cx="284289" cy="313473"/>
          </a:xfrm>
        </p:grpSpPr>
        <p:sp>
          <p:nvSpPr>
            <p:cNvPr id="8" name="円/楕円 7"/>
            <p:cNvSpPr/>
            <p:nvPr/>
          </p:nvSpPr>
          <p:spPr>
            <a:xfrm>
              <a:off x="3442229" y="1926124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3516108" y="1931820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 smtClean="0">
                  <a:latin typeface="IPAゴシック" pitchFamily="49" charset="-128"/>
                  <a:ea typeface="IPAゴシック" pitchFamily="49" charset="-128"/>
                </a:rPr>
                <a:t>０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76" name="正方形/長方形 75"/>
          <p:cNvSpPr/>
          <p:nvPr/>
        </p:nvSpPr>
        <p:spPr>
          <a:xfrm>
            <a:off x="7273173" y="1870265"/>
            <a:ext cx="1763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ステップ０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2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32</a:t>
            </a:fld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7297075" y="2535630"/>
            <a:ext cx="1763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ステップ１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273171" y="3290835"/>
            <a:ext cx="1763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ステップ２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7273173" y="4211796"/>
            <a:ext cx="1763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ステップ３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grpSp>
        <p:nvGrpSpPr>
          <p:cNvPr id="2057" name="グループ化 2056"/>
          <p:cNvGrpSpPr/>
          <p:nvPr/>
        </p:nvGrpSpPr>
        <p:grpSpPr>
          <a:xfrm>
            <a:off x="3207591" y="2591490"/>
            <a:ext cx="284289" cy="313473"/>
            <a:chOff x="2555776" y="2677266"/>
            <a:chExt cx="284289" cy="313473"/>
          </a:xfrm>
        </p:grpSpPr>
        <p:sp>
          <p:nvSpPr>
            <p:cNvPr id="93" name="円/楕円 92"/>
            <p:cNvSpPr/>
            <p:nvPr/>
          </p:nvSpPr>
          <p:spPr>
            <a:xfrm>
              <a:off x="2555776" y="2677266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2629655" y="2682962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 smtClean="0">
                  <a:latin typeface="IPAゴシック" pitchFamily="49" charset="-128"/>
                  <a:ea typeface="IPAゴシック" pitchFamily="49" charset="-128"/>
                </a:rPr>
                <a:t>０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2056" name="グループ化 2055"/>
          <p:cNvGrpSpPr/>
          <p:nvPr/>
        </p:nvGrpSpPr>
        <p:grpSpPr>
          <a:xfrm>
            <a:off x="3793721" y="2591489"/>
            <a:ext cx="284289" cy="313473"/>
            <a:chOff x="3252422" y="2996321"/>
            <a:chExt cx="284289" cy="313473"/>
          </a:xfrm>
        </p:grpSpPr>
        <p:sp>
          <p:nvSpPr>
            <p:cNvPr id="103" name="円/楕円 102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3326301" y="3002017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１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09" name="直線コネクタ 108"/>
          <p:cNvCxnSpPr>
            <a:stCxn id="93" idx="6"/>
            <a:endCxn id="103" idx="2"/>
          </p:cNvCxnSpPr>
          <p:nvPr/>
        </p:nvCxnSpPr>
        <p:spPr>
          <a:xfrm flipV="1">
            <a:off x="3491880" y="2748226"/>
            <a:ext cx="301841" cy="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グループ化 112"/>
          <p:cNvGrpSpPr/>
          <p:nvPr/>
        </p:nvGrpSpPr>
        <p:grpSpPr>
          <a:xfrm>
            <a:off x="1039865" y="3331551"/>
            <a:ext cx="284289" cy="313473"/>
            <a:chOff x="2555776" y="2677266"/>
            <a:chExt cx="284289" cy="313473"/>
          </a:xfrm>
        </p:grpSpPr>
        <p:sp>
          <p:nvSpPr>
            <p:cNvPr id="114" name="円/楕円 113"/>
            <p:cNvSpPr/>
            <p:nvPr/>
          </p:nvSpPr>
          <p:spPr>
            <a:xfrm>
              <a:off x="2555776" y="2677266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2629655" y="2682962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 smtClean="0">
                  <a:latin typeface="IPAゴシック" pitchFamily="49" charset="-128"/>
                  <a:ea typeface="IPAゴシック" pitchFamily="49" charset="-128"/>
                </a:rPr>
                <a:t>０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116" name="グループ化 115"/>
          <p:cNvGrpSpPr/>
          <p:nvPr/>
        </p:nvGrpSpPr>
        <p:grpSpPr>
          <a:xfrm>
            <a:off x="1625995" y="3331550"/>
            <a:ext cx="284289" cy="313473"/>
            <a:chOff x="3252422" y="2996321"/>
            <a:chExt cx="284289" cy="313473"/>
          </a:xfrm>
        </p:grpSpPr>
        <p:sp>
          <p:nvSpPr>
            <p:cNvPr id="117" name="円/楕円 116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3326301" y="3002017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１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19" name="直線コネクタ 118"/>
          <p:cNvCxnSpPr>
            <a:stCxn id="114" idx="6"/>
            <a:endCxn id="117" idx="2"/>
          </p:cNvCxnSpPr>
          <p:nvPr/>
        </p:nvCxnSpPr>
        <p:spPr>
          <a:xfrm flipV="1">
            <a:off x="1324154" y="3488287"/>
            <a:ext cx="301841" cy="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グループ化 119"/>
          <p:cNvGrpSpPr/>
          <p:nvPr/>
        </p:nvGrpSpPr>
        <p:grpSpPr>
          <a:xfrm>
            <a:off x="2260258" y="3331551"/>
            <a:ext cx="284289" cy="313473"/>
            <a:chOff x="3252422" y="2996321"/>
            <a:chExt cx="284289" cy="313473"/>
          </a:xfrm>
        </p:grpSpPr>
        <p:sp>
          <p:nvSpPr>
            <p:cNvPr id="121" name="円/楕円 120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22" name="正方形/長方形 121"/>
            <p:cNvSpPr/>
            <p:nvPr/>
          </p:nvSpPr>
          <p:spPr>
            <a:xfrm>
              <a:off x="3326301" y="3002017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 smtClean="0">
                  <a:latin typeface="IPAゴシック" pitchFamily="49" charset="-128"/>
                  <a:ea typeface="IPAゴシック" pitchFamily="49" charset="-128"/>
                </a:rPr>
                <a:t>２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23" name="直線コネクタ 122"/>
          <p:cNvCxnSpPr>
            <a:stCxn id="117" idx="6"/>
            <a:endCxn id="121" idx="2"/>
          </p:cNvCxnSpPr>
          <p:nvPr/>
        </p:nvCxnSpPr>
        <p:spPr>
          <a:xfrm>
            <a:off x="1910284" y="3488287"/>
            <a:ext cx="349974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グループ化 136"/>
          <p:cNvGrpSpPr/>
          <p:nvPr/>
        </p:nvGrpSpPr>
        <p:grpSpPr>
          <a:xfrm>
            <a:off x="107504" y="4797154"/>
            <a:ext cx="284289" cy="313473"/>
            <a:chOff x="2555776" y="2677266"/>
            <a:chExt cx="284289" cy="313473"/>
          </a:xfrm>
        </p:grpSpPr>
        <p:sp>
          <p:nvSpPr>
            <p:cNvPr id="138" name="円/楕円 137"/>
            <p:cNvSpPr/>
            <p:nvPr/>
          </p:nvSpPr>
          <p:spPr>
            <a:xfrm>
              <a:off x="2555776" y="2677266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39" name="正方形/長方形 138"/>
            <p:cNvSpPr/>
            <p:nvPr/>
          </p:nvSpPr>
          <p:spPr>
            <a:xfrm>
              <a:off x="2629655" y="2682962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 smtClean="0">
                  <a:latin typeface="IPAゴシック" pitchFamily="49" charset="-128"/>
                  <a:ea typeface="IPAゴシック" pitchFamily="49" charset="-128"/>
                </a:rPr>
                <a:t>０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140" name="グループ化 139"/>
          <p:cNvGrpSpPr/>
          <p:nvPr/>
        </p:nvGrpSpPr>
        <p:grpSpPr>
          <a:xfrm>
            <a:off x="693634" y="4797153"/>
            <a:ext cx="284289" cy="313473"/>
            <a:chOff x="3252422" y="2996321"/>
            <a:chExt cx="284289" cy="313473"/>
          </a:xfrm>
        </p:grpSpPr>
        <p:sp>
          <p:nvSpPr>
            <p:cNvPr id="141" name="円/楕円 140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42" name="正方形/長方形 141"/>
            <p:cNvSpPr/>
            <p:nvPr/>
          </p:nvSpPr>
          <p:spPr>
            <a:xfrm>
              <a:off x="3326301" y="3002017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１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43" name="直線コネクタ 142"/>
          <p:cNvCxnSpPr>
            <a:stCxn id="138" idx="6"/>
            <a:endCxn id="141" idx="2"/>
          </p:cNvCxnSpPr>
          <p:nvPr/>
        </p:nvCxnSpPr>
        <p:spPr>
          <a:xfrm flipV="1">
            <a:off x="391793" y="4953890"/>
            <a:ext cx="301841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グループ化 143"/>
          <p:cNvGrpSpPr/>
          <p:nvPr/>
        </p:nvGrpSpPr>
        <p:grpSpPr>
          <a:xfrm>
            <a:off x="1327897" y="4797154"/>
            <a:ext cx="284289" cy="313473"/>
            <a:chOff x="3252422" y="2996321"/>
            <a:chExt cx="284289" cy="313473"/>
          </a:xfrm>
        </p:grpSpPr>
        <p:sp>
          <p:nvSpPr>
            <p:cNvPr id="145" name="円/楕円 144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46" name="正方形/長方形 145"/>
            <p:cNvSpPr/>
            <p:nvPr/>
          </p:nvSpPr>
          <p:spPr>
            <a:xfrm>
              <a:off x="3326301" y="3002017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 smtClean="0">
                  <a:latin typeface="IPAゴシック" pitchFamily="49" charset="-128"/>
                  <a:ea typeface="IPAゴシック" pitchFamily="49" charset="-128"/>
                </a:rPr>
                <a:t>２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47" name="直線コネクタ 146"/>
          <p:cNvCxnSpPr>
            <a:stCxn id="141" idx="6"/>
            <a:endCxn id="145" idx="2"/>
          </p:cNvCxnSpPr>
          <p:nvPr/>
        </p:nvCxnSpPr>
        <p:spPr>
          <a:xfrm>
            <a:off x="977923" y="4953890"/>
            <a:ext cx="349974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グループ化 147"/>
          <p:cNvGrpSpPr/>
          <p:nvPr/>
        </p:nvGrpSpPr>
        <p:grpSpPr>
          <a:xfrm>
            <a:off x="1972226" y="4797154"/>
            <a:ext cx="284289" cy="313473"/>
            <a:chOff x="2555776" y="2677266"/>
            <a:chExt cx="284289" cy="313473"/>
          </a:xfrm>
        </p:grpSpPr>
        <p:sp>
          <p:nvSpPr>
            <p:cNvPr id="149" name="円/楕円 148"/>
            <p:cNvSpPr/>
            <p:nvPr/>
          </p:nvSpPr>
          <p:spPr>
            <a:xfrm>
              <a:off x="2555776" y="2677266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50" name="正方形/長方形 149"/>
            <p:cNvSpPr/>
            <p:nvPr/>
          </p:nvSpPr>
          <p:spPr>
            <a:xfrm>
              <a:off x="2629655" y="2682962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 smtClean="0">
                  <a:latin typeface="IPAゴシック" pitchFamily="49" charset="-128"/>
                  <a:ea typeface="IPAゴシック" pitchFamily="49" charset="-128"/>
                </a:rPr>
                <a:t>０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151" name="グループ化 150"/>
          <p:cNvGrpSpPr/>
          <p:nvPr/>
        </p:nvGrpSpPr>
        <p:grpSpPr>
          <a:xfrm>
            <a:off x="2558356" y="4797153"/>
            <a:ext cx="284289" cy="313473"/>
            <a:chOff x="3252422" y="2996321"/>
            <a:chExt cx="284289" cy="313473"/>
          </a:xfrm>
        </p:grpSpPr>
        <p:sp>
          <p:nvSpPr>
            <p:cNvPr id="152" name="円/楕円 151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53" name="正方形/長方形 152"/>
            <p:cNvSpPr/>
            <p:nvPr/>
          </p:nvSpPr>
          <p:spPr>
            <a:xfrm>
              <a:off x="3326301" y="3002017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１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54" name="直線コネクタ 153"/>
          <p:cNvCxnSpPr>
            <a:stCxn id="149" idx="6"/>
            <a:endCxn id="152" idx="2"/>
          </p:cNvCxnSpPr>
          <p:nvPr/>
        </p:nvCxnSpPr>
        <p:spPr>
          <a:xfrm flipV="1">
            <a:off x="2256515" y="4953890"/>
            <a:ext cx="301841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グループ化 154"/>
          <p:cNvGrpSpPr/>
          <p:nvPr/>
        </p:nvGrpSpPr>
        <p:grpSpPr>
          <a:xfrm>
            <a:off x="3196362" y="4797154"/>
            <a:ext cx="284289" cy="313473"/>
            <a:chOff x="3252422" y="2996321"/>
            <a:chExt cx="284289" cy="313473"/>
          </a:xfrm>
        </p:grpSpPr>
        <p:sp>
          <p:nvSpPr>
            <p:cNvPr id="156" name="円/楕円 155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57" name="正方形/長方形 156"/>
            <p:cNvSpPr/>
            <p:nvPr/>
          </p:nvSpPr>
          <p:spPr>
            <a:xfrm>
              <a:off x="3326301" y="3002017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２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58" name="直線コネクタ 157"/>
          <p:cNvCxnSpPr>
            <a:stCxn id="152" idx="6"/>
            <a:endCxn id="156" idx="2"/>
          </p:cNvCxnSpPr>
          <p:nvPr/>
        </p:nvCxnSpPr>
        <p:spPr>
          <a:xfrm>
            <a:off x="2842645" y="4953890"/>
            <a:ext cx="353717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グループ化 158"/>
          <p:cNvGrpSpPr/>
          <p:nvPr/>
        </p:nvGrpSpPr>
        <p:grpSpPr>
          <a:xfrm>
            <a:off x="4856289" y="3331550"/>
            <a:ext cx="284289" cy="313473"/>
            <a:chOff x="2555776" y="2677266"/>
            <a:chExt cx="284289" cy="313473"/>
          </a:xfrm>
        </p:grpSpPr>
        <p:sp>
          <p:nvSpPr>
            <p:cNvPr id="160" name="円/楕円 159"/>
            <p:cNvSpPr/>
            <p:nvPr/>
          </p:nvSpPr>
          <p:spPr>
            <a:xfrm>
              <a:off x="2555776" y="2677266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61" name="正方形/長方形 160"/>
            <p:cNvSpPr/>
            <p:nvPr/>
          </p:nvSpPr>
          <p:spPr>
            <a:xfrm>
              <a:off x="2629655" y="2682962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２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162" name="グループ化 161"/>
          <p:cNvGrpSpPr/>
          <p:nvPr/>
        </p:nvGrpSpPr>
        <p:grpSpPr>
          <a:xfrm>
            <a:off x="5442419" y="3331549"/>
            <a:ext cx="284289" cy="313473"/>
            <a:chOff x="3252422" y="2996321"/>
            <a:chExt cx="284289" cy="313473"/>
          </a:xfrm>
        </p:grpSpPr>
        <p:sp>
          <p:nvSpPr>
            <p:cNvPr id="163" name="円/楕円 162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64" name="正方形/長方形 163"/>
            <p:cNvSpPr/>
            <p:nvPr/>
          </p:nvSpPr>
          <p:spPr>
            <a:xfrm>
              <a:off x="3326301" y="3002017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１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65" name="直線コネクタ 164"/>
          <p:cNvCxnSpPr>
            <a:stCxn id="160" idx="6"/>
            <a:endCxn id="163" idx="2"/>
          </p:cNvCxnSpPr>
          <p:nvPr/>
        </p:nvCxnSpPr>
        <p:spPr>
          <a:xfrm flipV="1">
            <a:off x="5140578" y="3488286"/>
            <a:ext cx="301841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グループ化 165"/>
          <p:cNvGrpSpPr/>
          <p:nvPr/>
        </p:nvGrpSpPr>
        <p:grpSpPr>
          <a:xfrm>
            <a:off x="6076682" y="3331550"/>
            <a:ext cx="284289" cy="313473"/>
            <a:chOff x="3252422" y="2996321"/>
            <a:chExt cx="284289" cy="313473"/>
          </a:xfrm>
        </p:grpSpPr>
        <p:sp>
          <p:nvSpPr>
            <p:cNvPr id="167" name="円/楕円 166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3326301" y="3002017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０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69" name="直線コネクタ 168"/>
          <p:cNvCxnSpPr>
            <a:stCxn id="163" idx="6"/>
            <a:endCxn id="167" idx="2"/>
          </p:cNvCxnSpPr>
          <p:nvPr/>
        </p:nvCxnSpPr>
        <p:spPr>
          <a:xfrm>
            <a:off x="5726708" y="3488286"/>
            <a:ext cx="349974" cy="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グループ化 169"/>
          <p:cNvGrpSpPr/>
          <p:nvPr/>
        </p:nvGrpSpPr>
        <p:grpSpPr>
          <a:xfrm>
            <a:off x="3923928" y="4797153"/>
            <a:ext cx="284289" cy="313473"/>
            <a:chOff x="2555776" y="2677266"/>
            <a:chExt cx="284289" cy="313473"/>
          </a:xfrm>
        </p:grpSpPr>
        <p:sp>
          <p:nvSpPr>
            <p:cNvPr id="171" name="円/楕円 170"/>
            <p:cNvSpPr/>
            <p:nvPr/>
          </p:nvSpPr>
          <p:spPr>
            <a:xfrm>
              <a:off x="2555776" y="2677266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72" name="正方形/長方形 171"/>
            <p:cNvSpPr/>
            <p:nvPr/>
          </p:nvSpPr>
          <p:spPr>
            <a:xfrm>
              <a:off x="2629655" y="2682962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２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173" name="グループ化 172"/>
          <p:cNvGrpSpPr/>
          <p:nvPr/>
        </p:nvGrpSpPr>
        <p:grpSpPr>
          <a:xfrm>
            <a:off x="4510058" y="4797152"/>
            <a:ext cx="284289" cy="313473"/>
            <a:chOff x="3252422" y="2996321"/>
            <a:chExt cx="284289" cy="313473"/>
          </a:xfrm>
        </p:grpSpPr>
        <p:sp>
          <p:nvSpPr>
            <p:cNvPr id="174" name="円/楕円 173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75" name="正方形/長方形 174"/>
            <p:cNvSpPr/>
            <p:nvPr/>
          </p:nvSpPr>
          <p:spPr>
            <a:xfrm>
              <a:off x="3326301" y="3002017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１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76" name="直線コネクタ 175"/>
          <p:cNvCxnSpPr>
            <a:stCxn id="171" idx="6"/>
            <a:endCxn id="174" idx="2"/>
          </p:cNvCxnSpPr>
          <p:nvPr/>
        </p:nvCxnSpPr>
        <p:spPr>
          <a:xfrm flipV="1">
            <a:off x="4208217" y="4953889"/>
            <a:ext cx="301841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グループ化 176"/>
          <p:cNvGrpSpPr/>
          <p:nvPr/>
        </p:nvGrpSpPr>
        <p:grpSpPr>
          <a:xfrm>
            <a:off x="5144321" y="4797153"/>
            <a:ext cx="284289" cy="313473"/>
            <a:chOff x="3252422" y="2996321"/>
            <a:chExt cx="284289" cy="313473"/>
          </a:xfrm>
        </p:grpSpPr>
        <p:sp>
          <p:nvSpPr>
            <p:cNvPr id="178" name="円/楕円 177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79" name="正方形/長方形 178"/>
            <p:cNvSpPr/>
            <p:nvPr/>
          </p:nvSpPr>
          <p:spPr>
            <a:xfrm>
              <a:off x="3326301" y="3002017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０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80" name="直線コネクタ 179"/>
          <p:cNvCxnSpPr>
            <a:stCxn id="174" idx="6"/>
            <a:endCxn id="178" idx="2"/>
          </p:cNvCxnSpPr>
          <p:nvPr/>
        </p:nvCxnSpPr>
        <p:spPr>
          <a:xfrm>
            <a:off x="4794347" y="4953889"/>
            <a:ext cx="349974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グループ化 180"/>
          <p:cNvGrpSpPr/>
          <p:nvPr/>
        </p:nvGrpSpPr>
        <p:grpSpPr>
          <a:xfrm>
            <a:off x="5788650" y="4797153"/>
            <a:ext cx="284289" cy="313473"/>
            <a:chOff x="2555776" y="2677266"/>
            <a:chExt cx="284289" cy="313473"/>
          </a:xfrm>
        </p:grpSpPr>
        <p:sp>
          <p:nvSpPr>
            <p:cNvPr id="182" name="円/楕円 181"/>
            <p:cNvSpPr/>
            <p:nvPr/>
          </p:nvSpPr>
          <p:spPr>
            <a:xfrm>
              <a:off x="2555776" y="2677266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83" name="正方形/長方形 182"/>
            <p:cNvSpPr/>
            <p:nvPr/>
          </p:nvSpPr>
          <p:spPr>
            <a:xfrm>
              <a:off x="2629655" y="2682962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２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184" name="グループ化 183"/>
          <p:cNvGrpSpPr/>
          <p:nvPr/>
        </p:nvGrpSpPr>
        <p:grpSpPr>
          <a:xfrm>
            <a:off x="6374780" y="4797152"/>
            <a:ext cx="284289" cy="313473"/>
            <a:chOff x="3252422" y="2996321"/>
            <a:chExt cx="284289" cy="313473"/>
          </a:xfrm>
        </p:grpSpPr>
        <p:sp>
          <p:nvSpPr>
            <p:cNvPr id="185" name="円/楕円 184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86" name="正方形/長方形 185"/>
            <p:cNvSpPr/>
            <p:nvPr/>
          </p:nvSpPr>
          <p:spPr>
            <a:xfrm>
              <a:off x="3326301" y="3002017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１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87" name="直線コネクタ 186"/>
          <p:cNvCxnSpPr>
            <a:stCxn id="182" idx="6"/>
            <a:endCxn id="185" idx="2"/>
          </p:cNvCxnSpPr>
          <p:nvPr/>
        </p:nvCxnSpPr>
        <p:spPr>
          <a:xfrm flipV="1">
            <a:off x="6072939" y="4953889"/>
            <a:ext cx="301841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グループ化 187"/>
          <p:cNvGrpSpPr/>
          <p:nvPr/>
        </p:nvGrpSpPr>
        <p:grpSpPr>
          <a:xfrm>
            <a:off x="7012786" y="4797153"/>
            <a:ext cx="284289" cy="313473"/>
            <a:chOff x="3252422" y="2996321"/>
            <a:chExt cx="284289" cy="313473"/>
          </a:xfrm>
        </p:grpSpPr>
        <p:sp>
          <p:nvSpPr>
            <p:cNvPr id="189" name="円/楕円 188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90" name="正方形/長方形 189"/>
            <p:cNvSpPr/>
            <p:nvPr/>
          </p:nvSpPr>
          <p:spPr>
            <a:xfrm>
              <a:off x="3326301" y="3002017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 smtClean="0">
                  <a:latin typeface="IPAゴシック" pitchFamily="49" charset="-128"/>
                  <a:ea typeface="IPAゴシック" pitchFamily="49" charset="-128"/>
                </a:rPr>
                <a:t>０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91" name="直線コネクタ 190"/>
          <p:cNvCxnSpPr>
            <a:stCxn id="185" idx="6"/>
            <a:endCxn id="189" idx="2"/>
          </p:cNvCxnSpPr>
          <p:nvPr/>
        </p:nvCxnSpPr>
        <p:spPr>
          <a:xfrm>
            <a:off x="6659069" y="4953889"/>
            <a:ext cx="353717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グループ化 191"/>
          <p:cNvGrpSpPr/>
          <p:nvPr/>
        </p:nvGrpSpPr>
        <p:grpSpPr>
          <a:xfrm>
            <a:off x="693634" y="4149080"/>
            <a:ext cx="284289" cy="313473"/>
            <a:chOff x="3442229" y="1926124"/>
            <a:chExt cx="284289" cy="313473"/>
          </a:xfrm>
        </p:grpSpPr>
        <p:sp>
          <p:nvSpPr>
            <p:cNvPr id="193" name="円/楕円 192"/>
            <p:cNvSpPr/>
            <p:nvPr/>
          </p:nvSpPr>
          <p:spPr>
            <a:xfrm>
              <a:off x="3442229" y="1926124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94" name="正方形/長方形 193"/>
            <p:cNvSpPr/>
            <p:nvPr/>
          </p:nvSpPr>
          <p:spPr>
            <a:xfrm>
              <a:off x="3516108" y="1931820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３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195" name="グループ化 194"/>
          <p:cNvGrpSpPr/>
          <p:nvPr/>
        </p:nvGrpSpPr>
        <p:grpSpPr>
          <a:xfrm>
            <a:off x="2558356" y="4154776"/>
            <a:ext cx="284289" cy="313473"/>
            <a:chOff x="3442229" y="1926124"/>
            <a:chExt cx="284289" cy="313473"/>
          </a:xfrm>
        </p:grpSpPr>
        <p:sp>
          <p:nvSpPr>
            <p:cNvPr id="196" name="円/楕円 195"/>
            <p:cNvSpPr/>
            <p:nvPr/>
          </p:nvSpPr>
          <p:spPr>
            <a:xfrm>
              <a:off x="3442229" y="1926124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97" name="正方形/長方形 196"/>
            <p:cNvSpPr/>
            <p:nvPr/>
          </p:nvSpPr>
          <p:spPr>
            <a:xfrm>
              <a:off x="3516108" y="1931820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３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198" name="グループ化 197"/>
          <p:cNvGrpSpPr/>
          <p:nvPr/>
        </p:nvGrpSpPr>
        <p:grpSpPr>
          <a:xfrm>
            <a:off x="4510057" y="4149079"/>
            <a:ext cx="284289" cy="313473"/>
            <a:chOff x="3442229" y="1926124"/>
            <a:chExt cx="284289" cy="313473"/>
          </a:xfrm>
        </p:grpSpPr>
        <p:sp>
          <p:nvSpPr>
            <p:cNvPr id="199" name="円/楕円 198"/>
            <p:cNvSpPr/>
            <p:nvPr/>
          </p:nvSpPr>
          <p:spPr>
            <a:xfrm>
              <a:off x="3442229" y="1926124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200" name="正方形/長方形 199"/>
            <p:cNvSpPr/>
            <p:nvPr/>
          </p:nvSpPr>
          <p:spPr>
            <a:xfrm>
              <a:off x="3516108" y="1931820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３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201" name="グループ化 200"/>
          <p:cNvGrpSpPr/>
          <p:nvPr/>
        </p:nvGrpSpPr>
        <p:grpSpPr>
          <a:xfrm>
            <a:off x="6374779" y="4149080"/>
            <a:ext cx="284289" cy="313473"/>
            <a:chOff x="3442229" y="1926124"/>
            <a:chExt cx="284289" cy="313473"/>
          </a:xfrm>
        </p:grpSpPr>
        <p:sp>
          <p:nvSpPr>
            <p:cNvPr id="202" name="円/楕円 201"/>
            <p:cNvSpPr/>
            <p:nvPr/>
          </p:nvSpPr>
          <p:spPr>
            <a:xfrm>
              <a:off x="3442229" y="1926124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203" name="正方形/長方形 202"/>
            <p:cNvSpPr/>
            <p:nvPr/>
          </p:nvSpPr>
          <p:spPr>
            <a:xfrm>
              <a:off x="3516108" y="1931820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３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204" name="直線コネクタ 203"/>
          <p:cNvCxnSpPr>
            <a:stCxn id="193" idx="3"/>
            <a:endCxn id="138" idx="7"/>
          </p:cNvCxnSpPr>
          <p:nvPr/>
        </p:nvCxnSpPr>
        <p:spPr>
          <a:xfrm flipH="1">
            <a:off x="350160" y="4416646"/>
            <a:ext cx="385107" cy="42641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>
            <a:stCxn id="189" idx="1"/>
            <a:endCxn id="202" idx="5"/>
          </p:cNvCxnSpPr>
          <p:nvPr/>
        </p:nvCxnSpPr>
        <p:spPr>
          <a:xfrm flipH="1" flipV="1">
            <a:off x="6617435" y="4416646"/>
            <a:ext cx="436984" cy="426414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コネクタ 209"/>
          <p:cNvCxnSpPr>
            <a:stCxn id="196" idx="5"/>
            <a:endCxn id="156" idx="1"/>
          </p:cNvCxnSpPr>
          <p:nvPr/>
        </p:nvCxnSpPr>
        <p:spPr>
          <a:xfrm>
            <a:off x="2801012" y="4422342"/>
            <a:ext cx="436983" cy="420719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/>
          <p:cNvCxnSpPr>
            <a:stCxn id="199" idx="3"/>
            <a:endCxn id="171" idx="7"/>
          </p:cNvCxnSpPr>
          <p:nvPr/>
        </p:nvCxnSpPr>
        <p:spPr>
          <a:xfrm flipH="1">
            <a:off x="4166584" y="4416645"/>
            <a:ext cx="385106" cy="42641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" name="グループ化 221"/>
          <p:cNvGrpSpPr/>
          <p:nvPr/>
        </p:nvGrpSpPr>
        <p:grpSpPr>
          <a:xfrm>
            <a:off x="1043608" y="5905405"/>
            <a:ext cx="284289" cy="313473"/>
            <a:chOff x="2555776" y="2677266"/>
            <a:chExt cx="284289" cy="313473"/>
          </a:xfrm>
        </p:grpSpPr>
        <p:sp>
          <p:nvSpPr>
            <p:cNvPr id="223" name="円/楕円 222"/>
            <p:cNvSpPr/>
            <p:nvPr/>
          </p:nvSpPr>
          <p:spPr>
            <a:xfrm>
              <a:off x="2555776" y="2677266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224" name="正方形/長方形 223"/>
            <p:cNvSpPr/>
            <p:nvPr/>
          </p:nvSpPr>
          <p:spPr>
            <a:xfrm>
              <a:off x="2629655" y="2682962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 smtClean="0">
                  <a:latin typeface="IPAゴシック" pitchFamily="49" charset="-128"/>
                  <a:ea typeface="IPAゴシック" pitchFamily="49" charset="-128"/>
                </a:rPr>
                <a:t>０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226" name="円/楕円 225"/>
          <p:cNvSpPr/>
          <p:nvPr/>
        </p:nvSpPr>
        <p:spPr>
          <a:xfrm>
            <a:off x="1629738" y="5905404"/>
            <a:ext cx="284289" cy="31347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227" name="正方形/長方形 226"/>
          <p:cNvSpPr/>
          <p:nvPr/>
        </p:nvSpPr>
        <p:spPr>
          <a:xfrm>
            <a:off x="1703617" y="5911100"/>
            <a:ext cx="1365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１</a:t>
            </a:r>
            <a:endParaRPr lang="en-US" altLang="ja-JP" sz="14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cxnSp>
        <p:nvCxnSpPr>
          <p:cNvPr id="228" name="直線コネクタ 227"/>
          <p:cNvCxnSpPr>
            <a:stCxn id="223" idx="6"/>
            <a:endCxn id="226" idx="2"/>
          </p:cNvCxnSpPr>
          <p:nvPr/>
        </p:nvCxnSpPr>
        <p:spPr>
          <a:xfrm flipV="1">
            <a:off x="1327897" y="6062141"/>
            <a:ext cx="301841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9" name="グループ化 228"/>
          <p:cNvGrpSpPr/>
          <p:nvPr/>
        </p:nvGrpSpPr>
        <p:grpSpPr>
          <a:xfrm>
            <a:off x="2267744" y="5905405"/>
            <a:ext cx="284289" cy="313473"/>
            <a:chOff x="3252422" y="2996321"/>
            <a:chExt cx="284289" cy="313473"/>
          </a:xfrm>
        </p:grpSpPr>
        <p:sp>
          <p:nvSpPr>
            <p:cNvPr id="230" name="円/楕円 229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231" name="正方形/長方形 230"/>
            <p:cNvSpPr/>
            <p:nvPr/>
          </p:nvSpPr>
          <p:spPr>
            <a:xfrm>
              <a:off x="3326301" y="3002017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２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232" name="直線コネクタ 231"/>
          <p:cNvCxnSpPr>
            <a:stCxn id="226" idx="6"/>
            <a:endCxn id="230" idx="2"/>
          </p:cNvCxnSpPr>
          <p:nvPr/>
        </p:nvCxnSpPr>
        <p:spPr>
          <a:xfrm>
            <a:off x="1914027" y="6062141"/>
            <a:ext cx="353717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グループ化 232"/>
          <p:cNvGrpSpPr/>
          <p:nvPr/>
        </p:nvGrpSpPr>
        <p:grpSpPr>
          <a:xfrm>
            <a:off x="1629738" y="5263027"/>
            <a:ext cx="284289" cy="313473"/>
            <a:chOff x="3442229" y="1926124"/>
            <a:chExt cx="284289" cy="313473"/>
          </a:xfrm>
        </p:grpSpPr>
        <p:sp>
          <p:nvSpPr>
            <p:cNvPr id="234" name="円/楕円 233"/>
            <p:cNvSpPr/>
            <p:nvPr/>
          </p:nvSpPr>
          <p:spPr>
            <a:xfrm>
              <a:off x="3442229" y="1926124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235" name="正方形/長方形 234"/>
            <p:cNvSpPr/>
            <p:nvPr/>
          </p:nvSpPr>
          <p:spPr>
            <a:xfrm>
              <a:off x="3516108" y="1931820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３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236" name="直線コネクタ 235"/>
          <p:cNvCxnSpPr>
            <a:stCxn id="234" idx="4"/>
            <a:endCxn id="226" idx="0"/>
          </p:cNvCxnSpPr>
          <p:nvPr/>
        </p:nvCxnSpPr>
        <p:spPr>
          <a:xfrm>
            <a:off x="1771883" y="5576500"/>
            <a:ext cx="0" cy="328904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グループ化 239"/>
          <p:cNvGrpSpPr/>
          <p:nvPr/>
        </p:nvGrpSpPr>
        <p:grpSpPr>
          <a:xfrm>
            <a:off x="4887641" y="5898121"/>
            <a:ext cx="284289" cy="313473"/>
            <a:chOff x="2555776" y="2677266"/>
            <a:chExt cx="284289" cy="313473"/>
          </a:xfrm>
        </p:grpSpPr>
        <p:sp>
          <p:nvSpPr>
            <p:cNvPr id="241" name="円/楕円 240"/>
            <p:cNvSpPr/>
            <p:nvPr/>
          </p:nvSpPr>
          <p:spPr>
            <a:xfrm>
              <a:off x="2555776" y="2677266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242" name="正方形/長方形 241"/>
            <p:cNvSpPr/>
            <p:nvPr/>
          </p:nvSpPr>
          <p:spPr>
            <a:xfrm>
              <a:off x="2629655" y="2682962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 smtClean="0">
                  <a:latin typeface="IPAゴシック" pitchFamily="49" charset="-128"/>
                  <a:ea typeface="IPAゴシック" pitchFamily="49" charset="-128"/>
                </a:rPr>
                <a:t>０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244" name="円/楕円 243"/>
          <p:cNvSpPr/>
          <p:nvPr/>
        </p:nvSpPr>
        <p:spPr>
          <a:xfrm>
            <a:off x="5473771" y="5898120"/>
            <a:ext cx="284289" cy="31347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245" name="正方形/長方形 244"/>
          <p:cNvSpPr/>
          <p:nvPr/>
        </p:nvSpPr>
        <p:spPr>
          <a:xfrm>
            <a:off x="5547650" y="5903816"/>
            <a:ext cx="1365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１</a:t>
            </a:r>
            <a:endParaRPr lang="en-US" altLang="ja-JP" sz="14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cxnSp>
        <p:nvCxnSpPr>
          <p:cNvPr id="246" name="直線コネクタ 245"/>
          <p:cNvCxnSpPr>
            <a:stCxn id="241" idx="6"/>
            <a:endCxn id="244" idx="2"/>
          </p:cNvCxnSpPr>
          <p:nvPr/>
        </p:nvCxnSpPr>
        <p:spPr>
          <a:xfrm flipV="1">
            <a:off x="5171930" y="6054857"/>
            <a:ext cx="301841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7" name="グループ化 246"/>
          <p:cNvGrpSpPr/>
          <p:nvPr/>
        </p:nvGrpSpPr>
        <p:grpSpPr>
          <a:xfrm>
            <a:off x="6111777" y="5898121"/>
            <a:ext cx="284289" cy="313473"/>
            <a:chOff x="3252422" y="2996321"/>
            <a:chExt cx="284289" cy="313473"/>
          </a:xfrm>
        </p:grpSpPr>
        <p:sp>
          <p:nvSpPr>
            <p:cNvPr id="248" name="円/楕円 247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249" name="正方形/長方形 248"/>
            <p:cNvSpPr/>
            <p:nvPr/>
          </p:nvSpPr>
          <p:spPr>
            <a:xfrm>
              <a:off x="3326301" y="3002017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２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250" name="直線コネクタ 249"/>
          <p:cNvCxnSpPr>
            <a:stCxn id="244" idx="6"/>
            <a:endCxn id="248" idx="2"/>
          </p:cNvCxnSpPr>
          <p:nvPr/>
        </p:nvCxnSpPr>
        <p:spPr>
          <a:xfrm>
            <a:off x="5758060" y="6054857"/>
            <a:ext cx="353717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1" name="グループ化 250"/>
          <p:cNvGrpSpPr/>
          <p:nvPr/>
        </p:nvGrpSpPr>
        <p:grpSpPr>
          <a:xfrm>
            <a:off x="5473771" y="5255743"/>
            <a:ext cx="284289" cy="313473"/>
            <a:chOff x="3442229" y="1926124"/>
            <a:chExt cx="284289" cy="313473"/>
          </a:xfrm>
        </p:grpSpPr>
        <p:sp>
          <p:nvSpPr>
            <p:cNvPr id="252" name="円/楕円 251"/>
            <p:cNvSpPr/>
            <p:nvPr/>
          </p:nvSpPr>
          <p:spPr>
            <a:xfrm>
              <a:off x="3442229" y="1926124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253" name="正方形/長方形 252"/>
            <p:cNvSpPr/>
            <p:nvPr/>
          </p:nvSpPr>
          <p:spPr>
            <a:xfrm>
              <a:off x="3516108" y="1931820"/>
              <a:ext cx="1365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３</a:t>
              </a:r>
              <a:endParaRPr lang="en-US" altLang="ja-JP" sz="1400" dirty="0" smtClean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254" name="直線コネクタ 253"/>
          <p:cNvCxnSpPr>
            <a:stCxn id="252" idx="4"/>
            <a:endCxn id="244" idx="0"/>
          </p:cNvCxnSpPr>
          <p:nvPr/>
        </p:nvCxnSpPr>
        <p:spPr>
          <a:xfrm>
            <a:off x="5615916" y="5569216"/>
            <a:ext cx="0" cy="328904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線矢印コネクタ 267"/>
          <p:cNvCxnSpPr>
            <a:stCxn id="76" idx="2"/>
          </p:cNvCxnSpPr>
          <p:nvPr/>
        </p:nvCxnSpPr>
        <p:spPr>
          <a:xfrm flipH="1">
            <a:off x="8154832" y="2239597"/>
            <a:ext cx="3" cy="29603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線矢印コネクタ 269"/>
          <p:cNvCxnSpPr/>
          <p:nvPr/>
        </p:nvCxnSpPr>
        <p:spPr>
          <a:xfrm flipH="1">
            <a:off x="8152220" y="2926471"/>
            <a:ext cx="3" cy="29603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線矢印コネクタ 270"/>
          <p:cNvCxnSpPr>
            <a:endCxn id="61" idx="0"/>
          </p:cNvCxnSpPr>
          <p:nvPr/>
        </p:nvCxnSpPr>
        <p:spPr>
          <a:xfrm>
            <a:off x="8154834" y="3645024"/>
            <a:ext cx="1" cy="56677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直線矢印コネクタ 283"/>
          <p:cNvCxnSpPr/>
          <p:nvPr/>
        </p:nvCxnSpPr>
        <p:spPr>
          <a:xfrm flipH="1">
            <a:off x="3635896" y="2340879"/>
            <a:ext cx="3" cy="29603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矢印コネクタ 284"/>
          <p:cNvCxnSpPr/>
          <p:nvPr/>
        </p:nvCxnSpPr>
        <p:spPr>
          <a:xfrm flipH="1">
            <a:off x="1898346" y="2852936"/>
            <a:ext cx="1179320" cy="43789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線矢印コネクタ 287"/>
          <p:cNvCxnSpPr/>
          <p:nvPr/>
        </p:nvCxnSpPr>
        <p:spPr>
          <a:xfrm>
            <a:off x="4239152" y="2852936"/>
            <a:ext cx="1189458" cy="47861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直線矢印コネクタ 290"/>
          <p:cNvCxnSpPr/>
          <p:nvPr/>
        </p:nvCxnSpPr>
        <p:spPr>
          <a:xfrm flipH="1">
            <a:off x="977924" y="3660167"/>
            <a:ext cx="560382" cy="48891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線矢印コネクタ 297"/>
          <p:cNvCxnSpPr/>
          <p:nvPr/>
        </p:nvCxnSpPr>
        <p:spPr>
          <a:xfrm flipH="1">
            <a:off x="4833881" y="3671560"/>
            <a:ext cx="560382" cy="48891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線矢印コネクタ 298"/>
          <p:cNvCxnSpPr/>
          <p:nvPr/>
        </p:nvCxnSpPr>
        <p:spPr>
          <a:xfrm>
            <a:off x="1973389" y="3671560"/>
            <a:ext cx="582387" cy="47751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直線矢印コネクタ 305"/>
          <p:cNvCxnSpPr/>
          <p:nvPr/>
        </p:nvCxnSpPr>
        <p:spPr>
          <a:xfrm>
            <a:off x="5789813" y="3682953"/>
            <a:ext cx="582387" cy="47751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線矢印コネクタ 306"/>
          <p:cNvCxnSpPr/>
          <p:nvPr/>
        </p:nvCxnSpPr>
        <p:spPr>
          <a:xfrm flipH="1">
            <a:off x="1769416" y="3791239"/>
            <a:ext cx="6327" cy="135401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直線矢印コネクタ 308"/>
          <p:cNvCxnSpPr/>
          <p:nvPr/>
        </p:nvCxnSpPr>
        <p:spPr>
          <a:xfrm flipH="1">
            <a:off x="5608186" y="3737704"/>
            <a:ext cx="6327" cy="135401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角丸四角形 213"/>
          <p:cNvSpPr/>
          <p:nvPr/>
        </p:nvSpPr>
        <p:spPr>
          <a:xfrm>
            <a:off x="6876256" y="5301208"/>
            <a:ext cx="2166562" cy="10238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5" name="直線コネクタ 214"/>
          <p:cNvCxnSpPr/>
          <p:nvPr/>
        </p:nvCxnSpPr>
        <p:spPr>
          <a:xfrm flipV="1">
            <a:off x="7062764" y="5522887"/>
            <a:ext cx="467886" cy="421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コネクタ 215"/>
          <p:cNvCxnSpPr/>
          <p:nvPr/>
        </p:nvCxnSpPr>
        <p:spPr>
          <a:xfrm flipV="1">
            <a:off x="7068942" y="5796527"/>
            <a:ext cx="467886" cy="42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正方形/長方形 216"/>
          <p:cNvSpPr/>
          <p:nvPr/>
        </p:nvSpPr>
        <p:spPr>
          <a:xfrm>
            <a:off x="7452320" y="5373216"/>
            <a:ext cx="1656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 smtClean="0">
                <a:latin typeface="IPAゴシック" pitchFamily="49" charset="-128"/>
                <a:ea typeface="IPAゴシック" pitchFamily="49" charset="-128"/>
              </a:rPr>
              <a:t>新しく増えた枝</a:t>
            </a:r>
            <a:endParaRPr lang="en-US" altLang="ja-JP" sz="14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18" name="正方形/長方形 217"/>
          <p:cNvSpPr/>
          <p:nvPr/>
        </p:nvSpPr>
        <p:spPr>
          <a:xfrm>
            <a:off x="7428308" y="5627112"/>
            <a:ext cx="1656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 smtClean="0">
                <a:latin typeface="IPAゴシック" pitchFamily="49" charset="-128"/>
                <a:ea typeface="IPAゴシック" pitchFamily="49" charset="-128"/>
              </a:rPr>
              <a:t>既存の枝</a:t>
            </a:r>
            <a:endParaRPr lang="en-US" altLang="ja-JP" sz="14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20" name="円/楕円 219"/>
          <p:cNvSpPr/>
          <p:nvPr/>
        </p:nvSpPr>
        <p:spPr>
          <a:xfrm>
            <a:off x="7191422" y="5920057"/>
            <a:ext cx="222346" cy="2695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正方形/長方形 220"/>
          <p:cNvSpPr/>
          <p:nvPr/>
        </p:nvSpPr>
        <p:spPr>
          <a:xfrm>
            <a:off x="7793153" y="5929535"/>
            <a:ext cx="718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 smtClean="0">
                <a:latin typeface="IPAゴシック" pitchFamily="49" charset="-128"/>
                <a:ea typeface="IPAゴシック" pitchFamily="49" charset="-128"/>
              </a:rPr>
              <a:t>：ハブ</a:t>
            </a:r>
            <a:endParaRPr lang="en-US" altLang="ja-JP" sz="1400" dirty="0" smtClean="0"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50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正方形/長方形 125"/>
          <p:cNvSpPr/>
          <p:nvPr/>
        </p:nvSpPr>
        <p:spPr>
          <a:xfrm>
            <a:off x="467544" y="1556792"/>
            <a:ext cx="8208912" cy="17281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修正版ＢＡモデル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03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修正版</a:t>
            </a:r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ＢＡ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モデルの特徴</a:t>
            </a:r>
            <a:endParaRPr lang="ja-JP" altLang="en-US" u="sng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1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33</a:t>
            </a:fld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899592" y="2060848"/>
            <a:ext cx="3024336" cy="10541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ja-JP" u="sng" dirty="0" smtClean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モデルの</a:t>
            </a:r>
            <a:r>
              <a:rPr lang="en-US" altLang="ja-JP" u="sng" dirty="0" smtClean="0">
                <a:latin typeface="IPA Pゴシック" pitchFamily="50" charset="-128"/>
                <a:ea typeface="IPA Pゴシック" pitchFamily="50" charset="-128"/>
              </a:rPr>
              <a:t>2</a:t>
            </a:r>
            <a:r>
              <a:rPr lang="ja-JP" altLang="en-US" u="sng" dirty="0" err="1" smtClean="0">
                <a:latin typeface="IPAゴシック" pitchFamily="49" charset="-128"/>
                <a:ea typeface="IPAゴシック" pitchFamily="49" charset="-128"/>
              </a:rPr>
              <a:t>つの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鍵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ネットワークの成長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優位的選択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" name="加算記号 2"/>
          <p:cNvSpPr/>
          <p:nvPr/>
        </p:nvSpPr>
        <p:spPr>
          <a:xfrm>
            <a:off x="4283968" y="2250887"/>
            <a:ext cx="720080" cy="720080"/>
          </a:xfrm>
          <a:prstGeom prst="mathPl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076056" y="2426261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生成するグラフ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は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木構造となる。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107504" y="4869161"/>
            <a:ext cx="288031" cy="2880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円/楕円 30"/>
          <p:cNvSpPr/>
          <p:nvPr/>
        </p:nvSpPr>
        <p:spPr>
          <a:xfrm>
            <a:off x="827584" y="4864942"/>
            <a:ext cx="288031" cy="28803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32" name="直線コネクタ 31"/>
          <p:cNvCxnSpPr>
            <a:stCxn id="26" idx="6"/>
            <a:endCxn id="31" idx="2"/>
          </p:cNvCxnSpPr>
          <p:nvPr/>
        </p:nvCxnSpPr>
        <p:spPr>
          <a:xfrm flipV="1">
            <a:off x="395535" y="5008958"/>
            <a:ext cx="432049" cy="42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/>
        </p:nvSpPr>
        <p:spPr>
          <a:xfrm>
            <a:off x="1547664" y="4864942"/>
            <a:ext cx="288031" cy="2880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34" name="直線コネクタ 33"/>
          <p:cNvCxnSpPr>
            <a:stCxn id="31" idx="6"/>
            <a:endCxn id="33" idx="2"/>
          </p:cNvCxnSpPr>
          <p:nvPr/>
        </p:nvCxnSpPr>
        <p:spPr>
          <a:xfrm>
            <a:off x="1115615" y="5008958"/>
            <a:ext cx="43204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2267744" y="4864942"/>
            <a:ext cx="288031" cy="2880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6" name="円/楕円 35"/>
          <p:cNvSpPr/>
          <p:nvPr/>
        </p:nvSpPr>
        <p:spPr>
          <a:xfrm>
            <a:off x="2987824" y="4869161"/>
            <a:ext cx="288031" cy="2880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37" name="カギ線コネクタ 36"/>
          <p:cNvCxnSpPr>
            <a:stCxn id="90" idx="0"/>
            <a:endCxn id="31" idx="0"/>
          </p:cNvCxnSpPr>
          <p:nvPr/>
        </p:nvCxnSpPr>
        <p:spPr>
          <a:xfrm rot="16200000" flipV="1">
            <a:off x="2409651" y="3426891"/>
            <a:ext cx="4218" cy="2880320"/>
          </a:xfrm>
          <a:prstGeom prst="bentConnector3">
            <a:avLst>
              <a:gd name="adj1" fmla="val 551963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カギ線コネクタ 37"/>
          <p:cNvCxnSpPr>
            <a:stCxn id="36" idx="4"/>
            <a:endCxn id="33" idx="4"/>
          </p:cNvCxnSpPr>
          <p:nvPr/>
        </p:nvCxnSpPr>
        <p:spPr>
          <a:xfrm rot="5400000" flipH="1">
            <a:off x="2409650" y="4435003"/>
            <a:ext cx="4219" cy="1440160"/>
          </a:xfrm>
          <a:prstGeom prst="bentConnector3">
            <a:avLst>
              <a:gd name="adj1" fmla="val -541834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矢印 17"/>
          <p:cNvSpPr/>
          <p:nvPr/>
        </p:nvSpPr>
        <p:spPr>
          <a:xfrm>
            <a:off x="4320865" y="4814464"/>
            <a:ext cx="648072" cy="42101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5797784" y="4880955"/>
            <a:ext cx="288031" cy="2880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8" name="円/楕円 67"/>
          <p:cNvSpPr/>
          <p:nvPr/>
        </p:nvSpPr>
        <p:spPr>
          <a:xfrm>
            <a:off x="6691511" y="3616098"/>
            <a:ext cx="288031" cy="28803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69" name="直線コネクタ 68"/>
          <p:cNvCxnSpPr>
            <a:stCxn id="67" idx="7"/>
            <a:endCxn id="68" idx="3"/>
          </p:cNvCxnSpPr>
          <p:nvPr/>
        </p:nvCxnSpPr>
        <p:spPr>
          <a:xfrm flipV="1">
            <a:off x="6043634" y="3861948"/>
            <a:ext cx="690058" cy="10611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円/楕円 69"/>
          <p:cNvSpPr/>
          <p:nvPr/>
        </p:nvSpPr>
        <p:spPr>
          <a:xfrm>
            <a:off x="6685217" y="4864942"/>
            <a:ext cx="288031" cy="2880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71" name="直線コネクタ 70"/>
          <p:cNvCxnSpPr>
            <a:stCxn id="68" idx="4"/>
            <a:endCxn id="70" idx="0"/>
          </p:cNvCxnSpPr>
          <p:nvPr/>
        </p:nvCxnSpPr>
        <p:spPr>
          <a:xfrm flipH="1">
            <a:off x="6829233" y="3904129"/>
            <a:ext cx="6294" cy="9608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円/楕円 71"/>
          <p:cNvSpPr/>
          <p:nvPr/>
        </p:nvSpPr>
        <p:spPr>
          <a:xfrm>
            <a:off x="7884369" y="6051116"/>
            <a:ext cx="288031" cy="2880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3" name="円/楕円 72"/>
          <p:cNvSpPr/>
          <p:nvPr/>
        </p:nvSpPr>
        <p:spPr>
          <a:xfrm>
            <a:off x="7524328" y="4869162"/>
            <a:ext cx="288031" cy="2880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0" name="円/楕円 89"/>
          <p:cNvSpPr/>
          <p:nvPr/>
        </p:nvSpPr>
        <p:spPr>
          <a:xfrm>
            <a:off x="3707904" y="4869160"/>
            <a:ext cx="288031" cy="2880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93" name="直線コネクタ 92"/>
          <p:cNvCxnSpPr>
            <a:stCxn id="33" idx="6"/>
            <a:endCxn id="35" idx="2"/>
          </p:cNvCxnSpPr>
          <p:nvPr/>
        </p:nvCxnSpPr>
        <p:spPr>
          <a:xfrm>
            <a:off x="1835695" y="5008958"/>
            <a:ext cx="43204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円/楕円 95"/>
          <p:cNvSpPr/>
          <p:nvPr/>
        </p:nvSpPr>
        <p:spPr>
          <a:xfrm>
            <a:off x="7236295" y="6051116"/>
            <a:ext cx="288031" cy="2880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101" name="直線コネクタ 100"/>
          <p:cNvCxnSpPr>
            <a:stCxn id="68" idx="5"/>
            <a:endCxn id="73" idx="1"/>
          </p:cNvCxnSpPr>
          <p:nvPr/>
        </p:nvCxnSpPr>
        <p:spPr>
          <a:xfrm>
            <a:off x="6937361" y="3861948"/>
            <a:ext cx="629148" cy="10493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stCxn id="73" idx="5"/>
            <a:endCxn id="72" idx="0"/>
          </p:cNvCxnSpPr>
          <p:nvPr/>
        </p:nvCxnSpPr>
        <p:spPr>
          <a:xfrm>
            <a:off x="7770178" y="5115012"/>
            <a:ext cx="258207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stCxn id="73" idx="3"/>
            <a:endCxn id="96" idx="0"/>
          </p:cNvCxnSpPr>
          <p:nvPr/>
        </p:nvCxnSpPr>
        <p:spPr>
          <a:xfrm flipH="1">
            <a:off x="7380311" y="5115012"/>
            <a:ext cx="186198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正方形/長方形 124"/>
          <p:cNvSpPr/>
          <p:nvPr/>
        </p:nvSpPr>
        <p:spPr>
          <a:xfrm>
            <a:off x="467544" y="3575447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つまり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…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64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3" grpId="0" animBg="1"/>
      <p:bldP spid="35" grpId="0" animBg="1"/>
      <p:bldP spid="36" grpId="0" animBg="1"/>
      <p:bldP spid="18" grpId="0" animBg="1"/>
      <p:bldP spid="67" grpId="0" animBg="1"/>
      <p:bldP spid="68" grpId="0" animBg="1"/>
      <p:bldP spid="70" grpId="0" animBg="1"/>
      <p:bldP spid="72" grpId="0" animBg="1"/>
      <p:bldP spid="73" grpId="0" animBg="1"/>
      <p:bldP spid="90" grpId="0" animBg="1"/>
      <p:bldP spid="96" grpId="0" animBg="1"/>
      <p:bldP spid="1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４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実験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036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ネットワークモデル：修正版ＢＡモデル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ja-JP" dirty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使用言語：Ｃ＋＋</a:t>
            </a:r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dirty="0">
                <a:latin typeface="IPAゴシック" pitchFamily="49" charset="-128"/>
                <a:ea typeface="IPAゴシック" pitchFamily="49" charset="-128"/>
              </a:rPr>
            </a:b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実験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は、ネットワークを生成するプログラムと、生成したネットワークを読み取りシュミレーションするプログラムを使用し行った。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9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51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４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実験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03635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ネットワークを生成するプログラム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ネットワークの最大頂点数、作成ネットワーク数を入力すると、最大頂点までの各頂点が、どの頂点に枝を張ったのかを記録し保存した。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これを作成ネットワーク分生成した。</a:t>
            </a:r>
            <a:endParaRPr lang="ja-JP" altLang="en-US" u="sng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64088" y="2931527"/>
            <a:ext cx="2736304" cy="32983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０　１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２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３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　４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５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６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６　７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８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９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39552" y="3212976"/>
            <a:ext cx="2069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sz="1400" dirty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ja-JP" altLang="en-US" sz="1400" dirty="0"/>
          </a:p>
        </p:txBody>
      </p:sp>
      <p:sp>
        <p:nvSpPr>
          <p:cNvPr id="43" name="円/楕円 42"/>
          <p:cNvSpPr/>
          <p:nvPr/>
        </p:nvSpPr>
        <p:spPr>
          <a:xfrm>
            <a:off x="1408346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776745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/>
          <p:cNvCxnSpPr>
            <a:stCxn id="44" idx="2"/>
            <a:endCxn id="43" idx="6"/>
          </p:cNvCxnSpPr>
          <p:nvPr/>
        </p:nvCxnSpPr>
        <p:spPr>
          <a:xfrm flipH="1">
            <a:off x="1840394" y="4756290"/>
            <a:ext cx="9363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2856239" y="4573733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1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1487840" y="4571624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0</a:t>
            </a:r>
          </a:p>
        </p:txBody>
      </p:sp>
      <p:sp>
        <p:nvSpPr>
          <p:cNvPr id="145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35</a:t>
            </a:fld>
            <a:endParaRPr lang="ja-JP" altLang="en-US" dirty="0"/>
          </a:p>
        </p:txBody>
      </p:sp>
      <p:sp>
        <p:nvSpPr>
          <p:cNvPr id="4" name="右矢印 3"/>
          <p:cNvSpPr/>
          <p:nvPr/>
        </p:nvSpPr>
        <p:spPr>
          <a:xfrm rot="10800000">
            <a:off x="7282321" y="3248980"/>
            <a:ext cx="458030" cy="39604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13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0" grpId="0"/>
      <p:bldP spid="5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４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実験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03635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ネットワークを生成するプログラム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ネットワークの最大頂点数、作成ネットワーク数を入力すると、最大頂点までの各頂点が、どの頂点に枝を張ったのかを記録し保存した。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これを作成ネットワーク分生成した。</a:t>
            </a:r>
            <a:endParaRPr lang="ja-JP" altLang="en-US" u="sng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64088" y="2931527"/>
            <a:ext cx="2736304" cy="32983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０　１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２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３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　４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５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６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６　７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８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９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39552" y="3212976"/>
            <a:ext cx="2069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sz="1400" dirty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ja-JP" altLang="en-US" sz="1400" dirty="0"/>
          </a:p>
        </p:txBody>
      </p:sp>
      <p:sp>
        <p:nvSpPr>
          <p:cNvPr id="43" name="円/楕円 42"/>
          <p:cNvSpPr/>
          <p:nvPr/>
        </p:nvSpPr>
        <p:spPr>
          <a:xfrm>
            <a:off x="1408346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776745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776745" y="3592761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/>
          <p:cNvCxnSpPr>
            <a:stCxn id="44" idx="2"/>
            <a:endCxn id="43" idx="6"/>
          </p:cNvCxnSpPr>
          <p:nvPr/>
        </p:nvCxnSpPr>
        <p:spPr>
          <a:xfrm flipH="1">
            <a:off x="1840394" y="4756290"/>
            <a:ext cx="9363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2856239" y="4573733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1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1487840" y="4571624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0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2856239" y="3624119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2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cxnSp>
        <p:nvCxnSpPr>
          <p:cNvPr id="69" name="直線コネクタ 68"/>
          <p:cNvCxnSpPr>
            <a:stCxn id="46" idx="4"/>
            <a:endCxn id="44" idx="0"/>
          </p:cNvCxnSpPr>
          <p:nvPr/>
        </p:nvCxnSpPr>
        <p:spPr>
          <a:xfrm>
            <a:off x="2992769" y="4024809"/>
            <a:ext cx="0" cy="5154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36</a:t>
            </a:fld>
            <a:endParaRPr lang="ja-JP" altLang="en-US" dirty="0"/>
          </a:p>
        </p:txBody>
      </p:sp>
      <p:sp>
        <p:nvSpPr>
          <p:cNvPr id="15" name="右矢印 14"/>
          <p:cNvSpPr/>
          <p:nvPr/>
        </p:nvSpPr>
        <p:spPr>
          <a:xfrm rot="10800000">
            <a:off x="7282321" y="3573016"/>
            <a:ext cx="458030" cy="39604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76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 animBg="1"/>
      <p:bldP spid="50" grpId="0"/>
      <p:bldP spid="51" grpId="0"/>
      <p:bldP spid="5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４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実験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03635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ネットワークを生成するプログラム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ネットワークの最大頂点数、作成ネットワーク数を入力すると、最大頂点までの各頂点が、どの頂点に枝を張ったのかを記録し保存した。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これを作成ネットワーク分生成した。</a:t>
            </a:r>
            <a:endParaRPr lang="ja-JP" altLang="en-US" u="sng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64088" y="2931527"/>
            <a:ext cx="2736304" cy="32983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０　１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２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３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　４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５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６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６　７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８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９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39552" y="3212976"/>
            <a:ext cx="2069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sz="1400" dirty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ja-JP" altLang="en-US" sz="1400" dirty="0"/>
          </a:p>
        </p:txBody>
      </p:sp>
      <p:sp>
        <p:nvSpPr>
          <p:cNvPr id="43" name="円/楕円 42"/>
          <p:cNvSpPr/>
          <p:nvPr/>
        </p:nvSpPr>
        <p:spPr>
          <a:xfrm>
            <a:off x="1408346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776745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776745" y="3592761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/>
          <p:cNvCxnSpPr>
            <a:stCxn id="44" idx="2"/>
            <a:endCxn id="43" idx="6"/>
          </p:cNvCxnSpPr>
          <p:nvPr/>
        </p:nvCxnSpPr>
        <p:spPr>
          <a:xfrm flipH="1">
            <a:off x="1840394" y="4756290"/>
            <a:ext cx="9363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円/楕円 47"/>
          <p:cNvSpPr/>
          <p:nvPr/>
        </p:nvSpPr>
        <p:spPr>
          <a:xfrm>
            <a:off x="4211960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856239" y="4573733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1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1487840" y="4571624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0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2856239" y="3624119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2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91454" y="4573733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3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cxnSp>
        <p:nvCxnSpPr>
          <p:cNvPr id="69" name="直線コネクタ 68"/>
          <p:cNvCxnSpPr>
            <a:stCxn id="46" idx="4"/>
            <a:endCxn id="44" idx="0"/>
          </p:cNvCxnSpPr>
          <p:nvPr/>
        </p:nvCxnSpPr>
        <p:spPr>
          <a:xfrm>
            <a:off x="2992769" y="4024809"/>
            <a:ext cx="0" cy="5154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>
            <a:stCxn id="48" idx="2"/>
            <a:endCxn id="44" idx="6"/>
          </p:cNvCxnSpPr>
          <p:nvPr/>
        </p:nvCxnSpPr>
        <p:spPr>
          <a:xfrm flipH="1">
            <a:off x="3208793" y="4756290"/>
            <a:ext cx="10031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37</a:t>
            </a:fld>
            <a:endParaRPr lang="ja-JP" altLang="en-US" dirty="0"/>
          </a:p>
        </p:txBody>
      </p:sp>
      <p:sp>
        <p:nvSpPr>
          <p:cNvPr id="18" name="右矢印 17"/>
          <p:cNvSpPr/>
          <p:nvPr/>
        </p:nvSpPr>
        <p:spPr>
          <a:xfrm rot="10800000">
            <a:off x="7282321" y="3861048"/>
            <a:ext cx="458030" cy="39604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45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 animBg="1"/>
      <p:bldP spid="48" grpId="0" animBg="1"/>
      <p:bldP spid="50" grpId="0"/>
      <p:bldP spid="51" grpId="0"/>
      <p:bldP spid="53" grpId="0"/>
      <p:bldP spid="5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４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実験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03635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ネットワークを生成するプログラム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ネットワークの最大頂点数、作成ネットワーク数を入力すると、最大頂点までの各頂点が、どの頂点に枝を張ったのかを記録し保存した。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これを作成ネットワーク分生成した。</a:t>
            </a:r>
            <a:endParaRPr lang="ja-JP" altLang="en-US" u="sng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64088" y="2931527"/>
            <a:ext cx="2736304" cy="32983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０　１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２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３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　４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５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６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６　７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８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９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39552" y="3212976"/>
            <a:ext cx="2069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sz="1400" dirty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ja-JP" altLang="en-US" sz="1400" dirty="0"/>
          </a:p>
        </p:txBody>
      </p:sp>
      <p:sp>
        <p:nvSpPr>
          <p:cNvPr id="43" name="円/楕円 42"/>
          <p:cNvSpPr/>
          <p:nvPr/>
        </p:nvSpPr>
        <p:spPr>
          <a:xfrm>
            <a:off x="1408346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776745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776745" y="3592761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/>
          <p:cNvCxnSpPr>
            <a:stCxn id="44" idx="2"/>
            <a:endCxn id="43" idx="6"/>
          </p:cNvCxnSpPr>
          <p:nvPr/>
        </p:nvCxnSpPr>
        <p:spPr>
          <a:xfrm flipH="1">
            <a:off x="1840394" y="4756290"/>
            <a:ext cx="9363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円/楕円 47"/>
          <p:cNvSpPr/>
          <p:nvPr/>
        </p:nvSpPr>
        <p:spPr>
          <a:xfrm>
            <a:off x="4211960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529772" y="3881847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856239" y="4573733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1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1487840" y="4571624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0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3609266" y="3913205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4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2856239" y="3624119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2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91454" y="4573733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3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cxnSp>
        <p:nvCxnSpPr>
          <p:cNvPr id="69" name="直線コネクタ 68"/>
          <p:cNvCxnSpPr>
            <a:stCxn id="46" idx="4"/>
            <a:endCxn id="44" idx="0"/>
          </p:cNvCxnSpPr>
          <p:nvPr/>
        </p:nvCxnSpPr>
        <p:spPr>
          <a:xfrm>
            <a:off x="2992769" y="4024809"/>
            <a:ext cx="0" cy="5154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>
            <a:stCxn id="48" idx="2"/>
            <a:endCxn id="44" idx="6"/>
          </p:cNvCxnSpPr>
          <p:nvPr/>
        </p:nvCxnSpPr>
        <p:spPr>
          <a:xfrm flipH="1">
            <a:off x="3208793" y="4756290"/>
            <a:ext cx="10031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>
            <a:stCxn id="49" idx="5"/>
            <a:endCxn id="48" idx="1"/>
          </p:cNvCxnSpPr>
          <p:nvPr/>
        </p:nvCxnSpPr>
        <p:spPr>
          <a:xfrm>
            <a:off x="3898548" y="4250623"/>
            <a:ext cx="376684" cy="3529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38</a:t>
            </a:fld>
            <a:endParaRPr lang="ja-JP" altLang="en-US" dirty="0"/>
          </a:p>
        </p:txBody>
      </p:sp>
      <p:sp>
        <p:nvSpPr>
          <p:cNvPr id="21" name="右矢印 20"/>
          <p:cNvSpPr/>
          <p:nvPr/>
        </p:nvSpPr>
        <p:spPr>
          <a:xfrm rot="10800000">
            <a:off x="7282321" y="4185083"/>
            <a:ext cx="458030" cy="39604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4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４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実験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03635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ネットワークを生成するプログラム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ネットワークの最大頂点数、作成ネットワーク数を入力すると、最大頂点までの各頂点が、どの頂点に枝を張ったのかを記録し保存した。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これを作成ネットワーク分生成した。</a:t>
            </a:r>
            <a:endParaRPr lang="ja-JP" altLang="en-US" u="sng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64088" y="2931527"/>
            <a:ext cx="2736304" cy="32983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０　１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２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３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　４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５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６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６　７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８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９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39552" y="3212976"/>
            <a:ext cx="2069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sz="1400" dirty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ja-JP" altLang="en-US" sz="1400" dirty="0"/>
          </a:p>
        </p:txBody>
      </p:sp>
      <p:sp>
        <p:nvSpPr>
          <p:cNvPr id="27" name="円/楕円 26"/>
          <p:cNvSpPr/>
          <p:nvPr/>
        </p:nvSpPr>
        <p:spPr>
          <a:xfrm>
            <a:off x="1777122" y="3745513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1856616" y="377687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5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1408346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776745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776745" y="3592761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/>
          <p:cNvCxnSpPr>
            <a:stCxn id="44" idx="2"/>
            <a:endCxn id="43" idx="6"/>
          </p:cNvCxnSpPr>
          <p:nvPr/>
        </p:nvCxnSpPr>
        <p:spPr>
          <a:xfrm flipH="1">
            <a:off x="1840394" y="4756290"/>
            <a:ext cx="9363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円/楕円 47"/>
          <p:cNvSpPr/>
          <p:nvPr/>
        </p:nvSpPr>
        <p:spPr>
          <a:xfrm>
            <a:off x="4211960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529772" y="3881847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856239" y="4573733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1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1487840" y="4571624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0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3609266" y="3913205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4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2856239" y="3624119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2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91454" y="4573733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3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cxnSp>
        <p:nvCxnSpPr>
          <p:cNvPr id="69" name="直線コネクタ 68"/>
          <p:cNvCxnSpPr>
            <a:stCxn id="46" idx="4"/>
            <a:endCxn id="44" idx="0"/>
          </p:cNvCxnSpPr>
          <p:nvPr/>
        </p:nvCxnSpPr>
        <p:spPr>
          <a:xfrm>
            <a:off x="2992769" y="4024809"/>
            <a:ext cx="0" cy="5154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>
            <a:stCxn id="48" idx="2"/>
            <a:endCxn id="44" idx="6"/>
          </p:cNvCxnSpPr>
          <p:nvPr/>
        </p:nvCxnSpPr>
        <p:spPr>
          <a:xfrm flipH="1">
            <a:off x="3208793" y="4756290"/>
            <a:ext cx="10031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>
            <a:stCxn id="49" idx="5"/>
            <a:endCxn id="48" idx="1"/>
          </p:cNvCxnSpPr>
          <p:nvPr/>
        </p:nvCxnSpPr>
        <p:spPr>
          <a:xfrm>
            <a:off x="3898548" y="4250623"/>
            <a:ext cx="376684" cy="3529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>
            <a:stCxn id="44" idx="1"/>
            <a:endCxn id="27" idx="5"/>
          </p:cNvCxnSpPr>
          <p:nvPr/>
        </p:nvCxnSpPr>
        <p:spPr>
          <a:xfrm flipH="1" flipV="1">
            <a:off x="2145898" y="4114289"/>
            <a:ext cx="694119" cy="4892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39</a:t>
            </a:fld>
            <a:endParaRPr lang="ja-JP" altLang="en-US" dirty="0"/>
          </a:p>
        </p:txBody>
      </p:sp>
      <p:sp>
        <p:nvSpPr>
          <p:cNvPr id="24" name="右矢印 23"/>
          <p:cNvSpPr/>
          <p:nvPr/>
        </p:nvSpPr>
        <p:spPr>
          <a:xfrm rot="10800000">
            <a:off x="7282321" y="4509120"/>
            <a:ext cx="458030" cy="39604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7" grpId="0"/>
      <p:bldP spid="43" grpId="0" animBg="1"/>
      <p:bldP spid="44" grpId="0" animBg="1"/>
      <p:bldP spid="46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１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始めに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984369" y="2509664"/>
            <a:ext cx="1151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6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要素：</a:t>
            </a:r>
            <a:r>
              <a:rPr lang="en-US" altLang="ja-JP" sz="16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6</a:t>
            </a:r>
            <a:endParaRPr lang="ja-JP" altLang="en-US" sz="16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3258477" y="2576248"/>
            <a:ext cx="360040" cy="39004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7380312" y="2958470"/>
            <a:ext cx="360040" cy="39004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995936" y="4802135"/>
            <a:ext cx="360040" cy="39004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073795" y="5048819"/>
            <a:ext cx="360040" cy="39004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6228184" y="3984545"/>
            <a:ext cx="360040" cy="39004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1438101" y="3594502"/>
            <a:ext cx="360040" cy="39004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>
            <a:stCxn id="23" idx="7"/>
            <a:endCxn id="13" idx="2"/>
          </p:cNvCxnSpPr>
          <p:nvPr/>
        </p:nvCxnSpPr>
        <p:spPr>
          <a:xfrm flipV="1">
            <a:off x="1745414" y="2771270"/>
            <a:ext cx="1513063" cy="8803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23" idx="4"/>
            <a:endCxn id="21" idx="1"/>
          </p:cNvCxnSpPr>
          <p:nvPr/>
        </p:nvCxnSpPr>
        <p:spPr>
          <a:xfrm>
            <a:off x="1618121" y="3984545"/>
            <a:ext cx="508401" cy="11213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3" idx="6"/>
            <a:endCxn id="20" idx="1"/>
          </p:cNvCxnSpPr>
          <p:nvPr/>
        </p:nvCxnSpPr>
        <p:spPr>
          <a:xfrm>
            <a:off x="1798141" y="3789524"/>
            <a:ext cx="2250522" cy="10697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21" idx="6"/>
            <a:endCxn id="20" idx="3"/>
          </p:cNvCxnSpPr>
          <p:nvPr/>
        </p:nvCxnSpPr>
        <p:spPr>
          <a:xfrm flipV="1">
            <a:off x="2433835" y="5135058"/>
            <a:ext cx="1614828" cy="1087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20" idx="6"/>
            <a:endCxn id="22" idx="3"/>
          </p:cNvCxnSpPr>
          <p:nvPr/>
        </p:nvCxnSpPr>
        <p:spPr>
          <a:xfrm flipV="1">
            <a:off x="4355976" y="4317468"/>
            <a:ext cx="1924935" cy="6796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13" idx="6"/>
            <a:endCxn id="22" idx="1"/>
          </p:cNvCxnSpPr>
          <p:nvPr/>
        </p:nvCxnSpPr>
        <p:spPr>
          <a:xfrm>
            <a:off x="3618517" y="2771270"/>
            <a:ext cx="2662394" cy="12703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22" idx="7"/>
            <a:endCxn id="19" idx="3"/>
          </p:cNvCxnSpPr>
          <p:nvPr/>
        </p:nvCxnSpPr>
        <p:spPr>
          <a:xfrm flipV="1">
            <a:off x="6535497" y="3291393"/>
            <a:ext cx="897542" cy="7502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467544" y="148478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u="sng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ネットワークとは？</a:t>
            </a:r>
            <a:endParaRPr lang="en-US" altLang="ja-JP" u="sng" dirty="0" smtClean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  <a:p>
            <a:pPr lvl="0"/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頂点と枝からなり、流れがあるもの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3599993" y="5345786"/>
            <a:ext cx="1151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6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要素：</a:t>
            </a:r>
            <a:r>
              <a:rPr lang="en-US" altLang="ja-JP" sz="16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4</a:t>
            </a:r>
            <a:endParaRPr lang="ja-JP" altLang="en-US" sz="16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2862534" y="2177165"/>
            <a:ext cx="1151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6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要素：</a:t>
            </a:r>
            <a:r>
              <a:rPr lang="en-US" altLang="ja-JP" sz="16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1</a:t>
            </a:r>
            <a:endParaRPr lang="ja-JP" altLang="en-US" sz="16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5832241" y="4488035"/>
            <a:ext cx="1151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6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要素：</a:t>
            </a:r>
            <a:r>
              <a:rPr lang="en-US" altLang="ja-JP" sz="16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5</a:t>
            </a:r>
            <a:endParaRPr lang="ja-JP" altLang="en-US" sz="16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1677852" y="5538718"/>
            <a:ext cx="1151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6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要素：</a:t>
            </a:r>
            <a:r>
              <a:rPr lang="en-US" altLang="ja-JP" sz="16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3</a:t>
            </a:r>
            <a:endParaRPr lang="ja-JP" altLang="en-US" sz="16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1030111" y="3272922"/>
            <a:ext cx="1151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6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要素：</a:t>
            </a:r>
            <a:r>
              <a:rPr lang="en-US" altLang="ja-JP" sz="16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2</a:t>
            </a:r>
            <a:endParaRPr lang="ja-JP" altLang="en-US" sz="16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044" name="スライド番号プレースホルダー 104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4</a:t>
            </a:fld>
            <a:endParaRPr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4175955" y="5796553"/>
            <a:ext cx="4887416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1600" dirty="0">
                <a:latin typeface="IPAゴシック" pitchFamily="49" charset="-128"/>
                <a:ea typeface="IPAゴシック" pitchFamily="49" charset="-128"/>
              </a:rPr>
              <a:t>頂点</a:t>
            </a:r>
            <a:r>
              <a:rPr lang="ja-JP" altLang="en-US" sz="1600" dirty="0" smtClean="0">
                <a:latin typeface="IPAゴシック" pitchFamily="49" charset="-128"/>
                <a:ea typeface="IPAゴシック" pitchFamily="49" charset="-128"/>
              </a:rPr>
              <a:t>：ネットワーク</a:t>
            </a:r>
            <a:r>
              <a:rPr lang="ja-JP" altLang="en-US" sz="1600" dirty="0">
                <a:latin typeface="IPAゴシック" pitchFamily="49" charset="-128"/>
                <a:ea typeface="IPAゴシック" pitchFamily="49" charset="-128"/>
              </a:rPr>
              <a:t>を構成する一つ一つの</a:t>
            </a:r>
            <a:r>
              <a:rPr lang="ja-JP" altLang="en-US" sz="1600" dirty="0" smtClean="0">
                <a:latin typeface="IPAゴシック" pitchFamily="49" charset="-128"/>
                <a:ea typeface="IPAゴシック" pitchFamily="49" charset="-128"/>
              </a:rPr>
              <a:t>要素。</a:t>
            </a:r>
            <a:endParaRPr lang="en-US" altLang="ja-JP" sz="1600" dirty="0" smtClean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1600" dirty="0" smtClean="0">
                <a:latin typeface="IPAゴシック" pitchFamily="49" charset="-128"/>
                <a:ea typeface="IPAゴシック" pitchFamily="49" charset="-128"/>
              </a:rPr>
              <a:t>枝　：頂点と頂点を結ぶ線</a:t>
            </a:r>
            <a:endParaRPr lang="en-US" altLang="ja-JP" sz="1600" dirty="0" smtClean="0"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85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４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実験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03635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ネットワークを生成するプログラム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ネットワークの最大頂点数、作成ネットワーク数を入力すると、最大頂点までの各頂点が、どの頂点に枝を張ったのかを記録し保存した。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これを作成ネットワーク分生成した。</a:t>
            </a:r>
            <a:endParaRPr lang="ja-JP" altLang="en-US" u="sng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64088" y="2931527"/>
            <a:ext cx="2736304" cy="32983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０　１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２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３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　４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５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６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６　７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８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９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39552" y="3212976"/>
            <a:ext cx="2069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sz="1400" dirty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ja-JP" altLang="en-US" sz="1400" dirty="0"/>
          </a:p>
        </p:txBody>
      </p:sp>
      <p:sp>
        <p:nvSpPr>
          <p:cNvPr id="27" name="円/楕円 26"/>
          <p:cNvSpPr/>
          <p:nvPr/>
        </p:nvSpPr>
        <p:spPr>
          <a:xfrm>
            <a:off x="1777122" y="3745513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1408346" y="5420100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>
            <a:stCxn id="28" idx="7"/>
            <a:endCxn id="44" idx="3"/>
          </p:cNvCxnSpPr>
          <p:nvPr/>
        </p:nvCxnSpPr>
        <p:spPr>
          <a:xfrm flipV="1">
            <a:off x="1777122" y="4909042"/>
            <a:ext cx="1062895" cy="5743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1487840" y="5453567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6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856616" y="377687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5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1408346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776745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776745" y="3592761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/>
          <p:cNvCxnSpPr>
            <a:stCxn id="44" idx="2"/>
            <a:endCxn id="43" idx="6"/>
          </p:cNvCxnSpPr>
          <p:nvPr/>
        </p:nvCxnSpPr>
        <p:spPr>
          <a:xfrm flipH="1">
            <a:off x="1840394" y="4756290"/>
            <a:ext cx="9363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円/楕円 47"/>
          <p:cNvSpPr/>
          <p:nvPr/>
        </p:nvSpPr>
        <p:spPr>
          <a:xfrm>
            <a:off x="4211960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529772" y="3881847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856239" y="4573733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1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1487840" y="4571624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0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3609266" y="3913205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4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2856239" y="3624119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2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91454" y="4573733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3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cxnSp>
        <p:nvCxnSpPr>
          <p:cNvPr id="69" name="直線コネクタ 68"/>
          <p:cNvCxnSpPr>
            <a:stCxn id="46" idx="4"/>
            <a:endCxn id="44" idx="0"/>
          </p:cNvCxnSpPr>
          <p:nvPr/>
        </p:nvCxnSpPr>
        <p:spPr>
          <a:xfrm>
            <a:off x="2992769" y="4024809"/>
            <a:ext cx="0" cy="5154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>
            <a:stCxn id="48" idx="2"/>
            <a:endCxn id="44" idx="6"/>
          </p:cNvCxnSpPr>
          <p:nvPr/>
        </p:nvCxnSpPr>
        <p:spPr>
          <a:xfrm flipH="1">
            <a:off x="3208793" y="4756290"/>
            <a:ext cx="10031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>
            <a:stCxn id="49" idx="5"/>
            <a:endCxn id="48" idx="1"/>
          </p:cNvCxnSpPr>
          <p:nvPr/>
        </p:nvCxnSpPr>
        <p:spPr>
          <a:xfrm>
            <a:off x="3898548" y="4250623"/>
            <a:ext cx="376684" cy="3529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>
            <a:stCxn id="44" idx="1"/>
            <a:endCxn id="27" idx="5"/>
          </p:cNvCxnSpPr>
          <p:nvPr/>
        </p:nvCxnSpPr>
        <p:spPr>
          <a:xfrm flipH="1" flipV="1">
            <a:off x="2145898" y="4114289"/>
            <a:ext cx="694119" cy="4892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40</a:t>
            </a:fld>
            <a:endParaRPr lang="ja-JP" altLang="en-US" dirty="0"/>
          </a:p>
        </p:txBody>
      </p:sp>
      <p:sp>
        <p:nvSpPr>
          <p:cNvPr id="29" name="右矢印 28"/>
          <p:cNvSpPr/>
          <p:nvPr/>
        </p:nvSpPr>
        <p:spPr>
          <a:xfrm rot="10800000">
            <a:off x="7282321" y="4833155"/>
            <a:ext cx="458030" cy="39604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5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6" grpId="0"/>
      <p:bldP spid="37" grpId="0"/>
      <p:bldP spid="43" grpId="0" animBg="1"/>
      <p:bldP spid="44" grpId="0" animBg="1"/>
      <p:bldP spid="46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４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実験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03635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ネットワークを生成するプログラム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ネットワークの最大頂点数、作成ネットワーク数を入力すると、最大頂点までの各頂点が、どの頂点に枝を張ったのかを記録し保存した。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これを作成ネットワーク分生成した。</a:t>
            </a:r>
            <a:endParaRPr lang="ja-JP" altLang="en-US" u="sng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64088" y="2931527"/>
            <a:ext cx="2736304" cy="32983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０　１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２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３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　４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５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６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６　７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８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９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39552" y="3212976"/>
            <a:ext cx="2069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sz="1400" dirty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ja-JP" altLang="en-US" sz="1400" dirty="0"/>
          </a:p>
        </p:txBody>
      </p:sp>
      <p:sp>
        <p:nvSpPr>
          <p:cNvPr id="27" name="円/楕円 26"/>
          <p:cNvSpPr/>
          <p:nvPr/>
        </p:nvSpPr>
        <p:spPr>
          <a:xfrm>
            <a:off x="1777122" y="3745513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1408346" y="5420100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2503685" y="5707962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>
            <a:stCxn id="28" idx="7"/>
            <a:endCxn id="44" idx="3"/>
          </p:cNvCxnSpPr>
          <p:nvPr/>
        </p:nvCxnSpPr>
        <p:spPr>
          <a:xfrm flipV="1">
            <a:off x="1777122" y="4909042"/>
            <a:ext cx="1062895" cy="5743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1487840" y="5453567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6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856616" y="377687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5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583179" y="5739320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7</a:t>
            </a:r>
          </a:p>
        </p:txBody>
      </p:sp>
      <p:sp>
        <p:nvSpPr>
          <p:cNvPr id="43" name="円/楕円 42"/>
          <p:cNvSpPr/>
          <p:nvPr/>
        </p:nvSpPr>
        <p:spPr>
          <a:xfrm>
            <a:off x="1408346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776745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776745" y="3592761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/>
          <p:cNvCxnSpPr>
            <a:stCxn id="44" idx="2"/>
            <a:endCxn id="43" idx="6"/>
          </p:cNvCxnSpPr>
          <p:nvPr/>
        </p:nvCxnSpPr>
        <p:spPr>
          <a:xfrm flipH="1">
            <a:off x="1840394" y="4756290"/>
            <a:ext cx="9363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円/楕円 47"/>
          <p:cNvSpPr/>
          <p:nvPr/>
        </p:nvSpPr>
        <p:spPr>
          <a:xfrm>
            <a:off x="4211960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529772" y="3881847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856239" y="4573733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1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1487840" y="4571624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0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3609266" y="3913205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4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2856239" y="3624119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2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91454" y="4573733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3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cxnSp>
        <p:nvCxnSpPr>
          <p:cNvPr id="69" name="直線コネクタ 68"/>
          <p:cNvCxnSpPr>
            <a:stCxn id="46" idx="4"/>
            <a:endCxn id="44" idx="0"/>
          </p:cNvCxnSpPr>
          <p:nvPr/>
        </p:nvCxnSpPr>
        <p:spPr>
          <a:xfrm>
            <a:off x="2992769" y="4024809"/>
            <a:ext cx="0" cy="5154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>
            <a:stCxn id="48" idx="2"/>
            <a:endCxn id="44" idx="6"/>
          </p:cNvCxnSpPr>
          <p:nvPr/>
        </p:nvCxnSpPr>
        <p:spPr>
          <a:xfrm flipH="1">
            <a:off x="3208793" y="4756290"/>
            <a:ext cx="10031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>
            <a:stCxn id="49" idx="5"/>
            <a:endCxn id="48" idx="1"/>
          </p:cNvCxnSpPr>
          <p:nvPr/>
        </p:nvCxnSpPr>
        <p:spPr>
          <a:xfrm>
            <a:off x="3898548" y="4250623"/>
            <a:ext cx="376684" cy="3529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>
            <a:stCxn id="44" idx="1"/>
            <a:endCxn id="27" idx="5"/>
          </p:cNvCxnSpPr>
          <p:nvPr/>
        </p:nvCxnSpPr>
        <p:spPr>
          <a:xfrm flipH="1" flipV="1">
            <a:off x="2145898" y="4114289"/>
            <a:ext cx="694119" cy="4892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stCxn id="30" idx="2"/>
            <a:endCxn id="28" idx="6"/>
          </p:cNvCxnSpPr>
          <p:nvPr/>
        </p:nvCxnSpPr>
        <p:spPr>
          <a:xfrm flipH="1" flipV="1">
            <a:off x="1840394" y="5636124"/>
            <a:ext cx="663291" cy="2878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41</a:t>
            </a:fld>
            <a:endParaRPr lang="ja-JP" altLang="en-US" dirty="0"/>
          </a:p>
        </p:txBody>
      </p:sp>
      <p:sp>
        <p:nvSpPr>
          <p:cNvPr id="32" name="右矢印 31"/>
          <p:cNvSpPr/>
          <p:nvPr/>
        </p:nvSpPr>
        <p:spPr>
          <a:xfrm rot="10800000">
            <a:off x="7282321" y="5157192"/>
            <a:ext cx="458030" cy="39604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76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6" grpId="0"/>
      <p:bldP spid="37" grpId="0"/>
      <p:bldP spid="39" grpId="0"/>
      <p:bldP spid="43" grpId="0" animBg="1"/>
      <p:bldP spid="44" grpId="0" animBg="1"/>
      <p:bldP spid="46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４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実験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03635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ネットワークを生成するプログラム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ネットワークの最大頂点数、作成ネットワーク数を入力すると、最大頂点までの各頂点が、どの頂点に枝を張ったのかを記録し保存した。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これを作成ネットワーク分生成した。</a:t>
            </a:r>
            <a:endParaRPr lang="ja-JP" altLang="en-US" u="sng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64088" y="2931527"/>
            <a:ext cx="2736304" cy="32983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０　１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２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３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　４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５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６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６　７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８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９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39552" y="3212976"/>
            <a:ext cx="2069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sz="1400" dirty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ja-JP" altLang="en-US" sz="1400" dirty="0"/>
          </a:p>
        </p:txBody>
      </p:sp>
      <p:sp>
        <p:nvSpPr>
          <p:cNvPr id="27" name="円/楕円 26"/>
          <p:cNvSpPr/>
          <p:nvPr/>
        </p:nvSpPr>
        <p:spPr>
          <a:xfrm>
            <a:off x="1777122" y="3745513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1408346" y="5420100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2503685" y="5707962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>
            <a:stCxn id="28" idx="7"/>
            <a:endCxn id="44" idx="3"/>
          </p:cNvCxnSpPr>
          <p:nvPr/>
        </p:nvCxnSpPr>
        <p:spPr>
          <a:xfrm flipV="1">
            <a:off x="1777122" y="4909042"/>
            <a:ext cx="1062895" cy="5743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円/楕円 31"/>
          <p:cNvSpPr/>
          <p:nvPr/>
        </p:nvSpPr>
        <p:spPr>
          <a:xfrm>
            <a:off x="3368052" y="5636124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1487840" y="5453567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6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856616" y="377687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5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583179" y="5739320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7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3447546" y="566959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8</a:t>
            </a:r>
          </a:p>
        </p:txBody>
      </p:sp>
      <p:sp>
        <p:nvSpPr>
          <p:cNvPr id="43" name="円/楕円 42"/>
          <p:cNvSpPr/>
          <p:nvPr/>
        </p:nvSpPr>
        <p:spPr>
          <a:xfrm>
            <a:off x="1408346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776745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776745" y="3592761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/>
          <p:cNvCxnSpPr>
            <a:stCxn id="44" idx="2"/>
            <a:endCxn id="43" idx="6"/>
          </p:cNvCxnSpPr>
          <p:nvPr/>
        </p:nvCxnSpPr>
        <p:spPr>
          <a:xfrm flipH="1">
            <a:off x="1840394" y="4756290"/>
            <a:ext cx="9363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円/楕円 47"/>
          <p:cNvSpPr/>
          <p:nvPr/>
        </p:nvSpPr>
        <p:spPr>
          <a:xfrm>
            <a:off x="4211960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529772" y="3881847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856239" y="4573733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1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1487840" y="4571624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0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3609266" y="3913205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4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2856239" y="3624119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2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91454" y="4573733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3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cxnSp>
        <p:nvCxnSpPr>
          <p:cNvPr id="69" name="直線コネクタ 68"/>
          <p:cNvCxnSpPr>
            <a:stCxn id="46" idx="4"/>
            <a:endCxn id="44" idx="0"/>
          </p:cNvCxnSpPr>
          <p:nvPr/>
        </p:nvCxnSpPr>
        <p:spPr>
          <a:xfrm>
            <a:off x="2992769" y="4024809"/>
            <a:ext cx="0" cy="5154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>
            <a:stCxn id="48" idx="2"/>
            <a:endCxn id="44" idx="6"/>
          </p:cNvCxnSpPr>
          <p:nvPr/>
        </p:nvCxnSpPr>
        <p:spPr>
          <a:xfrm flipH="1">
            <a:off x="3208793" y="4756290"/>
            <a:ext cx="10031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>
            <a:stCxn id="49" idx="5"/>
            <a:endCxn id="48" idx="1"/>
          </p:cNvCxnSpPr>
          <p:nvPr/>
        </p:nvCxnSpPr>
        <p:spPr>
          <a:xfrm>
            <a:off x="3898548" y="4250623"/>
            <a:ext cx="376684" cy="3529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>
            <a:stCxn id="44" idx="1"/>
            <a:endCxn id="27" idx="5"/>
          </p:cNvCxnSpPr>
          <p:nvPr/>
        </p:nvCxnSpPr>
        <p:spPr>
          <a:xfrm flipH="1" flipV="1">
            <a:off x="2145898" y="4114289"/>
            <a:ext cx="694119" cy="4892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stCxn id="30" idx="2"/>
            <a:endCxn id="28" idx="6"/>
          </p:cNvCxnSpPr>
          <p:nvPr/>
        </p:nvCxnSpPr>
        <p:spPr>
          <a:xfrm flipH="1" flipV="1">
            <a:off x="1840394" y="5636124"/>
            <a:ext cx="663291" cy="2878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>
            <a:stCxn id="44" idx="4"/>
            <a:endCxn id="32" idx="1"/>
          </p:cNvCxnSpPr>
          <p:nvPr/>
        </p:nvCxnSpPr>
        <p:spPr>
          <a:xfrm>
            <a:off x="2992769" y="4972314"/>
            <a:ext cx="438555" cy="7270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42</a:t>
            </a:fld>
            <a:endParaRPr lang="ja-JP" altLang="en-US" dirty="0"/>
          </a:p>
        </p:txBody>
      </p:sp>
      <p:sp>
        <p:nvSpPr>
          <p:cNvPr id="33" name="右矢印 32"/>
          <p:cNvSpPr/>
          <p:nvPr/>
        </p:nvSpPr>
        <p:spPr>
          <a:xfrm rot="10800000">
            <a:off x="7282321" y="5481227"/>
            <a:ext cx="458030" cy="39604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24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2" grpId="0" animBg="1"/>
      <p:bldP spid="36" grpId="0"/>
      <p:bldP spid="37" grpId="0"/>
      <p:bldP spid="39" grpId="0"/>
      <p:bldP spid="40" grpId="0"/>
      <p:bldP spid="43" grpId="0" animBg="1"/>
      <p:bldP spid="44" grpId="0" animBg="1"/>
      <p:bldP spid="46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４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実験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818" y="1556792"/>
            <a:ext cx="7903635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ネットワークを生成するプログラム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ネットワークの最大頂点数、作成ネットワーク数を入力すると、最大頂点までの各頂点が、どの頂点に枝を張ったのかを記録し保存した。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これを作成ネットワーク分生成した。</a:t>
            </a:r>
            <a:endParaRPr lang="ja-JP" altLang="en-US" u="sng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64088" y="2931527"/>
            <a:ext cx="2736304" cy="32983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０　１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２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３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　４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５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６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６　７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８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９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39552" y="3212976"/>
            <a:ext cx="2069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sz="1400" dirty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ja-JP" altLang="en-US" sz="1400" dirty="0"/>
          </a:p>
        </p:txBody>
      </p:sp>
      <p:sp>
        <p:nvSpPr>
          <p:cNvPr id="27" name="円/楕円 26"/>
          <p:cNvSpPr/>
          <p:nvPr/>
        </p:nvSpPr>
        <p:spPr>
          <a:xfrm>
            <a:off x="1777122" y="3745513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1408346" y="5420100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2503685" y="5707962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>
            <a:stCxn id="28" idx="7"/>
            <a:endCxn id="44" idx="3"/>
          </p:cNvCxnSpPr>
          <p:nvPr/>
        </p:nvCxnSpPr>
        <p:spPr>
          <a:xfrm flipV="1">
            <a:off x="1777122" y="4909042"/>
            <a:ext cx="1062895" cy="5743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円/楕円 31"/>
          <p:cNvSpPr/>
          <p:nvPr/>
        </p:nvSpPr>
        <p:spPr>
          <a:xfrm>
            <a:off x="3368052" y="5636124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125294" y="5304497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1487840" y="5453567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6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856616" y="377687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5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204788" y="5335855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9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583179" y="5739320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7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3447546" y="5669591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8</a:t>
            </a:r>
          </a:p>
        </p:txBody>
      </p:sp>
      <p:sp>
        <p:nvSpPr>
          <p:cNvPr id="43" name="円/楕円 42"/>
          <p:cNvSpPr/>
          <p:nvPr/>
        </p:nvSpPr>
        <p:spPr>
          <a:xfrm>
            <a:off x="1408346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776745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776745" y="3592761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/>
          <p:cNvCxnSpPr>
            <a:stCxn id="44" idx="2"/>
            <a:endCxn id="43" idx="6"/>
          </p:cNvCxnSpPr>
          <p:nvPr/>
        </p:nvCxnSpPr>
        <p:spPr>
          <a:xfrm flipH="1">
            <a:off x="1840394" y="4756290"/>
            <a:ext cx="9363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円/楕円 47"/>
          <p:cNvSpPr/>
          <p:nvPr/>
        </p:nvSpPr>
        <p:spPr>
          <a:xfrm>
            <a:off x="4211960" y="4540266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529772" y="3881847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856239" y="4573733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1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1487840" y="4571624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0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3609266" y="3913205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4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2856239" y="3624119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2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91454" y="4573733"/>
            <a:ext cx="27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3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cxnSp>
        <p:nvCxnSpPr>
          <p:cNvPr id="69" name="直線コネクタ 68"/>
          <p:cNvCxnSpPr>
            <a:stCxn id="46" idx="4"/>
            <a:endCxn id="44" idx="0"/>
          </p:cNvCxnSpPr>
          <p:nvPr/>
        </p:nvCxnSpPr>
        <p:spPr>
          <a:xfrm>
            <a:off x="2992769" y="4024809"/>
            <a:ext cx="0" cy="5154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>
            <a:stCxn id="48" idx="2"/>
            <a:endCxn id="44" idx="6"/>
          </p:cNvCxnSpPr>
          <p:nvPr/>
        </p:nvCxnSpPr>
        <p:spPr>
          <a:xfrm flipH="1">
            <a:off x="3208793" y="4756290"/>
            <a:ext cx="10031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>
            <a:stCxn id="49" idx="5"/>
            <a:endCxn id="48" idx="1"/>
          </p:cNvCxnSpPr>
          <p:nvPr/>
        </p:nvCxnSpPr>
        <p:spPr>
          <a:xfrm>
            <a:off x="3898548" y="4250623"/>
            <a:ext cx="376684" cy="3529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>
            <a:stCxn id="44" idx="1"/>
            <a:endCxn id="27" idx="5"/>
          </p:cNvCxnSpPr>
          <p:nvPr/>
        </p:nvCxnSpPr>
        <p:spPr>
          <a:xfrm flipH="1" flipV="1">
            <a:off x="2145898" y="4114289"/>
            <a:ext cx="694119" cy="4892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stCxn id="30" idx="2"/>
            <a:endCxn id="28" idx="6"/>
          </p:cNvCxnSpPr>
          <p:nvPr/>
        </p:nvCxnSpPr>
        <p:spPr>
          <a:xfrm flipH="1" flipV="1">
            <a:off x="1840394" y="5636124"/>
            <a:ext cx="663291" cy="2878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>
            <a:stCxn id="44" idx="4"/>
            <a:endCxn id="32" idx="1"/>
          </p:cNvCxnSpPr>
          <p:nvPr/>
        </p:nvCxnSpPr>
        <p:spPr>
          <a:xfrm>
            <a:off x="2992769" y="4972314"/>
            <a:ext cx="438555" cy="7270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>
            <a:stCxn id="44" idx="5"/>
            <a:endCxn id="33" idx="1"/>
          </p:cNvCxnSpPr>
          <p:nvPr/>
        </p:nvCxnSpPr>
        <p:spPr>
          <a:xfrm>
            <a:off x="3145521" y="4909042"/>
            <a:ext cx="1043045" cy="4587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43</a:t>
            </a:fld>
            <a:endParaRPr lang="ja-JP" altLang="en-US" dirty="0"/>
          </a:p>
        </p:txBody>
      </p:sp>
      <p:sp>
        <p:nvSpPr>
          <p:cNvPr id="41" name="右矢印 40"/>
          <p:cNvSpPr/>
          <p:nvPr/>
        </p:nvSpPr>
        <p:spPr>
          <a:xfrm rot="10800000">
            <a:off x="7282321" y="5769259"/>
            <a:ext cx="458030" cy="39604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12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2" grpId="0" animBg="1"/>
      <p:bldP spid="33" grpId="0" animBg="1"/>
      <p:bldP spid="36" grpId="0"/>
      <p:bldP spid="37" grpId="0"/>
      <p:bldP spid="38" grpId="0"/>
      <p:bldP spid="39" grpId="0"/>
      <p:bldP spid="40" grpId="0"/>
      <p:bldP spid="43" grpId="0" animBg="1"/>
      <p:bldP spid="44" grpId="0" animBg="1"/>
      <p:bldP spid="46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72818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４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実験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35255" y="1556792"/>
            <a:ext cx="790363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生成したネットワークを読み取りシュミレーションする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プログラム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最大頂点までの各頂点が、どの頂点に枝を張ったのか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を読み取りプログラム内に格納した。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64088" y="2931527"/>
            <a:ext cx="2736304" cy="32983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０　１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２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３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　４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５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６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６　７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８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９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831526"/>
              </p:ext>
            </p:extLst>
          </p:nvPr>
        </p:nvGraphicFramePr>
        <p:xfrm>
          <a:off x="971601" y="2996952"/>
          <a:ext cx="3130103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208280"/>
              </a:tblGrid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ysClr val="windowText" lastClr="000000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0</a:t>
                      </a:r>
                      <a:endParaRPr kumimoji="1" lang="ja-JP" altLang="en-US" sz="1400" b="0" dirty="0">
                        <a:solidFill>
                          <a:sysClr val="windowText" lastClr="000000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0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2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3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4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5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6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7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8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9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正方形/長方形 40"/>
          <p:cNvSpPr/>
          <p:nvPr/>
        </p:nvSpPr>
        <p:spPr>
          <a:xfrm>
            <a:off x="899593" y="2610927"/>
            <a:ext cx="504055" cy="366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200" dirty="0">
                <a:latin typeface="IPAゴシック" pitchFamily="49" charset="-128"/>
                <a:ea typeface="IPAゴシック" pitchFamily="49" charset="-128"/>
              </a:rPr>
              <a:t>頂点</a:t>
            </a:r>
            <a:endParaRPr lang="en-US" altLang="ja-JP" sz="12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907704" y="2610927"/>
            <a:ext cx="151216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200" dirty="0" smtClean="0">
                <a:latin typeface="IPAゴシック" pitchFamily="49" charset="-128"/>
                <a:ea typeface="IPAゴシック" pitchFamily="49" charset="-128"/>
              </a:rPr>
              <a:t>頂点へのポインタ</a:t>
            </a:r>
            <a:endParaRPr lang="en-US" altLang="ja-JP" sz="12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5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44</a:t>
            </a:fld>
            <a:endParaRPr lang="ja-JP" altLang="en-US" dirty="0"/>
          </a:p>
        </p:txBody>
      </p:sp>
      <p:sp>
        <p:nvSpPr>
          <p:cNvPr id="11" name="右矢印 10"/>
          <p:cNvSpPr/>
          <p:nvPr/>
        </p:nvSpPr>
        <p:spPr>
          <a:xfrm rot="10800000">
            <a:off x="7282321" y="3248980"/>
            <a:ext cx="458030" cy="39604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4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72818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４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実験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35255" y="1556792"/>
            <a:ext cx="790363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生成したネットワークを読み取りシュミレーションする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プログラム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最大頂点までの各頂点が、どの頂点に枝を張ったのか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を読み取りプログラム内に格納した。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64088" y="2931527"/>
            <a:ext cx="2736304" cy="32983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０　１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２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３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　４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５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６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６　７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８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９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614496"/>
              </p:ext>
            </p:extLst>
          </p:nvPr>
        </p:nvGraphicFramePr>
        <p:xfrm>
          <a:off x="971601" y="2996952"/>
          <a:ext cx="3130103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208280"/>
              </a:tblGrid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ysClr val="windowText" lastClr="000000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0</a:t>
                      </a:r>
                      <a:endParaRPr kumimoji="1" lang="ja-JP" altLang="en-US" sz="1400" b="0" dirty="0">
                        <a:solidFill>
                          <a:sysClr val="windowText" lastClr="000000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0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2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2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3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4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5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6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7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8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9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正方形/長方形 40"/>
          <p:cNvSpPr/>
          <p:nvPr/>
        </p:nvSpPr>
        <p:spPr>
          <a:xfrm>
            <a:off x="899593" y="2610927"/>
            <a:ext cx="504055" cy="366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200" dirty="0">
                <a:latin typeface="IPAゴシック" pitchFamily="49" charset="-128"/>
                <a:ea typeface="IPAゴシック" pitchFamily="49" charset="-128"/>
              </a:rPr>
              <a:t>頂点</a:t>
            </a:r>
            <a:endParaRPr lang="en-US" altLang="ja-JP" sz="12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907704" y="2610927"/>
            <a:ext cx="151216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200" dirty="0" smtClean="0">
                <a:latin typeface="IPAゴシック" pitchFamily="49" charset="-128"/>
                <a:ea typeface="IPAゴシック" pitchFamily="49" charset="-128"/>
              </a:rPr>
              <a:t>頂点へのポインタ</a:t>
            </a:r>
            <a:endParaRPr lang="en-US" altLang="ja-JP" sz="12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5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45</a:t>
            </a:fld>
            <a:endParaRPr lang="ja-JP" altLang="en-US" dirty="0"/>
          </a:p>
        </p:txBody>
      </p:sp>
      <p:sp>
        <p:nvSpPr>
          <p:cNvPr id="11" name="右矢印 10"/>
          <p:cNvSpPr/>
          <p:nvPr/>
        </p:nvSpPr>
        <p:spPr>
          <a:xfrm rot="10800000">
            <a:off x="7282321" y="3573016"/>
            <a:ext cx="458030" cy="39604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7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72818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４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実験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35255" y="1556792"/>
            <a:ext cx="790363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生成したネットワークを読み取りシュミレーションする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プログラム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最大頂点までの各頂点が、どの頂点に枝を張ったのか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を読み取りプログラム内に格納した。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64088" y="2931527"/>
            <a:ext cx="2736304" cy="32983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０　１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２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３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　４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５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６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６　７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８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９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996824"/>
              </p:ext>
            </p:extLst>
          </p:nvPr>
        </p:nvGraphicFramePr>
        <p:xfrm>
          <a:off x="971601" y="2996952"/>
          <a:ext cx="3130103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208280"/>
              </a:tblGrid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ysClr val="windowText" lastClr="000000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0</a:t>
                      </a:r>
                      <a:endParaRPr kumimoji="1" lang="ja-JP" altLang="en-US" sz="1400" b="0" dirty="0">
                        <a:solidFill>
                          <a:sysClr val="windowText" lastClr="000000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0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2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3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2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3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4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5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6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7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8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9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正方形/長方形 40"/>
          <p:cNvSpPr/>
          <p:nvPr/>
        </p:nvSpPr>
        <p:spPr>
          <a:xfrm>
            <a:off x="899593" y="2610927"/>
            <a:ext cx="504055" cy="366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200" dirty="0">
                <a:latin typeface="IPAゴシック" pitchFamily="49" charset="-128"/>
                <a:ea typeface="IPAゴシック" pitchFamily="49" charset="-128"/>
              </a:rPr>
              <a:t>頂点</a:t>
            </a:r>
            <a:endParaRPr lang="en-US" altLang="ja-JP" sz="12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907704" y="2610927"/>
            <a:ext cx="151216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200" dirty="0" smtClean="0">
                <a:latin typeface="IPAゴシック" pitchFamily="49" charset="-128"/>
                <a:ea typeface="IPAゴシック" pitchFamily="49" charset="-128"/>
              </a:rPr>
              <a:t>頂点へのポインタ</a:t>
            </a:r>
            <a:endParaRPr lang="en-US" altLang="ja-JP" sz="12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5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46</a:t>
            </a:fld>
            <a:endParaRPr lang="ja-JP" altLang="en-US" dirty="0"/>
          </a:p>
        </p:txBody>
      </p:sp>
      <p:sp>
        <p:nvSpPr>
          <p:cNvPr id="11" name="右矢印 10"/>
          <p:cNvSpPr/>
          <p:nvPr/>
        </p:nvSpPr>
        <p:spPr>
          <a:xfrm rot="10800000">
            <a:off x="7282321" y="3861048"/>
            <a:ext cx="458030" cy="39604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1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72818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４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実験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35255" y="1556792"/>
            <a:ext cx="790363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生成したネットワークを読み取りシュミレーションする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プログラム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最大頂点までの各頂点が、どの頂点に枝を張ったのか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を読み取りプログラム内に格納した。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64088" y="2931527"/>
            <a:ext cx="2736304" cy="32983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０　１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２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３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　４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５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６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６　７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８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９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126702"/>
              </p:ext>
            </p:extLst>
          </p:nvPr>
        </p:nvGraphicFramePr>
        <p:xfrm>
          <a:off x="971601" y="2996952"/>
          <a:ext cx="3130103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208280"/>
              </a:tblGrid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ysClr val="windowText" lastClr="000000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0</a:t>
                      </a:r>
                      <a:endParaRPr kumimoji="1" lang="ja-JP" altLang="en-US" sz="1400" b="0" dirty="0">
                        <a:solidFill>
                          <a:sysClr val="windowText" lastClr="000000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0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2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3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2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3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4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4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3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5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6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7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8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9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正方形/長方形 40"/>
          <p:cNvSpPr/>
          <p:nvPr/>
        </p:nvSpPr>
        <p:spPr>
          <a:xfrm>
            <a:off x="899593" y="2610927"/>
            <a:ext cx="504055" cy="366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200" dirty="0">
                <a:latin typeface="IPAゴシック" pitchFamily="49" charset="-128"/>
                <a:ea typeface="IPAゴシック" pitchFamily="49" charset="-128"/>
              </a:rPr>
              <a:t>頂点</a:t>
            </a:r>
            <a:endParaRPr lang="en-US" altLang="ja-JP" sz="12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907704" y="2610927"/>
            <a:ext cx="151216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200" dirty="0" smtClean="0">
                <a:latin typeface="IPAゴシック" pitchFamily="49" charset="-128"/>
                <a:ea typeface="IPAゴシック" pitchFamily="49" charset="-128"/>
              </a:rPr>
              <a:t>頂点へのポインタ</a:t>
            </a:r>
            <a:endParaRPr lang="en-US" altLang="ja-JP" sz="12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5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47</a:t>
            </a:fld>
            <a:endParaRPr lang="ja-JP" altLang="en-US" dirty="0"/>
          </a:p>
        </p:txBody>
      </p:sp>
      <p:sp>
        <p:nvSpPr>
          <p:cNvPr id="11" name="右矢印 10"/>
          <p:cNvSpPr/>
          <p:nvPr/>
        </p:nvSpPr>
        <p:spPr>
          <a:xfrm rot="10800000">
            <a:off x="7282321" y="4185083"/>
            <a:ext cx="458030" cy="39604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8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72818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４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実験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35255" y="1556792"/>
            <a:ext cx="790363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生成したネットワークを読み取りシュミレーションする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プログラム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最大頂点までの各頂点が、どの頂点に枝を張ったのか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を読み取りプログラム内に格納した。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64088" y="2931527"/>
            <a:ext cx="2736304" cy="32983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０　１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２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３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　４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５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６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６　７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８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９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237365"/>
              </p:ext>
            </p:extLst>
          </p:nvPr>
        </p:nvGraphicFramePr>
        <p:xfrm>
          <a:off x="971601" y="2996952"/>
          <a:ext cx="3130103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208280"/>
              </a:tblGrid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ysClr val="windowText" lastClr="000000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0</a:t>
                      </a:r>
                      <a:endParaRPr kumimoji="1" lang="ja-JP" altLang="en-US" sz="1400" b="0" dirty="0">
                        <a:solidFill>
                          <a:sysClr val="windowText" lastClr="000000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0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2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3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5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2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3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4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4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3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5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6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7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8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9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正方形/長方形 40"/>
          <p:cNvSpPr/>
          <p:nvPr/>
        </p:nvSpPr>
        <p:spPr>
          <a:xfrm>
            <a:off x="899593" y="2610927"/>
            <a:ext cx="504055" cy="366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200" dirty="0">
                <a:latin typeface="IPAゴシック" pitchFamily="49" charset="-128"/>
                <a:ea typeface="IPAゴシック" pitchFamily="49" charset="-128"/>
              </a:rPr>
              <a:t>頂点</a:t>
            </a:r>
            <a:endParaRPr lang="en-US" altLang="ja-JP" sz="12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907704" y="2610927"/>
            <a:ext cx="151216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200" dirty="0" smtClean="0">
                <a:latin typeface="IPAゴシック" pitchFamily="49" charset="-128"/>
                <a:ea typeface="IPAゴシック" pitchFamily="49" charset="-128"/>
              </a:rPr>
              <a:t>頂点へのポインタ</a:t>
            </a:r>
            <a:endParaRPr lang="en-US" altLang="ja-JP" sz="12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5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48</a:t>
            </a:fld>
            <a:endParaRPr lang="ja-JP" altLang="en-US" dirty="0"/>
          </a:p>
        </p:txBody>
      </p:sp>
      <p:sp>
        <p:nvSpPr>
          <p:cNvPr id="11" name="右矢印 10"/>
          <p:cNvSpPr/>
          <p:nvPr/>
        </p:nvSpPr>
        <p:spPr>
          <a:xfrm rot="10800000">
            <a:off x="7282321" y="4509120"/>
            <a:ext cx="458030" cy="39604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8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72818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４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実験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35255" y="1556792"/>
            <a:ext cx="790363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生成したネットワークを読み取りシュミレーションする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プログラム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最大頂点までの各頂点が、どの頂点に枝を張ったのか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を読み取りプログラム内に格納した。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64088" y="2931527"/>
            <a:ext cx="2736304" cy="32983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０　１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２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３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　４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５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６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６　７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８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９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566684"/>
              </p:ext>
            </p:extLst>
          </p:nvPr>
        </p:nvGraphicFramePr>
        <p:xfrm>
          <a:off x="971601" y="2996952"/>
          <a:ext cx="3130103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208280"/>
              </a:tblGrid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ysClr val="windowText" lastClr="000000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0</a:t>
                      </a:r>
                      <a:endParaRPr kumimoji="1" lang="ja-JP" altLang="en-US" sz="1400" b="0" dirty="0">
                        <a:solidFill>
                          <a:sysClr val="windowText" lastClr="000000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0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2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3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5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6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2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3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4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4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3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5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6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7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8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9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正方形/長方形 40"/>
          <p:cNvSpPr/>
          <p:nvPr/>
        </p:nvSpPr>
        <p:spPr>
          <a:xfrm>
            <a:off x="899593" y="2610927"/>
            <a:ext cx="504055" cy="366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200" dirty="0">
                <a:latin typeface="IPAゴシック" pitchFamily="49" charset="-128"/>
                <a:ea typeface="IPAゴシック" pitchFamily="49" charset="-128"/>
              </a:rPr>
              <a:t>頂点</a:t>
            </a:r>
            <a:endParaRPr lang="en-US" altLang="ja-JP" sz="12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907704" y="2610927"/>
            <a:ext cx="151216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200" dirty="0" smtClean="0">
                <a:latin typeface="IPAゴシック" pitchFamily="49" charset="-128"/>
                <a:ea typeface="IPAゴシック" pitchFamily="49" charset="-128"/>
              </a:rPr>
              <a:t>頂点へのポインタ</a:t>
            </a:r>
            <a:endParaRPr lang="en-US" altLang="ja-JP" sz="12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5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49</a:t>
            </a:fld>
            <a:endParaRPr lang="ja-JP" altLang="en-US" dirty="0"/>
          </a:p>
        </p:txBody>
      </p:sp>
      <p:sp>
        <p:nvSpPr>
          <p:cNvPr id="11" name="右矢印 10"/>
          <p:cNvSpPr/>
          <p:nvPr/>
        </p:nvSpPr>
        <p:spPr>
          <a:xfrm rot="10800000">
            <a:off x="7282321" y="4797152"/>
            <a:ext cx="458030" cy="39604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8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１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始めに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984369" y="2416170"/>
            <a:ext cx="1151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16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Ｅ</a:t>
            </a:r>
            <a:r>
              <a:rPr lang="ja-JP" altLang="en-US" sz="16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駅</a:t>
            </a:r>
            <a:endParaRPr lang="ja-JP" altLang="en-US" sz="16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3258477" y="2482754"/>
            <a:ext cx="360040" cy="39004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7380312" y="2864976"/>
            <a:ext cx="360040" cy="39004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995936" y="4708641"/>
            <a:ext cx="360040" cy="39004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6228184" y="3891051"/>
            <a:ext cx="360040" cy="39004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1246033" y="4173775"/>
            <a:ext cx="360040" cy="39004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>
            <a:stCxn id="23" idx="7"/>
            <a:endCxn id="13" idx="2"/>
          </p:cNvCxnSpPr>
          <p:nvPr/>
        </p:nvCxnSpPr>
        <p:spPr>
          <a:xfrm flipV="1">
            <a:off x="1553346" y="2677776"/>
            <a:ext cx="1705131" cy="15531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13" idx="4"/>
            <a:endCxn id="20" idx="1"/>
          </p:cNvCxnSpPr>
          <p:nvPr/>
        </p:nvCxnSpPr>
        <p:spPr>
          <a:xfrm>
            <a:off x="3438497" y="2872797"/>
            <a:ext cx="610166" cy="18929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13" idx="6"/>
            <a:endCxn id="22" idx="1"/>
          </p:cNvCxnSpPr>
          <p:nvPr/>
        </p:nvCxnSpPr>
        <p:spPr>
          <a:xfrm>
            <a:off x="3618517" y="2677776"/>
            <a:ext cx="2662394" cy="12703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22" idx="7"/>
            <a:endCxn id="19" idx="3"/>
          </p:cNvCxnSpPr>
          <p:nvPr/>
        </p:nvCxnSpPr>
        <p:spPr>
          <a:xfrm flipV="1">
            <a:off x="6535497" y="3197899"/>
            <a:ext cx="897542" cy="7502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467543" y="1484784"/>
            <a:ext cx="3546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u="sng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例</a:t>
            </a:r>
            <a:r>
              <a:rPr lang="ja-JP" altLang="en-US" u="sng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（</a:t>
            </a:r>
            <a:r>
              <a:rPr lang="ja-JP" altLang="en-US" u="sng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鉄道網）</a:t>
            </a:r>
            <a:endParaRPr lang="ja-JP" altLang="en-US" u="sng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3599993" y="5252292"/>
            <a:ext cx="1151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16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Ｃ</a:t>
            </a:r>
            <a:r>
              <a:rPr lang="ja-JP" altLang="en-US" sz="16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駅</a:t>
            </a:r>
            <a:endParaRPr lang="ja-JP" altLang="en-US" sz="16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2862534" y="2083671"/>
            <a:ext cx="1151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16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Ａ駅</a:t>
            </a:r>
            <a:endParaRPr lang="ja-JP" altLang="en-US" sz="16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5832241" y="4394541"/>
            <a:ext cx="1151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16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Ｄ</a:t>
            </a:r>
            <a:r>
              <a:rPr lang="ja-JP" altLang="en-US" sz="16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駅</a:t>
            </a:r>
            <a:endParaRPr lang="ja-JP" altLang="en-US" sz="16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850090" y="3747518"/>
            <a:ext cx="1151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16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Ｂ駅</a:t>
            </a:r>
            <a:endParaRPr lang="ja-JP" altLang="en-US" sz="16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044" name="スライド番号プレースホルダー 104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5</a:t>
            </a:fld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5374256" y="5426640"/>
            <a:ext cx="3264807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1400" dirty="0" smtClean="0">
                <a:latin typeface="IPAゴシック" pitchFamily="49" charset="-128"/>
                <a:ea typeface="IPAゴシック" pitchFamily="49" charset="-128"/>
              </a:rPr>
              <a:t>頂点：駅</a:t>
            </a:r>
            <a:endParaRPr lang="en-US" altLang="ja-JP" sz="1400" dirty="0" smtClean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枝　</a:t>
            </a:r>
            <a:r>
              <a:rPr lang="ja-JP" altLang="en-US" sz="1400" dirty="0" smtClean="0">
                <a:latin typeface="IPAゴシック" pitchFamily="49" charset="-128"/>
                <a:ea typeface="IPAゴシック" pitchFamily="49" charset="-128"/>
              </a:rPr>
              <a:t>：路線</a:t>
            </a:r>
            <a:endParaRPr lang="en-US" altLang="ja-JP" sz="1400" dirty="0" smtClean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1400" dirty="0" smtClean="0">
                <a:latin typeface="IPAゴシック" pitchFamily="49" charset="-128"/>
                <a:ea typeface="IPAゴシック" pitchFamily="49" charset="-128"/>
              </a:rPr>
              <a:t>次数：頂点から出ている辺の個数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1665037" y="3065204"/>
            <a:ext cx="1151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1600" dirty="0" smtClean="0">
                <a:solidFill>
                  <a:srgbClr val="7030A0"/>
                </a:solidFill>
                <a:latin typeface="IPAゴシック" pitchFamily="49" charset="-128"/>
                <a:ea typeface="IPAゴシック" pitchFamily="49" charset="-128"/>
              </a:rPr>
              <a:t>路線１</a:t>
            </a:r>
            <a:endParaRPr lang="ja-JP" altLang="en-US" sz="1600" dirty="0">
              <a:solidFill>
                <a:srgbClr val="7030A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231308" y="3234481"/>
            <a:ext cx="1151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1600" dirty="0" smtClean="0">
                <a:solidFill>
                  <a:srgbClr val="7030A0"/>
                </a:solidFill>
                <a:latin typeface="IPAゴシック" pitchFamily="49" charset="-128"/>
                <a:ea typeface="IPAゴシック" pitchFamily="49" charset="-128"/>
              </a:rPr>
              <a:t>路線４</a:t>
            </a:r>
            <a:endParaRPr lang="ja-JP" altLang="en-US" sz="1600" dirty="0">
              <a:solidFill>
                <a:srgbClr val="7030A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816962" y="3835221"/>
            <a:ext cx="1151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1600" dirty="0" smtClean="0">
                <a:solidFill>
                  <a:srgbClr val="7030A0"/>
                </a:solidFill>
                <a:latin typeface="IPAゴシック" pitchFamily="49" charset="-128"/>
                <a:ea typeface="IPAゴシック" pitchFamily="49" charset="-128"/>
              </a:rPr>
              <a:t>路線２</a:t>
            </a:r>
            <a:endParaRPr lang="ja-JP" altLang="en-US" sz="1600" dirty="0">
              <a:solidFill>
                <a:srgbClr val="7030A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572000" y="2916465"/>
            <a:ext cx="1151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1600" dirty="0" smtClean="0">
                <a:solidFill>
                  <a:srgbClr val="7030A0"/>
                </a:solidFill>
                <a:latin typeface="IPAゴシック" pitchFamily="49" charset="-128"/>
                <a:ea typeface="IPAゴシック" pitchFamily="49" charset="-128"/>
              </a:rPr>
              <a:t>路線３</a:t>
            </a:r>
            <a:endParaRPr lang="ja-JP" altLang="en-US" sz="1600" dirty="0">
              <a:solidFill>
                <a:srgbClr val="7030A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18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72818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４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実験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35255" y="1556792"/>
            <a:ext cx="790363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生成したネットワークを読み取りシュミレーションする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プログラム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最大頂点までの各頂点が、どの頂点に枝を張ったのか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を読み取りプログラム内に格納した。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64088" y="2931527"/>
            <a:ext cx="2736304" cy="32983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０　１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２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３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　４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５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６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６　７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８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９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025589"/>
              </p:ext>
            </p:extLst>
          </p:nvPr>
        </p:nvGraphicFramePr>
        <p:xfrm>
          <a:off x="971601" y="2996952"/>
          <a:ext cx="3130103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208280"/>
              </a:tblGrid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ysClr val="windowText" lastClr="000000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0</a:t>
                      </a:r>
                      <a:endParaRPr kumimoji="1" lang="ja-JP" altLang="en-US" sz="1400" b="0" dirty="0">
                        <a:solidFill>
                          <a:sysClr val="windowText" lastClr="000000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0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2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3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5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6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2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3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4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4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3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5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6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7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7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6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8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9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正方形/長方形 40"/>
          <p:cNvSpPr/>
          <p:nvPr/>
        </p:nvSpPr>
        <p:spPr>
          <a:xfrm>
            <a:off x="899593" y="2610927"/>
            <a:ext cx="504055" cy="366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200" dirty="0">
                <a:latin typeface="IPAゴシック" pitchFamily="49" charset="-128"/>
                <a:ea typeface="IPAゴシック" pitchFamily="49" charset="-128"/>
              </a:rPr>
              <a:t>頂点</a:t>
            </a:r>
            <a:endParaRPr lang="en-US" altLang="ja-JP" sz="12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907704" y="2610927"/>
            <a:ext cx="151216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200" dirty="0" smtClean="0">
                <a:latin typeface="IPAゴシック" pitchFamily="49" charset="-128"/>
                <a:ea typeface="IPAゴシック" pitchFamily="49" charset="-128"/>
              </a:rPr>
              <a:t>頂点へのポインタ</a:t>
            </a:r>
            <a:endParaRPr lang="en-US" altLang="ja-JP" sz="12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5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50</a:t>
            </a:fld>
            <a:endParaRPr lang="ja-JP" altLang="en-US" dirty="0"/>
          </a:p>
        </p:txBody>
      </p:sp>
      <p:sp>
        <p:nvSpPr>
          <p:cNvPr id="11" name="右矢印 10"/>
          <p:cNvSpPr/>
          <p:nvPr/>
        </p:nvSpPr>
        <p:spPr>
          <a:xfrm rot="10800000">
            <a:off x="7282321" y="5157192"/>
            <a:ext cx="458030" cy="39604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72818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４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実験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35255" y="1556792"/>
            <a:ext cx="790363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生成したネットワークを読み取りシュミレーションする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プログラム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最大頂点までの各頂点が、どの頂点に枝を張ったのか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を読み取りプログラム内に格納した。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64088" y="2931527"/>
            <a:ext cx="2736304" cy="32983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０　１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２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３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　４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５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６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６　７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８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９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862607"/>
              </p:ext>
            </p:extLst>
          </p:nvPr>
        </p:nvGraphicFramePr>
        <p:xfrm>
          <a:off x="971601" y="2996952"/>
          <a:ext cx="3130103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208280"/>
              </a:tblGrid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ysClr val="windowText" lastClr="000000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0</a:t>
                      </a:r>
                      <a:endParaRPr kumimoji="1" lang="ja-JP" altLang="en-US" sz="1400" b="0" dirty="0">
                        <a:solidFill>
                          <a:sysClr val="windowText" lastClr="000000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0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2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3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5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6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8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2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3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4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4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3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5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6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7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7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6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8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9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正方形/長方形 40"/>
          <p:cNvSpPr/>
          <p:nvPr/>
        </p:nvSpPr>
        <p:spPr>
          <a:xfrm>
            <a:off x="899593" y="2610927"/>
            <a:ext cx="504055" cy="366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200" dirty="0">
                <a:latin typeface="IPAゴシック" pitchFamily="49" charset="-128"/>
                <a:ea typeface="IPAゴシック" pitchFamily="49" charset="-128"/>
              </a:rPr>
              <a:t>頂点</a:t>
            </a:r>
            <a:endParaRPr lang="en-US" altLang="ja-JP" sz="12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907704" y="2610927"/>
            <a:ext cx="151216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200" dirty="0" smtClean="0">
                <a:latin typeface="IPAゴシック" pitchFamily="49" charset="-128"/>
                <a:ea typeface="IPAゴシック" pitchFamily="49" charset="-128"/>
              </a:rPr>
              <a:t>頂点へのポインタ</a:t>
            </a:r>
            <a:endParaRPr lang="en-US" altLang="ja-JP" sz="12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5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51</a:t>
            </a:fld>
            <a:endParaRPr lang="ja-JP" altLang="en-US" dirty="0"/>
          </a:p>
        </p:txBody>
      </p:sp>
      <p:sp>
        <p:nvSpPr>
          <p:cNvPr id="11" name="右矢印 10"/>
          <p:cNvSpPr/>
          <p:nvPr/>
        </p:nvSpPr>
        <p:spPr>
          <a:xfrm rot="10800000">
            <a:off x="7282321" y="5445224"/>
            <a:ext cx="458030" cy="39604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4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72818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４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実験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35255" y="1556792"/>
            <a:ext cx="790363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生成したネットワークを読み取りシュミレーションする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プログラム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最大頂点までの各頂点が、どの頂点に枝を張ったのか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を読み取りプログラム内に格納した。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64088" y="2931527"/>
            <a:ext cx="2736304" cy="32983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１０の場合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０　１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２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３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３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　４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５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６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６　７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８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１　９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407070"/>
              </p:ext>
            </p:extLst>
          </p:nvPr>
        </p:nvGraphicFramePr>
        <p:xfrm>
          <a:off x="971601" y="2996952"/>
          <a:ext cx="3130103" cy="304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324647"/>
                <a:gridCol w="208280"/>
              </a:tblGrid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ysClr val="windowText" lastClr="000000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0</a:t>
                      </a:r>
                      <a:endParaRPr kumimoji="1" lang="ja-JP" altLang="en-US" sz="1400" b="0" dirty="0">
                        <a:solidFill>
                          <a:sysClr val="windowText" lastClr="000000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0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2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3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5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6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8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9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2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3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4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4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3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5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6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7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7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6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8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9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IPA Pゴシック" pitchFamily="50" charset="-128"/>
                          <a:ea typeface="IPA Pゴシック" pitchFamily="50" charset="-128"/>
                        </a:rPr>
                        <a:t>1</a:t>
                      </a:r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正方形/長方形 40"/>
          <p:cNvSpPr/>
          <p:nvPr/>
        </p:nvSpPr>
        <p:spPr>
          <a:xfrm>
            <a:off x="899593" y="2610927"/>
            <a:ext cx="504055" cy="366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200" dirty="0">
                <a:latin typeface="IPAゴシック" pitchFamily="49" charset="-128"/>
                <a:ea typeface="IPAゴシック" pitchFamily="49" charset="-128"/>
              </a:rPr>
              <a:t>頂点</a:t>
            </a:r>
            <a:endParaRPr lang="en-US" altLang="ja-JP" sz="12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907704" y="2610927"/>
            <a:ext cx="151216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200" dirty="0" smtClean="0">
                <a:latin typeface="IPAゴシック" pitchFamily="49" charset="-128"/>
                <a:ea typeface="IPAゴシック" pitchFamily="49" charset="-128"/>
              </a:rPr>
              <a:t>頂点へのポインタ</a:t>
            </a:r>
            <a:endParaRPr lang="en-US" altLang="ja-JP" sz="12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5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52</a:t>
            </a:fld>
            <a:endParaRPr lang="ja-JP" altLang="en-US" dirty="0"/>
          </a:p>
        </p:txBody>
      </p:sp>
      <p:sp>
        <p:nvSpPr>
          <p:cNvPr id="11" name="右矢印 10"/>
          <p:cNvSpPr/>
          <p:nvPr/>
        </p:nvSpPr>
        <p:spPr>
          <a:xfrm rot="10800000">
            <a:off x="7282321" y="5769259"/>
            <a:ext cx="458030" cy="39604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4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５章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これからの方針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53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35255" y="1556792"/>
            <a:ext cx="7903635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現状報告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現在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、生成したネットワークを読み取る段階を終えたばかりで、その先がまだ進んでいない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よって、早急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にスケールフリー性を測るプログラムを作り終え、計算機実験を行う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endParaRPr lang="en-US" altLang="ja-JP" dirty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そこでこれからの方針について、まとめてきた事を発表する。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15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５章</a:t>
            </a:r>
            <a:r>
              <a:rPr lang="en-US" altLang="ja-JP" sz="2400" dirty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これからの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方針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54</a:t>
            </a:fld>
            <a:endParaRPr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32" y="2392324"/>
            <a:ext cx="2520280" cy="231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435255" y="1556792"/>
            <a:ext cx="7903635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修正版</a:t>
            </a:r>
            <a:r>
              <a:rPr lang="en-US" altLang="ja-JP" dirty="0" smtClean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モデルの特徴に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、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生成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するグラフは木構造と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なるというものがある。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868144" y="4149080"/>
            <a:ext cx="2646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IPAゴシック" pitchFamily="49" charset="-128"/>
                <a:ea typeface="IPAゴシック" pitchFamily="49" charset="-128"/>
              </a:rPr>
              <a:t>http://www.cise.ufl.edu/research/sparse/matrices/SNAP/as-735.html</a:t>
            </a:r>
            <a:endParaRPr lang="ja-JP" altLang="en-US" sz="1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67544" y="5229200"/>
            <a:ext cx="7903635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そこ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で上の図のように木っぽさを測れば、スケールフリー性が調べられるのではないかと考えた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15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５章</a:t>
            </a:r>
            <a:r>
              <a:rPr lang="en-US" altLang="ja-JP" sz="2400" dirty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これからの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方針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55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35255" y="1556792"/>
            <a:ext cx="7903635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関係する実験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421998" y="58200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200" dirty="0" smtClean="0">
                <a:latin typeface="IPA Pゴシック" pitchFamily="50" charset="-128"/>
                <a:ea typeface="IPA Pゴシック" pitchFamily="50" charset="-128"/>
              </a:rPr>
              <a:t>参考</a:t>
            </a:r>
            <a:r>
              <a:rPr lang="en-US" altLang="ja-JP" sz="1200" dirty="0" smtClean="0">
                <a:latin typeface="IPA Pゴシック" pitchFamily="50" charset="-128"/>
                <a:ea typeface="IPA Pゴシック" pitchFamily="50" charset="-128"/>
              </a:rPr>
              <a:t>URL</a:t>
            </a:r>
            <a:br>
              <a:rPr lang="en-US" altLang="ja-JP" sz="1200" dirty="0" smtClean="0">
                <a:latin typeface="IPA Pゴシック" pitchFamily="50" charset="-128"/>
                <a:ea typeface="IPA Pゴシック" pitchFamily="50" charset="-128"/>
              </a:rPr>
            </a:br>
            <a:r>
              <a:rPr lang="en-US" altLang="ja-JP" sz="1200" dirty="0" smtClean="0">
                <a:latin typeface="IPA Pゴシック" pitchFamily="50" charset="-128"/>
                <a:ea typeface="IPA Pゴシック" pitchFamily="50" charset="-128"/>
              </a:rPr>
              <a:t>http</a:t>
            </a:r>
            <a:r>
              <a:rPr lang="en-US" altLang="ja-JP" sz="1200" dirty="0">
                <a:latin typeface="IPA Pゴシック" pitchFamily="50" charset="-128"/>
                <a:ea typeface="IPA Pゴシック" pitchFamily="50" charset="-128"/>
              </a:rPr>
              <a:t>://d.hatena.ne.jp/iwiwi/20121206/1354800982</a:t>
            </a:r>
            <a:endParaRPr lang="ja-JP" altLang="en-US" sz="1200" dirty="0">
              <a:latin typeface="IPA Pゴシック" pitchFamily="50" charset="-128"/>
              <a:ea typeface="IPA Pゴシック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0" y="1999481"/>
            <a:ext cx="34480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36479"/>
            <a:ext cx="35147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4387073" y="2014076"/>
            <a:ext cx="4606926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次数上位 数％ の頂点を削除→連結成分はばらばらに。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421998" y="4192277"/>
            <a:ext cx="4606926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次数の低い部分ではクラスター性が高い。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15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５章</a:t>
            </a:r>
            <a:r>
              <a:rPr lang="en-US" altLang="ja-JP" sz="2400" dirty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これからの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方針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56</a:t>
            </a:fld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467544" y="1443841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クラスター性：例（身</a:t>
            </a:r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の回りの知人関係の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ネットワーク）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「自分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と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知人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>A</a:t>
            </a:r>
            <a:r>
              <a:rPr lang="ja-JP" altLang="en-US" dirty="0" err="1" smtClean="0">
                <a:latin typeface="IPAゴシック" pitchFamily="49" charset="-128"/>
                <a:ea typeface="IPAゴシック" pitchFamily="49" charset="-128"/>
              </a:rPr>
              <a:t>さんが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いるときに、自分も</a:t>
            </a:r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A</a:t>
            </a:r>
            <a:r>
              <a:rPr lang="ja-JP" altLang="en-US" dirty="0" err="1">
                <a:latin typeface="IPAゴシック" pitchFamily="49" charset="-128"/>
                <a:ea typeface="IPAゴシック" pitchFamily="49" charset="-128"/>
              </a:rPr>
              <a:t>さんも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どちらも知っている共通の知人</a:t>
            </a:r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B</a:t>
            </a:r>
            <a:r>
              <a:rPr lang="ja-JP" altLang="en-US" dirty="0" err="1">
                <a:latin typeface="IPAゴシック" pitchFamily="49" charset="-128"/>
                <a:ea typeface="IPAゴシック" pitchFamily="49" charset="-128"/>
              </a:rPr>
              <a:t>さんのような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人が</a:t>
            </a:r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1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人も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いない」と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いう状況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は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なかなか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ない。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endParaRPr lang="en-US" altLang="ja-JP" dirty="0">
              <a:latin typeface="IPAゴシック" pitchFamily="49" charset="-128"/>
              <a:ea typeface="IPAゴシック" pitchFamily="49" charset="-128"/>
            </a:endParaRPr>
          </a:p>
          <a:p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現実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世界のネットワークには、自分、</a:t>
            </a:r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A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さん、</a:t>
            </a:r>
            <a:r>
              <a:rPr lang="en-US" altLang="ja-JP" dirty="0">
                <a:latin typeface="IPAゴシック" pitchFamily="49" charset="-128"/>
                <a:ea typeface="IPAゴシック" pitchFamily="49" charset="-128"/>
              </a:rPr>
              <a:t>B</a:t>
            </a:r>
            <a:r>
              <a:rPr lang="ja-JP" altLang="en-US" dirty="0" err="1">
                <a:latin typeface="IPAゴシック" pitchFamily="49" charset="-128"/>
                <a:ea typeface="IPAゴシック" pitchFamily="49" charset="-128"/>
              </a:rPr>
              <a:t>さん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から構成される三角形のネットワークがたくさん含まれている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。</a:t>
            </a:r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endParaRPr lang="en-US" altLang="ja-JP" dirty="0">
              <a:latin typeface="IPAゴシック" pitchFamily="49" charset="-128"/>
              <a:ea typeface="IPAゴシック" pitchFamily="49" charset="-128"/>
            </a:endParaRPr>
          </a:p>
          <a:p>
            <a:endParaRPr lang="en-US" altLang="ja-JP" dirty="0" smtClean="0">
              <a:latin typeface="IPAゴシック" pitchFamily="49" charset="-128"/>
              <a:ea typeface="IPAゴシック" pitchFamily="49" charset="-128"/>
            </a:endParaRPr>
          </a:p>
          <a:p>
            <a:endParaRPr lang="en-US" altLang="ja-JP" dirty="0">
              <a:latin typeface="IPAゴシック" pitchFamily="49" charset="-128"/>
              <a:ea typeface="IPAゴシック" pitchFamily="49" charset="-128"/>
            </a:endParaRPr>
          </a:p>
          <a:p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この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ような性質を、ワッツとストロガッツは「クラスター性」と名づけた。</a:t>
            </a:r>
          </a:p>
        </p:txBody>
      </p:sp>
      <p:sp>
        <p:nvSpPr>
          <p:cNvPr id="9" name="下矢印 8"/>
          <p:cNvSpPr/>
          <p:nvPr/>
        </p:nvSpPr>
        <p:spPr>
          <a:xfrm>
            <a:off x="4097962" y="3011413"/>
            <a:ext cx="648072" cy="50405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4097962" y="4365104"/>
            <a:ext cx="648072" cy="50405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5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3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１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始めに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60045" y="1421902"/>
            <a:ext cx="8136904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ネットワークの代表例として、</a:t>
            </a:r>
            <a:endParaRPr lang="en-US" altLang="ja-JP" dirty="0" smtClean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  <a:p>
            <a:pPr marL="285750" lvl="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</a:t>
            </a:r>
            <a:endParaRPr lang="en-US" altLang="ja-JP" dirty="0" smtClean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  <a:p>
            <a:pPr marL="285750" lvl="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ランダムネットワーク</a:t>
            </a:r>
            <a:endParaRPr lang="en-US" altLang="ja-JP" dirty="0" smtClean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  <a:p>
            <a:pPr lvl="0">
              <a:lnSpc>
                <a:spcPts val="25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の</a:t>
            </a:r>
            <a:r>
              <a:rPr lang="ja-JP" altLang="en-US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２</a:t>
            </a:r>
            <a:r>
              <a:rPr lang="ja-JP" altLang="en-US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種類を紹介する。</a:t>
            </a:r>
            <a:endParaRPr lang="en-US" altLang="ja-JP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4"/>
          </p:nvPr>
        </p:nvSpPr>
        <p:spPr>
          <a:xfrm>
            <a:off x="8100391" y="6360725"/>
            <a:ext cx="586408" cy="268138"/>
          </a:xfrm>
        </p:spPr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6</a:t>
            </a:fld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460044" y="3161571"/>
            <a:ext cx="8288419" cy="2643693"/>
            <a:chOff x="460044" y="3233579"/>
            <a:chExt cx="8288419" cy="2643693"/>
          </a:xfrm>
        </p:grpSpPr>
        <p:sp>
          <p:nvSpPr>
            <p:cNvPr id="20" name="正方形/長方形 19"/>
            <p:cNvSpPr/>
            <p:nvPr/>
          </p:nvSpPr>
          <p:spPr>
            <a:xfrm>
              <a:off x="460044" y="3233579"/>
              <a:ext cx="8288419" cy="264369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" name="グループ化 16"/>
            <p:cNvGrpSpPr/>
            <p:nvPr/>
          </p:nvGrpSpPr>
          <p:grpSpPr>
            <a:xfrm>
              <a:off x="492584" y="3233579"/>
              <a:ext cx="8039856" cy="2529156"/>
              <a:chOff x="492584" y="3737635"/>
              <a:chExt cx="8039856" cy="2529156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4149" y="3861048"/>
                <a:ext cx="3408291" cy="2405743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sp>
            <p:nvSpPr>
              <p:cNvPr id="15" name="正方形/長方形 14"/>
              <p:cNvSpPr/>
              <p:nvPr/>
            </p:nvSpPr>
            <p:spPr>
              <a:xfrm>
                <a:off x="2708042" y="5863399"/>
                <a:ext cx="227257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000" dirty="0">
                    <a:latin typeface="IPA Pゴシック" pitchFamily="50" charset="-128"/>
                    <a:ea typeface="IPA Pゴシック" pitchFamily="50" charset="-128"/>
                  </a:rPr>
                  <a:t>出典</a:t>
                </a:r>
                <a:r>
                  <a:rPr lang="en-US" altLang="ja-JP" sz="1000" dirty="0" smtClean="0">
                    <a:latin typeface="IPA Pゴシック" pitchFamily="50" charset="-128"/>
                    <a:ea typeface="IPA Pゴシック" pitchFamily="50" charset="-128"/>
                  </a:rPr>
                  <a:t>:</a:t>
                </a:r>
                <a:r>
                  <a:rPr lang="zh-CN" altLang="en-US" sz="1000" dirty="0">
                    <a:latin typeface="IPA Pゴシック" pitchFamily="50" charset="-128"/>
                    <a:ea typeface="IPA Pゴシック" pitchFamily="50" charset="-128"/>
                  </a:rPr>
                  <a:t>国土交通省</a:t>
                </a:r>
                <a:r>
                  <a:rPr lang="zh-CN" altLang="en-US" sz="1000" dirty="0" smtClean="0">
                    <a:latin typeface="IPA Pゴシック" pitchFamily="50" charset="-128"/>
                    <a:ea typeface="IPA Pゴシック" pitchFamily="50" charset="-128"/>
                  </a:rPr>
                  <a:t>道路局</a:t>
                </a:r>
                <a:r>
                  <a:rPr lang="en-US" altLang="ja-JP" sz="1000" dirty="0" smtClean="0">
                    <a:latin typeface="IPA Pゴシック" pitchFamily="50" charset="-128"/>
                    <a:ea typeface="IPA Pゴシック" pitchFamily="50" charset="-128"/>
                  </a:rPr>
                  <a:t> </a:t>
                </a:r>
                <a:r>
                  <a:rPr lang="en-US" altLang="ja-JP" sz="1000" dirty="0">
                    <a:latin typeface="IPA Pゴシック" pitchFamily="50" charset="-128"/>
                    <a:ea typeface="IPA Pゴシック" pitchFamily="50" charset="-128"/>
                  </a:rPr>
                  <a:t>(</a:t>
                </a:r>
                <a:r>
                  <a:rPr lang="en-US" altLang="ja-JP" sz="1000" dirty="0" smtClean="0">
                    <a:latin typeface="IPA Pゴシック" pitchFamily="50" charset="-128"/>
                    <a:ea typeface="IPA Pゴシック" pitchFamily="50" charset="-128"/>
                  </a:rPr>
                  <a:t>2012/12/12 05:16 </a:t>
                </a:r>
                <a:r>
                  <a:rPr lang="en-US" altLang="ja-JP" sz="1000" dirty="0">
                    <a:latin typeface="IPA Pゴシック" pitchFamily="50" charset="-128"/>
                    <a:ea typeface="IPA Pゴシック" pitchFamily="50" charset="-128"/>
                  </a:rPr>
                  <a:t>UTC</a:t>
                </a:r>
                <a:r>
                  <a:rPr lang="ja-JP" altLang="en-US" sz="1000" dirty="0">
                    <a:latin typeface="IPA Pゴシック" pitchFamily="50" charset="-128"/>
                    <a:ea typeface="IPA Pゴシック" pitchFamily="50" charset="-128"/>
                  </a:rPr>
                  <a:t>版 </a:t>
                </a:r>
                <a:r>
                  <a:rPr lang="en-US" altLang="ja-JP" sz="1000" dirty="0">
                    <a:latin typeface="IPA Pゴシック" pitchFamily="50" charset="-128"/>
                    <a:ea typeface="IPA Pゴシック" pitchFamily="50" charset="-128"/>
                  </a:rPr>
                  <a:t>)</a:t>
                </a:r>
                <a:endParaRPr lang="ja-JP" altLang="en-US" sz="1000" dirty="0">
                  <a:latin typeface="IPA Pゴシック" pitchFamily="50" charset="-128"/>
                  <a:ea typeface="IPA Pゴシック" pitchFamily="50" charset="-128"/>
                </a:endParaRP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492584" y="3737635"/>
                <a:ext cx="4392489" cy="733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2500"/>
                  </a:lnSpc>
                </a:pPr>
                <a:r>
                  <a:rPr lang="ja-JP" altLang="en-US" u="sng" dirty="0" smtClean="0">
                    <a:solidFill>
                      <a:prstClr val="black"/>
                    </a:solidFill>
                    <a:latin typeface="IPAゴシック" pitchFamily="49" charset="-128"/>
                    <a:ea typeface="IPAゴシック" pitchFamily="49" charset="-128"/>
                  </a:rPr>
                  <a:t>具体例（ランダムネットワーク）</a:t>
                </a:r>
                <a:endParaRPr lang="en-US" altLang="ja-JP" u="sng" dirty="0" smtClean="0">
                  <a:solidFill>
                    <a:prstClr val="black"/>
                  </a:solidFill>
                  <a:latin typeface="IPAゴシック" pitchFamily="49" charset="-128"/>
                  <a:ea typeface="IPAゴシック" pitchFamily="49" charset="-128"/>
                </a:endParaRPr>
              </a:p>
              <a:p>
                <a:pPr>
                  <a:lnSpc>
                    <a:spcPts val="2500"/>
                  </a:lnSpc>
                </a:pPr>
                <a:r>
                  <a:rPr lang="zh-TW" altLang="en-US" dirty="0" smtClean="0">
                    <a:latin typeface="IPA Pゴシック" pitchFamily="50" charset="-128"/>
                    <a:ea typeface="IPA Pゴシック" pitchFamily="50" charset="-128"/>
                  </a:rPr>
                  <a:t>高規格</a:t>
                </a:r>
                <a:r>
                  <a:rPr lang="zh-TW" altLang="en-US" dirty="0">
                    <a:latin typeface="IPA Pゴシック" pitchFamily="50" charset="-128"/>
                    <a:ea typeface="IPA Pゴシック" pitchFamily="50" charset="-128"/>
                  </a:rPr>
                  <a:t>幹線道路網図</a:t>
                </a:r>
                <a:r>
                  <a:rPr lang="en-US" altLang="zh-TW" dirty="0">
                    <a:latin typeface="IPA Pゴシック" pitchFamily="50" charset="-128"/>
                    <a:ea typeface="IPA Pゴシック" pitchFamily="50" charset="-128"/>
                  </a:rPr>
                  <a:t>(</a:t>
                </a:r>
                <a:r>
                  <a:rPr lang="ja-JP" altLang="en-US" dirty="0">
                    <a:latin typeface="IPA Pゴシック" pitchFamily="50" charset="-128"/>
                    <a:ea typeface="IPA Pゴシック" pitchFamily="50" charset="-128"/>
                  </a:rPr>
                  <a:t>平成１５年度末</a:t>
                </a:r>
                <a:r>
                  <a:rPr lang="en-US" altLang="ja-JP" dirty="0" smtClean="0">
                    <a:latin typeface="IPA Pゴシック" pitchFamily="50" charset="-128"/>
                    <a:ea typeface="IPA Pゴシック" pitchFamily="50" charset="-128"/>
                  </a:rPr>
                  <a:t>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32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１章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始めに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67544" y="1486525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具体例（</a:t>
            </a:r>
            <a:r>
              <a:rPr lang="ja-JP" altLang="en-US" u="sng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</a:t>
            </a:r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）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7</a:t>
            </a:fld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67544" y="2492896"/>
            <a:ext cx="813690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ja-JP" u="sng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WWW</a:t>
            </a:r>
          </a:p>
          <a:p>
            <a:pPr lvl="0"/>
            <a:r>
              <a:rPr lang="ja-JP" altLang="en-US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ウェブページ</a:t>
            </a:r>
            <a:r>
              <a:rPr lang="ja-JP" altLang="en-US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を頂点と</a:t>
            </a:r>
            <a:r>
              <a:rPr lang="ja-JP" altLang="en-US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し</a:t>
            </a:r>
            <a:r>
              <a:rPr lang="ja-JP" altLang="en-US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，</a:t>
            </a:r>
            <a:r>
              <a:rPr lang="ja-JP" altLang="en-US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頂点</a:t>
            </a:r>
            <a:r>
              <a:rPr lang="ja-JP" altLang="en-US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同士</a:t>
            </a:r>
            <a:r>
              <a:rPr lang="ja-JP" altLang="en-US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はハイパーリンク</a:t>
            </a:r>
            <a:r>
              <a:rPr lang="ja-JP" altLang="en-US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で</a:t>
            </a:r>
            <a:r>
              <a:rPr lang="ja-JP" altLang="en-US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リンクされる</a:t>
            </a:r>
            <a:r>
              <a:rPr lang="ja-JP" altLang="en-US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ネットワーク。ごく</a:t>
            </a:r>
            <a:r>
              <a:rPr lang="ja-JP" altLang="en-US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少数の有名サイトが数百万単位の</a:t>
            </a:r>
            <a:r>
              <a:rPr lang="ja-JP" altLang="en-US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リンク</a:t>
            </a:r>
            <a:r>
              <a:rPr lang="en-US" altLang="ja-JP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(</a:t>
            </a:r>
            <a:r>
              <a:rPr lang="ja-JP" altLang="en-US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枝</a:t>
            </a:r>
            <a:r>
              <a:rPr lang="en-US" altLang="ja-JP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)</a:t>
            </a:r>
            <a:r>
              <a:rPr lang="ja-JP" altLang="en-US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を</a:t>
            </a:r>
            <a:r>
              <a:rPr lang="ja-JP" altLang="en-US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集めるのに</a:t>
            </a:r>
            <a:r>
              <a:rPr lang="ja-JP" altLang="en-US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対し、大多数</a:t>
            </a:r>
            <a:r>
              <a:rPr lang="ja-JP" altLang="en-US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のサイトは小さな</a:t>
            </a:r>
            <a:r>
              <a:rPr lang="ja-JP" altLang="en-US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リンク</a:t>
            </a:r>
            <a:r>
              <a:rPr lang="en-US" altLang="ja-JP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(</a:t>
            </a:r>
            <a:r>
              <a:rPr lang="ja-JP" altLang="en-US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枝</a:t>
            </a:r>
            <a:r>
              <a:rPr lang="en-US" altLang="ja-JP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)</a:t>
            </a:r>
            <a:r>
              <a:rPr lang="ja-JP" altLang="en-US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数</a:t>
            </a:r>
            <a:r>
              <a:rPr lang="ja-JP" altLang="en-US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に留まる。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67544" y="4348213"/>
            <a:ext cx="813690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u="sng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学術論文</a:t>
            </a:r>
          </a:p>
          <a:p>
            <a:pPr lvl="0"/>
            <a:r>
              <a:rPr lang="ja-JP" altLang="en-US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研究者</a:t>
            </a:r>
            <a:r>
              <a:rPr lang="ja-JP" altLang="en-US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を頂点、論文</a:t>
            </a:r>
            <a:r>
              <a:rPr lang="ja-JP" altLang="en-US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の共同執筆</a:t>
            </a:r>
            <a:r>
              <a:rPr lang="ja-JP" altLang="en-US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を</a:t>
            </a:r>
            <a:r>
              <a:rPr lang="ja-JP" altLang="en-US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枝</a:t>
            </a:r>
            <a:r>
              <a:rPr lang="ja-JP" altLang="en-US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と</a:t>
            </a:r>
            <a:r>
              <a:rPr lang="ja-JP" altLang="en-US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すると，ごく一部の研究者は膨大</a:t>
            </a:r>
            <a:r>
              <a:rPr lang="ja-JP" altLang="en-US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な枝数</a:t>
            </a:r>
            <a:r>
              <a:rPr lang="ja-JP" altLang="en-US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を持つ</a:t>
            </a:r>
            <a:r>
              <a:rPr lang="ja-JP" altLang="en-US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が、大多数</a:t>
            </a:r>
            <a:r>
              <a:rPr lang="ja-JP" altLang="en-US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は少数</a:t>
            </a:r>
            <a:r>
              <a:rPr lang="ja-JP" altLang="en-US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の</a:t>
            </a:r>
            <a:r>
              <a:rPr lang="ja-JP" altLang="en-US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枝</a:t>
            </a:r>
            <a:r>
              <a:rPr lang="ja-JP" altLang="en-US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に</a:t>
            </a:r>
            <a:r>
              <a:rPr lang="ja-JP" altLang="en-US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留まる</a:t>
            </a:r>
            <a:r>
              <a:rPr lang="ja-JP" altLang="en-US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。</a:t>
            </a:r>
            <a:endParaRPr lang="ja-JP" altLang="en-US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3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１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始めに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8</a:t>
            </a:fld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790289" y="2206605"/>
            <a:ext cx="752612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20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世の中には様々な問題が存在する。</a:t>
            </a:r>
            <a:endParaRPr lang="en-US" altLang="ja-JP" sz="20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  <a:p>
            <a:pPr lvl="0"/>
            <a:r>
              <a:rPr lang="ja-JP" altLang="en-US" sz="20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例</a:t>
            </a:r>
            <a:r>
              <a:rPr lang="en-US" altLang="ja-JP" sz="20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0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災害時緊急情報</a:t>
            </a:r>
            <a:r>
              <a:rPr lang="ja-JP" altLang="en-US" sz="20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伝達問題</a:t>
            </a:r>
            <a:r>
              <a:rPr lang="ja-JP" altLang="en-US" sz="20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、交通網に関する問題など。</a:t>
            </a:r>
            <a:endParaRPr lang="en-US" altLang="ja-JP" sz="20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90289" y="4582869"/>
            <a:ext cx="752612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20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これらの問題をグラフを使って抽象化し、ネットワーク上の情報を効率よく拡散できるかは重要な課題。</a:t>
            </a:r>
            <a:endParaRPr lang="en-US" altLang="ja-JP" sz="20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4199321" y="3495750"/>
            <a:ext cx="708064" cy="58132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7544" y="1486525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背景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34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735087"/>
            <a:ext cx="79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１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章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始めに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2D8002D-B5B0-4BAC-B1F6-782DDCCE6D9C}" type="slidenum">
              <a:rPr lang="ja-JP" altLang="en-US" smtClean="0"/>
              <a:pPr algn="r"/>
              <a:t>9</a:t>
            </a:fld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852796" y="1988840"/>
            <a:ext cx="7518851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StarSymbol"/>
              <a:buNone/>
            </a:pPr>
            <a:r>
              <a:rPr lang="en-US" altLang="ja-JP" sz="2400" u="sng" dirty="0">
                <a:latin typeface="IPA Pゴシック" pitchFamily="50" charset="-128"/>
                <a:ea typeface="IPA Pゴシック" pitchFamily="50" charset="-128"/>
              </a:rPr>
              <a:t>2012</a:t>
            </a:r>
            <a:r>
              <a:rPr lang="ja-JP" altLang="en-US" sz="2400" u="sng" dirty="0">
                <a:latin typeface="IPA Pゴシック" pitchFamily="50" charset="-128"/>
                <a:ea typeface="IPA Pゴシック" pitchFamily="50" charset="-128"/>
              </a:rPr>
              <a:t>年</a:t>
            </a:r>
          </a:p>
          <a:p>
            <a:pPr>
              <a:buFont typeface="StarSymbol"/>
              <a:buNone/>
            </a:pPr>
            <a:r>
              <a:rPr lang="en-US" altLang="ja-JP" sz="2400" dirty="0">
                <a:latin typeface="IPA Pゴシック" pitchFamily="50" charset="-128"/>
                <a:ea typeface="IPA Pゴシック" pitchFamily="50" charset="-128"/>
              </a:rPr>
              <a:t>Phys. Rev. E 86, 021103 (2012)</a:t>
            </a:r>
          </a:p>
          <a:p>
            <a:pPr>
              <a:buFont typeface="StarSymbol"/>
              <a:buNone/>
            </a:pPr>
            <a:r>
              <a:rPr lang="en-US" altLang="ja-JP" sz="2400" dirty="0">
                <a:latin typeface="IPA Pゴシック" pitchFamily="50" charset="-128"/>
                <a:ea typeface="IPA Pゴシック" pitchFamily="50" charset="-128"/>
              </a:rPr>
              <a:t>Hiroshi </a:t>
            </a:r>
            <a:r>
              <a:rPr lang="en-US" altLang="ja-JP" sz="2400" dirty="0" err="1">
                <a:latin typeface="IPA Pゴシック" pitchFamily="50" charset="-128"/>
                <a:ea typeface="IPA Pゴシック" pitchFamily="50" charset="-128"/>
              </a:rPr>
              <a:t>Toyoizumi、Seiichi</a:t>
            </a:r>
            <a:r>
              <a:rPr lang="en-US" altLang="ja-JP" sz="2400" dirty="0">
                <a:latin typeface="IPA Pゴシック" pitchFamily="50" charset="-128"/>
                <a:ea typeface="IPA Pゴシック" pitchFamily="50" charset="-128"/>
              </a:rPr>
              <a:t> </a:t>
            </a:r>
            <a:r>
              <a:rPr lang="en-US" altLang="ja-JP" sz="2400" dirty="0" err="1">
                <a:latin typeface="IPA Pゴシック" pitchFamily="50" charset="-128"/>
                <a:ea typeface="IPA Pゴシック" pitchFamily="50" charset="-128"/>
              </a:rPr>
              <a:t>Tani</a:t>
            </a:r>
            <a:r>
              <a:rPr lang="en-US" altLang="ja-JP" sz="2400" dirty="0">
                <a:latin typeface="IPA Pゴシック" pitchFamily="50" charset="-128"/>
                <a:ea typeface="IPA Pゴシック" pitchFamily="50" charset="-128"/>
              </a:rPr>
              <a:t> 、Naoto Miyoshi 、</a:t>
            </a:r>
            <a:r>
              <a:rPr lang="en-US" altLang="ja-JP" sz="2400" dirty="0" smtClean="0">
                <a:latin typeface="IPA Pゴシック" pitchFamily="50" charset="-128"/>
                <a:ea typeface="IPA Pゴシック" pitchFamily="50" charset="-128"/>
              </a:rPr>
              <a:t>Yoshio</a:t>
            </a:r>
            <a:r>
              <a:rPr lang="ja-JP" altLang="en-US" sz="2400" dirty="0" smtClean="0">
                <a:latin typeface="IPA Pゴシック" pitchFamily="50" charset="-128"/>
                <a:ea typeface="IPA Pゴシック" pitchFamily="50" charset="-128"/>
              </a:rPr>
              <a:t> </a:t>
            </a:r>
            <a:r>
              <a:rPr lang="en-US" altLang="ja-JP" sz="2400" dirty="0" smtClean="0">
                <a:latin typeface="IPA Pゴシック" pitchFamily="50" charset="-128"/>
                <a:ea typeface="IPA Pゴシック" pitchFamily="50" charset="-128"/>
              </a:rPr>
              <a:t>Okamoto</a:t>
            </a:r>
            <a:endParaRPr lang="en-US" altLang="ja-JP" sz="2400" dirty="0">
              <a:latin typeface="IPA Pゴシック" pitchFamily="50" charset="-128"/>
              <a:ea typeface="IPA Pゴシック" pitchFamily="50" charset="-128"/>
            </a:endParaRPr>
          </a:p>
          <a:p>
            <a:pPr algn="ctr">
              <a:buFont typeface="StarSymbol"/>
              <a:buNone/>
            </a:pPr>
            <a:r>
              <a:rPr lang="en-US" altLang="ja-JP" sz="2400" dirty="0">
                <a:latin typeface="IPA Pゴシック" pitchFamily="50" charset="-128"/>
                <a:ea typeface="IPA Pゴシック" pitchFamily="50" charset="-128"/>
              </a:rPr>
              <a:t>Reverse preferential spread</a:t>
            </a:r>
          </a:p>
          <a:p>
            <a:pPr algn="ctr">
              <a:buFont typeface="StarSymbol"/>
              <a:buNone/>
            </a:pPr>
            <a:r>
              <a:rPr lang="en-US" altLang="ja-JP" sz="2400" dirty="0">
                <a:latin typeface="IPA Pゴシック" pitchFamily="50" charset="-128"/>
                <a:ea typeface="IPA Pゴシック" pitchFamily="50" charset="-128"/>
              </a:rPr>
              <a:t>in complex networks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852796" y="4765793"/>
            <a:ext cx="7679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ja-JP" altLang="ja-JP" sz="2400" dirty="0" smtClean="0">
                <a:latin typeface="IPAゴシック" pitchFamily="49" charset="-128"/>
                <a:ea typeface="IPAゴシック" pitchFamily="49" charset="-128"/>
                <a:cs typeface="Andale Sans UI" pitchFamily="34"/>
              </a:rPr>
              <a:t>次数が小さい頂点に優先的に伝播。</a:t>
            </a:r>
            <a:endParaRPr lang="en-US" altLang="ja-JP" sz="2400" dirty="0" smtClean="0">
              <a:latin typeface="IPAゴシック" pitchFamily="49" charset="-128"/>
              <a:ea typeface="IPAゴシック" pitchFamily="49" charset="-128"/>
              <a:cs typeface="Andale Sans UI" pitchFamily="34"/>
            </a:endParaRPr>
          </a:p>
          <a:p>
            <a:pPr hangingPunct="0"/>
            <a:r>
              <a:rPr lang="ja-JP" altLang="en-US" sz="2400" dirty="0">
                <a:latin typeface="IPAゴシック" pitchFamily="49" charset="-128"/>
                <a:ea typeface="IPAゴシック" pitchFamily="49" charset="-128"/>
                <a:cs typeface="Andale Sans UI" pitchFamily="34"/>
              </a:rPr>
              <a:t>⇒</a:t>
            </a:r>
            <a:r>
              <a:rPr lang="ja-JP" altLang="ja-JP" sz="2400" dirty="0" smtClean="0">
                <a:latin typeface="IPAゴシック" pitchFamily="49" charset="-128"/>
                <a:ea typeface="IPAゴシック" pitchFamily="49" charset="-128"/>
                <a:cs typeface="Andale Sans UI" pitchFamily="34"/>
              </a:rPr>
              <a:t>無駄</a:t>
            </a:r>
            <a:r>
              <a:rPr lang="ja-JP" altLang="ja-JP" sz="2400" dirty="0">
                <a:latin typeface="IPAゴシック" pitchFamily="49" charset="-128"/>
                <a:ea typeface="IPAゴシック" pitchFamily="49" charset="-128"/>
                <a:cs typeface="Andale Sans UI" pitchFamily="34"/>
              </a:rPr>
              <a:t>な伝播が少なく、効率よく発散</a:t>
            </a:r>
            <a:r>
              <a:rPr lang="ja-JP" altLang="ja-JP" sz="2400" dirty="0" smtClean="0">
                <a:latin typeface="IPAゴシック" pitchFamily="49" charset="-128"/>
                <a:ea typeface="IPAゴシック" pitchFamily="49" charset="-128"/>
                <a:cs typeface="Andale Sans UI" pitchFamily="34"/>
              </a:rPr>
              <a:t>。</a:t>
            </a:r>
            <a:endParaRPr lang="ja-JP" altLang="ja-JP" sz="2400" dirty="0">
              <a:latin typeface="IPAゴシック" pitchFamily="49" charset="-128"/>
              <a:ea typeface="IPAゴシック" pitchFamily="49" charset="-128"/>
              <a:cs typeface="Andale Sans UI" pitchFamily="34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67544" y="1486525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背景</a:t>
            </a:r>
            <a:endParaRPr lang="en-US" altLang="ja-JP" u="sng" dirty="0" smtClean="0"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47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17">
  <a:themeElements>
    <a:clrScheme name="ppt1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17">
      <a:majorFont>
        <a:latin typeface="メイリオ"/>
        <a:ea typeface="メイリオ"/>
        <a:cs typeface="メイリオ"/>
      </a:majorFont>
      <a:minorFont>
        <a:latin typeface="メイリオ"/>
        <a:ea typeface="メイリオ"/>
        <a:cs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t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2916</TotalTime>
  <Words>3230</Words>
  <Application>Microsoft Office PowerPoint</Application>
  <PresentationFormat>画面に合わせる (4:3)</PresentationFormat>
  <Paragraphs>865</Paragraphs>
  <Slides>56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56</vt:i4>
      </vt:variant>
    </vt:vector>
  </HeadingPairs>
  <TitlesOfParts>
    <vt:vector size="57" baseType="lpstr">
      <vt:lpstr>ppt17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田中勇歩</dc:creator>
  <cp:lastModifiedBy>FJ-USER</cp:lastModifiedBy>
  <cp:revision>235</cp:revision>
  <dcterms:created xsi:type="dcterms:W3CDTF">2012-04-13T00:33:17Z</dcterms:created>
  <dcterms:modified xsi:type="dcterms:W3CDTF">2013-02-10T09:24:51Z</dcterms:modified>
</cp:coreProperties>
</file>