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80"/>
  </p:notesMasterIdLst>
  <p:handoutMasterIdLst>
    <p:handoutMasterId r:id="rId81"/>
  </p:handoutMasterIdLst>
  <p:sldIdLst>
    <p:sldId id="256" r:id="rId2"/>
    <p:sldId id="274" r:id="rId3"/>
    <p:sldId id="338" r:id="rId4"/>
    <p:sldId id="278" r:id="rId5"/>
    <p:sldId id="275" r:id="rId6"/>
    <p:sldId id="279" r:id="rId7"/>
    <p:sldId id="319" r:id="rId8"/>
    <p:sldId id="334" r:id="rId9"/>
    <p:sldId id="335" r:id="rId10"/>
    <p:sldId id="336" r:id="rId11"/>
    <p:sldId id="339" r:id="rId12"/>
    <p:sldId id="263" r:id="rId13"/>
    <p:sldId id="268" r:id="rId14"/>
    <p:sldId id="343" r:id="rId15"/>
    <p:sldId id="389" r:id="rId16"/>
    <p:sldId id="321" r:id="rId17"/>
    <p:sldId id="264" r:id="rId18"/>
    <p:sldId id="276" r:id="rId19"/>
    <p:sldId id="287" r:id="rId20"/>
    <p:sldId id="288" r:id="rId21"/>
    <p:sldId id="323" r:id="rId22"/>
    <p:sldId id="326" r:id="rId23"/>
    <p:sldId id="324" r:id="rId24"/>
    <p:sldId id="325" r:id="rId25"/>
    <p:sldId id="341" r:id="rId26"/>
    <p:sldId id="283" r:id="rId27"/>
    <p:sldId id="327" r:id="rId28"/>
    <p:sldId id="289" r:id="rId29"/>
    <p:sldId id="292" r:id="rId30"/>
    <p:sldId id="290" r:id="rId31"/>
    <p:sldId id="291" r:id="rId32"/>
    <p:sldId id="293" r:id="rId33"/>
    <p:sldId id="328" r:id="rId34"/>
    <p:sldId id="294" r:id="rId35"/>
    <p:sldId id="344" r:id="rId36"/>
    <p:sldId id="342" r:id="rId37"/>
    <p:sldId id="295" r:id="rId38"/>
    <p:sldId id="296" r:id="rId39"/>
    <p:sldId id="309" r:id="rId40"/>
    <p:sldId id="347" r:id="rId41"/>
    <p:sldId id="351" r:id="rId42"/>
    <p:sldId id="359" r:id="rId43"/>
    <p:sldId id="388" r:id="rId44"/>
    <p:sldId id="352" r:id="rId45"/>
    <p:sldId id="353" r:id="rId46"/>
    <p:sldId id="354" r:id="rId47"/>
    <p:sldId id="355" r:id="rId48"/>
    <p:sldId id="356" r:id="rId49"/>
    <p:sldId id="358" r:id="rId50"/>
    <p:sldId id="360" r:id="rId51"/>
    <p:sldId id="363" r:id="rId52"/>
    <p:sldId id="387" r:id="rId53"/>
    <p:sldId id="364" r:id="rId54"/>
    <p:sldId id="365" r:id="rId55"/>
    <p:sldId id="382" r:id="rId56"/>
    <p:sldId id="366" r:id="rId57"/>
    <p:sldId id="380" r:id="rId58"/>
    <p:sldId id="381" r:id="rId59"/>
    <p:sldId id="367" r:id="rId60"/>
    <p:sldId id="368" r:id="rId61"/>
    <p:sldId id="369" r:id="rId62"/>
    <p:sldId id="370" r:id="rId63"/>
    <p:sldId id="372" r:id="rId64"/>
    <p:sldId id="383" r:id="rId65"/>
    <p:sldId id="373" r:id="rId66"/>
    <p:sldId id="375" r:id="rId67"/>
    <p:sldId id="384" r:id="rId68"/>
    <p:sldId id="376" r:id="rId69"/>
    <p:sldId id="378" r:id="rId70"/>
    <p:sldId id="385" r:id="rId71"/>
    <p:sldId id="379" r:id="rId72"/>
    <p:sldId id="386" r:id="rId73"/>
    <p:sldId id="390" r:id="rId74"/>
    <p:sldId id="391" r:id="rId75"/>
    <p:sldId id="392" r:id="rId76"/>
    <p:sldId id="393" r:id="rId77"/>
    <p:sldId id="396" r:id="rId78"/>
    <p:sldId id="397" r:id="rId79"/>
  </p:sldIdLst>
  <p:sldSz cx="9144000" cy="6858000" type="screen4x3"/>
  <p:notesSz cx="6858000" cy="9144000"/>
  <p:defaultTextStyle>
    <a:defPPr>
      <a:defRPr lang="ja-JP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メイリオ" pitchFamily="50" charset="-128"/>
        <a:ea typeface="メイリオ" pitchFamily="50" charset="-128"/>
        <a:cs typeface="メイリオ" pitchFamily="50" charset="-128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メイリオ" pitchFamily="50" charset="-128"/>
        <a:ea typeface="メイリオ" pitchFamily="50" charset="-128"/>
        <a:cs typeface="メイリオ" pitchFamily="50" charset="-128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メイリオ" pitchFamily="50" charset="-128"/>
        <a:ea typeface="メイリオ" pitchFamily="50" charset="-128"/>
        <a:cs typeface="メイリオ" pitchFamily="50" charset="-128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メイリオ" pitchFamily="50" charset="-128"/>
        <a:ea typeface="メイリオ" pitchFamily="50" charset="-128"/>
        <a:cs typeface="メイリオ" pitchFamily="50" charset="-128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メイリオ" pitchFamily="50" charset="-128"/>
        <a:ea typeface="メイリオ" pitchFamily="50" charset="-128"/>
        <a:cs typeface="メイリオ" pitchFamily="50" charset="-128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メイリオ" pitchFamily="50" charset="-128"/>
        <a:ea typeface="メイリオ" pitchFamily="50" charset="-128"/>
        <a:cs typeface="メイリオ" pitchFamily="50" charset="-128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メイリオ" pitchFamily="50" charset="-128"/>
        <a:ea typeface="メイリオ" pitchFamily="50" charset="-128"/>
        <a:cs typeface="メイリオ" pitchFamily="50" charset="-128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メイリオ" pitchFamily="50" charset="-128"/>
        <a:ea typeface="メイリオ" pitchFamily="50" charset="-128"/>
        <a:cs typeface="メイリオ" pitchFamily="50" charset="-128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メイリオ" pitchFamily="50" charset="-128"/>
        <a:ea typeface="メイリオ" pitchFamily="50" charset="-128"/>
        <a:cs typeface="メイリオ" pitchFamily="50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スタイルなし、表のグリッド線なし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テーマ スタイル 1 - アクセント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93296810-A885-4BE3-A3E7-6D5BEEA58F35}" styleName="中間スタイル 2 - アクセント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スタイル (中間)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中間スタイル 2 - アクセント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中間スタイル 2 - アクセント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FECB4D8-DB02-4DC6-A0A2-4F2EBAE1DC90}" styleName="中間スタイル 1 - アクセント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C4B1156A-380E-4F78-BDF5-A606A8083BF9}" styleName="中間スタイル 4 - アクセント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184" autoAdjust="0"/>
    <p:restoredTop sz="75126" autoAdjust="0"/>
  </p:normalViewPr>
  <p:slideViewPr>
    <p:cSldViewPr>
      <p:cViewPr>
        <p:scale>
          <a:sx n="70" d="100"/>
          <a:sy n="70" d="100"/>
        </p:scale>
        <p:origin x="-1392" y="-1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2616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presProps" Target="presProps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notesMaster" Target="notesMasters/notesMaster1.xml"/><Relationship Id="rId85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6F4F6EAD-22A7-4270-ABDE-DD0DDCE9A9BA}" type="datetimeFigureOut">
              <a:rPr lang="ja-JP" altLang="en-US"/>
              <a:pPr>
                <a:defRPr/>
              </a:pPr>
              <a:t>2013/2/12</a:t>
            </a:fld>
            <a:endParaRPr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B070EE78-6424-42B7-AE03-DB22881F41B9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74232358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9E0EF43F-98AC-4B98-8370-D493A1172BB2}" type="datetimeFigureOut">
              <a:rPr lang="ja-JP" altLang="en-US"/>
              <a:pPr>
                <a:defRPr/>
              </a:pPr>
              <a:t>2013/2/12</a:t>
            </a:fld>
            <a:endParaRPr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ja-JP" altLang="en-US" noProof="0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ja-JP" altLang="en-US" noProof="0" smtClean="0"/>
              <a:t>マスター テキストの書式設定</a:t>
            </a:r>
          </a:p>
          <a:p>
            <a:pPr lvl="1"/>
            <a:r>
              <a:rPr lang="ja-JP" altLang="en-US" noProof="0" smtClean="0"/>
              <a:t>第 </a:t>
            </a:r>
            <a:r>
              <a:rPr lang="en-US" altLang="ja-JP" noProof="0" smtClean="0"/>
              <a:t>2 </a:t>
            </a:r>
            <a:r>
              <a:rPr lang="ja-JP" altLang="en-US" noProof="0" smtClean="0"/>
              <a:t>レベル</a:t>
            </a:r>
          </a:p>
          <a:p>
            <a:pPr lvl="2"/>
            <a:r>
              <a:rPr lang="ja-JP" altLang="en-US" noProof="0" smtClean="0"/>
              <a:t>第 </a:t>
            </a:r>
            <a:r>
              <a:rPr lang="en-US" altLang="ja-JP" noProof="0" smtClean="0"/>
              <a:t>3 </a:t>
            </a:r>
            <a:r>
              <a:rPr lang="ja-JP" altLang="en-US" noProof="0" smtClean="0"/>
              <a:t>レベル</a:t>
            </a:r>
          </a:p>
          <a:p>
            <a:pPr lvl="3"/>
            <a:r>
              <a:rPr lang="ja-JP" altLang="en-US" noProof="0" smtClean="0"/>
              <a:t>第 </a:t>
            </a:r>
            <a:r>
              <a:rPr lang="en-US" altLang="ja-JP" noProof="0" smtClean="0"/>
              <a:t>4 </a:t>
            </a:r>
            <a:r>
              <a:rPr lang="ja-JP" altLang="en-US" noProof="0" smtClean="0"/>
              <a:t>レベル</a:t>
            </a:r>
          </a:p>
          <a:p>
            <a:pPr lvl="4"/>
            <a:r>
              <a:rPr lang="ja-JP" altLang="en-US" noProof="0" smtClean="0"/>
              <a:t>第 </a:t>
            </a:r>
            <a:r>
              <a:rPr lang="en-US" altLang="ja-JP" noProof="0" smtClean="0"/>
              <a:t>5 </a:t>
            </a:r>
            <a:r>
              <a:rPr lang="ja-JP" altLang="en-US" noProof="0" smtClean="0"/>
              <a:t>レベル</a:t>
            </a:r>
            <a:endParaRPr lang="ja-JP" altLang="en-US" noProof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8B689F30-4E30-457C-8B72-96769D573C29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94859870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5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ja-JP" altLang="en-US" dirty="0" smtClean="0"/>
          </a:p>
        </p:txBody>
      </p:sp>
      <p:sp>
        <p:nvSpPr>
          <p:cNvPr id="69636" name="スライド番号プレースホルダー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701AA13-D7D5-4623-AF11-1AFE38263005}" type="slidenum">
              <a:rPr lang="ja-JP" altLang="en-US">
                <a:latin typeface="Calibri" pitchFamily="34" charset="0"/>
                <a:ea typeface="ＭＳ Ｐゴシック" pitchFamily="50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ja-JP" altLang="en-US" dirty="0">
              <a:latin typeface="Calibri" pitchFamily="34" charset="0"/>
              <a:ea typeface="ＭＳ Ｐゴシック" pitchFamily="50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B689F30-4E30-457C-8B72-96769D573C29}" type="slidenum">
              <a:rPr lang="ja-JP" altLang="en-US" smtClean="0"/>
              <a:pPr>
                <a:defRPr/>
              </a:pPr>
              <a:t>2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9314210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0659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ja-JP" altLang="en-US" dirty="0" smtClean="0"/>
          </a:p>
        </p:txBody>
      </p:sp>
      <p:sp>
        <p:nvSpPr>
          <p:cNvPr id="70660" name="スライド番号プレースホルダー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6C64443-A487-4516-9896-6650BA6EAB77}" type="slidenum">
              <a:rPr lang="ja-JP" altLang="en-US">
                <a:latin typeface="Calibri" pitchFamily="34" charset="0"/>
                <a:ea typeface="ＭＳ Ｐゴシック" pitchFamily="50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ja-JP" altLang="en-US" dirty="0">
              <a:latin typeface="Calibri" pitchFamily="34" charset="0"/>
              <a:ea typeface="ＭＳ Ｐゴシック" pitchFamily="50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683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ja-JP" altLang="en-US" dirty="0" smtClean="0"/>
          </a:p>
        </p:txBody>
      </p:sp>
      <p:sp>
        <p:nvSpPr>
          <p:cNvPr id="71684" name="スライド番号プレースホルダー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51327D2-25D7-40E4-9470-D540EDF430DE}" type="slidenum">
              <a:rPr lang="ja-JP" altLang="en-US">
                <a:latin typeface="Calibri" pitchFamily="34" charset="0"/>
                <a:ea typeface="ＭＳ Ｐゴシック" pitchFamily="50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ja-JP" altLang="en-US" dirty="0">
              <a:latin typeface="Calibri" pitchFamily="34" charset="0"/>
              <a:ea typeface="ＭＳ Ｐゴシック" pitchFamily="50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owerpoint17title"/>
          <p:cNvPicPr>
            <a:picLocks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79388" y="1268413"/>
            <a:ext cx="8785225" cy="1800225"/>
          </a:xfrm>
        </p:spPr>
        <p:txBody>
          <a:bodyPr/>
          <a:lstStyle>
            <a:lvl1pPr algn="r">
              <a:defRPr>
                <a:latin typeface="IPAゴシック" pitchFamily="49" charset="-128"/>
                <a:ea typeface="IPAゴシック" pitchFamily="49" charset="-128"/>
              </a:defRPr>
            </a:lvl1pPr>
          </a:lstStyle>
          <a:p>
            <a:pPr lvl="0"/>
            <a:r>
              <a:rPr lang="ja-JP" altLang="en-US" noProof="0" dirty="0" smtClean="0"/>
              <a:t>マスター タイトルの書式設定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555875" y="3860800"/>
            <a:ext cx="6400800" cy="1752600"/>
          </a:xfrm>
        </p:spPr>
        <p:txBody>
          <a:bodyPr/>
          <a:lstStyle>
            <a:lvl1pPr marL="0" indent="0" algn="ctr">
              <a:buFont typeface="メイリオ" pitchFamily="50" charset="-128"/>
              <a:buNone/>
              <a:defRPr>
                <a:solidFill>
                  <a:schemeClr val="bg1"/>
                </a:solidFill>
                <a:latin typeface="IPAゴシック" pitchFamily="49" charset="-128"/>
                <a:ea typeface="IPAゴシック" pitchFamily="49" charset="-128"/>
              </a:defRPr>
            </a:lvl1pPr>
          </a:lstStyle>
          <a:p>
            <a:pPr lvl="0"/>
            <a:r>
              <a:rPr lang="ja-JP" altLang="en-US" noProof="0" smtClean="0"/>
              <a:t>マスター サブタイトルの書式設定</a:t>
            </a:r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234063" y="6453188"/>
            <a:ext cx="874441" cy="404812"/>
          </a:xfrm>
          <a:prstGeom prst="rect">
            <a:avLst/>
          </a:prstGeom>
        </p:spPr>
        <p:txBody>
          <a:bodyPr/>
          <a:lstStyle>
            <a:lvl1pPr>
              <a:defRPr smtClean="0">
                <a:solidFill>
                  <a:schemeClr val="bg1"/>
                </a:solidFill>
                <a:latin typeface="IPAゴシック" pitchFamily="49" charset="-128"/>
                <a:ea typeface="IPAゴシック" pitchFamily="49" charset="-128"/>
              </a:defRPr>
            </a:lvl1pPr>
          </a:lstStyle>
          <a:p>
            <a:pPr>
              <a:defRPr/>
            </a:pPr>
            <a:fld id="{39BA389D-CCF2-488C-A49C-7BE4AEBADFC6}" type="slidenum">
              <a:rPr lang="en-US" altLang="ja-JP" smtClean="0"/>
              <a:t>‹#›</a:t>
            </a:fld>
            <a:r>
              <a:rPr lang="en-US" altLang="ja-JP" dirty="0" smtClean="0"/>
              <a:t>/78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3304010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360139"/>
          </a:xfrm>
        </p:spPr>
        <p:txBody>
          <a:bodyPr/>
          <a:lstStyle>
            <a:lvl1pPr algn="l">
              <a:defRPr sz="2800">
                <a:latin typeface="IPAゴシック" pitchFamily="49" charset="-128"/>
                <a:ea typeface="IPAゴシック" pitchFamily="49" charset="-128"/>
              </a:defRPr>
            </a:lvl1pPr>
          </a:lstStyle>
          <a:p>
            <a:r>
              <a:rPr lang="ja-JP" altLang="en-US" dirty="0" smtClean="0"/>
              <a:t>マスター タイトルの書式設定</a:t>
            </a:r>
            <a:endParaRPr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1800">
                <a:latin typeface="IPAゴシック" pitchFamily="49" charset="-128"/>
                <a:ea typeface="IPAゴシック" pitchFamily="49" charset="-128"/>
              </a:defRPr>
            </a:lvl1pPr>
            <a:lvl2pPr>
              <a:defRPr>
                <a:latin typeface="IPAゴシック" pitchFamily="49" charset="-128"/>
                <a:ea typeface="IPAゴシック" pitchFamily="49" charset="-128"/>
              </a:defRPr>
            </a:lvl2pPr>
            <a:lvl3pPr>
              <a:defRPr>
                <a:latin typeface="IPAゴシック" pitchFamily="49" charset="-128"/>
                <a:ea typeface="IPAゴシック" pitchFamily="49" charset="-128"/>
              </a:defRPr>
            </a:lvl3pPr>
            <a:lvl4pPr>
              <a:defRPr>
                <a:latin typeface="IPAゴシック" pitchFamily="49" charset="-128"/>
                <a:ea typeface="IPAゴシック" pitchFamily="49" charset="-128"/>
              </a:defRPr>
            </a:lvl4pPr>
            <a:lvl5pPr>
              <a:defRPr>
                <a:latin typeface="IPAゴシック" pitchFamily="49" charset="-128"/>
                <a:ea typeface="IPAゴシック" pitchFamily="49" charset="-128"/>
              </a:defRPr>
            </a:lvl5pPr>
          </a:lstStyle>
          <a:p>
            <a:pPr lvl="0"/>
            <a:r>
              <a:rPr lang="ja-JP" altLang="en-US" dirty="0" smtClean="0"/>
              <a:t>マスター テキストの書式設定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234063" y="6453188"/>
            <a:ext cx="874441" cy="404812"/>
          </a:xfrm>
          <a:prstGeom prst="rect">
            <a:avLst/>
          </a:prstGeom>
        </p:spPr>
        <p:txBody>
          <a:bodyPr/>
          <a:lstStyle>
            <a:lvl1pPr>
              <a:defRPr smtClean="0">
                <a:solidFill>
                  <a:schemeClr val="bg1"/>
                </a:solidFill>
                <a:latin typeface="IPAゴシック" pitchFamily="49" charset="-128"/>
                <a:ea typeface="IPAゴシック" pitchFamily="49" charset="-128"/>
              </a:defRPr>
            </a:lvl1pPr>
          </a:lstStyle>
          <a:p>
            <a:pPr>
              <a:defRPr/>
            </a:pPr>
            <a:fld id="{39BA389D-CCF2-488C-A49C-7BE4AEBADFC6}" type="slidenum">
              <a:rPr lang="en-US" altLang="ja-JP" smtClean="0"/>
              <a:t>‹#›</a:t>
            </a:fld>
            <a:r>
              <a:rPr lang="en-US" altLang="ja-JP" dirty="0" smtClean="0"/>
              <a:t>/78</a:t>
            </a:r>
            <a:endParaRPr lang="ja-JP" alt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ftr" sz="quarter" idx="4294967295"/>
          </p:nvPr>
        </p:nvSpPr>
        <p:spPr>
          <a:xfrm>
            <a:off x="0" y="6480720"/>
            <a:ext cx="8676456" cy="260648"/>
          </a:xfrm>
          <a:prstGeom prst="rect">
            <a:avLst/>
          </a:prstGeom>
          <a:ln/>
        </p:spPr>
        <p:txBody>
          <a:bodyPr/>
          <a:lstStyle>
            <a:lvl1pPr algn="l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ja-JP" altLang="en-US" sz="1100" smtClean="0"/>
              <a:t>修正版</a:t>
            </a:r>
            <a:r>
              <a:rPr lang="en-US" altLang="ja-JP" sz="1100" smtClean="0"/>
              <a:t>BA</a:t>
            </a:r>
            <a:r>
              <a:rPr lang="ja-JP" altLang="en-US" sz="1100" smtClean="0"/>
              <a:t>モデルで生成したネットワークのスケールフリー性判定計算実験　　　卒業演習発表会　　　田中勇歩（谷聖一研究室）</a:t>
            </a:r>
            <a:endParaRPr lang="ja-JP" altLang="en-US" sz="1100" dirty="0"/>
          </a:p>
        </p:txBody>
      </p:sp>
    </p:spTree>
    <p:extLst>
      <p:ext uri="{BB962C8B-B14F-4D97-AF65-F5344CB8AC3E}">
        <p14:creationId xmlns:p14="http://schemas.microsoft.com/office/powerpoint/2010/main" val="2702303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owerpoint17"/>
          <p:cNvPicPr>
            <a:picLocks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7" name="Line 9"/>
          <p:cNvSpPr>
            <a:spLocks noChangeShapeType="1"/>
          </p:cNvSpPr>
          <p:nvPr/>
        </p:nvSpPr>
        <p:spPr bwMode="auto">
          <a:xfrm>
            <a:off x="468313" y="1196975"/>
            <a:ext cx="8207375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>
              <a:latin typeface="IPAゴシック" pitchFamily="49" charset="-128"/>
              <a:ea typeface="IPAゴシック" pitchFamily="49" charset="-128"/>
            </a:endParaRP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38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1029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234063" y="6453188"/>
            <a:ext cx="874441" cy="404812"/>
          </a:xfrm>
          <a:prstGeom prst="rect">
            <a:avLst/>
          </a:prstGeom>
        </p:spPr>
        <p:txBody>
          <a:bodyPr/>
          <a:lstStyle>
            <a:lvl1pPr>
              <a:defRPr smtClean="0">
                <a:solidFill>
                  <a:schemeClr val="bg1"/>
                </a:solidFill>
                <a:latin typeface="IPAゴシック" pitchFamily="49" charset="-128"/>
                <a:ea typeface="IPAゴシック" pitchFamily="49" charset="-128"/>
              </a:defRPr>
            </a:lvl1pPr>
          </a:lstStyle>
          <a:p>
            <a:pPr>
              <a:defRPr/>
            </a:pPr>
            <a:fld id="{39BA389D-CCF2-488C-A49C-7BE4AEBADFC6}" type="slidenum">
              <a:rPr lang="en-US" altLang="ja-JP" smtClean="0"/>
              <a:t>‹#›</a:t>
            </a:fld>
            <a:r>
              <a:rPr lang="en-US" altLang="ja-JP" dirty="0" smtClean="0"/>
              <a:t>/78</a:t>
            </a:r>
            <a:endParaRPr lang="ja-JP" altLang="en-US" dirty="0"/>
          </a:p>
        </p:txBody>
      </p:sp>
      <p:sp>
        <p:nvSpPr>
          <p:cNvPr id="11" name="Rectangle 6"/>
          <p:cNvSpPr>
            <a:spLocks noGrp="1" noChangeArrowheads="1"/>
          </p:cNvSpPr>
          <p:nvPr>
            <p:ph type="ftr" sz="quarter" idx="4294967295"/>
          </p:nvPr>
        </p:nvSpPr>
        <p:spPr>
          <a:xfrm>
            <a:off x="0" y="6480720"/>
            <a:ext cx="8676456" cy="260648"/>
          </a:xfrm>
          <a:prstGeom prst="rect">
            <a:avLst/>
          </a:prstGeom>
          <a:ln/>
        </p:spPr>
        <p:txBody>
          <a:bodyPr/>
          <a:lstStyle>
            <a:lvl1pPr algn="l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ja-JP" altLang="en-US" sz="1100" smtClean="0"/>
              <a:t>修正版</a:t>
            </a:r>
            <a:r>
              <a:rPr lang="en-US" altLang="ja-JP" sz="1100" smtClean="0"/>
              <a:t>BA</a:t>
            </a:r>
            <a:r>
              <a:rPr lang="ja-JP" altLang="en-US" sz="1100" smtClean="0"/>
              <a:t>モデルで生成したネットワークのスケールフリー性判定計算実験　　　卒業演習発表会　　　田中勇歩（谷聖一研究室）</a:t>
            </a:r>
            <a:endParaRPr lang="ja-JP" altLang="en-US" sz="11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</p:sldLayoutIdLst>
  <p:timing>
    <p:tnLst>
      <p:par>
        <p:cTn id="1" dur="indefinite" restart="never" nodeType="tmRoot"/>
      </p:par>
    </p:tnLst>
  </p:timing>
  <p:hf hdr="0" dt="0"/>
  <p:txStyles>
    <p:titleStyle>
      <a:lvl1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IPAゴシック" pitchFamily="49" charset="-128"/>
          <a:ea typeface="IPAゴシック" pitchFamily="49" charset="-128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メイリオ" pitchFamily="50" charset="-128"/>
          <a:ea typeface="メイリオ" pitchFamily="50" charset="-128"/>
          <a:cs typeface="メイリオ" pitchFamily="50" charset="-128"/>
        </a:defRPr>
      </a:lvl2pPr>
      <a:lvl3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メイリオ" pitchFamily="50" charset="-128"/>
          <a:ea typeface="メイリオ" pitchFamily="50" charset="-128"/>
          <a:cs typeface="メイリオ" pitchFamily="50" charset="-128"/>
        </a:defRPr>
      </a:lvl3pPr>
      <a:lvl4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メイリオ" pitchFamily="50" charset="-128"/>
          <a:ea typeface="メイリオ" pitchFamily="50" charset="-128"/>
          <a:cs typeface="メイリオ" pitchFamily="50" charset="-128"/>
        </a:defRPr>
      </a:lvl4pPr>
      <a:lvl5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メイリオ" pitchFamily="50" charset="-128"/>
          <a:ea typeface="メイリオ" pitchFamily="50" charset="-128"/>
          <a:cs typeface="メイリオ" pitchFamily="50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メイリオ" pitchFamily="50" charset="-128"/>
          <a:ea typeface="メイリオ" pitchFamily="50" charset="-128"/>
          <a:cs typeface="メイリオ" pitchFamily="50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メイリオ" pitchFamily="50" charset="-128"/>
          <a:ea typeface="メイリオ" pitchFamily="50" charset="-128"/>
          <a:cs typeface="メイリオ" pitchFamily="50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メイリオ" pitchFamily="50" charset="-128"/>
          <a:ea typeface="メイリオ" pitchFamily="50" charset="-128"/>
          <a:cs typeface="メイリオ" pitchFamily="50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メイリオ" pitchFamily="50" charset="-128"/>
          <a:ea typeface="メイリオ" pitchFamily="50" charset="-128"/>
          <a:cs typeface="メイリオ" pitchFamily="50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333333"/>
        </a:buClr>
        <a:buFont typeface="メイリオ" pitchFamily="50" charset="-128"/>
        <a:buBlip>
          <a:blip r:embed="rId5"/>
        </a:buBlip>
        <a:defRPr kumimoji="1" sz="3200">
          <a:solidFill>
            <a:schemeClr val="tx1"/>
          </a:solidFill>
          <a:latin typeface="IPAゴシック" pitchFamily="49" charset="-128"/>
          <a:ea typeface="IPAゴシック" pitchFamily="49" charset="-128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333333"/>
        </a:buClr>
        <a:buFont typeface="メイリオ" pitchFamily="50" charset="-128"/>
        <a:buBlip>
          <a:blip r:embed="rId5"/>
        </a:buBlip>
        <a:defRPr kumimoji="1" sz="2800">
          <a:solidFill>
            <a:schemeClr val="tx1"/>
          </a:solidFill>
          <a:latin typeface="IPAゴシック" pitchFamily="49" charset="-128"/>
          <a:ea typeface="IPAゴシック" pitchFamily="49" charset="-128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333333"/>
        </a:buClr>
        <a:buFont typeface="メイリオ" pitchFamily="50" charset="-128"/>
        <a:buBlip>
          <a:blip r:embed="rId5"/>
        </a:buBlip>
        <a:defRPr kumimoji="1" sz="2400">
          <a:solidFill>
            <a:schemeClr val="tx1"/>
          </a:solidFill>
          <a:latin typeface="IPAゴシック" pitchFamily="49" charset="-128"/>
          <a:ea typeface="IPAゴシック" pitchFamily="49" charset="-128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rgbClr val="333333"/>
        </a:buClr>
        <a:buFont typeface="メイリオ" pitchFamily="50" charset="-128"/>
        <a:buBlip>
          <a:blip r:embed="rId5"/>
        </a:buBlip>
        <a:defRPr kumimoji="1" sz="2000">
          <a:solidFill>
            <a:schemeClr val="tx1"/>
          </a:solidFill>
          <a:latin typeface="IPAゴシック" pitchFamily="49" charset="-128"/>
          <a:ea typeface="IPAゴシック" pitchFamily="49" charset="-128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rgbClr val="333333"/>
        </a:buClr>
        <a:buFont typeface="メイリオ" pitchFamily="50" charset="-128"/>
        <a:buBlip>
          <a:blip r:embed="rId5"/>
        </a:buBlip>
        <a:defRPr kumimoji="1" sz="2000">
          <a:solidFill>
            <a:schemeClr val="tx1"/>
          </a:solidFill>
          <a:latin typeface="IPAゴシック" pitchFamily="49" charset="-128"/>
          <a:ea typeface="IPAゴシック" pitchFamily="49" charset="-128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333333"/>
        </a:buClr>
        <a:buFont typeface="メイリオ" pitchFamily="50" charset="-128"/>
        <a:buBlip>
          <a:blip r:embed="rId5"/>
        </a:buBlip>
        <a:defRPr kumimoji="1"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333333"/>
        </a:buClr>
        <a:buFont typeface="メイリオ" pitchFamily="50" charset="-128"/>
        <a:buBlip>
          <a:blip r:embed="rId5"/>
        </a:buBlip>
        <a:defRPr kumimoji="1"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333333"/>
        </a:buClr>
        <a:buFont typeface="メイリオ" pitchFamily="50" charset="-128"/>
        <a:buBlip>
          <a:blip r:embed="rId5"/>
        </a:buBlip>
        <a:defRPr kumimoji="1"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333333"/>
        </a:buClr>
        <a:buFont typeface="メイリオ" pitchFamily="50" charset="-128"/>
        <a:buBlip>
          <a:blip r:embed="rId5"/>
        </a:buBlip>
        <a:defRPr kumimoji="1"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4.png"/><Relationship Id="rId4" Type="http://schemas.openxmlformats.org/officeDocument/2006/relationships/image" Target="../media/image73.pn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8.png"/><Relationship Id="rId4" Type="http://schemas.openxmlformats.org/officeDocument/2006/relationships/image" Target="../media/image77.png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テキスト ボックス 3"/>
          <p:cNvSpPr txBox="1">
            <a:spLocks noChangeArrowheads="1"/>
          </p:cNvSpPr>
          <p:nvPr/>
        </p:nvSpPr>
        <p:spPr bwMode="auto">
          <a:xfrm>
            <a:off x="323850" y="1557338"/>
            <a:ext cx="8496300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9pPr>
          </a:lstStyle>
          <a:p>
            <a:pPr algn="ctr"/>
            <a:r>
              <a:rPr lang="ja-JP" altLang="en-US" sz="3200" dirty="0" smtClean="0">
                <a:latin typeface="IPAゴシック" pitchFamily="49" charset="-128"/>
                <a:ea typeface="IPAゴシック" pitchFamily="49" charset="-128"/>
              </a:rPr>
              <a:t>修正</a:t>
            </a:r>
            <a:r>
              <a:rPr lang="ja-JP" altLang="en-US" sz="3200" dirty="0">
                <a:latin typeface="IPAゴシック" pitchFamily="49" charset="-128"/>
                <a:ea typeface="IPAゴシック" pitchFamily="49" charset="-128"/>
              </a:rPr>
              <a:t>版</a:t>
            </a:r>
            <a:r>
              <a:rPr lang="en-US" altLang="ja-JP" sz="3200" dirty="0" smtClean="0">
                <a:latin typeface="IPA Pゴシック" pitchFamily="50" charset="-128"/>
                <a:ea typeface="IPA Pゴシック" pitchFamily="50" charset="-128"/>
              </a:rPr>
              <a:t>BA</a:t>
            </a:r>
            <a:r>
              <a:rPr lang="ja-JP" altLang="en-US" sz="3200" dirty="0">
                <a:latin typeface="IPAゴシック" pitchFamily="49" charset="-128"/>
                <a:ea typeface="IPAゴシック" pitchFamily="49" charset="-128"/>
              </a:rPr>
              <a:t>モデルで生成したネットワークの</a:t>
            </a:r>
            <a:r>
              <a:rPr lang="en-US" altLang="ja-JP" sz="3200" dirty="0">
                <a:latin typeface="IPAゴシック" pitchFamily="49" charset="-128"/>
                <a:ea typeface="IPAゴシック" pitchFamily="49" charset="-128"/>
              </a:rPr>
              <a:t/>
            </a:r>
            <a:br>
              <a:rPr lang="en-US" altLang="ja-JP" sz="3200" dirty="0">
                <a:latin typeface="IPAゴシック" pitchFamily="49" charset="-128"/>
                <a:ea typeface="IPAゴシック" pitchFamily="49" charset="-128"/>
              </a:rPr>
            </a:br>
            <a:r>
              <a:rPr lang="ja-JP" altLang="en-US" sz="3200" dirty="0" smtClean="0">
                <a:latin typeface="IPAゴシック" pitchFamily="49" charset="-128"/>
                <a:ea typeface="IPAゴシック" pitchFamily="49" charset="-128"/>
              </a:rPr>
              <a:t>スケールフリー性判定</a:t>
            </a:r>
            <a:r>
              <a:rPr lang="ja-JP" altLang="en-US" sz="3200" dirty="0">
                <a:latin typeface="IPAゴシック" pitchFamily="49" charset="-128"/>
                <a:ea typeface="IPAゴシック" pitchFamily="49" charset="-128"/>
              </a:rPr>
              <a:t>計算実験</a:t>
            </a:r>
            <a:endParaRPr lang="en-US" altLang="ja-JP" sz="3200" dirty="0">
              <a:latin typeface="IPA Pゴシック" pitchFamily="50" charset="-128"/>
              <a:ea typeface="IPA Pゴシック" pitchFamily="50" charset="-128"/>
            </a:endParaRPr>
          </a:p>
        </p:txBody>
      </p:sp>
      <p:sp>
        <p:nvSpPr>
          <p:cNvPr id="4099" name="テキスト ボックス 4"/>
          <p:cNvSpPr txBox="1">
            <a:spLocks noChangeArrowheads="1"/>
          </p:cNvSpPr>
          <p:nvPr/>
        </p:nvSpPr>
        <p:spPr bwMode="auto">
          <a:xfrm>
            <a:off x="1042988" y="3933825"/>
            <a:ext cx="70580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9pPr>
          </a:lstStyle>
          <a:p>
            <a:pPr algn="ctr"/>
            <a:r>
              <a:rPr lang="ja-JP" altLang="en-US" sz="2400" dirty="0">
                <a:solidFill>
                  <a:schemeClr val="bg1"/>
                </a:solidFill>
                <a:latin typeface="IPAゴシック" pitchFamily="49" charset="-128"/>
                <a:ea typeface="IPAゴシック" pitchFamily="49" charset="-128"/>
              </a:rPr>
              <a:t>日本大学文理学部情報システム解析学科</a:t>
            </a:r>
          </a:p>
          <a:p>
            <a:pPr algn="ctr"/>
            <a:r>
              <a:rPr lang="ja-JP" altLang="en-US" sz="2400" dirty="0">
                <a:solidFill>
                  <a:schemeClr val="bg1"/>
                </a:solidFill>
                <a:latin typeface="IPAゴシック" pitchFamily="49" charset="-128"/>
                <a:ea typeface="IPAゴシック" pitchFamily="49" charset="-128"/>
              </a:rPr>
              <a:t>谷聖一 研究室</a:t>
            </a:r>
          </a:p>
          <a:p>
            <a:pPr algn="ctr"/>
            <a:r>
              <a:rPr lang="ja-JP" altLang="en-US" sz="2400" dirty="0">
                <a:solidFill>
                  <a:schemeClr val="bg1"/>
                </a:solidFill>
                <a:latin typeface="IPAゴシック" pitchFamily="49" charset="-128"/>
                <a:ea typeface="IPAゴシック" pitchFamily="49" charset="-128"/>
              </a:rPr>
              <a:t>田中 勇歩</a:t>
            </a:r>
          </a:p>
        </p:txBody>
      </p:sp>
      <p:sp>
        <p:nvSpPr>
          <p:cNvPr id="6" name="スライド番号プレースホルダー 6"/>
          <p:cNvSpPr>
            <a:spLocks noGrp="1"/>
          </p:cNvSpPr>
          <p:nvPr>
            <p:ph type="sldNum" sz="quarter" idx="12"/>
          </p:nvPr>
        </p:nvSpPr>
        <p:spPr bwMode="auto">
          <a:xfrm>
            <a:off x="8234063" y="6453188"/>
            <a:ext cx="874441" cy="4048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B4DD223-A1D0-4DE8-AFD0-D99F82140F00}" type="slidenum">
              <a:rPr lang="ja-JP" altLang="en-US" smtClean="0">
                <a:solidFill>
                  <a:schemeClr val="bg1"/>
                </a:solidFill>
                <a:latin typeface="IPAゴシック" pitchFamily="49" charset="-128"/>
                <a:ea typeface="IPAゴシック" pitchFamily="49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r>
              <a:rPr lang="en-US" altLang="ja-JP" dirty="0" smtClean="0">
                <a:solidFill>
                  <a:schemeClr val="bg1"/>
                </a:solidFill>
                <a:latin typeface="IPAゴシック" pitchFamily="49" charset="-128"/>
                <a:ea typeface="IPAゴシック" pitchFamily="49" charset="-128"/>
              </a:rPr>
              <a:t>/78</a:t>
            </a:r>
            <a:endParaRPr lang="ja-JP" altLang="en-US" dirty="0">
              <a:solidFill>
                <a:schemeClr val="bg1"/>
              </a:solidFill>
              <a:latin typeface="IPAゴシック" pitchFamily="49" charset="-128"/>
              <a:ea typeface="IPAゴシック" pitchFamily="49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468313" y="2022475"/>
            <a:ext cx="8207375" cy="769441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200" dirty="0">
                <a:latin typeface="IPAゴシック" pitchFamily="49" charset="-128"/>
                <a:ea typeface="IPAゴシック" pitchFamily="49" charset="-128"/>
              </a:rPr>
              <a:t>考えられる原因の</a:t>
            </a:r>
            <a:r>
              <a:rPr lang="ja-JP" altLang="en-US" sz="2200" dirty="0" smtClean="0">
                <a:latin typeface="IPAゴシック" pitchFamily="49" charset="-128"/>
                <a:ea typeface="IPAゴシック" pitchFamily="49" charset="-128"/>
              </a:rPr>
              <a:t>一つ</a:t>
            </a:r>
            <a:r>
              <a:rPr lang="en-US" altLang="ja-JP" sz="2200" dirty="0" smtClean="0">
                <a:latin typeface="IPAゴシック" pitchFamily="49" charset="-128"/>
                <a:ea typeface="IPAゴシック" pitchFamily="49" charset="-128"/>
              </a:rPr>
              <a:t>､</a:t>
            </a:r>
            <a:endParaRPr lang="en-US" altLang="ja-JP" sz="2200" dirty="0">
              <a:latin typeface="IPAゴシック" pitchFamily="49" charset="-128"/>
              <a:ea typeface="IPAゴシック" pitchFamily="49" charset="-128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200" dirty="0">
                <a:latin typeface="IPAゴシック" pitchFamily="49" charset="-128"/>
                <a:ea typeface="IPAゴシック" pitchFamily="49" charset="-128"/>
              </a:rPr>
              <a:t>生成したネットワークの</a:t>
            </a:r>
            <a:r>
              <a:rPr lang="ja-JP" altLang="en-US" sz="2200" dirty="0" smtClean="0">
                <a:latin typeface="IPAゴシック" pitchFamily="49" charset="-128"/>
                <a:ea typeface="IPAゴシック" pitchFamily="49" charset="-128"/>
              </a:rPr>
              <a:t>スケールフリー性に注目</a:t>
            </a:r>
            <a:endParaRPr lang="ja-JP" altLang="en-US" sz="2200" dirty="0">
              <a:latin typeface="IPAゴシック" pitchFamily="49" charset="-128"/>
              <a:ea typeface="IPAゴシック" pitchFamily="49" charset="-128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468313" y="4552950"/>
            <a:ext cx="8207375" cy="11080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ja-JP" altLang="en-US" sz="2200" dirty="0">
                <a:solidFill>
                  <a:srgbClr val="000000"/>
                </a:solidFill>
                <a:latin typeface="IPAゴシック" pitchFamily="49" charset="-128"/>
                <a:ea typeface="IPAゴシック" pitchFamily="49" charset="-128"/>
              </a:rPr>
              <a:t>新たにスケールフリーネットワークを生成</a:t>
            </a:r>
            <a:endParaRPr lang="en-US" altLang="ja-JP" sz="2200" dirty="0">
              <a:solidFill>
                <a:srgbClr val="000000"/>
              </a:solidFill>
              <a:latin typeface="IPAゴシック" pitchFamily="49" charset="-128"/>
              <a:ea typeface="IPAゴシック" pitchFamily="49" charset="-128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ja-JP" altLang="en-US" sz="2200" dirty="0">
                <a:solidFill>
                  <a:srgbClr val="000000"/>
                </a:solidFill>
                <a:latin typeface="IPAゴシック" pitchFamily="49" charset="-128"/>
                <a:ea typeface="IPAゴシック" pitchFamily="49" charset="-128"/>
              </a:rPr>
              <a:t>スケールフリー性をどの程度満たしているのかを判定する</a:t>
            </a:r>
            <a:r>
              <a:rPr lang="ja-JP" altLang="en-US" sz="2200" dirty="0" smtClean="0">
                <a:solidFill>
                  <a:srgbClr val="000000"/>
                </a:solidFill>
                <a:latin typeface="IPAゴシック" pitchFamily="49" charset="-128"/>
                <a:ea typeface="IPAゴシック" pitchFamily="49" charset="-128"/>
              </a:rPr>
              <a:t>為</a:t>
            </a:r>
            <a:r>
              <a:rPr lang="en-US" altLang="ja-JP" sz="2200" dirty="0" smtClean="0">
                <a:solidFill>
                  <a:srgbClr val="000000"/>
                </a:solidFill>
                <a:latin typeface="IPAゴシック" pitchFamily="49" charset="-128"/>
                <a:ea typeface="IPAゴシック" pitchFamily="49" charset="-128"/>
              </a:rPr>
              <a:t>､</a:t>
            </a:r>
            <a:r>
              <a:rPr lang="ja-JP" altLang="en-US" sz="2200" dirty="0" smtClean="0">
                <a:latin typeface="IPAゴシック" pitchFamily="49" charset="-128"/>
                <a:ea typeface="IPAゴシック" pitchFamily="49" charset="-128"/>
              </a:rPr>
              <a:t>計算</a:t>
            </a:r>
            <a:r>
              <a:rPr lang="ja-JP" altLang="en-US" sz="2200" dirty="0">
                <a:latin typeface="IPAゴシック" pitchFamily="49" charset="-128"/>
                <a:ea typeface="IPAゴシック" pitchFamily="49" charset="-128"/>
              </a:rPr>
              <a:t>実験</a:t>
            </a:r>
            <a:r>
              <a:rPr lang="ja-JP" altLang="en-US" sz="2200" dirty="0">
                <a:solidFill>
                  <a:srgbClr val="000000"/>
                </a:solidFill>
                <a:latin typeface="IPAゴシック" pitchFamily="49" charset="-128"/>
                <a:ea typeface="IPAゴシック" pitchFamily="49" charset="-128"/>
              </a:rPr>
              <a:t>を実施</a:t>
            </a:r>
            <a:endParaRPr lang="en-US" altLang="ja-JP" sz="2200" dirty="0">
              <a:solidFill>
                <a:srgbClr val="000000"/>
              </a:solidFill>
              <a:latin typeface="IPAゴシック" pitchFamily="49" charset="-128"/>
              <a:ea typeface="IPAゴシック" pitchFamily="49" charset="-128"/>
            </a:endParaRPr>
          </a:p>
        </p:txBody>
      </p:sp>
      <p:sp>
        <p:nvSpPr>
          <p:cNvPr id="15365" name="テキスト ボックス 8"/>
          <p:cNvSpPr txBox="1">
            <a:spLocks noChangeArrowheads="1"/>
          </p:cNvSpPr>
          <p:nvPr/>
        </p:nvSpPr>
        <p:spPr bwMode="auto">
          <a:xfrm>
            <a:off x="468313" y="620713"/>
            <a:ext cx="79089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9pPr>
          </a:lstStyle>
          <a:p>
            <a:r>
              <a:rPr lang="en-US" altLang="ja-JP" sz="3200">
                <a:latin typeface="IPAゴシック" pitchFamily="49" charset="-128"/>
                <a:ea typeface="IPAゴシック" pitchFamily="49" charset="-128"/>
              </a:rPr>
              <a:t>1.2 -</a:t>
            </a:r>
            <a:r>
              <a:rPr lang="ja-JP" altLang="en-US" sz="3200">
                <a:latin typeface="IPAゴシック" pitchFamily="49" charset="-128"/>
                <a:ea typeface="IPAゴシック" pitchFamily="49" charset="-128"/>
              </a:rPr>
              <a:t>目的</a:t>
            </a:r>
            <a:r>
              <a:rPr lang="en-US" altLang="ja-JP" sz="3200">
                <a:latin typeface="IPAゴシック" pitchFamily="49" charset="-128"/>
                <a:ea typeface="IPAゴシック" pitchFamily="49" charset="-128"/>
              </a:rPr>
              <a:t>-</a:t>
            </a:r>
            <a:endParaRPr lang="ja-JP" altLang="en-US" sz="3200">
              <a:latin typeface="IPAゴシック" pitchFamily="49" charset="-128"/>
              <a:ea typeface="IPAゴシック" pitchFamily="49" charset="-128"/>
            </a:endParaRPr>
          </a:p>
        </p:txBody>
      </p:sp>
      <p:sp>
        <p:nvSpPr>
          <p:cNvPr id="11" name="下矢印 10"/>
          <p:cNvSpPr/>
          <p:nvPr/>
        </p:nvSpPr>
        <p:spPr>
          <a:xfrm>
            <a:off x="4124325" y="3284984"/>
            <a:ext cx="876300" cy="791716"/>
          </a:xfrm>
          <a:prstGeom prst="downArrow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4294967295"/>
          </p:nvPr>
        </p:nvSpPr>
        <p:spPr>
          <a:xfrm>
            <a:off x="-23307" y="6480720"/>
            <a:ext cx="8651063" cy="260648"/>
          </a:xfrm>
          <a:prstGeom prst="rect">
            <a:avLst/>
          </a:prstGeom>
          <a:ln/>
        </p:spPr>
        <p:txBody>
          <a:bodyPr/>
          <a:lstStyle>
            <a:lvl1pPr algn="l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ja-JP" altLang="en-US" sz="1100" smtClean="0"/>
              <a:t>修正版</a:t>
            </a:r>
            <a:r>
              <a:rPr lang="en-US" altLang="ja-JP" sz="1100" smtClean="0"/>
              <a:t>BA</a:t>
            </a:r>
            <a:r>
              <a:rPr lang="ja-JP" altLang="en-US" sz="1100" smtClean="0"/>
              <a:t>モデルで生成したネットワークのスケールフリー性判定計算実験　　　卒業演習発表会　　　田中勇歩（谷聖一研究室）</a:t>
            </a:r>
            <a:endParaRPr lang="ja-JP" altLang="en-US" sz="1100" dirty="0"/>
          </a:p>
        </p:txBody>
      </p:sp>
      <p:sp>
        <p:nvSpPr>
          <p:cNvPr id="9" name="スライド番号プレースホルダー 6"/>
          <p:cNvSpPr>
            <a:spLocks noGrp="1"/>
          </p:cNvSpPr>
          <p:nvPr>
            <p:ph type="sldNum" sz="quarter" idx="12"/>
          </p:nvPr>
        </p:nvSpPr>
        <p:spPr bwMode="auto">
          <a:xfrm>
            <a:off x="8234063" y="6453188"/>
            <a:ext cx="874441" cy="4048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B4DD223-A1D0-4DE8-AFD0-D99F82140F00}" type="slidenum">
              <a:rPr lang="ja-JP" altLang="en-US" smtClean="0">
                <a:solidFill>
                  <a:schemeClr val="bg1"/>
                </a:solidFill>
                <a:latin typeface="IPAゴシック" pitchFamily="49" charset="-128"/>
                <a:ea typeface="IPAゴシック" pitchFamily="49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r>
              <a:rPr lang="en-US" altLang="ja-JP" dirty="0" smtClean="0">
                <a:solidFill>
                  <a:schemeClr val="bg1"/>
                </a:solidFill>
                <a:latin typeface="IPAゴシック" pitchFamily="49" charset="-128"/>
                <a:ea typeface="IPAゴシック" pitchFamily="49" charset="-128"/>
              </a:rPr>
              <a:t>/78</a:t>
            </a:r>
            <a:endParaRPr lang="ja-JP" altLang="en-US" dirty="0">
              <a:solidFill>
                <a:schemeClr val="bg1"/>
              </a:solidFill>
              <a:latin typeface="IPAゴシック" pitchFamily="49" charset="-128"/>
              <a:ea typeface="IPAゴシック" pitchFamily="49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576263" y="3013075"/>
            <a:ext cx="7991475" cy="6000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PAゴシック" pitchFamily="49" charset="-128"/>
                <a:ea typeface="IPAゴシック" pitchFamily="49" charset="-128"/>
                <a:cs typeface="+mn-cs"/>
              </a:rPr>
              <a:t>２章</a:t>
            </a:r>
            <a:r>
              <a:rPr lang="en-US" altLang="ja-JP" sz="3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PAゴシック" pitchFamily="49" charset="-128"/>
                <a:ea typeface="IPAゴシック" pitchFamily="49" charset="-128"/>
                <a:cs typeface="+mn-cs"/>
              </a:rPr>
              <a:t>.</a:t>
            </a:r>
            <a:r>
              <a:rPr lang="ja-JP" altLang="en-US" sz="33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PAゴシック" pitchFamily="49" charset="-128"/>
                <a:ea typeface="IPAゴシック" pitchFamily="49" charset="-128"/>
                <a:cs typeface="+mn-cs"/>
              </a:rPr>
              <a:t>スケールフリーネットワークとは？</a:t>
            </a:r>
            <a:endParaRPr lang="ja-JP" altLang="en-US" sz="3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PAゴシック" pitchFamily="49" charset="-128"/>
              <a:ea typeface="IPAゴシック" pitchFamily="49" charset="-128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4294967295"/>
          </p:nvPr>
        </p:nvSpPr>
        <p:spPr>
          <a:xfrm>
            <a:off x="-23307" y="6480720"/>
            <a:ext cx="8651063" cy="260648"/>
          </a:xfrm>
          <a:prstGeom prst="rect">
            <a:avLst/>
          </a:prstGeom>
          <a:ln/>
        </p:spPr>
        <p:txBody>
          <a:bodyPr/>
          <a:lstStyle>
            <a:lvl1pPr algn="l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ja-JP" altLang="en-US" sz="1100" smtClean="0"/>
              <a:t>修正版</a:t>
            </a:r>
            <a:r>
              <a:rPr lang="en-US" altLang="ja-JP" sz="1100" smtClean="0"/>
              <a:t>BA</a:t>
            </a:r>
            <a:r>
              <a:rPr lang="ja-JP" altLang="en-US" sz="1100" smtClean="0"/>
              <a:t>モデルで生成したネットワークのスケールフリー性判定計算実験　　　卒業演習発表会　　　田中勇歩（谷聖一研究室）</a:t>
            </a:r>
            <a:endParaRPr lang="ja-JP" altLang="en-US" sz="1100" dirty="0"/>
          </a:p>
        </p:txBody>
      </p:sp>
      <p:pic>
        <p:nvPicPr>
          <p:cNvPr id="11" name="Picture 3" descr="C:\Users\勇歩\Desktop\クリップボード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6534" y="4077072"/>
            <a:ext cx="2171204" cy="21712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スライド番号プレースホルダー 6"/>
          <p:cNvSpPr>
            <a:spLocks noGrp="1"/>
          </p:cNvSpPr>
          <p:nvPr>
            <p:ph type="sldNum" sz="quarter" idx="12"/>
          </p:nvPr>
        </p:nvSpPr>
        <p:spPr bwMode="auto">
          <a:xfrm>
            <a:off x="8234063" y="6453188"/>
            <a:ext cx="874441" cy="4048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B4DD223-A1D0-4DE8-AFD0-D99F82140F00}" type="slidenum">
              <a:rPr lang="ja-JP" altLang="en-US" smtClean="0">
                <a:solidFill>
                  <a:schemeClr val="bg1"/>
                </a:solidFill>
                <a:latin typeface="IPAゴシック" pitchFamily="49" charset="-128"/>
                <a:ea typeface="IPAゴシック" pitchFamily="49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r>
              <a:rPr lang="en-US" altLang="ja-JP" dirty="0" smtClean="0">
                <a:solidFill>
                  <a:schemeClr val="bg1"/>
                </a:solidFill>
                <a:latin typeface="IPAゴシック" pitchFamily="49" charset="-128"/>
                <a:ea typeface="IPAゴシック" pitchFamily="49" charset="-128"/>
              </a:rPr>
              <a:t>/78</a:t>
            </a:r>
            <a:endParaRPr lang="ja-JP" altLang="en-US" dirty="0">
              <a:solidFill>
                <a:schemeClr val="bg1"/>
              </a:solidFill>
              <a:latin typeface="IPAゴシック" pitchFamily="49" charset="-128"/>
              <a:ea typeface="IPAゴシック" pitchFamily="49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/>
          <p:cNvSpPr/>
          <p:nvPr/>
        </p:nvSpPr>
        <p:spPr>
          <a:xfrm>
            <a:off x="468313" y="1484784"/>
            <a:ext cx="8207375" cy="10541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200" u="sng" dirty="0">
                <a:solidFill>
                  <a:prstClr val="black"/>
                </a:solidFill>
                <a:latin typeface="IPAゴシック" pitchFamily="49" charset="-128"/>
                <a:ea typeface="IPAゴシック" pitchFamily="49" charset="-128"/>
              </a:rPr>
              <a:t>スケールフリーネットワーク</a:t>
            </a:r>
            <a:endParaRPr lang="en-US" altLang="ja-JP" sz="2200" u="sng" dirty="0">
              <a:solidFill>
                <a:prstClr val="black"/>
              </a:solidFill>
              <a:latin typeface="IPAゴシック" pitchFamily="49" charset="-128"/>
              <a:ea typeface="IPAゴシック" pitchFamily="49" charset="-128"/>
            </a:endParaRPr>
          </a:p>
          <a:p>
            <a:pPr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200" dirty="0">
                <a:solidFill>
                  <a:prstClr val="black"/>
                </a:solidFill>
                <a:latin typeface="IPAゴシック" pitchFamily="49" charset="-128"/>
                <a:ea typeface="IPAゴシック" pitchFamily="49" charset="-128"/>
              </a:rPr>
              <a:t>ネットワーク理論の分野に</a:t>
            </a:r>
            <a:r>
              <a:rPr lang="ja-JP" altLang="en-US" sz="2200" dirty="0" smtClean="0">
                <a:solidFill>
                  <a:prstClr val="black"/>
                </a:solidFill>
                <a:latin typeface="IPAゴシック" pitchFamily="49" charset="-128"/>
                <a:ea typeface="IPAゴシック" pitchFamily="49" charset="-128"/>
              </a:rPr>
              <a:t>おいて</a:t>
            </a:r>
            <a:r>
              <a:rPr lang="en-US" altLang="ja-JP" sz="2200" dirty="0" smtClean="0">
                <a:solidFill>
                  <a:prstClr val="black"/>
                </a:solidFill>
                <a:latin typeface="IPAゴシック" pitchFamily="49" charset="-128"/>
                <a:ea typeface="IPAゴシック" pitchFamily="49" charset="-128"/>
              </a:rPr>
              <a:t>､</a:t>
            </a:r>
            <a:endParaRPr lang="en-US" altLang="ja-JP" sz="2200" dirty="0">
              <a:solidFill>
                <a:prstClr val="black"/>
              </a:solidFill>
              <a:latin typeface="IPAゴシック" pitchFamily="49" charset="-128"/>
              <a:ea typeface="IPAゴシック" pitchFamily="49" charset="-128"/>
            </a:endParaRPr>
          </a:p>
          <a:p>
            <a:pPr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200" dirty="0">
                <a:solidFill>
                  <a:prstClr val="black"/>
                </a:solidFill>
                <a:latin typeface="IPAゴシック" pitchFamily="49" charset="-128"/>
                <a:ea typeface="IPAゴシック" pitchFamily="49" charset="-128"/>
              </a:rPr>
              <a:t>枝が一部の頂点に極度に集中しているネットワーク</a:t>
            </a:r>
            <a:endParaRPr lang="en-US" altLang="ja-JP" sz="2200" dirty="0">
              <a:solidFill>
                <a:prstClr val="black"/>
              </a:solidFill>
              <a:latin typeface="IPAゴシック" pitchFamily="49" charset="-128"/>
              <a:ea typeface="IPAゴシック" pitchFamily="49" charset="-128"/>
            </a:endParaRPr>
          </a:p>
        </p:txBody>
      </p:sp>
      <p:sp>
        <p:nvSpPr>
          <p:cNvPr id="17411" name="正方形/長方形 2"/>
          <p:cNvSpPr>
            <a:spLocks noChangeArrowheads="1"/>
          </p:cNvSpPr>
          <p:nvPr/>
        </p:nvSpPr>
        <p:spPr bwMode="auto">
          <a:xfrm>
            <a:off x="468313" y="2852936"/>
            <a:ext cx="6173787" cy="132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ja-JP" altLang="en-US" sz="2000" dirty="0">
                <a:latin typeface="IPAゴシック" pitchFamily="49" charset="-128"/>
                <a:ea typeface="IPAゴシック" pitchFamily="49" charset="-128"/>
              </a:rPr>
              <a:t>頂点：ネットワークを構成する一つ一つの要素</a:t>
            </a:r>
            <a:endParaRPr lang="en-US" altLang="ja-JP" sz="2000" dirty="0">
              <a:latin typeface="IPAゴシック" pitchFamily="49" charset="-128"/>
              <a:ea typeface="IPAゴシック" pitchFamily="49" charset="-128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ja-JP" altLang="en-US" sz="2000" dirty="0">
                <a:latin typeface="IPAゴシック" pitchFamily="49" charset="-128"/>
                <a:ea typeface="IPAゴシック" pitchFamily="49" charset="-128"/>
              </a:rPr>
              <a:t>枝　：頂点と頂点を結ぶ線</a:t>
            </a:r>
            <a:endParaRPr lang="en-US" altLang="ja-JP" sz="2000" dirty="0">
              <a:latin typeface="IPAゴシック" pitchFamily="49" charset="-128"/>
              <a:ea typeface="IPAゴシック" pitchFamily="49" charset="-128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ja-JP" altLang="en-US" sz="2000" dirty="0">
                <a:latin typeface="IPAゴシック" pitchFamily="49" charset="-128"/>
                <a:ea typeface="IPAゴシック" pitchFamily="49" charset="-128"/>
              </a:rPr>
              <a:t>ハブ：枝が集中している頂点</a:t>
            </a:r>
            <a:endParaRPr lang="en-US" altLang="ja-JP" sz="2000" dirty="0">
              <a:latin typeface="IPAゴシック" pitchFamily="49" charset="-128"/>
              <a:ea typeface="IPAゴシック" pitchFamily="49" charset="-128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ja-JP" altLang="en-US" sz="2000" dirty="0">
                <a:latin typeface="IPAゴシック" pitchFamily="49" charset="-128"/>
                <a:ea typeface="IPAゴシック" pitchFamily="49" charset="-128"/>
              </a:rPr>
              <a:t>次数：頂点から出ている枝の個数</a:t>
            </a:r>
          </a:p>
        </p:txBody>
      </p:sp>
      <p:sp>
        <p:nvSpPr>
          <p:cNvPr id="17418" name="テキスト ボックス 12"/>
          <p:cNvSpPr txBox="1">
            <a:spLocks noChangeArrowheads="1"/>
          </p:cNvSpPr>
          <p:nvPr/>
        </p:nvSpPr>
        <p:spPr bwMode="auto">
          <a:xfrm>
            <a:off x="468313" y="620713"/>
            <a:ext cx="79089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9pPr>
          </a:lstStyle>
          <a:p>
            <a:r>
              <a:rPr lang="en-US" altLang="ja-JP" sz="3200">
                <a:latin typeface="IPAゴシック" pitchFamily="49" charset="-128"/>
                <a:ea typeface="IPAゴシック" pitchFamily="49" charset="-128"/>
              </a:rPr>
              <a:t>2.</a:t>
            </a:r>
            <a:r>
              <a:rPr lang="ja-JP" altLang="en-US" sz="3200">
                <a:solidFill>
                  <a:srgbClr val="000000"/>
                </a:solidFill>
                <a:latin typeface="IPAゴシック" pitchFamily="49" charset="-128"/>
                <a:ea typeface="IPAゴシック" pitchFamily="49" charset="-128"/>
              </a:rPr>
              <a:t>スケールフリーネットワークとは？</a:t>
            </a:r>
            <a:endParaRPr lang="ja-JP" altLang="en-US" sz="3200">
              <a:latin typeface="IPAゴシック" pitchFamily="49" charset="-128"/>
              <a:ea typeface="IPAゴシック" pitchFamily="49" charset="-128"/>
            </a:endParaRPr>
          </a:p>
        </p:txBody>
      </p:sp>
      <p:sp>
        <p:nvSpPr>
          <p:cNvPr id="14" name="Rectangle 6"/>
          <p:cNvSpPr>
            <a:spLocks noGrp="1" noChangeArrowheads="1"/>
          </p:cNvSpPr>
          <p:nvPr>
            <p:ph type="ftr" sz="quarter" idx="4294967295"/>
          </p:nvPr>
        </p:nvSpPr>
        <p:spPr>
          <a:xfrm>
            <a:off x="-23307" y="6480720"/>
            <a:ext cx="8651063" cy="260648"/>
          </a:xfrm>
          <a:prstGeom prst="rect">
            <a:avLst/>
          </a:prstGeom>
          <a:ln/>
        </p:spPr>
        <p:txBody>
          <a:bodyPr/>
          <a:lstStyle>
            <a:lvl1pPr algn="l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ja-JP" altLang="en-US" sz="1100" smtClean="0"/>
              <a:t>修正版</a:t>
            </a:r>
            <a:r>
              <a:rPr lang="en-US" altLang="ja-JP" sz="1100" smtClean="0"/>
              <a:t>BA</a:t>
            </a:r>
            <a:r>
              <a:rPr lang="ja-JP" altLang="en-US" sz="1100" smtClean="0"/>
              <a:t>モデルで生成したネットワークのスケールフリー性判定計算実験　　　卒業演習発表会　　　田中勇歩（谷聖一研究室）</a:t>
            </a:r>
            <a:endParaRPr lang="ja-JP" altLang="en-US" sz="1100" dirty="0"/>
          </a:p>
        </p:txBody>
      </p:sp>
      <p:grpSp>
        <p:nvGrpSpPr>
          <p:cNvPr id="62" name="グループ化 61"/>
          <p:cNvGrpSpPr/>
          <p:nvPr/>
        </p:nvGrpSpPr>
        <p:grpSpPr>
          <a:xfrm>
            <a:off x="5793937" y="2819037"/>
            <a:ext cx="3242559" cy="3490283"/>
            <a:chOff x="958758" y="2488252"/>
            <a:chExt cx="3242559" cy="3490283"/>
          </a:xfrm>
        </p:grpSpPr>
        <p:cxnSp>
          <p:nvCxnSpPr>
            <p:cNvPr id="63" name="直線コネクタ 62"/>
            <p:cNvCxnSpPr>
              <a:stCxn id="64" idx="5"/>
              <a:endCxn id="70" idx="1"/>
            </p:cNvCxnSpPr>
            <p:nvPr/>
          </p:nvCxnSpPr>
          <p:spPr>
            <a:xfrm>
              <a:off x="2361489" y="3405026"/>
              <a:ext cx="315075" cy="337526"/>
            </a:xfrm>
            <a:prstGeom prst="line">
              <a:avLst/>
            </a:prstGeom>
            <a:noFill/>
            <a:ln w="25400" cap="flat" cmpd="sng" algn="ctr">
              <a:solidFill>
                <a:srgbClr val="000000"/>
              </a:solidFill>
              <a:prstDash val="solid"/>
            </a:ln>
            <a:effectLst/>
          </p:spPr>
        </p:cxnSp>
        <p:sp>
          <p:nvSpPr>
            <p:cNvPr id="64" name="円/楕円 63"/>
            <p:cNvSpPr/>
            <p:nvPr/>
          </p:nvSpPr>
          <p:spPr>
            <a:xfrm>
              <a:off x="2197724" y="3242635"/>
              <a:ext cx="191864" cy="190254"/>
            </a:xfrm>
            <a:prstGeom prst="ellipse">
              <a:avLst/>
            </a:prstGeom>
            <a:gradFill rotWithShape="1">
              <a:gsLst>
                <a:gs pos="0">
                  <a:srgbClr val="000000">
                    <a:tint val="50000"/>
                    <a:satMod val="300000"/>
                  </a:srgbClr>
                </a:gs>
                <a:gs pos="35000">
                  <a:srgbClr val="000000">
                    <a:tint val="37000"/>
                    <a:satMod val="300000"/>
                  </a:srgbClr>
                </a:gs>
                <a:gs pos="100000">
                  <a:srgbClr val="000000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0000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メイリオ"/>
                <a:ea typeface="メイリオ"/>
                <a:cs typeface="メイリオ"/>
              </a:endParaRPr>
            </a:p>
          </p:txBody>
        </p:sp>
        <p:sp>
          <p:nvSpPr>
            <p:cNvPr id="65" name="円/楕円 64"/>
            <p:cNvSpPr/>
            <p:nvPr/>
          </p:nvSpPr>
          <p:spPr>
            <a:xfrm>
              <a:off x="3115299" y="3971729"/>
              <a:ext cx="192569" cy="190953"/>
            </a:xfrm>
            <a:prstGeom prst="ellipse">
              <a:avLst/>
            </a:prstGeom>
            <a:gradFill rotWithShape="1">
              <a:gsLst>
                <a:gs pos="0">
                  <a:srgbClr val="000000">
                    <a:tint val="50000"/>
                    <a:satMod val="300000"/>
                  </a:srgbClr>
                </a:gs>
                <a:gs pos="35000">
                  <a:srgbClr val="000000">
                    <a:tint val="37000"/>
                    <a:satMod val="300000"/>
                  </a:srgbClr>
                </a:gs>
                <a:gs pos="100000">
                  <a:srgbClr val="000000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0000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メイリオ"/>
                <a:ea typeface="メイリオ"/>
                <a:cs typeface="メイリオ"/>
              </a:endParaRPr>
            </a:p>
          </p:txBody>
        </p:sp>
        <p:sp>
          <p:nvSpPr>
            <p:cNvPr id="66" name="円/楕円 65"/>
            <p:cNvSpPr/>
            <p:nvPr/>
          </p:nvSpPr>
          <p:spPr>
            <a:xfrm>
              <a:off x="3433597" y="3337412"/>
              <a:ext cx="191864" cy="190953"/>
            </a:xfrm>
            <a:prstGeom prst="ellipse">
              <a:avLst/>
            </a:prstGeom>
            <a:gradFill rotWithShape="1">
              <a:gsLst>
                <a:gs pos="0">
                  <a:srgbClr val="000000">
                    <a:tint val="50000"/>
                    <a:satMod val="300000"/>
                  </a:srgbClr>
                </a:gs>
                <a:gs pos="35000">
                  <a:srgbClr val="000000">
                    <a:tint val="37000"/>
                    <a:satMod val="300000"/>
                  </a:srgbClr>
                </a:gs>
                <a:gs pos="100000">
                  <a:srgbClr val="000000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0000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メイリオ"/>
                <a:ea typeface="メイリオ"/>
                <a:cs typeface="メイリオ"/>
              </a:endParaRPr>
            </a:p>
          </p:txBody>
        </p:sp>
        <p:sp>
          <p:nvSpPr>
            <p:cNvPr id="67" name="円/楕円 66"/>
            <p:cNvSpPr/>
            <p:nvPr/>
          </p:nvSpPr>
          <p:spPr>
            <a:xfrm>
              <a:off x="1185771" y="4617526"/>
              <a:ext cx="191864" cy="190254"/>
            </a:xfrm>
            <a:prstGeom prst="ellipse">
              <a:avLst/>
            </a:prstGeom>
            <a:gradFill rotWithShape="1">
              <a:gsLst>
                <a:gs pos="0">
                  <a:srgbClr val="000000">
                    <a:tint val="50000"/>
                    <a:satMod val="300000"/>
                  </a:srgbClr>
                </a:gs>
                <a:gs pos="35000">
                  <a:srgbClr val="000000">
                    <a:tint val="37000"/>
                    <a:satMod val="300000"/>
                  </a:srgbClr>
                </a:gs>
                <a:gs pos="100000">
                  <a:srgbClr val="000000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0000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メイリオ"/>
                <a:ea typeface="メイリオ"/>
                <a:cs typeface="メイリオ"/>
              </a:endParaRPr>
            </a:p>
          </p:txBody>
        </p:sp>
        <p:sp>
          <p:nvSpPr>
            <p:cNvPr id="68" name="円/楕円 67"/>
            <p:cNvSpPr/>
            <p:nvPr/>
          </p:nvSpPr>
          <p:spPr>
            <a:xfrm>
              <a:off x="3157493" y="4318640"/>
              <a:ext cx="191864" cy="190254"/>
            </a:xfrm>
            <a:prstGeom prst="ellipse">
              <a:avLst/>
            </a:prstGeom>
            <a:gradFill rotWithShape="1">
              <a:gsLst>
                <a:gs pos="0">
                  <a:srgbClr val="000000">
                    <a:tint val="50000"/>
                    <a:satMod val="300000"/>
                  </a:srgbClr>
                </a:gs>
                <a:gs pos="35000">
                  <a:srgbClr val="000000">
                    <a:tint val="37000"/>
                    <a:satMod val="300000"/>
                  </a:srgbClr>
                </a:gs>
                <a:gs pos="100000">
                  <a:srgbClr val="000000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0000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メイリオ"/>
                <a:ea typeface="メイリオ"/>
                <a:cs typeface="メイリオ"/>
              </a:endParaRPr>
            </a:p>
          </p:txBody>
        </p:sp>
        <p:cxnSp>
          <p:nvCxnSpPr>
            <p:cNvPr id="69" name="直線コネクタ 68"/>
            <p:cNvCxnSpPr>
              <a:stCxn id="70" idx="3"/>
              <a:endCxn id="71" idx="7"/>
            </p:cNvCxnSpPr>
            <p:nvPr/>
          </p:nvCxnSpPr>
          <p:spPr>
            <a:xfrm flipH="1">
              <a:off x="2249370" y="3877082"/>
              <a:ext cx="427195" cy="805046"/>
            </a:xfrm>
            <a:prstGeom prst="line">
              <a:avLst/>
            </a:prstGeom>
            <a:noFill/>
            <a:ln w="25400" cap="flat" cmpd="sng" algn="ctr">
              <a:solidFill>
                <a:srgbClr val="000000"/>
              </a:solidFill>
              <a:prstDash val="solid"/>
            </a:ln>
            <a:effectLst/>
          </p:spPr>
        </p:cxnSp>
        <p:sp>
          <p:nvSpPr>
            <p:cNvPr id="70" name="円/楕円 69"/>
            <p:cNvSpPr/>
            <p:nvPr/>
          </p:nvSpPr>
          <p:spPr>
            <a:xfrm>
              <a:off x="2648467" y="3714690"/>
              <a:ext cx="191864" cy="190254"/>
            </a:xfrm>
            <a:prstGeom prst="ellipse">
              <a:avLst/>
            </a:prstGeom>
            <a:gradFill rotWithShape="1">
              <a:gsLst>
                <a:gs pos="0">
                  <a:srgbClr val="000000">
                    <a:tint val="50000"/>
                    <a:satMod val="300000"/>
                  </a:srgbClr>
                </a:gs>
                <a:gs pos="35000">
                  <a:srgbClr val="000000">
                    <a:tint val="37000"/>
                    <a:satMod val="300000"/>
                  </a:srgbClr>
                </a:gs>
                <a:gs pos="100000">
                  <a:srgbClr val="000000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0000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メイリオ"/>
                <a:ea typeface="メイリオ"/>
                <a:cs typeface="メイリオ"/>
              </a:endParaRPr>
            </a:p>
          </p:txBody>
        </p:sp>
        <p:sp>
          <p:nvSpPr>
            <p:cNvPr id="71" name="円/楕円 70"/>
            <p:cNvSpPr/>
            <p:nvPr/>
          </p:nvSpPr>
          <p:spPr>
            <a:xfrm>
              <a:off x="2085604" y="4654266"/>
              <a:ext cx="191864" cy="190254"/>
            </a:xfrm>
            <a:prstGeom prst="ellipse">
              <a:avLst/>
            </a:prstGeom>
            <a:gradFill rotWithShape="1">
              <a:gsLst>
                <a:gs pos="0">
                  <a:srgbClr val="000000">
                    <a:tint val="50000"/>
                    <a:satMod val="300000"/>
                  </a:srgbClr>
                </a:gs>
                <a:gs pos="35000">
                  <a:srgbClr val="000000">
                    <a:tint val="37000"/>
                    <a:satMod val="300000"/>
                  </a:srgbClr>
                </a:gs>
                <a:gs pos="100000">
                  <a:srgbClr val="000000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0000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メイリオ"/>
                <a:ea typeface="メイリオ"/>
                <a:cs typeface="メイリオ"/>
              </a:endParaRPr>
            </a:p>
          </p:txBody>
        </p:sp>
        <p:sp>
          <p:nvSpPr>
            <p:cNvPr id="72" name="円/楕円 71"/>
            <p:cNvSpPr/>
            <p:nvPr/>
          </p:nvSpPr>
          <p:spPr>
            <a:xfrm>
              <a:off x="1634703" y="4200256"/>
              <a:ext cx="192569" cy="190254"/>
            </a:xfrm>
            <a:prstGeom prst="ellipse">
              <a:avLst/>
            </a:prstGeom>
            <a:gradFill rotWithShape="1">
              <a:gsLst>
                <a:gs pos="0">
                  <a:srgbClr val="000000">
                    <a:tint val="50000"/>
                    <a:satMod val="300000"/>
                  </a:srgbClr>
                </a:gs>
                <a:gs pos="35000">
                  <a:srgbClr val="000000">
                    <a:tint val="37000"/>
                    <a:satMod val="300000"/>
                  </a:srgbClr>
                </a:gs>
                <a:gs pos="100000">
                  <a:srgbClr val="000000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0000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メイリオ"/>
                <a:ea typeface="メイリオ"/>
                <a:cs typeface="メイリオ"/>
              </a:endParaRPr>
            </a:p>
          </p:txBody>
        </p:sp>
        <p:sp>
          <p:nvSpPr>
            <p:cNvPr id="73" name="円/楕円 72"/>
            <p:cNvSpPr/>
            <p:nvPr/>
          </p:nvSpPr>
          <p:spPr>
            <a:xfrm>
              <a:off x="2549902" y="4251375"/>
              <a:ext cx="191864" cy="190254"/>
            </a:xfrm>
            <a:prstGeom prst="ellipse">
              <a:avLst/>
            </a:prstGeom>
            <a:gradFill rotWithShape="1">
              <a:gsLst>
                <a:gs pos="0">
                  <a:srgbClr val="000000">
                    <a:tint val="50000"/>
                    <a:satMod val="300000"/>
                  </a:srgbClr>
                </a:gs>
                <a:gs pos="35000">
                  <a:srgbClr val="000000">
                    <a:tint val="37000"/>
                    <a:satMod val="300000"/>
                  </a:srgbClr>
                </a:gs>
                <a:gs pos="100000">
                  <a:srgbClr val="000000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0000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メイリオ"/>
                <a:ea typeface="メイリオ"/>
                <a:cs typeface="メイリオ"/>
              </a:endParaRPr>
            </a:p>
          </p:txBody>
        </p:sp>
        <p:sp>
          <p:nvSpPr>
            <p:cNvPr id="74" name="円/楕円 73"/>
            <p:cNvSpPr/>
            <p:nvPr/>
          </p:nvSpPr>
          <p:spPr>
            <a:xfrm>
              <a:off x="2686961" y="3229530"/>
              <a:ext cx="191864" cy="190254"/>
            </a:xfrm>
            <a:prstGeom prst="ellipse">
              <a:avLst/>
            </a:prstGeom>
            <a:gradFill rotWithShape="1">
              <a:gsLst>
                <a:gs pos="0">
                  <a:srgbClr val="000000">
                    <a:tint val="50000"/>
                    <a:satMod val="300000"/>
                  </a:srgbClr>
                </a:gs>
                <a:gs pos="35000">
                  <a:srgbClr val="000000">
                    <a:tint val="37000"/>
                    <a:satMod val="300000"/>
                  </a:srgbClr>
                </a:gs>
                <a:gs pos="100000">
                  <a:srgbClr val="000000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0000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メイリオ"/>
                <a:ea typeface="メイリオ"/>
                <a:cs typeface="メイリオ"/>
              </a:endParaRPr>
            </a:p>
          </p:txBody>
        </p:sp>
        <p:cxnSp>
          <p:nvCxnSpPr>
            <p:cNvPr id="75" name="直線コネクタ 74"/>
            <p:cNvCxnSpPr>
              <a:stCxn id="73" idx="3"/>
              <a:endCxn id="71" idx="6"/>
            </p:cNvCxnSpPr>
            <p:nvPr/>
          </p:nvCxnSpPr>
          <p:spPr>
            <a:xfrm flipH="1">
              <a:off x="2277468" y="4413767"/>
              <a:ext cx="300532" cy="335627"/>
            </a:xfrm>
            <a:prstGeom prst="line">
              <a:avLst/>
            </a:prstGeom>
            <a:noFill/>
            <a:ln w="25400" cap="flat" cmpd="sng" algn="ctr">
              <a:solidFill>
                <a:srgbClr val="000000"/>
              </a:solidFill>
              <a:prstDash val="solid"/>
            </a:ln>
            <a:effectLst/>
          </p:spPr>
        </p:cxnSp>
        <p:cxnSp>
          <p:nvCxnSpPr>
            <p:cNvPr id="76" name="直線コネクタ 75"/>
            <p:cNvCxnSpPr>
              <a:stCxn id="74" idx="4"/>
              <a:endCxn id="70" idx="0"/>
            </p:cNvCxnSpPr>
            <p:nvPr/>
          </p:nvCxnSpPr>
          <p:spPr>
            <a:xfrm flipH="1">
              <a:off x="2744399" y="3419784"/>
              <a:ext cx="38494" cy="294906"/>
            </a:xfrm>
            <a:prstGeom prst="line">
              <a:avLst/>
            </a:prstGeom>
            <a:noFill/>
            <a:ln w="25400" cap="flat" cmpd="sng" algn="ctr">
              <a:solidFill>
                <a:srgbClr val="000000"/>
              </a:solidFill>
              <a:prstDash val="solid"/>
            </a:ln>
            <a:effectLst/>
          </p:spPr>
        </p:cxnSp>
        <p:cxnSp>
          <p:nvCxnSpPr>
            <p:cNvPr id="77" name="直線コネクタ 76"/>
            <p:cNvCxnSpPr>
              <a:stCxn id="72" idx="5"/>
              <a:endCxn id="71" idx="1"/>
            </p:cNvCxnSpPr>
            <p:nvPr/>
          </p:nvCxnSpPr>
          <p:spPr>
            <a:xfrm>
              <a:off x="1799071" y="4362647"/>
              <a:ext cx="314631" cy="319481"/>
            </a:xfrm>
            <a:prstGeom prst="line">
              <a:avLst/>
            </a:prstGeom>
            <a:noFill/>
            <a:ln w="25400" cap="flat" cmpd="sng" algn="ctr">
              <a:solidFill>
                <a:srgbClr val="000000"/>
              </a:solidFill>
              <a:prstDash val="solid"/>
            </a:ln>
            <a:effectLst/>
          </p:spPr>
        </p:cxnSp>
        <p:cxnSp>
          <p:nvCxnSpPr>
            <p:cNvPr id="78" name="直線コネクタ 77"/>
            <p:cNvCxnSpPr>
              <a:stCxn id="70" idx="5"/>
              <a:endCxn id="65" idx="1"/>
            </p:cNvCxnSpPr>
            <p:nvPr/>
          </p:nvCxnSpPr>
          <p:spPr>
            <a:xfrm>
              <a:off x="2812233" y="3877082"/>
              <a:ext cx="331267" cy="122612"/>
            </a:xfrm>
            <a:prstGeom prst="line">
              <a:avLst/>
            </a:prstGeom>
            <a:noFill/>
            <a:ln w="25400" cap="flat" cmpd="sng" algn="ctr">
              <a:solidFill>
                <a:srgbClr val="000000"/>
              </a:solidFill>
              <a:prstDash val="solid"/>
            </a:ln>
            <a:effectLst/>
          </p:spPr>
        </p:cxnSp>
        <p:cxnSp>
          <p:nvCxnSpPr>
            <p:cNvPr id="79" name="直線コネクタ 78"/>
            <p:cNvCxnSpPr>
              <a:stCxn id="67" idx="6"/>
              <a:endCxn id="71" idx="2"/>
            </p:cNvCxnSpPr>
            <p:nvPr/>
          </p:nvCxnSpPr>
          <p:spPr>
            <a:xfrm>
              <a:off x="1377635" y="4712653"/>
              <a:ext cx="707969" cy="36740"/>
            </a:xfrm>
            <a:prstGeom prst="line">
              <a:avLst/>
            </a:prstGeom>
            <a:noFill/>
            <a:ln w="25400" cap="flat" cmpd="sng" algn="ctr">
              <a:solidFill>
                <a:srgbClr val="000000"/>
              </a:solidFill>
              <a:prstDash val="solid"/>
            </a:ln>
            <a:effectLst/>
          </p:spPr>
        </p:cxnSp>
        <p:cxnSp>
          <p:nvCxnSpPr>
            <p:cNvPr id="80" name="直線コネクタ 79"/>
            <p:cNvCxnSpPr>
              <a:stCxn id="70" idx="4"/>
              <a:endCxn id="68" idx="1"/>
            </p:cNvCxnSpPr>
            <p:nvPr/>
          </p:nvCxnSpPr>
          <p:spPr>
            <a:xfrm>
              <a:off x="2744399" y="3904944"/>
              <a:ext cx="441192" cy="441558"/>
            </a:xfrm>
            <a:prstGeom prst="line">
              <a:avLst/>
            </a:prstGeom>
            <a:noFill/>
            <a:ln w="25400" cap="flat" cmpd="sng" algn="ctr">
              <a:solidFill>
                <a:srgbClr val="000000"/>
              </a:solidFill>
              <a:prstDash val="solid"/>
            </a:ln>
            <a:effectLst/>
          </p:spPr>
        </p:cxnSp>
        <p:cxnSp>
          <p:nvCxnSpPr>
            <p:cNvPr id="81" name="直線コネクタ 80"/>
            <p:cNvCxnSpPr>
              <a:stCxn id="70" idx="7"/>
              <a:endCxn id="66" idx="3"/>
            </p:cNvCxnSpPr>
            <p:nvPr/>
          </p:nvCxnSpPr>
          <p:spPr>
            <a:xfrm flipV="1">
              <a:off x="2812233" y="3500401"/>
              <a:ext cx="649462" cy="242151"/>
            </a:xfrm>
            <a:prstGeom prst="line">
              <a:avLst/>
            </a:prstGeom>
            <a:noFill/>
            <a:ln w="25400" cap="flat" cmpd="sng" algn="ctr">
              <a:solidFill>
                <a:srgbClr val="000000"/>
              </a:solidFill>
              <a:prstDash val="solid"/>
            </a:ln>
            <a:effectLst/>
          </p:spPr>
        </p:cxnSp>
        <p:sp>
          <p:nvSpPr>
            <p:cNvPr id="82" name="円/楕円 81"/>
            <p:cNvSpPr/>
            <p:nvPr/>
          </p:nvSpPr>
          <p:spPr>
            <a:xfrm>
              <a:off x="3504467" y="3714690"/>
              <a:ext cx="191864" cy="190953"/>
            </a:xfrm>
            <a:prstGeom prst="ellipse">
              <a:avLst/>
            </a:prstGeom>
            <a:gradFill rotWithShape="1">
              <a:gsLst>
                <a:gs pos="0">
                  <a:srgbClr val="000000">
                    <a:tint val="50000"/>
                    <a:satMod val="300000"/>
                  </a:srgbClr>
                </a:gs>
                <a:gs pos="35000">
                  <a:srgbClr val="000000">
                    <a:tint val="37000"/>
                    <a:satMod val="300000"/>
                  </a:srgbClr>
                </a:gs>
                <a:gs pos="100000">
                  <a:srgbClr val="000000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0000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メイリオ"/>
                <a:ea typeface="メイリオ"/>
                <a:cs typeface="メイリオ"/>
              </a:endParaRPr>
            </a:p>
          </p:txBody>
        </p:sp>
        <p:cxnSp>
          <p:nvCxnSpPr>
            <p:cNvPr id="83" name="直線コネクタ 82"/>
            <p:cNvCxnSpPr>
              <a:stCxn id="70" idx="6"/>
              <a:endCxn id="82" idx="2"/>
            </p:cNvCxnSpPr>
            <p:nvPr/>
          </p:nvCxnSpPr>
          <p:spPr>
            <a:xfrm>
              <a:off x="2840331" y="3809817"/>
              <a:ext cx="664137" cy="350"/>
            </a:xfrm>
            <a:prstGeom prst="line">
              <a:avLst/>
            </a:prstGeom>
            <a:noFill/>
            <a:ln w="25400" cap="flat" cmpd="sng" algn="ctr">
              <a:solidFill>
                <a:srgbClr val="000000"/>
              </a:solidFill>
              <a:prstDash val="solid"/>
            </a:ln>
            <a:effectLst/>
          </p:spPr>
        </p:cxnSp>
        <p:sp>
          <p:nvSpPr>
            <p:cNvPr id="84" name="円/楕円 83"/>
            <p:cNvSpPr/>
            <p:nvPr/>
          </p:nvSpPr>
          <p:spPr>
            <a:xfrm>
              <a:off x="1644492" y="5693154"/>
              <a:ext cx="191864" cy="190254"/>
            </a:xfrm>
            <a:prstGeom prst="ellipse">
              <a:avLst/>
            </a:prstGeom>
            <a:gradFill rotWithShape="1">
              <a:gsLst>
                <a:gs pos="0">
                  <a:srgbClr val="000000">
                    <a:tint val="50000"/>
                    <a:satMod val="300000"/>
                  </a:srgbClr>
                </a:gs>
                <a:gs pos="35000">
                  <a:srgbClr val="000000">
                    <a:tint val="37000"/>
                    <a:satMod val="300000"/>
                  </a:srgbClr>
                </a:gs>
                <a:gs pos="100000">
                  <a:srgbClr val="000000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0000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メイリオ"/>
                <a:ea typeface="メイリオ"/>
                <a:cs typeface="メイリオ"/>
              </a:endParaRPr>
            </a:p>
          </p:txBody>
        </p:sp>
        <p:cxnSp>
          <p:nvCxnSpPr>
            <p:cNvPr id="85" name="直線コネクタ 84"/>
            <p:cNvCxnSpPr>
              <a:stCxn id="71" idx="4"/>
              <a:endCxn id="84" idx="0"/>
            </p:cNvCxnSpPr>
            <p:nvPr/>
          </p:nvCxnSpPr>
          <p:spPr>
            <a:xfrm flipH="1">
              <a:off x="1740424" y="4844520"/>
              <a:ext cx="441113" cy="848635"/>
            </a:xfrm>
            <a:prstGeom prst="line">
              <a:avLst/>
            </a:prstGeom>
            <a:noFill/>
            <a:ln w="25400" cap="flat" cmpd="sng" algn="ctr">
              <a:solidFill>
                <a:srgbClr val="000000"/>
              </a:solidFill>
              <a:prstDash val="solid"/>
            </a:ln>
            <a:effectLst/>
          </p:spPr>
        </p:cxnSp>
        <p:sp>
          <p:nvSpPr>
            <p:cNvPr id="86" name="円/楕円 85"/>
            <p:cNvSpPr/>
            <p:nvPr/>
          </p:nvSpPr>
          <p:spPr>
            <a:xfrm>
              <a:off x="2012142" y="3552298"/>
              <a:ext cx="191864" cy="190254"/>
            </a:xfrm>
            <a:prstGeom prst="ellipse">
              <a:avLst/>
            </a:prstGeom>
            <a:gradFill rotWithShape="1">
              <a:gsLst>
                <a:gs pos="0">
                  <a:srgbClr val="000000">
                    <a:tint val="50000"/>
                    <a:satMod val="300000"/>
                  </a:srgbClr>
                </a:gs>
                <a:gs pos="35000">
                  <a:srgbClr val="000000">
                    <a:tint val="37000"/>
                    <a:satMod val="300000"/>
                  </a:srgbClr>
                </a:gs>
                <a:gs pos="100000">
                  <a:srgbClr val="000000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0000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メイリオ"/>
                <a:ea typeface="メイリオ"/>
                <a:cs typeface="メイリオ"/>
              </a:endParaRPr>
            </a:p>
          </p:txBody>
        </p:sp>
        <p:cxnSp>
          <p:nvCxnSpPr>
            <p:cNvPr id="87" name="直線コネクタ 86"/>
            <p:cNvCxnSpPr>
              <a:stCxn id="70" idx="2"/>
              <a:endCxn id="86" idx="5"/>
            </p:cNvCxnSpPr>
            <p:nvPr/>
          </p:nvCxnSpPr>
          <p:spPr>
            <a:xfrm flipH="1" flipV="1">
              <a:off x="2175907" y="3714690"/>
              <a:ext cx="472559" cy="95127"/>
            </a:xfrm>
            <a:prstGeom prst="line">
              <a:avLst/>
            </a:prstGeom>
            <a:noFill/>
            <a:ln w="25400" cap="flat" cmpd="sng" algn="ctr">
              <a:solidFill>
                <a:srgbClr val="000000"/>
              </a:solidFill>
              <a:prstDash val="solid"/>
            </a:ln>
            <a:effectLst/>
          </p:spPr>
        </p:cxnSp>
        <p:sp>
          <p:nvSpPr>
            <p:cNvPr id="88" name="円/楕円 87"/>
            <p:cNvSpPr/>
            <p:nvPr/>
          </p:nvSpPr>
          <p:spPr>
            <a:xfrm>
              <a:off x="1479747" y="5142387"/>
              <a:ext cx="191864" cy="190254"/>
            </a:xfrm>
            <a:prstGeom prst="ellipse">
              <a:avLst/>
            </a:prstGeom>
            <a:gradFill rotWithShape="1">
              <a:gsLst>
                <a:gs pos="0">
                  <a:srgbClr val="000000">
                    <a:tint val="50000"/>
                    <a:satMod val="300000"/>
                  </a:srgbClr>
                </a:gs>
                <a:gs pos="35000">
                  <a:srgbClr val="000000">
                    <a:tint val="37000"/>
                    <a:satMod val="300000"/>
                  </a:srgbClr>
                </a:gs>
                <a:gs pos="100000">
                  <a:srgbClr val="000000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0000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メイリオ"/>
                <a:ea typeface="メイリオ"/>
                <a:cs typeface="メイリオ"/>
              </a:endParaRPr>
            </a:p>
          </p:txBody>
        </p:sp>
        <p:cxnSp>
          <p:nvCxnSpPr>
            <p:cNvPr id="89" name="直線コネクタ 88"/>
            <p:cNvCxnSpPr>
              <a:stCxn id="71" idx="3"/>
              <a:endCxn id="88" idx="7"/>
            </p:cNvCxnSpPr>
            <p:nvPr/>
          </p:nvCxnSpPr>
          <p:spPr>
            <a:xfrm flipH="1">
              <a:off x="1643513" y="4816658"/>
              <a:ext cx="470189" cy="353591"/>
            </a:xfrm>
            <a:prstGeom prst="line">
              <a:avLst/>
            </a:prstGeom>
            <a:noFill/>
            <a:ln w="25400" cap="flat" cmpd="sng" algn="ctr">
              <a:solidFill>
                <a:srgbClr val="000000"/>
              </a:solidFill>
              <a:prstDash val="solid"/>
            </a:ln>
            <a:effectLst/>
          </p:spPr>
        </p:cxnSp>
        <p:sp>
          <p:nvSpPr>
            <p:cNvPr id="90" name="円/楕円 89"/>
            <p:cNvSpPr/>
            <p:nvPr/>
          </p:nvSpPr>
          <p:spPr>
            <a:xfrm>
              <a:off x="2082300" y="4073791"/>
              <a:ext cx="191864" cy="190254"/>
            </a:xfrm>
            <a:prstGeom prst="ellipse">
              <a:avLst/>
            </a:prstGeom>
            <a:gradFill rotWithShape="1">
              <a:gsLst>
                <a:gs pos="0">
                  <a:srgbClr val="000000">
                    <a:tint val="50000"/>
                    <a:satMod val="300000"/>
                  </a:srgbClr>
                </a:gs>
                <a:gs pos="35000">
                  <a:srgbClr val="000000">
                    <a:tint val="37000"/>
                    <a:satMod val="300000"/>
                  </a:srgbClr>
                </a:gs>
                <a:gs pos="100000">
                  <a:srgbClr val="000000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0000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メイリオ"/>
                <a:ea typeface="メイリオ"/>
                <a:cs typeface="メイリオ"/>
              </a:endParaRPr>
            </a:p>
          </p:txBody>
        </p:sp>
        <p:cxnSp>
          <p:nvCxnSpPr>
            <p:cNvPr id="91" name="直線コネクタ 90"/>
            <p:cNvCxnSpPr>
              <a:stCxn id="71" idx="0"/>
              <a:endCxn id="90" idx="4"/>
            </p:cNvCxnSpPr>
            <p:nvPr/>
          </p:nvCxnSpPr>
          <p:spPr>
            <a:xfrm flipH="1" flipV="1">
              <a:off x="2178232" y="4264044"/>
              <a:ext cx="3304" cy="390222"/>
            </a:xfrm>
            <a:prstGeom prst="line">
              <a:avLst/>
            </a:prstGeom>
            <a:noFill/>
            <a:ln w="25400" cap="flat" cmpd="sng" algn="ctr">
              <a:solidFill>
                <a:srgbClr val="000000"/>
              </a:solidFill>
              <a:prstDash val="solid"/>
            </a:ln>
            <a:effectLst/>
          </p:spPr>
        </p:cxnSp>
        <p:sp>
          <p:nvSpPr>
            <p:cNvPr id="92" name="円/楕円 91"/>
            <p:cNvSpPr/>
            <p:nvPr/>
          </p:nvSpPr>
          <p:spPr>
            <a:xfrm>
              <a:off x="3047568" y="4959281"/>
              <a:ext cx="191864" cy="190953"/>
            </a:xfrm>
            <a:prstGeom prst="ellipse">
              <a:avLst/>
            </a:prstGeom>
            <a:gradFill rotWithShape="1">
              <a:gsLst>
                <a:gs pos="0">
                  <a:srgbClr val="000000">
                    <a:tint val="50000"/>
                    <a:satMod val="300000"/>
                  </a:srgbClr>
                </a:gs>
                <a:gs pos="35000">
                  <a:srgbClr val="000000">
                    <a:tint val="37000"/>
                    <a:satMod val="300000"/>
                  </a:srgbClr>
                </a:gs>
                <a:gs pos="100000">
                  <a:srgbClr val="000000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0000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メイリオ"/>
                <a:ea typeface="メイリオ"/>
                <a:cs typeface="メイリオ"/>
              </a:endParaRPr>
            </a:p>
          </p:txBody>
        </p:sp>
        <p:sp>
          <p:nvSpPr>
            <p:cNvPr id="93" name="円/楕円 92"/>
            <p:cNvSpPr/>
            <p:nvPr/>
          </p:nvSpPr>
          <p:spPr>
            <a:xfrm>
              <a:off x="2201672" y="5554336"/>
              <a:ext cx="191864" cy="190254"/>
            </a:xfrm>
            <a:prstGeom prst="ellipse">
              <a:avLst/>
            </a:prstGeom>
            <a:gradFill rotWithShape="1">
              <a:gsLst>
                <a:gs pos="0">
                  <a:srgbClr val="000000">
                    <a:tint val="50000"/>
                    <a:satMod val="300000"/>
                  </a:srgbClr>
                </a:gs>
                <a:gs pos="35000">
                  <a:srgbClr val="000000">
                    <a:tint val="37000"/>
                    <a:satMod val="300000"/>
                  </a:srgbClr>
                </a:gs>
                <a:gs pos="100000">
                  <a:srgbClr val="000000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0000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メイリオ"/>
                <a:ea typeface="メイリオ"/>
                <a:cs typeface="メイリオ"/>
              </a:endParaRPr>
            </a:p>
          </p:txBody>
        </p:sp>
        <p:sp>
          <p:nvSpPr>
            <p:cNvPr id="94" name="円/楕円 93"/>
            <p:cNvSpPr/>
            <p:nvPr/>
          </p:nvSpPr>
          <p:spPr>
            <a:xfrm>
              <a:off x="2620369" y="5320391"/>
              <a:ext cx="191864" cy="190254"/>
            </a:xfrm>
            <a:prstGeom prst="ellipse">
              <a:avLst/>
            </a:prstGeom>
            <a:gradFill rotWithShape="1">
              <a:gsLst>
                <a:gs pos="0">
                  <a:srgbClr val="000000">
                    <a:tint val="50000"/>
                    <a:satMod val="300000"/>
                  </a:srgbClr>
                </a:gs>
                <a:gs pos="35000">
                  <a:srgbClr val="000000">
                    <a:tint val="37000"/>
                    <a:satMod val="300000"/>
                  </a:srgbClr>
                </a:gs>
                <a:gs pos="100000">
                  <a:srgbClr val="000000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0000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メイリオ"/>
                <a:ea typeface="メイリオ"/>
                <a:cs typeface="メイリオ"/>
              </a:endParaRPr>
            </a:p>
          </p:txBody>
        </p:sp>
        <p:sp>
          <p:nvSpPr>
            <p:cNvPr id="95" name="円/楕円 94"/>
            <p:cNvSpPr/>
            <p:nvPr/>
          </p:nvSpPr>
          <p:spPr>
            <a:xfrm>
              <a:off x="2636771" y="4654266"/>
              <a:ext cx="191864" cy="190254"/>
            </a:xfrm>
            <a:prstGeom prst="ellipse">
              <a:avLst/>
            </a:prstGeom>
            <a:gradFill rotWithShape="1">
              <a:gsLst>
                <a:gs pos="0">
                  <a:srgbClr val="000000">
                    <a:tint val="50000"/>
                    <a:satMod val="300000"/>
                  </a:srgbClr>
                </a:gs>
                <a:gs pos="35000">
                  <a:srgbClr val="000000">
                    <a:tint val="37000"/>
                    <a:satMod val="300000"/>
                  </a:srgbClr>
                </a:gs>
                <a:gs pos="100000">
                  <a:srgbClr val="000000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0000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メイリオ"/>
                <a:ea typeface="メイリオ"/>
                <a:cs typeface="メイリオ"/>
              </a:endParaRPr>
            </a:p>
          </p:txBody>
        </p:sp>
        <p:cxnSp>
          <p:nvCxnSpPr>
            <p:cNvPr id="96" name="直線コネクタ 95"/>
            <p:cNvCxnSpPr>
              <a:stCxn id="95" idx="4"/>
              <a:endCxn id="94" idx="0"/>
            </p:cNvCxnSpPr>
            <p:nvPr/>
          </p:nvCxnSpPr>
          <p:spPr>
            <a:xfrm flipH="1">
              <a:off x="2716301" y="4844519"/>
              <a:ext cx="16402" cy="475872"/>
            </a:xfrm>
            <a:prstGeom prst="line">
              <a:avLst/>
            </a:prstGeom>
            <a:noFill/>
            <a:ln w="25400" cap="flat" cmpd="sng" algn="ctr">
              <a:solidFill>
                <a:srgbClr val="000000"/>
              </a:solidFill>
              <a:prstDash val="solid"/>
            </a:ln>
            <a:effectLst/>
          </p:spPr>
        </p:cxnSp>
        <p:cxnSp>
          <p:nvCxnSpPr>
            <p:cNvPr id="97" name="直線コネクタ 96"/>
            <p:cNvCxnSpPr>
              <a:stCxn id="94" idx="1"/>
              <a:endCxn id="71" idx="5"/>
            </p:cNvCxnSpPr>
            <p:nvPr/>
          </p:nvCxnSpPr>
          <p:spPr>
            <a:xfrm flipH="1" flipV="1">
              <a:off x="2249370" y="4816658"/>
              <a:ext cx="399097" cy="531595"/>
            </a:xfrm>
            <a:prstGeom prst="line">
              <a:avLst/>
            </a:prstGeom>
            <a:noFill/>
            <a:ln w="25400" cap="flat" cmpd="sng" algn="ctr">
              <a:solidFill>
                <a:srgbClr val="000000"/>
              </a:solidFill>
              <a:prstDash val="solid"/>
            </a:ln>
            <a:effectLst/>
          </p:spPr>
        </p:cxnSp>
        <p:cxnSp>
          <p:nvCxnSpPr>
            <p:cNvPr id="98" name="直線コネクタ 97"/>
            <p:cNvCxnSpPr>
              <a:stCxn id="94" idx="3"/>
              <a:endCxn id="93" idx="6"/>
            </p:cNvCxnSpPr>
            <p:nvPr/>
          </p:nvCxnSpPr>
          <p:spPr>
            <a:xfrm flipH="1">
              <a:off x="2393536" y="5482783"/>
              <a:ext cx="254931" cy="166681"/>
            </a:xfrm>
            <a:prstGeom prst="line">
              <a:avLst/>
            </a:prstGeom>
            <a:noFill/>
            <a:ln w="25400" cap="flat" cmpd="sng" algn="ctr">
              <a:solidFill>
                <a:srgbClr val="000000"/>
              </a:solidFill>
              <a:prstDash val="solid"/>
            </a:ln>
            <a:effectLst/>
          </p:spPr>
        </p:cxnSp>
        <p:cxnSp>
          <p:nvCxnSpPr>
            <p:cNvPr id="99" name="直線コネクタ 98"/>
            <p:cNvCxnSpPr>
              <a:stCxn id="94" idx="6"/>
              <a:endCxn id="92" idx="3"/>
            </p:cNvCxnSpPr>
            <p:nvPr/>
          </p:nvCxnSpPr>
          <p:spPr>
            <a:xfrm flipV="1">
              <a:off x="2812233" y="5122269"/>
              <a:ext cx="263434" cy="293249"/>
            </a:xfrm>
            <a:prstGeom prst="line">
              <a:avLst/>
            </a:prstGeom>
            <a:noFill/>
            <a:ln w="25400" cap="flat" cmpd="sng" algn="ctr">
              <a:solidFill>
                <a:srgbClr val="000000"/>
              </a:solidFill>
              <a:prstDash val="solid"/>
            </a:ln>
            <a:effectLst/>
          </p:spPr>
        </p:cxnSp>
        <p:sp>
          <p:nvSpPr>
            <p:cNvPr id="100" name="円/楕円 99"/>
            <p:cNvSpPr/>
            <p:nvPr/>
          </p:nvSpPr>
          <p:spPr>
            <a:xfrm>
              <a:off x="3224081" y="5521210"/>
              <a:ext cx="191864" cy="190953"/>
            </a:xfrm>
            <a:prstGeom prst="ellipse">
              <a:avLst/>
            </a:prstGeom>
            <a:gradFill rotWithShape="1">
              <a:gsLst>
                <a:gs pos="0">
                  <a:srgbClr val="000000">
                    <a:tint val="50000"/>
                    <a:satMod val="300000"/>
                  </a:srgbClr>
                </a:gs>
                <a:gs pos="35000">
                  <a:srgbClr val="000000">
                    <a:tint val="37000"/>
                    <a:satMod val="300000"/>
                  </a:srgbClr>
                </a:gs>
                <a:gs pos="100000">
                  <a:srgbClr val="000000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0000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メイリオ"/>
                <a:ea typeface="メイリオ"/>
                <a:cs typeface="メイリオ"/>
              </a:endParaRPr>
            </a:p>
          </p:txBody>
        </p:sp>
        <p:cxnSp>
          <p:nvCxnSpPr>
            <p:cNvPr id="101" name="直線コネクタ 100"/>
            <p:cNvCxnSpPr>
              <a:stCxn id="94" idx="5"/>
              <a:endCxn id="100" idx="2"/>
            </p:cNvCxnSpPr>
            <p:nvPr/>
          </p:nvCxnSpPr>
          <p:spPr>
            <a:xfrm>
              <a:off x="2784135" y="5482783"/>
              <a:ext cx="439946" cy="133904"/>
            </a:xfrm>
            <a:prstGeom prst="line">
              <a:avLst/>
            </a:prstGeom>
            <a:noFill/>
            <a:ln w="25400" cap="flat" cmpd="sng" algn="ctr">
              <a:solidFill>
                <a:srgbClr val="000000"/>
              </a:solidFill>
              <a:prstDash val="solid"/>
            </a:ln>
            <a:effectLst/>
          </p:spPr>
        </p:cxnSp>
        <p:sp>
          <p:nvSpPr>
            <p:cNvPr id="102" name="円/楕円 101"/>
            <p:cNvSpPr/>
            <p:nvPr/>
          </p:nvSpPr>
          <p:spPr>
            <a:xfrm>
              <a:off x="2686961" y="5788281"/>
              <a:ext cx="191864" cy="190254"/>
            </a:xfrm>
            <a:prstGeom prst="ellipse">
              <a:avLst/>
            </a:prstGeom>
            <a:gradFill rotWithShape="1">
              <a:gsLst>
                <a:gs pos="0">
                  <a:srgbClr val="000000">
                    <a:tint val="50000"/>
                    <a:satMod val="300000"/>
                  </a:srgbClr>
                </a:gs>
                <a:gs pos="35000">
                  <a:srgbClr val="000000">
                    <a:tint val="37000"/>
                    <a:satMod val="300000"/>
                  </a:srgbClr>
                </a:gs>
                <a:gs pos="100000">
                  <a:srgbClr val="000000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0000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メイリオ"/>
                <a:ea typeface="メイリオ"/>
                <a:cs typeface="メイリオ"/>
              </a:endParaRPr>
            </a:p>
          </p:txBody>
        </p:sp>
        <p:cxnSp>
          <p:nvCxnSpPr>
            <p:cNvPr id="103" name="直線コネクタ 102"/>
            <p:cNvCxnSpPr>
              <a:stCxn id="94" idx="4"/>
              <a:endCxn id="102" idx="0"/>
            </p:cNvCxnSpPr>
            <p:nvPr/>
          </p:nvCxnSpPr>
          <p:spPr>
            <a:xfrm>
              <a:off x="2716301" y="5510645"/>
              <a:ext cx="66592" cy="277637"/>
            </a:xfrm>
            <a:prstGeom prst="line">
              <a:avLst/>
            </a:prstGeom>
            <a:noFill/>
            <a:ln w="25400" cap="flat" cmpd="sng" algn="ctr">
              <a:solidFill>
                <a:srgbClr val="000000"/>
              </a:solidFill>
              <a:prstDash val="solid"/>
            </a:ln>
            <a:effectLst/>
          </p:spPr>
        </p:cxnSp>
        <p:sp>
          <p:nvSpPr>
            <p:cNvPr id="104" name="角丸四角形吹き出し 103"/>
            <p:cNvSpPr/>
            <p:nvPr/>
          </p:nvSpPr>
          <p:spPr>
            <a:xfrm>
              <a:off x="3311724" y="4918336"/>
              <a:ext cx="684212" cy="306387"/>
            </a:xfrm>
            <a:prstGeom prst="wedgeRoundRectCallout">
              <a:avLst>
                <a:gd name="adj1" fmla="val -122157"/>
                <a:gd name="adj2" fmla="val 109739"/>
                <a:gd name="adj3" fmla="val 16667"/>
              </a:avLst>
            </a:pr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IPAゴシック" pitchFamily="49" charset="-128"/>
                  <a:ea typeface="IPAゴシック" pitchFamily="49" charset="-128"/>
                  <a:cs typeface="+mn-cs"/>
                </a:rPr>
                <a:t>ハブ</a:t>
              </a:r>
            </a:p>
          </p:txBody>
        </p:sp>
        <p:sp>
          <p:nvSpPr>
            <p:cNvPr id="105" name="角丸四角形吹き出し 104"/>
            <p:cNvSpPr/>
            <p:nvPr/>
          </p:nvSpPr>
          <p:spPr>
            <a:xfrm>
              <a:off x="1163040" y="3577669"/>
              <a:ext cx="633413" cy="306388"/>
            </a:xfrm>
            <a:prstGeom prst="wedgeRoundRectCallout">
              <a:avLst>
                <a:gd name="adj1" fmla="val 92178"/>
                <a:gd name="adj2" fmla="val 146996"/>
                <a:gd name="adj3" fmla="val 16667"/>
              </a:avLst>
            </a:pr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IPAゴシック" pitchFamily="49" charset="-128"/>
                  <a:ea typeface="IPAゴシック" pitchFamily="49" charset="-128"/>
                  <a:cs typeface="+mn-cs"/>
                </a:rPr>
                <a:t>頂点</a:t>
              </a:r>
            </a:p>
          </p:txBody>
        </p:sp>
        <p:sp>
          <p:nvSpPr>
            <p:cNvPr id="106" name="角丸四角形吹き出し 105"/>
            <p:cNvSpPr/>
            <p:nvPr/>
          </p:nvSpPr>
          <p:spPr>
            <a:xfrm>
              <a:off x="958758" y="4041702"/>
              <a:ext cx="454025" cy="304800"/>
            </a:xfrm>
            <a:prstGeom prst="wedgeRoundRectCallout">
              <a:avLst>
                <a:gd name="adj1" fmla="val 71224"/>
                <a:gd name="adj2" fmla="val 153724"/>
                <a:gd name="adj3" fmla="val 16667"/>
              </a:avLst>
            </a:pr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IPAゴシック" pitchFamily="49" charset="-128"/>
                  <a:ea typeface="IPAゴシック" pitchFamily="49" charset="-128"/>
                  <a:cs typeface="+mn-cs"/>
                </a:rPr>
                <a:t>枝</a:t>
              </a:r>
            </a:p>
          </p:txBody>
        </p:sp>
        <p:sp>
          <p:nvSpPr>
            <p:cNvPr id="107" name="角丸四角形吹き出し 106"/>
            <p:cNvSpPr/>
            <p:nvPr/>
          </p:nvSpPr>
          <p:spPr>
            <a:xfrm>
              <a:off x="3091655" y="2908176"/>
              <a:ext cx="1109662" cy="304800"/>
            </a:xfrm>
            <a:prstGeom prst="wedgeRoundRectCallout">
              <a:avLst>
                <a:gd name="adj1" fmla="val -77735"/>
                <a:gd name="adj2" fmla="val 226153"/>
                <a:gd name="adj3" fmla="val 16667"/>
              </a:avLst>
            </a:pr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IPAゴシック" pitchFamily="49" charset="-128"/>
                  <a:ea typeface="IPAゴシック" pitchFamily="49" charset="-128"/>
                  <a:cs typeface="+mn-cs"/>
                </a:rPr>
                <a:t>次数：</a:t>
              </a:r>
              <a:r>
                <a:rPr kumimoji="0" lang="en-US" altLang="ja-JP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IPA Pゴシック" pitchFamily="50" charset="-128"/>
                  <a:ea typeface="IPA Pゴシック" pitchFamily="50" charset="-128"/>
                  <a:cs typeface="+mn-cs"/>
                </a:rPr>
                <a:t>10</a:t>
              </a:r>
              <a:endParaRPr kumimoji="0" lang="ja-JP" alt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IPA Pゴシック" pitchFamily="50" charset="-128"/>
                <a:ea typeface="IPA Pゴシック" pitchFamily="50" charset="-128"/>
                <a:cs typeface="+mn-cs"/>
              </a:endParaRPr>
            </a:p>
          </p:txBody>
        </p:sp>
        <p:sp>
          <p:nvSpPr>
            <p:cNvPr id="108" name="テキスト ボックス 107"/>
            <p:cNvSpPr txBox="1"/>
            <p:nvPr/>
          </p:nvSpPr>
          <p:spPr>
            <a:xfrm>
              <a:off x="1709252" y="2488252"/>
              <a:ext cx="1627969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7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IPA Pゴシック" pitchFamily="50" charset="-128"/>
                  <a:ea typeface="IPA Pゴシック" pitchFamily="50" charset="-128"/>
                </a:rPr>
                <a:t>スケールフリー</a:t>
              </a:r>
              <a:endParaRPr kumimoji="1" lang="en-US" altLang="ja-JP" sz="17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IPA Pゴシック" pitchFamily="50" charset="-128"/>
                <a:ea typeface="IPA Pゴシック" pitchFamily="50" charset="-128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17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IPA Pゴシック" pitchFamily="50" charset="-128"/>
                  <a:ea typeface="IPA Pゴシック" pitchFamily="50" charset="-128"/>
                </a:rPr>
                <a:t>ネットワーク</a:t>
              </a:r>
              <a:endParaRPr kumimoji="1" lang="ja-JP" altLang="en-US" sz="17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IPA Pゴシック" pitchFamily="50" charset="-128"/>
                <a:ea typeface="IPA Pゴシック" pitchFamily="50" charset="-128"/>
              </a:endParaRPr>
            </a:p>
          </p:txBody>
        </p:sp>
      </p:grpSp>
      <p:sp>
        <p:nvSpPr>
          <p:cNvPr id="54" name="スライド番号プレースホルダー 6"/>
          <p:cNvSpPr>
            <a:spLocks noGrp="1"/>
          </p:cNvSpPr>
          <p:nvPr>
            <p:ph type="sldNum" sz="quarter" idx="12"/>
          </p:nvPr>
        </p:nvSpPr>
        <p:spPr bwMode="auto">
          <a:xfrm>
            <a:off x="8234063" y="6453188"/>
            <a:ext cx="874441" cy="4048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B4DD223-A1D0-4DE8-AFD0-D99F82140F00}" type="slidenum">
              <a:rPr lang="ja-JP" altLang="en-US" smtClean="0">
                <a:solidFill>
                  <a:schemeClr val="bg1"/>
                </a:solidFill>
                <a:latin typeface="IPAゴシック" pitchFamily="49" charset="-128"/>
                <a:ea typeface="IPAゴシック" pitchFamily="49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r>
              <a:rPr lang="en-US" altLang="ja-JP" dirty="0" smtClean="0">
                <a:solidFill>
                  <a:schemeClr val="bg1"/>
                </a:solidFill>
                <a:latin typeface="IPAゴシック" pitchFamily="49" charset="-128"/>
                <a:ea typeface="IPAゴシック" pitchFamily="49" charset="-128"/>
              </a:rPr>
              <a:t>/78</a:t>
            </a:r>
            <a:endParaRPr lang="ja-JP" altLang="en-US" dirty="0">
              <a:solidFill>
                <a:schemeClr val="bg1"/>
              </a:solidFill>
              <a:latin typeface="IPAゴシック" pitchFamily="49" charset="-128"/>
              <a:ea typeface="IPAゴシック" pitchFamily="49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/>
          <p:cNvSpPr/>
          <p:nvPr/>
        </p:nvSpPr>
        <p:spPr>
          <a:xfrm>
            <a:off x="468313" y="1484784"/>
            <a:ext cx="8207375" cy="14478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200" u="sng" dirty="0">
                <a:latin typeface="IPAゴシック" pitchFamily="49" charset="-128"/>
                <a:ea typeface="IPAゴシック" pitchFamily="49" charset="-128"/>
              </a:rPr>
              <a:t>ハブとは？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200" dirty="0">
                <a:latin typeface="IPAゴシック" pitchFamily="49" charset="-128"/>
                <a:ea typeface="IPAゴシック" pitchFamily="49" charset="-128"/>
              </a:rPr>
              <a:t>鉄道</a:t>
            </a:r>
            <a:r>
              <a:rPr lang="ja-JP" altLang="en-US" sz="2200" dirty="0" smtClean="0">
                <a:latin typeface="IPAゴシック" pitchFamily="49" charset="-128"/>
                <a:ea typeface="IPAゴシック" pitchFamily="49" charset="-128"/>
              </a:rPr>
              <a:t>車両</a:t>
            </a:r>
            <a:r>
              <a:rPr lang="en-US" altLang="ja-JP" sz="2200" dirty="0" smtClean="0">
                <a:latin typeface="IPAゴシック" pitchFamily="49" charset="-128"/>
                <a:ea typeface="IPAゴシック" pitchFamily="49" charset="-128"/>
              </a:rPr>
              <a:t>､</a:t>
            </a:r>
            <a:r>
              <a:rPr lang="ja-JP" altLang="en-US" sz="2200" dirty="0" smtClean="0">
                <a:latin typeface="IPAゴシック" pitchFamily="49" charset="-128"/>
                <a:ea typeface="IPAゴシック" pitchFamily="49" charset="-128"/>
              </a:rPr>
              <a:t>自動車</a:t>
            </a:r>
            <a:r>
              <a:rPr lang="en-US" altLang="ja-JP" sz="2200" dirty="0">
                <a:latin typeface="IPAゴシック" pitchFamily="49" charset="-128"/>
                <a:ea typeface="IPAゴシック" pitchFamily="49" charset="-128"/>
              </a:rPr>
              <a:t>､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200" dirty="0" smtClean="0">
                <a:latin typeface="IPAゴシック" pitchFamily="49" charset="-128"/>
                <a:ea typeface="IPAゴシック" pitchFamily="49" charset="-128"/>
              </a:rPr>
              <a:t>オートバイ</a:t>
            </a:r>
            <a:r>
              <a:rPr lang="en-US" altLang="ja-JP" sz="2200" dirty="0" smtClean="0">
                <a:latin typeface="IPAゴシック" pitchFamily="49" charset="-128"/>
                <a:ea typeface="IPAゴシック" pitchFamily="49" charset="-128"/>
              </a:rPr>
              <a:t>､</a:t>
            </a:r>
            <a:r>
              <a:rPr lang="ja-JP" altLang="en-US" sz="2200" dirty="0" smtClean="0">
                <a:latin typeface="IPAゴシック" pitchFamily="49" charset="-128"/>
                <a:ea typeface="IPAゴシック" pitchFamily="49" charset="-128"/>
              </a:rPr>
              <a:t>自転車</a:t>
            </a:r>
            <a:r>
              <a:rPr lang="ja-JP" altLang="en-US" sz="2200" dirty="0">
                <a:latin typeface="IPAゴシック" pitchFamily="49" charset="-128"/>
                <a:ea typeface="IPAゴシック" pitchFamily="49" charset="-128"/>
              </a:rPr>
              <a:t>等の</a:t>
            </a:r>
            <a:endParaRPr lang="en-US" altLang="ja-JP" sz="2200" dirty="0">
              <a:latin typeface="IPAゴシック" pitchFamily="49" charset="-128"/>
              <a:ea typeface="IPAゴシック" pitchFamily="49" charset="-128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200" dirty="0">
                <a:latin typeface="IPAゴシック" pitchFamily="49" charset="-128"/>
                <a:ea typeface="IPAゴシック" pitchFamily="49" charset="-128"/>
              </a:rPr>
              <a:t>車輪を構成する部品の</a:t>
            </a:r>
            <a:r>
              <a:rPr lang="ja-JP" altLang="en-US" sz="2200" dirty="0" smtClean="0">
                <a:latin typeface="IPAゴシック" pitchFamily="49" charset="-128"/>
                <a:ea typeface="IPAゴシック" pitchFamily="49" charset="-128"/>
              </a:rPr>
              <a:t>一つ</a:t>
            </a:r>
            <a:endParaRPr lang="ja-JP" altLang="en-US" sz="2200" dirty="0">
              <a:latin typeface="IPAゴシック" pitchFamily="49" charset="-128"/>
              <a:ea typeface="IPAゴシック" pitchFamily="49" charset="-128"/>
            </a:endParaRPr>
          </a:p>
        </p:txBody>
      </p:sp>
      <p:sp>
        <p:nvSpPr>
          <p:cNvPr id="18436" name="正方形/長方形 5"/>
          <p:cNvSpPr>
            <a:spLocks noChangeArrowheads="1"/>
          </p:cNvSpPr>
          <p:nvPr/>
        </p:nvSpPr>
        <p:spPr bwMode="auto">
          <a:xfrm>
            <a:off x="6111875" y="1628254"/>
            <a:ext cx="14319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ja-JP" altLang="en-US" sz="1200">
                <a:latin typeface="IPA Pゴシック" pitchFamily="50" charset="-128"/>
                <a:ea typeface="IPA Pゴシック" pitchFamily="50" charset="-128"/>
              </a:rPr>
              <a:t>自転車のハブ</a:t>
            </a:r>
            <a:endParaRPr lang="en-US" altLang="ja-JP" sz="1200">
              <a:latin typeface="IPA Pゴシック" pitchFamily="50" charset="-128"/>
              <a:ea typeface="IPA Pゴシック" pitchFamily="50" charset="-128"/>
            </a:endParaRPr>
          </a:p>
          <a:p>
            <a:pPr algn="ctr"/>
            <a:r>
              <a:rPr lang="ja-JP" altLang="en-US" sz="1200">
                <a:latin typeface="IPA Pゴシック" pitchFamily="50" charset="-128"/>
                <a:ea typeface="IPA Pゴシック" pitchFamily="50" charset="-128"/>
              </a:rPr>
              <a:t>（中央の黒い部品）</a:t>
            </a:r>
          </a:p>
        </p:txBody>
      </p:sp>
      <p:sp>
        <p:nvSpPr>
          <p:cNvPr id="14" name="右矢印 13"/>
          <p:cNvSpPr/>
          <p:nvPr/>
        </p:nvSpPr>
        <p:spPr>
          <a:xfrm rot="10800000">
            <a:off x="3887788" y="4511229"/>
            <a:ext cx="1223962" cy="574675"/>
          </a:xfrm>
          <a:prstGeom prst="rightArrow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cxnSp>
        <p:nvCxnSpPr>
          <p:cNvPr id="16" name="直線矢印コネクタ 15"/>
          <p:cNvCxnSpPr/>
          <p:nvPr/>
        </p:nvCxnSpPr>
        <p:spPr>
          <a:xfrm flipV="1">
            <a:off x="5292725" y="2229917"/>
            <a:ext cx="2159000" cy="74612"/>
          </a:xfrm>
          <a:prstGeom prst="straightConnector1">
            <a:avLst/>
          </a:prstGeom>
          <a:ln w="25400" cap="rnd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正方形/長方形 24"/>
          <p:cNvSpPr/>
          <p:nvPr/>
        </p:nvSpPr>
        <p:spPr>
          <a:xfrm>
            <a:off x="6769100" y="2348979"/>
            <a:ext cx="682625" cy="33813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600" dirty="0">
                <a:latin typeface="IPA Pゴシック" pitchFamily="50" charset="-128"/>
                <a:ea typeface="IPA Pゴシック" pitchFamily="50" charset="-128"/>
              </a:rPr>
              <a:t>拡大</a:t>
            </a:r>
          </a:p>
        </p:txBody>
      </p:sp>
      <p:sp>
        <p:nvSpPr>
          <p:cNvPr id="18445" name="正方形/長方形 20"/>
          <p:cNvSpPr>
            <a:spLocks noChangeArrowheads="1"/>
          </p:cNvSpPr>
          <p:nvPr/>
        </p:nvSpPr>
        <p:spPr bwMode="auto">
          <a:xfrm>
            <a:off x="3386138" y="3861048"/>
            <a:ext cx="23177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ja-JP" altLang="en-US" dirty="0">
                <a:solidFill>
                  <a:srgbClr val="000000"/>
                </a:solidFill>
                <a:latin typeface="IPAゴシック" pitchFamily="49" charset="-128"/>
                <a:ea typeface="IPAゴシック" pitchFamily="49" charset="-128"/>
              </a:rPr>
              <a:t>ハブの名前の由来は</a:t>
            </a:r>
            <a:endParaRPr lang="en-US" altLang="ja-JP" dirty="0">
              <a:solidFill>
                <a:srgbClr val="000000"/>
              </a:solidFill>
              <a:latin typeface="IPAゴシック" pitchFamily="49" charset="-128"/>
              <a:ea typeface="IPAゴシック" pitchFamily="49" charset="-128"/>
            </a:endParaRPr>
          </a:p>
          <a:p>
            <a:pPr algn="ctr"/>
            <a:r>
              <a:rPr lang="en-US" altLang="ja-JP" dirty="0">
                <a:solidFill>
                  <a:srgbClr val="000000"/>
                </a:solidFill>
                <a:latin typeface="IPAゴシック" pitchFamily="49" charset="-128"/>
                <a:ea typeface="IPAゴシック" pitchFamily="49" charset="-128"/>
              </a:rPr>
              <a:t>『</a:t>
            </a:r>
            <a:r>
              <a:rPr lang="ja-JP" altLang="en-US" dirty="0">
                <a:solidFill>
                  <a:srgbClr val="000000"/>
                </a:solidFill>
                <a:latin typeface="IPAゴシック" pitchFamily="49" charset="-128"/>
                <a:ea typeface="IPAゴシック" pitchFamily="49" charset="-128"/>
              </a:rPr>
              <a:t>車輪の中心</a:t>
            </a:r>
            <a:r>
              <a:rPr lang="en-US" altLang="ja-JP" dirty="0">
                <a:solidFill>
                  <a:srgbClr val="000000"/>
                </a:solidFill>
                <a:latin typeface="IPAゴシック" pitchFamily="49" charset="-128"/>
                <a:ea typeface="IPAゴシック" pitchFamily="49" charset="-128"/>
              </a:rPr>
              <a:t>』</a:t>
            </a:r>
            <a:endParaRPr lang="ja-JP" altLang="en-US" sz="2400" dirty="0"/>
          </a:p>
        </p:txBody>
      </p:sp>
      <p:sp>
        <p:nvSpPr>
          <p:cNvPr id="18446" name="テキスト ボックス 26"/>
          <p:cNvSpPr txBox="1">
            <a:spLocks noChangeArrowheads="1"/>
          </p:cNvSpPr>
          <p:nvPr/>
        </p:nvSpPr>
        <p:spPr bwMode="auto">
          <a:xfrm>
            <a:off x="468313" y="620713"/>
            <a:ext cx="79089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9pPr>
          </a:lstStyle>
          <a:p>
            <a:r>
              <a:rPr lang="en-US" altLang="ja-JP" sz="3200">
                <a:latin typeface="IPAゴシック" pitchFamily="49" charset="-128"/>
                <a:ea typeface="IPAゴシック" pitchFamily="49" charset="-128"/>
              </a:rPr>
              <a:t>2.</a:t>
            </a:r>
            <a:r>
              <a:rPr lang="ja-JP" altLang="en-US" sz="3200">
                <a:solidFill>
                  <a:srgbClr val="000000"/>
                </a:solidFill>
                <a:latin typeface="IPAゴシック" pitchFamily="49" charset="-128"/>
                <a:ea typeface="IPAゴシック" pitchFamily="49" charset="-128"/>
              </a:rPr>
              <a:t>スケールフリーネットワークとは？</a:t>
            </a:r>
            <a:endParaRPr lang="ja-JP" altLang="en-US" sz="3200">
              <a:latin typeface="IPAゴシック" pitchFamily="49" charset="-128"/>
              <a:ea typeface="IPAゴシック" pitchFamily="49" charset="-128"/>
            </a:endParaRPr>
          </a:p>
        </p:txBody>
      </p:sp>
      <p:sp>
        <p:nvSpPr>
          <p:cNvPr id="17" name="Rectangle 6"/>
          <p:cNvSpPr>
            <a:spLocks noGrp="1" noChangeArrowheads="1"/>
          </p:cNvSpPr>
          <p:nvPr>
            <p:ph type="ftr" sz="quarter" idx="4294967295"/>
          </p:nvPr>
        </p:nvSpPr>
        <p:spPr>
          <a:xfrm>
            <a:off x="-23307" y="6480720"/>
            <a:ext cx="8651063" cy="260648"/>
          </a:xfrm>
          <a:prstGeom prst="rect">
            <a:avLst/>
          </a:prstGeom>
          <a:ln/>
        </p:spPr>
        <p:txBody>
          <a:bodyPr/>
          <a:lstStyle>
            <a:lvl1pPr algn="l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ja-JP" altLang="en-US" sz="1100" smtClean="0"/>
              <a:t>修正版</a:t>
            </a:r>
            <a:r>
              <a:rPr lang="en-US" altLang="ja-JP" sz="1100" smtClean="0"/>
              <a:t>BA</a:t>
            </a:r>
            <a:r>
              <a:rPr lang="ja-JP" altLang="en-US" sz="1100" smtClean="0"/>
              <a:t>モデルで生成したネットワークのスケールフリー性判定計算実験　　　卒業演習発表会　　　田中勇歩（谷聖一研究室）</a:t>
            </a:r>
            <a:endParaRPr lang="ja-JP" altLang="en-US" sz="1100" dirty="0"/>
          </a:p>
        </p:txBody>
      </p:sp>
      <p:pic>
        <p:nvPicPr>
          <p:cNvPr id="2053" name="Picture 5" descr="C:\Users\勇歩\Desktop\Downloads\simag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0833" y="1607692"/>
            <a:ext cx="898482" cy="1201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勇歩\Desktop\Downloads\simage (1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1628254"/>
            <a:ext cx="883207" cy="1181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9" name="グループ化 18"/>
          <p:cNvGrpSpPr/>
          <p:nvPr/>
        </p:nvGrpSpPr>
        <p:grpSpPr>
          <a:xfrm>
            <a:off x="899592" y="3068960"/>
            <a:ext cx="2351544" cy="3240860"/>
            <a:chOff x="1185771" y="2518520"/>
            <a:chExt cx="2510560" cy="3460015"/>
          </a:xfrm>
        </p:grpSpPr>
        <p:cxnSp>
          <p:nvCxnSpPr>
            <p:cNvPr id="20" name="直線コネクタ 19"/>
            <p:cNvCxnSpPr>
              <a:stCxn id="21" idx="5"/>
              <a:endCxn id="28" idx="1"/>
            </p:cNvCxnSpPr>
            <p:nvPr/>
          </p:nvCxnSpPr>
          <p:spPr>
            <a:xfrm>
              <a:off x="2361489" y="3405026"/>
              <a:ext cx="315075" cy="337526"/>
            </a:xfrm>
            <a:prstGeom prst="line">
              <a:avLst/>
            </a:prstGeom>
            <a:noFill/>
            <a:ln w="25400" cap="flat" cmpd="sng" algn="ctr">
              <a:solidFill>
                <a:srgbClr val="000000"/>
              </a:solidFill>
              <a:prstDash val="solid"/>
            </a:ln>
            <a:effectLst/>
          </p:spPr>
        </p:cxnSp>
        <p:sp>
          <p:nvSpPr>
            <p:cNvPr id="21" name="円/楕円 20"/>
            <p:cNvSpPr/>
            <p:nvPr/>
          </p:nvSpPr>
          <p:spPr>
            <a:xfrm>
              <a:off x="2197724" y="3242635"/>
              <a:ext cx="191864" cy="190254"/>
            </a:xfrm>
            <a:prstGeom prst="ellipse">
              <a:avLst/>
            </a:prstGeom>
            <a:gradFill rotWithShape="1">
              <a:gsLst>
                <a:gs pos="0">
                  <a:srgbClr val="000000">
                    <a:tint val="50000"/>
                    <a:satMod val="300000"/>
                  </a:srgbClr>
                </a:gs>
                <a:gs pos="35000">
                  <a:srgbClr val="000000">
                    <a:tint val="37000"/>
                    <a:satMod val="300000"/>
                  </a:srgbClr>
                </a:gs>
                <a:gs pos="100000">
                  <a:srgbClr val="000000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0000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メイリオ"/>
                <a:ea typeface="メイリオ"/>
                <a:cs typeface="メイリオ"/>
              </a:endParaRPr>
            </a:p>
          </p:txBody>
        </p:sp>
        <p:sp>
          <p:nvSpPr>
            <p:cNvPr id="22" name="円/楕円 21"/>
            <p:cNvSpPr/>
            <p:nvPr/>
          </p:nvSpPr>
          <p:spPr>
            <a:xfrm>
              <a:off x="3115299" y="3971729"/>
              <a:ext cx="192569" cy="190953"/>
            </a:xfrm>
            <a:prstGeom prst="ellipse">
              <a:avLst/>
            </a:prstGeom>
            <a:gradFill rotWithShape="1">
              <a:gsLst>
                <a:gs pos="0">
                  <a:srgbClr val="000000">
                    <a:tint val="50000"/>
                    <a:satMod val="300000"/>
                  </a:srgbClr>
                </a:gs>
                <a:gs pos="35000">
                  <a:srgbClr val="000000">
                    <a:tint val="37000"/>
                    <a:satMod val="300000"/>
                  </a:srgbClr>
                </a:gs>
                <a:gs pos="100000">
                  <a:srgbClr val="000000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0000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メイリオ"/>
                <a:ea typeface="メイリオ"/>
                <a:cs typeface="メイリオ"/>
              </a:endParaRPr>
            </a:p>
          </p:txBody>
        </p:sp>
        <p:sp>
          <p:nvSpPr>
            <p:cNvPr id="23" name="円/楕円 22"/>
            <p:cNvSpPr/>
            <p:nvPr/>
          </p:nvSpPr>
          <p:spPr>
            <a:xfrm>
              <a:off x="3433597" y="3337412"/>
              <a:ext cx="191864" cy="190953"/>
            </a:xfrm>
            <a:prstGeom prst="ellipse">
              <a:avLst/>
            </a:prstGeom>
            <a:gradFill rotWithShape="1">
              <a:gsLst>
                <a:gs pos="0">
                  <a:srgbClr val="000000">
                    <a:tint val="50000"/>
                    <a:satMod val="300000"/>
                  </a:srgbClr>
                </a:gs>
                <a:gs pos="35000">
                  <a:srgbClr val="000000">
                    <a:tint val="37000"/>
                    <a:satMod val="300000"/>
                  </a:srgbClr>
                </a:gs>
                <a:gs pos="100000">
                  <a:srgbClr val="000000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0000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メイリオ"/>
                <a:ea typeface="メイリオ"/>
                <a:cs typeface="メイリオ"/>
              </a:endParaRPr>
            </a:p>
          </p:txBody>
        </p:sp>
        <p:sp>
          <p:nvSpPr>
            <p:cNvPr id="24" name="円/楕円 23"/>
            <p:cNvSpPr/>
            <p:nvPr/>
          </p:nvSpPr>
          <p:spPr>
            <a:xfrm>
              <a:off x="1185771" y="4617526"/>
              <a:ext cx="191864" cy="190254"/>
            </a:xfrm>
            <a:prstGeom prst="ellipse">
              <a:avLst/>
            </a:prstGeom>
            <a:gradFill rotWithShape="1">
              <a:gsLst>
                <a:gs pos="0">
                  <a:srgbClr val="000000">
                    <a:tint val="50000"/>
                    <a:satMod val="300000"/>
                  </a:srgbClr>
                </a:gs>
                <a:gs pos="35000">
                  <a:srgbClr val="000000">
                    <a:tint val="37000"/>
                    <a:satMod val="300000"/>
                  </a:srgbClr>
                </a:gs>
                <a:gs pos="100000">
                  <a:srgbClr val="000000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0000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メイリオ"/>
                <a:ea typeface="メイリオ"/>
                <a:cs typeface="メイリオ"/>
              </a:endParaRPr>
            </a:p>
          </p:txBody>
        </p:sp>
        <p:sp>
          <p:nvSpPr>
            <p:cNvPr id="26" name="円/楕円 25"/>
            <p:cNvSpPr/>
            <p:nvPr/>
          </p:nvSpPr>
          <p:spPr>
            <a:xfrm>
              <a:off x="3157493" y="4318640"/>
              <a:ext cx="191864" cy="190254"/>
            </a:xfrm>
            <a:prstGeom prst="ellipse">
              <a:avLst/>
            </a:prstGeom>
            <a:gradFill rotWithShape="1">
              <a:gsLst>
                <a:gs pos="0">
                  <a:srgbClr val="000000">
                    <a:tint val="50000"/>
                    <a:satMod val="300000"/>
                  </a:srgbClr>
                </a:gs>
                <a:gs pos="35000">
                  <a:srgbClr val="000000">
                    <a:tint val="37000"/>
                    <a:satMod val="300000"/>
                  </a:srgbClr>
                </a:gs>
                <a:gs pos="100000">
                  <a:srgbClr val="000000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0000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メイリオ"/>
                <a:ea typeface="メイリオ"/>
                <a:cs typeface="メイリオ"/>
              </a:endParaRPr>
            </a:p>
          </p:txBody>
        </p:sp>
        <p:cxnSp>
          <p:nvCxnSpPr>
            <p:cNvPr id="27" name="直線コネクタ 26"/>
            <p:cNvCxnSpPr>
              <a:stCxn id="28" idx="3"/>
              <a:endCxn id="29" idx="7"/>
            </p:cNvCxnSpPr>
            <p:nvPr/>
          </p:nvCxnSpPr>
          <p:spPr>
            <a:xfrm flipH="1">
              <a:off x="2249370" y="3877082"/>
              <a:ext cx="427195" cy="805046"/>
            </a:xfrm>
            <a:prstGeom prst="line">
              <a:avLst/>
            </a:prstGeom>
            <a:noFill/>
            <a:ln w="25400" cap="flat" cmpd="sng" algn="ctr">
              <a:solidFill>
                <a:srgbClr val="000000"/>
              </a:solidFill>
              <a:prstDash val="solid"/>
            </a:ln>
            <a:effectLst/>
          </p:spPr>
        </p:cxnSp>
        <p:sp>
          <p:nvSpPr>
            <p:cNvPr id="28" name="円/楕円 27"/>
            <p:cNvSpPr/>
            <p:nvPr/>
          </p:nvSpPr>
          <p:spPr>
            <a:xfrm>
              <a:off x="2648467" y="3714690"/>
              <a:ext cx="191864" cy="190254"/>
            </a:xfrm>
            <a:prstGeom prst="ellipse">
              <a:avLst/>
            </a:prstGeom>
            <a:gradFill rotWithShape="1">
              <a:gsLst>
                <a:gs pos="0">
                  <a:srgbClr val="000000">
                    <a:tint val="50000"/>
                    <a:satMod val="300000"/>
                  </a:srgbClr>
                </a:gs>
                <a:gs pos="35000">
                  <a:srgbClr val="000000">
                    <a:tint val="37000"/>
                    <a:satMod val="300000"/>
                  </a:srgbClr>
                </a:gs>
                <a:gs pos="100000">
                  <a:srgbClr val="000000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0000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メイリオ"/>
                <a:ea typeface="メイリオ"/>
                <a:cs typeface="メイリオ"/>
              </a:endParaRPr>
            </a:p>
          </p:txBody>
        </p:sp>
        <p:sp>
          <p:nvSpPr>
            <p:cNvPr id="29" name="円/楕円 28"/>
            <p:cNvSpPr/>
            <p:nvPr/>
          </p:nvSpPr>
          <p:spPr>
            <a:xfrm>
              <a:off x="2085604" y="4654266"/>
              <a:ext cx="191864" cy="190254"/>
            </a:xfrm>
            <a:prstGeom prst="ellipse">
              <a:avLst/>
            </a:prstGeom>
            <a:gradFill rotWithShape="1">
              <a:gsLst>
                <a:gs pos="0">
                  <a:srgbClr val="000000">
                    <a:tint val="50000"/>
                    <a:satMod val="300000"/>
                  </a:srgbClr>
                </a:gs>
                <a:gs pos="35000">
                  <a:srgbClr val="000000">
                    <a:tint val="37000"/>
                    <a:satMod val="300000"/>
                  </a:srgbClr>
                </a:gs>
                <a:gs pos="100000">
                  <a:srgbClr val="000000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0000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メイリオ"/>
                <a:ea typeface="メイリオ"/>
                <a:cs typeface="メイリオ"/>
              </a:endParaRPr>
            </a:p>
          </p:txBody>
        </p:sp>
        <p:sp>
          <p:nvSpPr>
            <p:cNvPr id="30" name="円/楕円 29"/>
            <p:cNvSpPr/>
            <p:nvPr/>
          </p:nvSpPr>
          <p:spPr>
            <a:xfrm>
              <a:off x="1634703" y="4200256"/>
              <a:ext cx="192569" cy="190254"/>
            </a:xfrm>
            <a:prstGeom prst="ellipse">
              <a:avLst/>
            </a:prstGeom>
            <a:gradFill rotWithShape="1">
              <a:gsLst>
                <a:gs pos="0">
                  <a:srgbClr val="000000">
                    <a:tint val="50000"/>
                    <a:satMod val="300000"/>
                  </a:srgbClr>
                </a:gs>
                <a:gs pos="35000">
                  <a:srgbClr val="000000">
                    <a:tint val="37000"/>
                    <a:satMod val="300000"/>
                  </a:srgbClr>
                </a:gs>
                <a:gs pos="100000">
                  <a:srgbClr val="000000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0000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メイリオ"/>
                <a:ea typeface="メイリオ"/>
                <a:cs typeface="メイリオ"/>
              </a:endParaRPr>
            </a:p>
          </p:txBody>
        </p:sp>
        <p:sp>
          <p:nvSpPr>
            <p:cNvPr id="31" name="円/楕円 30"/>
            <p:cNvSpPr/>
            <p:nvPr/>
          </p:nvSpPr>
          <p:spPr>
            <a:xfrm>
              <a:off x="2549902" y="4251375"/>
              <a:ext cx="191864" cy="190254"/>
            </a:xfrm>
            <a:prstGeom prst="ellipse">
              <a:avLst/>
            </a:prstGeom>
            <a:gradFill rotWithShape="1">
              <a:gsLst>
                <a:gs pos="0">
                  <a:srgbClr val="000000">
                    <a:tint val="50000"/>
                    <a:satMod val="300000"/>
                  </a:srgbClr>
                </a:gs>
                <a:gs pos="35000">
                  <a:srgbClr val="000000">
                    <a:tint val="37000"/>
                    <a:satMod val="300000"/>
                  </a:srgbClr>
                </a:gs>
                <a:gs pos="100000">
                  <a:srgbClr val="000000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0000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メイリオ"/>
                <a:ea typeface="メイリオ"/>
                <a:cs typeface="メイリオ"/>
              </a:endParaRPr>
            </a:p>
          </p:txBody>
        </p:sp>
        <p:sp>
          <p:nvSpPr>
            <p:cNvPr id="32" name="円/楕円 31"/>
            <p:cNvSpPr/>
            <p:nvPr/>
          </p:nvSpPr>
          <p:spPr>
            <a:xfrm>
              <a:off x="2686961" y="3229530"/>
              <a:ext cx="191864" cy="190254"/>
            </a:xfrm>
            <a:prstGeom prst="ellipse">
              <a:avLst/>
            </a:prstGeom>
            <a:gradFill rotWithShape="1">
              <a:gsLst>
                <a:gs pos="0">
                  <a:srgbClr val="000000">
                    <a:tint val="50000"/>
                    <a:satMod val="300000"/>
                  </a:srgbClr>
                </a:gs>
                <a:gs pos="35000">
                  <a:srgbClr val="000000">
                    <a:tint val="37000"/>
                    <a:satMod val="300000"/>
                  </a:srgbClr>
                </a:gs>
                <a:gs pos="100000">
                  <a:srgbClr val="000000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0000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メイリオ"/>
                <a:ea typeface="メイリオ"/>
                <a:cs typeface="メイリオ"/>
              </a:endParaRPr>
            </a:p>
          </p:txBody>
        </p:sp>
        <p:cxnSp>
          <p:nvCxnSpPr>
            <p:cNvPr id="33" name="直線コネクタ 32"/>
            <p:cNvCxnSpPr>
              <a:stCxn id="31" idx="3"/>
              <a:endCxn id="29" idx="6"/>
            </p:cNvCxnSpPr>
            <p:nvPr/>
          </p:nvCxnSpPr>
          <p:spPr>
            <a:xfrm flipH="1">
              <a:off x="2277468" y="4413767"/>
              <a:ext cx="300532" cy="335627"/>
            </a:xfrm>
            <a:prstGeom prst="line">
              <a:avLst/>
            </a:prstGeom>
            <a:noFill/>
            <a:ln w="25400" cap="flat" cmpd="sng" algn="ctr">
              <a:solidFill>
                <a:srgbClr val="000000"/>
              </a:solidFill>
              <a:prstDash val="solid"/>
            </a:ln>
            <a:effectLst/>
          </p:spPr>
        </p:cxnSp>
        <p:cxnSp>
          <p:nvCxnSpPr>
            <p:cNvPr id="34" name="直線コネクタ 33"/>
            <p:cNvCxnSpPr>
              <a:stCxn id="32" idx="4"/>
              <a:endCxn id="28" idx="0"/>
            </p:cNvCxnSpPr>
            <p:nvPr/>
          </p:nvCxnSpPr>
          <p:spPr>
            <a:xfrm flipH="1">
              <a:off x="2744399" y="3419784"/>
              <a:ext cx="38494" cy="294906"/>
            </a:xfrm>
            <a:prstGeom prst="line">
              <a:avLst/>
            </a:prstGeom>
            <a:noFill/>
            <a:ln w="25400" cap="flat" cmpd="sng" algn="ctr">
              <a:solidFill>
                <a:srgbClr val="000000"/>
              </a:solidFill>
              <a:prstDash val="solid"/>
            </a:ln>
            <a:effectLst/>
          </p:spPr>
        </p:cxnSp>
        <p:cxnSp>
          <p:nvCxnSpPr>
            <p:cNvPr id="35" name="直線コネクタ 34"/>
            <p:cNvCxnSpPr>
              <a:stCxn id="30" idx="5"/>
              <a:endCxn id="29" idx="1"/>
            </p:cNvCxnSpPr>
            <p:nvPr/>
          </p:nvCxnSpPr>
          <p:spPr>
            <a:xfrm>
              <a:off x="1799071" y="4362647"/>
              <a:ext cx="314631" cy="319481"/>
            </a:xfrm>
            <a:prstGeom prst="line">
              <a:avLst/>
            </a:prstGeom>
            <a:noFill/>
            <a:ln w="25400" cap="flat" cmpd="sng" algn="ctr">
              <a:solidFill>
                <a:srgbClr val="000000"/>
              </a:solidFill>
              <a:prstDash val="solid"/>
            </a:ln>
            <a:effectLst/>
          </p:spPr>
        </p:cxnSp>
        <p:cxnSp>
          <p:nvCxnSpPr>
            <p:cNvPr id="36" name="直線コネクタ 35"/>
            <p:cNvCxnSpPr>
              <a:stCxn id="28" idx="5"/>
              <a:endCxn id="22" idx="1"/>
            </p:cNvCxnSpPr>
            <p:nvPr/>
          </p:nvCxnSpPr>
          <p:spPr>
            <a:xfrm>
              <a:off x="2812233" y="3877082"/>
              <a:ext cx="331267" cy="122612"/>
            </a:xfrm>
            <a:prstGeom prst="line">
              <a:avLst/>
            </a:prstGeom>
            <a:noFill/>
            <a:ln w="25400" cap="flat" cmpd="sng" algn="ctr">
              <a:solidFill>
                <a:srgbClr val="000000"/>
              </a:solidFill>
              <a:prstDash val="solid"/>
            </a:ln>
            <a:effectLst/>
          </p:spPr>
        </p:cxnSp>
        <p:cxnSp>
          <p:nvCxnSpPr>
            <p:cNvPr id="37" name="直線コネクタ 36"/>
            <p:cNvCxnSpPr>
              <a:stCxn id="24" idx="6"/>
              <a:endCxn id="29" idx="2"/>
            </p:cNvCxnSpPr>
            <p:nvPr/>
          </p:nvCxnSpPr>
          <p:spPr>
            <a:xfrm>
              <a:off x="1377635" y="4712653"/>
              <a:ext cx="707969" cy="36740"/>
            </a:xfrm>
            <a:prstGeom prst="line">
              <a:avLst/>
            </a:prstGeom>
            <a:noFill/>
            <a:ln w="25400" cap="flat" cmpd="sng" algn="ctr">
              <a:solidFill>
                <a:srgbClr val="000000"/>
              </a:solidFill>
              <a:prstDash val="solid"/>
            </a:ln>
            <a:effectLst/>
          </p:spPr>
        </p:cxnSp>
        <p:cxnSp>
          <p:nvCxnSpPr>
            <p:cNvPr id="38" name="直線コネクタ 37"/>
            <p:cNvCxnSpPr>
              <a:stCxn id="28" idx="4"/>
              <a:endCxn id="26" idx="1"/>
            </p:cNvCxnSpPr>
            <p:nvPr/>
          </p:nvCxnSpPr>
          <p:spPr>
            <a:xfrm>
              <a:off x="2744399" y="3904944"/>
              <a:ext cx="441192" cy="441558"/>
            </a:xfrm>
            <a:prstGeom prst="line">
              <a:avLst/>
            </a:prstGeom>
            <a:noFill/>
            <a:ln w="25400" cap="flat" cmpd="sng" algn="ctr">
              <a:solidFill>
                <a:srgbClr val="000000"/>
              </a:solidFill>
              <a:prstDash val="solid"/>
            </a:ln>
            <a:effectLst/>
          </p:spPr>
        </p:cxnSp>
        <p:cxnSp>
          <p:nvCxnSpPr>
            <p:cNvPr id="39" name="直線コネクタ 38"/>
            <p:cNvCxnSpPr>
              <a:stCxn id="28" idx="7"/>
              <a:endCxn id="23" idx="3"/>
            </p:cNvCxnSpPr>
            <p:nvPr/>
          </p:nvCxnSpPr>
          <p:spPr>
            <a:xfrm flipV="1">
              <a:off x="2812233" y="3500401"/>
              <a:ext cx="649462" cy="242151"/>
            </a:xfrm>
            <a:prstGeom prst="line">
              <a:avLst/>
            </a:prstGeom>
            <a:noFill/>
            <a:ln w="25400" cap="flat" cmpd="sng" algn="ctr">
              <a:solidFill>
                <a:srgbClr val="000000"/>
              </a:solidFill>
              <a:prstDash val="solid"/>
            </a:ln>
            <a:effectLst/>
          </p:spPr>
        </p:cxnSp>
        <p:sp>
          <p:nvSpPr>
            <p:cNvPr id="40" name="円/楕円 39"/>
            <p:cNvSpPr/>
            <p:nvPr/>
          </p:nvSpPr>
          <p:spPr>
            <a:xfrm>
              <a:off x="3504467" y="3714690"/>
              <a:ext cx="191864" cy="190953"/>
            </a:xfrm>
            <a:prstGeom prst="ellipse">
              <a:avLst/>
            </a:prstGeom>
            <a:gradFill rotWithShape="1">
              <a:gsLst>
                <a:gs pos="0">
                  <a:srgbClr val="000000">
                    <a:tint val="50000"/>
                    <a:satMod val="300000"/>
                  </a:srgbClr>
                </a:gs>
                <a:gs pos="35000">
                  <a:srgbClr val="000000">
                    <a:tint val="37000"/>
                    <a:satMod val="300000"/>
                  </a:srgbClr>
                </a:gs>
                <a:gs pos="100000">
                  <a:srgbClr val="000000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0000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メイリオ"/>
                <a:ea typeface="メイリオ"/>
                <a:cs typeface="メイリオ"/>
              </a:endParaRPr>
            </a:p>
          </p:txBody>
        </p:sp>
        <p:cxnSp>
          <p:nvCxnSpPr>
            <p:cNvPr id="41" name="直線コネクタ 40"/>
            <p:cNvCxnSpPr>
              <a:stCxn id="28" idx="6"/>
              <a:endCxn id="40" idx="2"/>
            </p:cNvCxnSpPr>
            <p:nvPr/>
          </p:nvCxnSpPr>
          <p:spPr>
            <a:xfrm>
              <a:off x="2840331" y="3809817"/>
              <a:ext cx="664137" cy="350"/>
            </a:xfrm>
            <a:prstGeom prst="line">
              <a:avLst/>
            </a:prstGeom>
            <a:noFill/>
            <a:ln w="25400" cap="flat" cmpd="sng" algn="ctr">
              <a:solidFill>
                <a:srgbClr val="000000"/>
              </a:solidFill>
              <a:prstDash val="solid"/>
            </a:ln>
            <a:effectLst/>
          </p:spPr>
        </p:cxnSp>
        <p:sp>
          <p:nvSpPr>
            <p:cNvPr id="42" name="円/楕円 41"/>
            <p:cNvSpPr/>
            <p:nvPr/>
          </p:nvSpPr>
          <p:spPr>
            <a:xfrm>
              <a:off x="1644492" y="5693154"/>
              <a:ext cx="191864" cy="190254"/>
            </a:xfrm>
            <a:prstGeom prst="ellipse">
              <a:avLst/>
            </a:prstGeom>
            <a:gradFill rotWithShape="1">
              <a:gsLst>
                <a:gs pos="0">
                  <a:srgbClr val="000000">
                    <a:tint val="50000"/>
                    <a:satMod val="300000"/>
                  </a:srgbClr>
                </a:gs>
                <a:gs pos="35000">
                  <a:srgbClr val="000000">
                    <a:tint val="37000"/>
                    <a:satMod val="300000"/>
                  </a:srgbClr>
                </a:gs>
                <a:gs pos="100000">
                  <a:srgbClr val="000000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0000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メイリオ"/>
                <a:ea typeface="メイリオ"/>
                <a:cs typeface="メイリオ"/>
              </a:endParaRPr>
            </a:p>
          </p:txBody>
        </p:sp>
        <p:cxnSp>
          <p:nvCxnSpPr>
            <p:cNvPr id="43" name="直線コネクタ 42"/>
            <p:cNvCxnSpPr>
              <a:stCxn id="29" idx="4"/>
              <a:endCxn id="42" idx="0"/>
            </p:cNvCxnSpPr>
            <p:nvPr/>
          </p:nvCxnSpPr>
          <p:spPr>
            <a:xfrm flipH="1">
              <a:off x="1740424" y="4844520"/>
              <a:ext cx="441113" cy="848635"/>
            </a:xfrm>
            <a:prstGeom prst="line">
              <a:avLst/>
            </a:prstGeom>
            <a:noFill/>
            <a:ln w="25400" cap="flat" cmpd="sng" algn="ctr">
              <a:solidFill>
                <a:srgbClr val="000000"/>
              </a:solidFill>
              <a:prstDash val="solid"/>
            </a:ln>
            <a:effectLst/>
          </p:spPr>
        </p:cxnSp>
        <p:sp>
          <p:nvSpPr>
            <p:cNvPr id="44" name="円/楕円 43"/>
            <p:cNvSpPr/>
            <p:nvPr/>
          </p:nvSpPr>
          <p:spPr>
            <a:xfrm>
              <a:off x="2012142" y="3552298"/>
              <a:ext cx="191864" cy="190254"/>
            </a:xfrm>
            <a:prstGeom prst="ellipse">
              <a:avLst/>
            </a:prstGeom>
            <a:gradFill rotWithShape="1">
              <a:gsLst>
                <a:gs pos="0">
                  <a:srgbClr val="000000">
                    <a:tint val="50000"/>
                    <a:satMod val="300000"/>
                  </a:srgbClr>
                </a:gs>
                <a:gs pos="35000">
                  <a:srgbClr val="000000">
                    <a:tint val="37000"/>
                    <a:satMod val="300000"/>
                  </a:srgbClr>
                </a:gs>
                <a:gs pos="100000">
                  <a:srgbClr val="000000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0000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メイリオ"/>
                <a:ea typeface="メイリオ"/>
                <a:cs typeface="メイリオ"/>
              </a:endParaRPr>
            </a:p>
          </p:txBody>
        </p:sp>
        <p:cxnSp>
          <p:nvCxnSpPr>
            <p:cNvPr id="45" name="直線コネクタ 44"/>
            <p:cNvCxnSpPr>
              <a:stCxn id="28" idx="2"/>
              <a:endCxn id="44" idx="5"/>
            </p:cNvCxnSpPr>
            <p:nvPr/>
          </p:nvCxnSpPr>
          <p:spPr>
            <a:xfrm flipH="1" flipV="1">
              <a:off x="2175907" y="3714690"/>
              <a:ext cx="472559" cy="95127"/>
            </a:xfrm>
            <a:prstGeom prst="line">
              <a:avLst/>
            </a:prstGeom>
            <a:noFill/>
            <a:ln w="25400" cap="flat" cmpd="sng" algn="ctr">
              <a:solidFill>
                <a:srgbClr val="000000"/>
              </a:solidFill>
              <a:prstDash val="solid"/>
            </a:ln>
            <a:effectLst/>
          </p:spPr>
        </p:cxnSp>
        <p:sp>
          <p:nvSpPr>
            <p:cNvPr id="46" name="円/楕円 45"/>
            <p:cNvSpPr/>
            <p:nvPr/>
          </p:nvSpPr>
          <p:spPr>
            <a:xfrm>
              <a:off x="1479747" y="5142387"/>
              <a:ext cx="191864" cy="190254"/>
            </a:xfrm>
            <a:prstGeom prst="ellipse">
              <a:avLst/>
            </a:prstGeom>
            <a:gradFill rotWithShape="1">
              <a:gsLst>
                <a:gs pos="0">
                  <a:srgbClr val="000000">
                    <a:tint val="50000"/>
                    <a:satMod val="300000"/>
                  </a:srgbClr>
                </a:gs>
                <a:gs pos="35000">
                  <a:srgbClr val="000000">
                    <a:tint val="37000"/>
                    <a:satMod val="300000"/>
                  </a:srgbClr>
                </a:gs>
                <a:gs pos="100000">
                  <a:srgbClr val="000000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0000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メイリオ"/>
                <a:ea typeface="メイリオ"/>
                <a:cs typeface="メイリオ"/>
              </a:endParaRPr>
            </a:p>
          </p:txBody>
        </p:sp>
        <p:cxnSp>
          <p:nvCxnSpPr>
            <p:cNvPr id="47" name="直線コネクタ 46"/>
            <p:cNvCxnSpPr>
              <a:stCxn id="29" idx="3"/>
              <a:endCxn id="46" idx="7"/>
            </p:cNvCxnSpPr>
            <p:nvPr/>
          </p:nvCxnSpPr>
          <p:spPr>
            <a:xfrm flipH="1">
              <a:off x="1643513" y="4816658"/>
              <a:ext cx="470189" cy="353591"/>
            </a:xfrm>
            <a:prstGeom prst="line">
              <a:avLst/>
            </a:prstGeom>
            <a:noFill/>
            <a:ln w="25400" cap="flat" cmpd="sng" algn="ctr">
              <a:solidFill>
                <a:srgbClr val="000000"/>
              </a:solidFill>
              <a:prstDash val="solid"/>
            </a:ln>
            <a:effectLst/>
          </p:spPr>
        </p:cxnSp>
        <p:sp>
          <p:nvSpPr>
            <p:cNvPr id="48" name="円/楕円 47"/>
            <p:cNvSpPr/>
            <p:nvPr/>
          </p:nvSpPr>
          <p:spPr>
            <a:xfrm>
              <a:off x="2082300" y="4073791"/>
              <a:ext cx="191864" cy="190254"/>
            </a:xfrm>
            <a:prstGeom prst="ellipse">
              <a:avLst/>
            </a:prstGeom>
            <a:gradFill rotWithShape="1">
              <a:gsLst>
                <a:gs pos="0">
                  <a:srgbClr val="000000">
                    <a:tint val="50000"/>
                    <a:satMod val="300000"/>
                  </a:srgbClr>
                </a:gs>
                <a:gs pos="35000">
                  <a:srgbClr val="000000">
                    <a:tint val="37000"/>
                    <a:satMod val="300000"/>
                  </a:srgbClr>
                </a:gs>
                <a:gs pos="100000">
                  <a:srgbClr val="000000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0000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メイリオ"/>
                <a:ea typeface="メイリオ"/>
                <a:cs typeface="メイリオ"/>
              </a:endParaRPr>
            </a:p>
          </p:txBody>
        </p:sp>
        <p:cxnSp>
          <p:nvCxnSpPr>
            <p:cNvPr id="49" name="直線コネクタ 48"/>
            <p:cNvCxnSpPr>
              <a:stCxn id="29" idx="0"/>
              <a:endCxn id="48" idx="4"/>
            </p:cNvCxnSpPr>
            <p:nvPr/>
          </p:nvCxnSpPr>
          <p:spPr>
            <a:xfrm flipH="1" flipV="1">
              <a:off x="2178232" y="4264044"/>
              <a:ext cx="3304" cy="390222"/>
            </a:xfrm>
            <a:prstGeom prst="line">
              <a:avLst/>
            </a:prstGeom>
            <a:noFill/>
            <a:ln w="25400" cap="flat" cmpd="sng" algn="ctr">
              <a:solidFill>
                <a:srgbClr val="000000"/>
              </a:solidFill>
              <a:prstDash val="solid"/>
            </a:ln>
            <a:effectLst/>
          </p:spPr>
        </p:cxnSp>
        <p:sp>
          <p:nvSpPr>
            <p:cNvPr id="50" name="円/楕円 49"/>
            <p:cNvSpPr/>
            <p:nvPr/>
          </p:nvSpPr>
          <p:spPr>
            <a:xfrm>
              <a:off x="3047568" y="4959281"/>
              <a:ext cx="191864" cy="190953"/>
            </a:xfrm>
            <a:prstGeom prst="ellipse">
              <a:avLst/>
            </a:prstGeom>
            <a:gradFill rotWithShape="1">
              <a:gsLst>
                <a:gs pos="0">
                  <a:srgbClr val="000000">
                    <a:tint val="50000"/>
                    <a:satMod val="300000"/>
                  </a:srgbClr>
                </a:gs>
                <a:gs pos="35000">
                  <a:srgbClr val="000000">
                    <a:tint val="37000"/>
                    <a:satMod val="300000"/>
                  </a:srgbClr>
                </a:gs>
                <a:gs pos="100000">
                  <a:srgbClr val="000000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0000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メイリオ"/>
                <a:ea typeface="メイリオ"/>
                <a:cs typeface="メイリオ"/>
              </a:endParaRPr>
            </a:p>
          </p:txBody>
        </p:sp>
        <p:sp>
          <p:nvSpPr>
            <p:cNvPr id="51" name="円/楕円 50"/>
            <p:cNvSpPr/>
            <p:nvPr/>
          </p:nvSpPr>
          <p:spPr>
            <a:xfrm>
              <a:off x="2201672" y="5554336"/>
              <a:ext cx="191864" cy="190254"/>
            </a:xfrm>
            <a:prstGeom prst="ellipse">
              <a:avLst/>
            </a:prstGeom>
            <a:gradFill rotWithShape="1">
              <a:gsLst>
                <a:gs pos="0">
                  <a:srgbClr val="000000">
                    <a:tint val="50000"/>
                    <a:satMod val="300000"/>
                  </a:srgbClr>
                </a:gs>
                <a:gs pos="35000">
                  <a:srgbClr val="000000">
                    <a:tint val="37000"/>
                    <a:satMod val="300000"/>
                  </a:srgbClr>
                </a:gs>
                <a:gs pos="100000">
                  <a:srgbClr val="000000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0000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メイリオ"/>
                <a:ea typeface="メイリオ"/>
                <a:cs typeface="メイリオ"/>
              </a:endParaRPr>
            </a:p>
          </p:txBody>
        </p:sp>
        <p:sp>
          <p:nvSpPr>
            <p:cNvPr id="52" name="円/楕円 51"/>
            <p:cNvSpPr/>
            <p:nvPr/>
          </p:nvSpPr>
          <p:spPr>
            <a:xfrm>
              <a:off x="2620369" y="5320391"/>
              <a:ext cx="191864" cy="190254"/>
            </a:xfrm>
            <a:prstGeom prst="ellipse">
              <a:avLst/>
            </a:prstGeom>
            <a:gradFill rotWithShape="1">
              <a:gsLst>
                <a:gs pos="0">
                  <a:srgbClr val="000000">
                    <a:tint val="50000"/>
                    <a:satMod val="300000"/>
                  </a:srgbClr>
                </a:gs>
                <a:gs pos="35000">
                  <a:srgbClr val="000000">
                    <a:tint val="37000"/>
                    <a:satMod val="300000"/>
                  </a:srgbClr>
                </a:gs>
                <a:gs pos="100000">
                  <a:srgbClr val="000000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0000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メイリオ"/>
                <a:ea typeface="メイリオ"/>
                <a:cs typeface="メイリオ"/>
              </a:endParaRPr>
            </a:p>
          </p:txBody>
        </p:sp>
        <p:sp>
          <p:nvSpPr>
            <p:cNvPr id="53" name="円/楕円 52"/>
            <p:cNvSpPr/>
            <p:nvPr/>
          </p:nvSpPr>
          <p:spPr>
            <a:xfrm>
              <a:off x="2636771" y="4654266"/>
              <a:ext cx="191864" cy="190254"/>
            </a:xfrm>
            <a:prstGeom prst="ellipse">
              <a:avLst/>
            </a:prstGeom>
            <a:gradFill rotWithShape="1">
              <a:gsLst>
                <a:gs pos="0">
                  <a:srgbClr val="000000">
                    <a:tint val="50000"/>
                    <a:satMod val="300000"/>
                  </a:srgbClr>
                </a:gs>
                <a:gs pos="35000">
                  <a:srgbClr val="000000">
                    <a:tint val="37000"/>
                    <a:satMod val="300000"/>
                  </a:srgbClr>
                </a:gs>
                <a:gs pos="100000">
                  <a:srgbClr val="000000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0000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メイリオ"/>
                <a:ea typeface="メイリオ"/>
                <a:cs typeface="メイリオ"/>
              </a:endParaRPr>
            </a:p>
          </p:txBody>
        </p:sp>
        <p:cxnSp>
          <p:nvCxnSpPr>
            <p:cNvPr id="54" name="直線コネクタ 53"/>
            <p:cNvCxnSpPr>
              <a:stCxn id="53" idx="4"/>
              <a:endCxn id="52" idx="0"/>
            </p:cNvCxnSpPr>
            <p:nvPr/>
          </p:nvCxnSpPr>
          <p:spPr>
            <a:xfrm flipH="1">
              <a:off x="2716301" y="4844519"/>
              <a:ext cx="16402" cy="475872"/>
            </a:xfrm>
            <a:prstGeom prst="line">
              <a:avLst/>
            </a:prstGeom>
            <a:noFill/>
            <a:ln w="25400" cap="flat" cmpd="sng" algn="ctr">
              <a:solidFill>
                <a:srgbClr val="000000"/>
              </a:solidFill>
              <a:prstDash val="solid"/>
            </a:ln>
            <a:effectLst/>
          </p:spPr>
        </p:cxnSp>
        <p:cxnSp>
          <p:nvCxnSpPr>
            <p:cNvPr id="55" name="直線コネクタ 54"/>
            <p:cNvCxnSpPr>
              <a:stCxn id="52" idx="1"/>
              <a:endCxn id="29" idx="5"/>
            </p:cNvCxnSpPr>
            <p:nvPr/>
          </p:nvCxnSpPr>
          <p:spPr>
            <a:xfrm flipH="1" flipV="1">
              <a:off x="2249370" y="4816658"/>
              <a:ext cx="399097" cy="531595"/>
            </a:xfrm>
            <a:prstGeom prst="line">
              <a:avLst/>
            </a:prstGeom>
            <a:noFill/>
            <a:ln w="25400" cap="flat" cmpd="sng" algn="ctr">
              <a:solidFill>
                <a:srgbClr val="000000"/>
              </a:solidFill>
              <a:prstDash val="solid"/>
            </a:ln>
            <a:effectLst/>
          </p:spPr>
        </p:cxnSp>
        <p:cxnSp>
          <p:nvCxnSpPr>
            <p:cNvPr id="56" name="直線コネクタ 55"/>
            <p:cNvCxnSpPr>
              <a:stCxn id="52" idx="3"/>
              <a:endCxn id="51" idx="6"/>
            </p:cNvCxnSpPr>
            <p:nvPr/>
          </p:nvCxnSpPr>
          <p:spPr>
            <a:xfrm flipH="1">
              <a:off x="2393536" y="5482783"/>
              <a:ext cx="254931" cy="166681"/>
            </a:xfrm>
            <a:prstGeom prst="line">
              <a:avLst/>
            </a:prstGeom>
            <a:noFill/>
            <a:ln w="25400" cap="flat" cmpd="sng" algn="ctr">
              <a:solidFill>
                <a:srgbClr val="000000"/>
              </a:solidFill>
              <a:prstDash val="solid"/>
            </a:ln>
            <a:effectLst/>
          </p:spPr>
        </p:cxnSp>
        <p:cxnSp>
          <p:nvCxnSpPr>
            <p:cNvPr id="57" name="直線コネクタ 56"/>
            <p:cNvCxnSpPr>
              <a:stCxn id="52" idx="6"/>
              <a:endCxn id="50" idx="3"/>
            </p:cNvCxnSpPr>
            <p:nvPr/>
          </p:nvCxnSpPr>
          <p:spPr>
            <a:xfrm flipV="1">
              <a:off x="2812233" y="5122269"/>
              <a:ext cx="263434" cy="293249"/>
            </a:xfrm>
            <a:prstGeom prst="line">
              <a:avLst/>
            </a:prstGeom>
            <a:noFill/>
            <a:ln w="25400" cap="flat" cmpd="sng" algn="ctr">
              <a:solidFill>
                <a:srgbClr val="000000"/>
              </a:solidFill>
              <a:prstDash val="solid"/>
            </a:ln>
            <a:effectLst/>
          </p:spPr>
        </p:cxnSp>
        <p:sp>
          <p:nvSpPr>
            <p:cNvPr id="58" name="円/楕円 57"/>
            <p:cNvSpPr/>
            <p:nvPr/>
          </p:nvSpPr>
          <p:spPr>
            <a:xfrm>
              <a:off x="3224081" y="5521210"/>
              <a:ext cx="191864" cy="190953"/>
            </a:xfrm>
            <a:prstGeom prst="ellipse">
              <a:avLst/>
            </a:prstGeom>
            <a:gradFill rotWithShape="1">
              <a:gsLst>
                <a:gs pos="0">
                  <a:srgbClr val="000000">
                    <a:tint val="50000"/>
                    <a:satMod val="300000"/>
                  </a:srgbClr>
                </a:gs>
                <a:gs pos="35000">
                  <a:srgbClr val="000000">
                    <a:tint val="37000"/>
                    <a:satMod val="300000"/>
                  </a:srgbClr>
                </a:gs>
                <a:gs pos="100000">
                  <a:srgbClr val="000000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0000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メイリオ"/>
                <a:ea typeface="メイリオ"/>
                <a:cs typeface="メイリオ"/>
              </a:endParaRPr>
            </a:p>
          </p:txBody>
        </p:sp>
        <p:cxnSp>
          <p:nvCxnSpPr>
            <p:cNvPr id="59" name="直線コネクタ 58"/>
            <p:cNvCxnSpPr>
              <a:stCxn id="52" idx="5"/>
              <a:endCxn id="58" idx="2"/>
            </p:cNvCxnSpPr>
            <p:nvPr/>
          </p:nvCxnSpPr>
          <p:spPr>
            <a:xfrm>
              <a:off x="2784135" y="5482783"/>
              <a:ext cx="439946" cy="133904"/>
            </a:xfrm>
            <a:prstGeom prst="line">
              <a:avLst/>
            </a:prstGeom>
            <a:noFill/>
            <a:ln w="25400" cap="flat" cmpd="sng" algn="ctr">
              <a:solidFill>
                <a:srgbClr val="000000"/>
              </a:solidFill>
              <a:prstDash val="solid"/>
            </a:ln>
            <a:effectLst/>
          </p:spPr>
        </p:cxnSp>
        <p:sp>
          <p:nvSpPr>
            <p:cNvPr id="60" name="円/楕円 59"/>
            <p:cNvSpPr/>
            <p:nvPr/>
          </p:nvSpPr>
          <p:spPr>
            <a:xfrm>
              <a:off x="2686961" y="5788281"/>
              <a:ext cx="191864" cy="190254"/>
            </a:xfrm>
            <a:prstGeom prst="ellipse">
              <a:avLst/>
            </a:prstGeom>
            <a:gradFill rotWithShape="1">
              <a:gsLst>
                <a:gs pos="0">
                  <a:srgbClr val="000000">
                    <a:tint val="50000"/>
                    <a:satMod val="300000"/>
                  </a:srgbClr>
                </a:gs>
                <a:gs pos="35000">
                  <a:srgbClr val="000000">
                    <a:tint val="37000"/>
                    <a:satMod val="300000"/>
                  </a:srgbClr>
                </a:gs>
                <a:gs pos="100000">
                  <a:srgbClr val="000000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0000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メイリオ"/>
                <a:ea typeface="メイリオ"/>
                <a:cs typeface="メイリオ"/>
              </a:endParaRPr>
            </a:p>
          </p:txBody>
        </p:sp>
        <p:cxnSp>
          <p:nvCxnSpPr>
            <p:cNvPr id="61" name="直線コネクタ 60"/>
            <p:cNvCxnSpPr>
              <a:stCxn id="52" idx="4"/>
              <a:endCxn id="60" idx="0"/>
            </p:cNvCxnSpPr>
            <p:nvPr/>
          </p:nvCxnSpPr>
          <p:spPr>
            <a:xfrm>
              <a:off x="2716301" y="5510645"/>
              <a:ext cx="66592" cy="277637"/>
            </a:xfrm>
            <a:prstGeom prst="line">
              <a:avLst/>
            </a:prstGeom>
            <a:noFill/>
            <a:ln w="25400" cap="flat" cmpd="sng" algn="ctr">
              <a:solidFill>
                <a:srgbClr val="000000"/>
              </a:solidFill>
              <a:prstDash val="solid"/>
            </a:ln>
            <a:effectLst/>
          </p:spPr>
        </p:cxnSp>
        <p:sp>
          <p:nvSpPr>
            <p:cNvPr id="66" name="テキスト ボックス 65"/>
            <p:cNvSpPr txBox="1"/>
            <p:nvPr/>
          </p:nvSpPr>
          <p:spPr>
            <a:xfrm>
              <a:off x="1633490" y="2518520"/>
              <a:ext cx="1627969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7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IPA Pゴシック" pitchFamily="50" charset="-128"/>
                  <a:ea typeface="IPA Pゴシック" pitchFamily="50" charset="-128"/>
                </a:rPr>
                <a:t>スケールフリー</a:t>
              </a:r>
              <a:endParaRPr kumimoji="1" lang="en-US" altLang="ja-JP" sz="17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IPA Pゴシック" pitchFamily="50" charset="-128"/>
                <a:ea typeface="IPA Pゴシック" pitchFamily="50" charset="-128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17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IPA Pゴシック" pitchFamily="50" charset="-128"/>
                  <a:ea typeface="IPA Pゴシック" pitchFamily="50" charset="-128"/>
                </a:rPr>
                <a:t>ネットワーク</a:t>
              </a:r>
              <a:endParaRPr kumimoji="1" lang="ja-JP" altLang="en-US" sz="17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IPA Pゴシック" pitchFamily="50" charset="-128"/>
                <a:ea typeface="IPA Pゴシック" pitchFamily="50" charset="-128"/>
              </a:endParaRPr>
            </a:p>
          </p:txBody>
        </p:sp>
      </p:grpSp>
      <p:grpSp>
        <p:nvGrpSpPr>
          <p:cNvPr id="67" name="グループ化 66"/>
          <p:cNvGrpSpPr/>
          <p:nvPr/>
        </p:nvGrpSpPr>
        <p:grpSpPr>
          <a:xfrm>
            <a:off x="6044540" y="3486033"/>
            <a:ext cx="2559908" cy="2607263"/>
            <a:chOff x="5911217" y="2906589"/>
            <a:chExt cx="1937283" cy="2019599"/>
          </a:xfrm>
        </p:grpSpPr>
        <p:cxnSp>
          <p:nvCxnSpPr>
            <p:cNvPr id="68" name="直線コネクタ 67"/>
            <p:cNvCxnSpPr>
              <a:stCxn id="69" idx="5"/>
              <a:endCxn id="75" idx="1"/>
            </p:cNvCxnSpPr>
            <p:nvPr/>
          </p:nvCxnSpPr>
          <p:spPr>
            <a:xfrm>
              <a:off x="6260564" y="3405026"/>
              <a:ext cx="315075" cy="337526"/>
            </a:xfrm>
            <a:prstGeom prst="line">
              <a:avLst/>
            </a:prstGeom>
            <a:noFill/>
            <a:ln w="25400" cap="flat" cmpd="sng" algn="ctr">
              <a:solidFill>
                <a:srgbClr val="000000"/>
              </a:solidFill>
              <a:prstDash val="solid"/>
            </a:ln>
            <a:effectLst/>
          </p:spPr>
        </p:cxnSp>
        <p:sp>
          <p:nvSpPr>
            <p:cNvPr id="69" name="円/楕円 68"/>
            <p:cNvSpPr/>
            <p:nvPr/>
          </p:nvSpPr>
          <p:spPr>
            <a:xfrm>
              <a:off x="6096799" y="3242635"/>
              <a:ext cx="191864" cy="190254"/>
            </a:xfrm>
            <a:prstGeom prst="ellipse">
              <a:avLst/>
            </a:prstGeom>
            <a:gradFill rotWithShape="1">
              <a:gsLst>
                <a:gs pos="0">
                  <a:srgbClr val="000000">
                    <a:tint val="50000"/>
                    <a:satMod val="300000"/>
                  </a:srgbClr>
                </a:gs>
                <a:gs pos="35000">
                  <a:srgbClr val="000000">
                    <a:tint val="37000"/>
                    <a:satMod val="300000"/>
                  </a:srgbClr>
                </a:gs>
                <a:gs pos="100000">
                  <a:srgbClr val="000000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0000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メイリオ"/>
                <a:ea typeface="メイリオ"/>
                <a:cs typeface="メイリオ"/>
              </a:endParaRPr>
            </a:p>
          </p:txBody>
        </p:sp>
        <p:sp>
          <p:nvSpPr>
            <p:cNvPr id="70" name="円/楕円 69"/>
            <p:cNvSpPr/>
            <p:nvPr/>
          </p:nvSpPr>
          <p:spPr>
            <a:xfrm>
              <a:off x="7014374" y="3971729"/>
              <a:ext cx="192569" cy="190953"/>
            </a:xfrm>
            <a:prstGeom prst="ellipse">
              <a:avLst/>
            </a:prstGeom>
            <a:gradFill rotWithShape="1">
              <a:gsLst>
                <a:gs pos="0">
                  <a:srgbClr val="000000">
                    <a:tint val="50000"/>
                    <a:satMod val="300000"/>
                  </a:srgbClr>
                </a:gs>
                <a:gs pos="35000">
                  <a:srgbClr val="000000">
                    <a:tint val="37000"/>
                    <a:satMod val="300000"/>
                  </a:srgbClr>
                </a:gs>
                <a:gs pos="100000">
                  <a:srgbClr val="000000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0000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メイリオ"/>
                <a:ea typeface="メイリオ"/>
                <a:cs typeface="メイリオ"/>
              </a:endParaRPr>
            </a:p>
          </p:txBody>
        </p:sp>
        <p:sp>
          <p:nvSpPr>
            <p:cNvPr id="71" name="円/楕円 70"/>
            <p:cNvSpPr/>
            <p:nvPr/>
          </p:nvSpPr>
          <p:spPr>
            <a:xfrm>
              <a:off x="7332672" y="3337412"/>
              <a:ext cx="191864" cy="190953"/>
            </a:xfrm>
            <a:prstGeom prst="ellipse">
              <a:avLst/>
            </a:prstGeom>
            <a:gradFill rotWithShape="1">
              <a:gsLst>
                <a:gs pos="0">
                  <a:srgbClr val="000000">
                    <a:tint val="50000"/>
                    <a:satMod val="300000"/>
                  </a:srgbClr>
                </a:gs>
                <a:gs pos="35000">
                  <a:srgbClr val="000000">
                    <a:tint val="37000"/>
                    <a:satMod val="300000"/>
                  </a:srgbClr>
                </a:gs>
                <a:gs pos="100000">
                  <a:srgbClr val="000000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0000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メイリオ"/>
                <a:ea typeface="メイリオ"/>
                <a:cs typeface="メイリオ"/>
              </a:endParaRPr>
            </a:p>
          </p:txBody>
        </p:sp>
        <p:sp>
          <p:nvSpPr>
            <p:cNvPr id="72" name="円/楕円 71"/>
            <p:cNvSpPr/>
            <p:nvPr/>
          </p:nvSpPr>
          <p:spPr>
            <a:xfrm>
              <a:off x="5913749" y="4735934"/>
              <a:ext cx="191864" cy="190254"/>
            </a:xfrm>
            <a:prstGeom prst="ellipse">
              <a:avLst/>
            </a:prstGeom>
            <a:gradFill rotWithShape="1">
              <a:gsLst>
                <a:gs pos="0">
                  <a:srgbClr val="000000">
                    <a:tint val="50000"/>
                    <a:satMod val="300000"/>
                  </a:srgbClr>
                </a:gs>
                <a:gs pos="35000">
                  <a:srgbClr val="000000">
                    <a:tint val="37000"/>
                    <a:satMod val="300000"/>
                  </a:srgbClr>
                </a:gs>
                <a:gs pos="100000">
                  <a:srgbClr val="000000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0000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メイリオ"/>
                <a:ea typeface="メイリオ"/>
                <a:cs typeface="メイリオ"/>
              </a:endParaRPr>
            </a:p>
          </p:txBody>
        </p:sp>
        <p:sp>
          <p:nvSpPr>
            <p:cNvPr id="73" name="円/楕円 72"/>
            <p:cNvSpPr/>
            <p:nvPr/>
          </p:nvSpPr>
          <p:spPr>
            <a:xfrm>
              <a:off x="7056568" y="4318640"/>
              <a:ext cx="191864" cy="190254"/>
            </a:xfrm>
            <a:prstGeom prst="ellipse">
              <a:avLst/>
            </a:prstGeom>
            <a:gradFill rotWithShape="1">
              <a:gsLst>
                <a:gs pos="0">
                  <a:srgbClr val="000000">
                    <a:tint val="50000"/>
                    <a:satMod val="300000"/>
                  </a:srgbClr>
                </a:gs>
                <a:gs pos="35000">
                  <a:srgbClr val="000000">
                    <a:tint val="37000"/>
                    <a:satMod val="300000"/>
                  </a:srgbClr>
                </a:gs>
                <a:gs pos="100000">
                  <a:srgbClr val="000000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0000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メイリオ"/>
                <a:ea typeface="メイリオ"/>
                <a:cs typeface="メイリオ"/>
              </a:endParaRPr>
            </a:p>
          </p:txBody>
        </p:sp>
        <p:cxnSp>
          <p:nvCxnSpPr>
            <p:cNvPr id="74" name="直線コネクタ 73"/>
            <p:cNvCxnSpPr>
              <a:stCxn id="75" idx="3"/>
              <a:endCxn id="72" idx="7"/>
            </p:cNvCxnSpPr>
            <p:nvPr/>
          </p:nvCxnSpPr>
          <p:spPr>
            <a:xfrm flipH="1">
              <a:off x="6077515" y="3877082"/>
              <a:ext cx="498125" cy="886714"/>
            </a:xfrm>
            <a:prstGeom prst="line">
              <a:avLst/>
            </a:prstGeom>
            <a:noFill/>
            <a:ln w="25400" cap="flat" cmpd="sng" algn="ctr">
              <a:solidFill>
                <a:srgbClr val="000000"/>
              </a:solidFill>
              <a:prstDash val="solid"/>
            </a:ln>
            <a:effectLst/>
          </p:spPr>
        </p:cxnSp>
        <p:sp>
          <p:nvSpPr>
            <p:cNvPr id="75" name="円/楕円 74"/>
            <p:cNvSpPr/>
            <p:nvPr/>
          </p:nvSpPr>
          <p:spPr>
            <a:xfrm>
              <a:off x="6547542" y="3714690"/>
              <a:ext cx="191864" cy="190254"/>
            </a:xfrm>
            <a:prstGeom prst="ellipse">
              <a:avLst/>
            </a:prstGeom>
            <a:gradFill rotWithShape="1">
              <a:gsLst>
                <a:gs pos="0">
                  <a:srgbClr val="000000">
                    <a:tint val="50000"/>
                    <a:satMod val="300000"/>
                  </a:srgbClr>
                </a:gs>
                <a:gs pos="35000">
                  <a:srgbClr val="000000">
                    <a:tint val="37000"/>
                    <a:satMod val="300000"/>
                  </a:srgbClr>
                </a:gs>
                <a:gs pos="100000">
                  <a:srgbClr val="000000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0000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メイリオ"/>
                <a:ea typeface="メイリオ"/>
                <a:cs typeface="メイリオ"/>
              </a:endParaRPr>
            </a:p>
          </p:txBody>
        </p:sp>
        <p:sp>
          <p:nvSpPr>
            <p:cNvPr id="76" name="円/楕円 75"/>
            <p:cNvSpPr/>
            <p:nvPr/>
          </p:nvSpPr>
          <p:spPr>
            <a:xfrm>
              <a:off x="6586036" y="3229530"/>
              <a:ext cx="191864" cy="190254"/>
            </a:xfrm>
            <a:prstGeom prst="ellipse">
              <a:avLst/>
            </a:prstGeom>
            <a:gradFill rotWithShape="1">
              <a:gsLst>
                <a:gs pos="0">
                  <a:srgbClr val="000000">
                    <a:tint val="50000"/>
                    <a:satMod val="300000"/>
                  </a:srgbClr>
                </a:gs>
                <a:gs pos="35000">
                  <a:srgbClr val="000000">
                    <a:tint val="37000"/>
                    <a:satMod val="300000"/>
                  </a:srgbClr>
                </a:gs>
                <a:gs pos="100000">
                  <a:srgbClr val="000000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0000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メイリオ"/>
                <a:ea typeface="メイリオ"/>
                <a:cs typeface="メイリオ"/>
              </a:endParaRPr>
            </a:p>
          </p:txBody>
        </p:sp>
        <p:cxnSp>
          <p:nvCxnSpPr>
            <p:cNvPr id="77" name="直線コネクタ 76"/>
            <p:cNvCxnSpPr>
              <a:stCxn id="76" idx="4"/>
              <a:endCxn id="75" idx="0"/>
            </p:cNvCxnSpPr>
            <p:nvPr/>
          </p:nvCxnSpPr>
          <p:spPr>
            <a:xfrm flipH="1">
              <a:off x="6643474" y="3419784"/>
              <a:ext cx="38494" cy="294906"/>
            </a:xfrm>
            <a:prstGeom prst="line">
              <a:avLst/>
            </a:prstGeom>
            <a:noFill/>
            <a:ln w="25400" cap="flat" cmpd="sng" algn="ctr">
              <a:solidFill>
                <a:srgbClr val="000000"/>
              </a:solidFill>
              <a:prstDash val="solid"/>
            </a:ln>
            <a:effectLst/>
          </p:spPr>
        </p:cxnSp>
        <p:cxnSp>
          <p:nvCxnSpPr>
            <p:cNvPr id="78" name="直線コネクタ 77"/>
            <p:cNvCxnSpPr>
              <a:stCxn id="75" idx="5"/>
              <a:endCxn id="70" idx="1"/>
            </p:cNvCxnSpPr>
            <p:nvPr/>
          </p:nvCxnSpPr>
          <p:spPr>
            <a:xfrm>
              <a:off x="6711308" y="3877082"/>
              <a:ext cx="331267" cy="122612"/>
            </a:xfrm>
            <a:prstGeom prst="line">
              <a:avLst/>
            </a:prstGeom>
            <a:noFill/>
            <a:ln w="25400" cap="flat" cmpd="sng" algn="ctr">
              <a:solidFill>
                <a:srgbClr val="000000"/>
              </a:solidFill>
              <a:prstDash val="solid"/>
            </a:ln>
            <a:effectLst/>
          </p:spPr>
        </p:cxnSp>
        <p:cxnSp>
          <p:nvCxnSpPr>
            <p:cNvPr id="79" name="直線コネクタ 78"/>
            <p:cNvCxnSpPr>
              <a:stCxn id="75" idx="4"/>
              <a:endCxn id="73" idx="1"/>
            </p:cNvCxnSpPr>
            <p:nvPr/>
          </p:nvCxnSpPr>
          <p:spPr>
            <a:xfrm>
              <a:off x="6643474" y="3904944"/>
              <a:ext cx="441192" cy="441558"/>
            </a:xfrm>
            <a:prstGeom prst="line">
              <a:avLst/>
            </a:prstGeom>
            <a:noFill/>
            <a:ln w="25400" cap="flat" cmpd="sng" algn="ctr">
              <a:solidFill>
                <a:srgbClr val="000000"/>
              </a:solidFill>
              <a:prstDash val="solid"/>
            </a:ln>
            <a:effectLst/>
          </p:spPr>
        </p:cxnSp>
        <p:cxnSp>
          <p:nvCxnSpPr>
            <p:cNvPr id="80" name="直線コネクタ 79"/>
            <p:cNvCxnSpPr>
              <a:stCxn id="75" idx="7"/>
              <a:endCxn id="71" idx="3"/>
            </p:cNvCxnSpPr>
            <p:nvPr/>
          </p:nvCxnSpPr>
          <p:spPr>
            <a:xfrm flipV="1">
              <a:off x="6711308" y="3500401"/>
              <a:ext cx="649462" cy="242151"/>
            </a:xfrm>
            <a:prstGeom prst="line">
              <a:avLst/>
            </a:prstGeom>
            <a:noFill/>
            <a:ln w="25400" cap="flat" cmpd="sng" algn="ctr">
              <a:solidFill>
                <a:srgbClr val="000000"/>
              </a:solidFill>
              <a:prstDash val="solid"/>
            </a:ln>
            <a:effectLst/>
          </p:spPr>
        </p:cxnSp>
        <p:sp>
          <p:nvSpPr>
            <p:cNvPr id="81" name="円/楕円 80"/>
            <p:cNvSpPr/>
            <p:nvPr/>
          </p:nvSpPr>
          <p:spPr>
            <a:xfrm>
              <a:off x="7403542" y="3714690"/>
              <a:ext cx="191864" cy="190953"/>
            </a:xfrm>
            <a:prstGeom prst="ellipse">
              <a:avLst/>
            </a:prstGeom>
            <a:gradFill rotWithShape="1">
              <a:gsLst>
                <a:gs pos="0">
                  <a:srgbClr val="000000">
                    <a:tint val="50000"/>
                    <a:satMod val="300000"/>
                  </a:srgbClr>
                </a:gs>
                <a:gs pos="35000">
                  <a:srgbClr val="000000">
                    <a:tint val="37000"/>
                    <a:satMod val="300000"/>
                  </a:srgbClr>
                </a:gs>
                <a:gs pos="100000">
                  <a:srgbClr val="000000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0000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メイリオ"/>
                <a:ea typeface="メイリオ"/>
                <a:cs typeface="メイリオ"/>
              </a:endParaRPr>
            </a:p>
          </p:txBody>
        </p:sp>
        <p:cxnSp>
          <p:nvCxnSpPr>
            <p:cNvPr id="82" name="直線コネクタ 81"/>
            <p:cNvCxnSpPr>
              <a:stCxn id="75" idx="6"/>
              <a:endCxn id="81" idx="2"/>
            </p:cNvCxnSpPr>
            <p:nvPr/>
          </p:nvCxnSpPr>
          <p:spPr>
            <a:xfrm>
              <a:off x="6739406" y="3809817"/>
              <a:ext cx="664137" cy="350"/>
            </a:xfrm>
            <a:prstGeom prst="line">
              <a:avLst/>
            </a:prstGeom>
            <a:noFill/>
            <a:ln w="25400" cap="flat" cmpd="sng" algn="ctr">
              <a:solidFill>
                <a:srgbClr val="000000"/>
              </a:solidFill>
              <a:prstDash val="solid"/>
            </a:ln>
            <a:effectLst/>
          </p:spPr>
        </p:cxnSp>
        <p:sp>
          <p:nvSpPr>
            <p:cNvPr id="83" name="円/楕円 82"/>
            <p:cNvSpPr/>
            <p:nvPr/>
          </p:nvSpPr>
          <p:spPr>
            <a:xfrm>
              <a:off x="5911217" y="3552298"/>
              <a:ext cx="191864" cy="190254"/>
            </a:xfrm>
            <a:prstGeom prst="ellipse">
              <a:avLst/>
            </a:prstGeom>
            <a:gradFill rotWithShape="1">
              <a:gsLst>
                <a:gs pos="0">
                  <a:srgbClr val="000000">
                    <a:tint val="50000"/>
                    <a:satMod val="300000"/>
                  </a:srgbClr>
                </a:gs>
                <a:gs pos="35000">
                  <a:srgbClr val="000000">
                    <a:tint val="37000"/>
                    <a:satMod val="300000"/>
                  </a:srgbClr>
                </a:gs>
                <a:gs pos="100000">
                  <a:srgbClr val="000000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0000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メイリオ"/>
                <a:ea typeface="メイリオ"/>
                <a:cs typeface="メイリオ"/>
              </a:endParaRPr>
            </a:p>
          </p:txBody>
        </p:sp>
        <p:cxnSp>
          <p:nvCxnSpPr>
            <p:cNvPr id="84" name="直線コネクタ 83"/>
            <p:cNvCxnSpPr>
              <a:stCxn id="75" idx="2"/>
              <a:endCxn id="83" idx="5"/>
            </p:cNvCxnSpPr>
            <p:nvPr/>
          </p:nvCxnSpPr>
          <p:spPr>
            <a:xfrm flipH="1" flipV="1">
              <a:off x="6074982" y="3714690"/>
              <a:ext cx="472559" cy="95127"/>
            </a:xfrm>
            <a:prstGeom prst="line">
              <a:avLst/>
            </a:prstGeom>
            <a:noFill/>
            <a:ln w="25400" cap="flat" cmpd="sng" algn="ctr">
              <a:solidFill>
                <a:srgbClr val="000000"/>
              </a:solidFill>
              <a:prstDash val="solid"/>
            </a:ln>
            <a:effectLst/>
          </p:spPr>
        </p:cxnSp>
        <p:sp>
          <p:nvSpPr>
            <p:cNvPr id="85" name="角丸四角形吹き出し 84"/>
            <p:cNvSpPr/>
            <p:nvPr/>
          </p:nvSpPr>
          <p:spPr>
            <a:xfrm>
              <a:off x="7164288" y="2906589"/>
              <a:ext cx="684212" cy="306387"/>
            </a:xfrm>
            <a:prstGeom prst="wedgeRoundRectCallout">
              <a:avLst>
                <a:gd name="adj1" fmla="val -120162"/>
                <a:gd name="adj2" fmla="val 221100"/>
                <a:gd name="adj3" fmla="val 16667"/>
              </a:avLst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600" dirty="0">
                  <a:latin typeface="IPAゴシック" pitchFamily="49" charset="-128"/>
                  <a:ea typeface="IPAゴシック" pitchFamily="49" charset="-128"/>
                </a:rPr>
                <a:t>ハブ</a:t>
              </a:r>
            </a:p>
          </p:txBody>
        </p:sp>
      </p:grpSp>
      <p:sp>
        <p:nvSpPr>
          <p:cNvPr id="86" name="スライド番号プレースホルダー 6"/>
          <p:cNvSpPr>
            <a:spLocks noGrp="1"/>
          </p:cNvSpPr>
          <p:nvPr>
            <p:ph type="sldNum" sz="quarter" idx="12"/>
          </p:nvPr>
        </p:nvSpPr>
        <p:spPr bwMode="auto">
          <a:xfrm>
            <a:off x="8234063" y="6453188"/>
            <a:ext cx="874441" cy="4048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B4DD223-A1D0-4DE8-AFD0-D99F82140F00}" type="slidenum">
              <a:rPr lang="ja-JP" altLang="en-US" smtClean="0">
                <a:solidFill>
                  <a:schemeClr val="bg1"/>
                </a:solidFill>
                <a:latin typeface="IPAゴシック" pitchFamily="49" charset="-128"/>
                <a:ea typeface="IPAゴシック" pitchFamily="49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r>
              <a:rPr lang="en-US" altLang="ja-JP" dirty="0" smtClean="0">
                <a:solidFill>
                  <a:schemeClr val="bg1"/>
                </a:solidFill>
                <a:latin typeface="IPAゴシック" pitchFamily="49" charset="-128"/>
                <a:ea typeface="IPAゴシック" pitchFamily="49" charset="-128"/>
              </a:rPr>
              <a:t>/78</a:t>
            </a:r>
            <a:endParaRPr lang="ja-JP" altLang="en-US" dirty="0">
              <a:solidFill>
                <a:schemeClr val="bg1"/>
              </a:solidFill>
              <a:latin typeface="IPAゴシック" pitchFamily="49" charset="-128"/>
              <a:ea typeface="IPAゴシック" pitchFamily="49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テキスト ボックス 20"/>
          <p:cNvSpPr txBox="1">
            <a:spLocks noChangeArrowheads="1"/>
          </p:cNvSpPr>
          <p:nvPr/>
        </p:nvSpPr>
        <p:spPr bwMode="auto">
          <a:xfrm>
            <a:off x="468313" y="620713"/>
            <a:ext cx="80645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9pPr>
          </a:lstStyle>
          <a:p>
            <a:r>
              <a:rPr lang="en-US" altLang="ja-JP" sz="3200" dirty="0" smtClean="0">
                <a:latin typeface="IPAゴシック" pitchFamily="49" charset="-128"/>
                <a:ea typeface="IPAゴシック" pitchFamily="49" charset="-128"/>
              </a:rPr>
              <a:t>2.1 </a:t>
            </a:r>
            <a:r>
              <a:rPr lang="en-US" altLang="ja-JP" sz="3200" dirty="0">
                <a:latin typeface="IPAゴシック" pitchFamily="49" charset="-128"/>
                <a:ea typeface="IPAゴシック" pitchFamily="49" charset="-128"/>
              </a:rPr>
              <a:t>-</a:t>
            </a:r>
            <a:r>
              <a:rPr lang="ja-JP" altLang="en-US" sz="3200" dirty="0">
                <a:solidFill>
                  <a:srgbClr val="000000"/>
                </a:solidFill>
                <a:latin typeface="IPAゴシック" pitchFamily="49" charset="-128"/>
                <a:ea typeface="IPAゴシック" pitchFamily="49" charset="-128"/>
              </a:rPr>
              <a:t>スケールフリー性</a:t>
            </a:r>
            <a:r>
              <a:rPr lang="en-US" altLang="ja-JP" sz="3200" dirty="0">
                <a:solidFill>
                  <a:srgbClr val="000000"/>
                </a:solidFill>
                <a:latin typeface="IPAゴシック" pitchFamily="49" charset="-128"/>
                <a:ea typeface="IPAゴシック" pitchFamily="49" charset="-128"/>
              </a:rPr>
              <a:t>-</a:t>
            </a:r>
            <a:endParaRPr lang="ja-JP" altLang="en-US" sz="3200" dirty="0">
              <a:latin typeface="IPAゴシック" pitchFamily="49" charset="-128"/>
              <a:ea typeface="IPAゴシック" pitchFamily="49" charset="-128"/>
            </a:endParaRPr>
          </a:p>
        </p:txBody>
      </p:sp>
      <p:sp>
        <p:nvSpPr>
          <p:cNvPr id="2" name="正方形/長方形 1"/>
          <p:cNvSpPr/>
          <p:nvPr/>
        </p:nvSpPr>
        <p:spPr>
          <a:xfrm>
            <a:off x="467519" y="1484784"/>
            <a:ext cx="8135937" cy="246221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200" u="sng" dirty="0" smtClean="0">
                <a:latin typeface="IPAゴシック" pitchFamily="49" charset="-128"/>
                <a:ea typeface="IPAゴシック" pitchFamily="49" charset="-128"/>
              </a:rPr>
              <a:t>スケールフリー性①</a:t>
            </a:r>
            <a:endParaRPr lang="en-US" altLang="ja-JP" sz="2200" u="sng" dirty="0">
              <a:latin typeface="IPAゴシック" pitchFamily="49" charset="-128"/>
              <a:ea typeface="IPAゴシック" pitchFamily="49" charset="-128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ja-JP" altLang="en-US" sz="2200" dirty="0">
                <a:latin typeface="IPAゴシック" pitchFamily="49" charset="-128"/>
                <a:ea typeface="IPAゴシック" pitchFamily="49" charset="-128"/>
              </a:rPr>
              <a:t>少数の頂点が多くの枝を</a:t>
            </a:r>
            <a:r>
              <a:rPr lang="ja-JP" altLang="en-US" sz="2200" dirty="0" smtClean="0">
                <a:latin typeface="IPAゴシック" pitchFamily="49" charset="-128"/>
                <a:ea typeface="IPAゴシック" pitchFamily="49" charset="-128"/>
              </a:rPr>
              <a:t>持ち</a:t>
            </a:r>
            <a:r>
              <a:rPr lang="en-US" altLang="ja-JP" sz="2200" dirty="0" smtClean="0">
                <a:latin typeface="IPAゴシック" pitchFamily="49" charset="-128"/>
                <a:ea typeface="IPAゴシック" pitchFamily="49" charset="-128"/>
              </a:rPr>
              <a:t>､</a:t>
            </a:r>
            <a:r>
              <a:rPr lang="ja-JP" altLang="en-US" sz="2200" dirty="0" smtClean="0">
                <a:latin typeface="IPAゴシック" pitchFamily="49" charset="-128"/>
                <a:ea typeface="IPAゴシック" pitchFamily="49" charset="-128"/>
              </a:rPr>
              <a:t>多数</a:t>
            </a:r>
            <a:r>
              <a:rPr lang="ja-JP" altLang="en-US" sz="2200" dirty="0">
                <a:latin typeface="IPAゴシック" pitchFamily="49" charset="-128"/>
                <a:ea typeface="IPAゴシック" pitchFamily="49" charset="-128"/>
              </a:rPr>
              <a:t>の頂点がわずかな枝しか持たない性質</a:t>
            </a:r>
            <a:endParaRPr lang="en-US" altLang="ja-JP" sz="2200" dirty="0">
              <a:latin typeface="IPAゴシック" pitchFamily="49" charset="-128"/>
              <a:ea typeface="IPAゴシック" pitchFamily="49" charset="-128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ja-JP" altLang="en-US" sz="2200" dirty="0">
                <a:latin typeface="IPAゴシック" pitchFamily="49" charset="-128"/>
                <a:ea typeface="IPAゴシック" pitchFamily="49" charset="-128"/>
              </a:rPr>
              <a:t>ネットワーク上の次数分布はベキ分布</a:t>
            </a:r>
            <a:r>
              <a:rPr lang="en-US" altLang="ja-JP" sz="2200" dirty="0">
                <a:latin typeface="IPAゴシック" pitchFamily="49" charset="-128"/>
                <a:ea typeface="IPAゴシック" pitchFamily="49" charset="-128"/>
              </a:rPr>
              <a:t/>
            </a:r>
            <a:br>
              <a:rPr lang="en-US" altLang="ja-JP" sz="2200" dirty="0">
                <a:latin typeface="IPAゴシック" pitchFamily="49" charset="-128"/>
                <a:ea typeface="IPAゴシック" pitchFamily="49" charset="-128"/>
              </a:rPr>
            </a:br>
            <a:endParaRPr lang="en-US" altLang="ja-JP" sz="2200" dirty="0" smtClean="0">
              <a:latin typeface="IPAゴシック" pitchFamily="49" charset="-128"/>
              <a:ea typeface="IPAゴシック" pitchFamily="49" charset="-128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ja-JP" altLang="en-US" sz="2200" dirty="0" smtClean="0">
                <a:latin typeface="IPAゴシック" pitchFamily="49" charset="-128"/>
                <a:ea typeface="IPAゴシック" pitchFamily="49" charset="-128"/>
              </a:rPr>
              <a:t>次数</a:t>
            </a:r>
            <a:r>
              <a:rPr lang="ja-JP" altLang="en-US" sz="2200" dirty="0">
                <a:latin typeface="IPAゴシック" pitchFamily="49" charset="-128"/>
                <a:ea typeface="IPAゴシック" pitchFamily="49" charset="-128"/>
              </a:rPr>
              <a:t>分布を</a:t>
            </a:r>
            <a:r>
              <a:rPr lang="ja-JP" altLang="en-US" sz="2200" dirty="0" smtClean="0">
                <a:latin typeface="IPAゴシック" pitchFamily="49" charset="-128"/>
                <a:ea typeface="IPAゴシック" pitchFamily="49" charset="-128"/>
              </a:rPr>
              <a:t>両対数で描画すると直線の</a:t>
            </a:r>
            <a:r>
              <a:rPr lang="en-US" altLang="ja-JP" sz="2200" dirty="0">
                <a:latin typeface="IPAゴシック" pitchFamily="49" charset="-128"/>
                <a:ea typeface="IPAゴシック" pitchFamily="49" charset="-128"/>
              </a:rPr>
              <a:t/>
            </a:r>
            <a:br>
              <a:rPr lang="en-US" altLang="ja-JP" sz="2200" dirty="0">
                <a:latin typeface="IPAゴシック" pitchFamily="49" charset="-128"/>
                <a:ea typeface="IPAゴシック" pitchFamily="49" charset="-128"/>
              </a:rPr>
            </a:br>
            <a:r>
              <a:rPr lang="ja-JP" altLang="en-US" sz="2200" dirty="0" smtClean="0">
                <a:latin typeface="IPAゴシック" pitchFamily="49" charset="-128"/>
                <a:ea typeface="IPAゴシック" pitchFamily="49" charset="-128"/>
              </a:rPr>
              <a:t>グラフになる</a:t>
            </a:r>
            <a:endParaRPr lang="en-US" altLang="ja-JP" sz="2200" dirty="0">
              <a:latin typeface="IPAゴシック" pitchFamily="49" charset="-128"/>
              <a:ea typeface="IPAゴシック" pitchFamily="49" charset="-128"/>
            </a:endParaRPr>
          </a:p>
        </p:txBody>
      </p:sp>
      <p:grpSp>
        <p:nvGrpSpPr>
          <p:cNvPr id="5" name="グループ化 4"/>
          <p:cNvGrpSpPr/>
          <p:nvPr/>
        </p:nvGrpSpPr>
        <p:grpSpPr>
          <a:xfrm>
            <a:off x="1258888" y="5301257"/>
            <a:ext cx="6553200" cy="1008063"/>
            <a:chOff x="1258888" y="5140325"/>
            <a:chExt cx="6553200" cy="1008063"/>
          </a:xfrm>
        </p:grpSpPr>
        <p:sp>
          <p:nvSpPr>
            <p:cNvPr id="10" name="角丸四角形 9"/>
            <p:cNvSpPr/>
            <p:nvPr/>
          </p:nvSpPr>
          <p:spPr>
            <a:xfrm>
              <a:off x="1258888" y="5140325"/>
              <a:ext cx="6553200" cy="1008063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20486" name="正方形/長方形 2"/>
            <p:cNvSpPr>
              <a:spLocks noChangeArrowheads="1"/>
            </p:cNvSpPr>
            <p:nvPr/>
          </p:nvSpPr>
          <p:spPr bwMode="auto">
            <a:xfrm>
              <a:off x="1476375" y="5229225"/>
              <a:ext cx="6119813" cy="830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ja-JP" altLang="en-US" sz="2400" dirty="0">
                  <a:solidFill>
                    <a:srgbClr val="000000"/>
                  </a:solidFill>
                  <a:latin typeface="IPAゴシック" pitchFamily="49" charset="-128"/>
                  <a:ea typeface="IPAゴシック" pitchFamily="49" charset="-128"/>
                </a:rPr>
                <a:t>このような性質を持っているネットワーク</a:t>
              </a:r>
              <a:endParaRPr lang="en-US" altLang="ja-JP" sz="2400" dirty="0">
                <a:solidFill>
                  <a:srgbClr val="000000"/>
                </a:solidFill>
                <a:latin typeface="IPAゴシック" pitchFamily="49" charset="-128"/>
                <a:ea typeface="IPAゴシック" pitchFamily="49" charset="-128"/>
              </a:endParaRPr>
            </a:p>
            <a:p>
              <a:pPr algn="ctr"/>
              <a:r>
                <a:rPr lang="ja-JP" altLang="en-US" sz="2400" dirty="0">
                  <a:solidFill>
                    <a:srgbClr val="000000"/>
                  </a:solidFill>
                  <a:latin typeface="IPAゴシック" pitchFamily="49" charset="-128"/>
                  <a:ea typeface="IPAゴシック" pitchFamily="49" charset="-128"/>
                </a:rPr>
                <a:t>⇒</a:t>
              </a:r>
              <a:r>
                <a:rPr lang="ja-JP" altLang="en-US" sz="24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IPAゴシック" pitchFamily="49" charset="-128"/>
                  <a:ea typeface="IPAゴシック" pitchFamily="49" charset="-128"/>
                </a:rPr>
                <a:t>スケールフリーネットワーク</a:t>
              </a:r>
            </a:p>
          </p:txBody>
        </p:sp>
      </p:grpSp>
      <p:sp>
        <p:nvSpPr>
          <p:cNvPr id="4" name="正方形/長方形 3"/>
          <p:cNvSpPr/>
          <p:nvPr/>
        </p:nvSpPr>
        <p:spPr>
          <a:xfrm>
            <a:off x="468313" y="4049117"/>
            <a:ext cx="5831879" cy="11080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200" u="sng" dirty="0">
                <a:solidFill>
                  <a:srgbClr val="000000"/>
                </a:solidFill>
                <a:latin typeface="IPAゴシック" pitchFamily="49" charset="-128"/>
                <a:ea typeface="IPAゴシック" pitchFamily="49" charset="-128"/>
                <a:cs typeface="+mn-cs"/>
              </a:rPr>
              <a:t>例</a:t>
            </a:r>
            <a:r>
              <a:rPr lang="en-US" altLang="ja-JP" sz="2200" u="sng" dirty="0">
                <a:solidFill>
                  <a:srgbClr val="000000"/>
                </a:solidFill>
                <a:latin typeface="IPAゴシック" pitchFamily="49" charset="-128"/>
                <a:ea typeface="IPAゴシック" pitchFamily="49" charset="-128"/>
                <a:cs typeface="+mn-cs"/>
              </a:rPr>
              <a:t>.</a:t>
            </a:r>
            <a:r>
              <a:rPr lang="ja-JP" altLang="en-US" sz="2200" u="sng" dirty="0">
                <a:solidFill>
                  <a:srgbClr val="000000"/>
                </a:solidFill>
                <a:latin typeface="IPAゴシック" pitchFamily="49" charset="-128"/>
                <a:ea typeface="IPAゴシック" pitchFamily="49" charset="-128"/>
                <a:cs typeface="+mn-cs"/>
              </a:rPr>
              <a:t>鉄道網</a:t>
            </a:r>
            <a:endParaRPr lang="en-US" altLang="ja-JP" sz="2200" u="sng" dirty="0">
              <a:solidFill>
                <a:srgbClr val="000000"/>
              </a:solidFill>
              <a:latin typeface="IPAゴシック" pitchFamily="49" charset="-128"/>
              <a:ea typeface="IPAゴシック" pitchFamily="49" charset="-128"/>
              <a:cs typeface="+mn-cs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ja-JP" altLang="en-US" sz="2200" dirty="0">
                <a:solidFill>
                  <a:srgbClr val="000000"/>
                </a:solidFill>
                <a:latin typeface="IPAゴシック" pitchFamily="49" charset="-128"/>
                <a:ea typeface="IPAゴシック" pitchFamily="49" charset="-128"/>
                <a:cs typeface="+mn-cs"/>
              </a:rPr>
              <a:t>一部</a:t>
            </a:r>
            <a:r>
              <a:rPr lang="ja-JP" altLang="en-US" sz="2200" dirty="0" smtClean="0">
                <a:solidFill>
                  <a:srgbClr val="000000"/>
                </a:solidFill>
                <a:latin typeface="IPAゴシック" pitchFamily="49" charset="-128"/>
                <a:ea typeface="IPAゴシック" pitchFamily="49" charset="-128"/>
                <a:cs typeface="+mn-cs"/>
              </a:rPr>
              <a:t>の駅は</a:t>
            </a:r>
            <a:r>
              <a:rPr lang="ja-JP" altLang="en-US" sz="2200" dirty="0">
                <a:solidFill>
                  <a:srgbClr val="000000"/>
                </a:solidFill>
                <a:latin typeface="IPAゴシック" pitchFamily="49" charset="-128"/>
                <a:ea typeface="IPAゴシック" pitchFamily="49" charset="-128"/>
                <a:cs typeface="+mn-cs"/>
              </a:rPr>
              <a:t>非常に多く路線を持っている</a:t>
            </a:r>
            <a:endParaRPr lang="en-US" altLang="ja-JP" sz="2200" dirty="0">
              <a:solidFill>
                <a:srgbClr val="000000"/>
              </a:solidFill>
              <a:latin typeface="IPAゴシック" pitchFamily="49" charset="-128"/>
              <a:ea typeface="IPAゴシック" pitchFamily="49" charset="-128"/>
              <a:cs typeface="+mn-cs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ja-JP" altLang="en-US" sz="2200" dirty="0">
                <a:solidFill>
                  <a:srgbClr val="000000"/>
                </a:solidFill>
                <a:latin typeface="IPAゴシック" pitchFamily="49" charset="-128"/>
                <a:ea typeface="IPAゴシック" pitchFamily="49" charset="-128"/>
                <a:cs typeface="+mn-cs"/>
              </a:rPr>
              <a:t>多く駅は少ない路線しか持たない</a:t>
            </a:r>
            <a:endParaRPr lang="en-US" altLang="ja-JP" sz="2200" dirty="0">
              <a:solidFill>
                <a:srgbClr val="000000"/>
              </a:solidFill>
              <a:latin typeface="IPAゴシック" pitchFamily="49" charset="-128"/>
              <a:ea typeface="IPAゴシック" pitchFamily="49" charset="-128"/>
              <a:cs typeface="+mn-cs"/>
            </a:endParaRPr>
          </a:p>
        </p:txBody>
      </p:sp>
      <p:pic>
        <p:nvPicPr>
          <p:cNvPr id="2048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9131" y="2884420"/>
            <a:ext cx="2530242" cy="3285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ectangle 6"/>
          <p:cNvSpPr>
            <a:spLocks noGrp="1" noChangeArrowheads="1"/>
          </p:cNvSpPr>
          <p:nvPr>
            <p:ph type="ftr" sz="quarter" idx="4294967295"/>
          </p:nvPr>
        </p:nvSpPr>
        <p:spPr>
          <a:xfrm>
            <a:off x="-23307" y="6480720"/>
            <a:ext cx="8651063" cy="260648"/>
          </a:xfrm>
          <a:prstGeom prst="rect">
            <a:avLst/>
          </a:prstGeom>
          <a:ln/>
        </p:spPr>
        <p:txBody>
          <a:bodyPr/>
          <a:lstStyle>
            <a:lvl1pPr algn="l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ja-JP" altLang="en-US" sz="1100" smtClean="0"/>
              <a:t>修正版</a:t>
            </a:r>
            <a:r>
              <a:rPr lang="en-US" altLang="ja-JP" sz="1100" smtClean="0"/>
              <a:t>BA</a:t>
            </a:r>
            <a:r>
              <a:rPr lang="ja-JP" altLang="en-US" sz="1100" smtClean="0"/>
              <a:t>モデルで生成したネットワークのスケールフリー性判定計算実験　　　卒業演習発表会　　　田中勇歩（谷聖一研究室）</a:t>
            </a:r>
            <a:endParaRPr lang="ja-JP" altLang="en-US" sz="1100" dirty="0"/>
          </a:p>
        </p:txBody>
      </p:sp>
      <p:sp>
        <p:nvSpPr>
          <p:cNvPr id="13" name="正方形/長方形 12"/>
          <p:cNvSpPr/>
          <p:nvPr/>
        </p:nvSpPr>
        <p:spPr>
          <a:xfrm>
            <a:off x="6156176" y="4906035"/>
            <a:ext cx="2592288" cy="3231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500" dirty="0" smtClean="0">
                <a:solidFill>
                  <a:srgbClr val="000000"/>
                </a:solidFill>
                <a:latin typeface="IPAゴシック" pitchFamily="49" charset="-128"/>
                <a:ea typeface="IPAゴシック" pitchFamily="49" charset="-128"/>
                <a:cs typeface="+mn-cs"/>
              </a:rPr>
              <a:t>Ｘ軸・</a:t>
            </a:r>
            <a:r>
              <a:rPr lang="ja-JP" altLang="en-US" sz="1500" dirty="0" err="1" smtClean="0">
                <a:solidFill>
                  <a:srgbClr val="000000"/>
                </a:solidFill>
                <a:latin typeface="IPAゴシック" pitchFamily="49" charset="-128"/>
                <a:ea typeface="IPAゴシック" pitchFamily="49" charset="-128"/>
                <a:cs typeface="+mn-cs"/>
              </a:rPr>
              <a:t>ｙ</a:t>
            </a:r>
            <a:r>
              <a:rPr lang="ja-JP" altLang="en-US" sz="1500" dirty="0" smtClean="0">
                <a:solidFill>
                  <a:srgbClr val="000000"/>
                </a:solidFill>
                <a:latin typeface="IPAゴシック" pitchFamily="49" charset="-128"/>
                <a:ea typeface="IPAゴシック" pitchFamily="49" charset="-128"/>
                <a:cs typeface="+mn-cs"/>
              </a:rPr>
              <a:t>軸の両対数で描画</a:t>
            </a:r>
            <a:endParaRPr lang="en-US" altLang="ja-JP" sz="1500" dirty="0">
              <a:solidFill>
                <a:srgbClr val="000000"/>
              </a:solidFill>
              <a:latin typeface="IPAゴシック" pitchFamily="49" charset="-128"/>
              <a:ea typeface="IPAゴシック" pitchFamily="49" charset="-128"/>
              <a:cs typeface="+mn-cs"/>
            </a:endParaRPr>
          </a:p>
        </p:txBody>
      </p:sp>
      <p:sp>
        <p:nvSpPr>
          <p:cNvPr id="3" name="上カーブ矢印 2"/>
          <p:cNvSpPr/>
          <p:nvPr/>
        </p:nvSpPr>
        <p:spPr>
          <a:xfrm>
            <a:off x="6804248" y="4329971"/>
            <a:ext cx="1224136" cy="468923"/>
          </a:xfrm>
          <a:prstGeom prst="curvedUpArrow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grpSp>
        <p:nvGrpSpPr>
          <p:cNvPr id="7" name="グループ化 6"/>
          <p:cNvGrpSpPr/>
          <p:nvPr/>
        </p:nvGrpSpPr>
        <p:grpSpPr>
          <a:xfrm>
            <a:off x="5796136" y="2924944"/>
            <a:ext cx="3168352" cy="1311247"/>
            <a:chOff x="1561508" y="1990610"/>
            <a:chExt cx="4983116" cy="1868668"/>
          </a:xfrm>
        </p:grpSpPr>
        <p:pic>
          <p:nvPicPr>
            <p:cNvPr id="1028" name="Picture 4" descr="C:\cygwin\home\勇歩\make_dd\imagerz_scale1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61508" y="1990610"/>
              <a:ext cx="2491557" cy="1868668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</p:pic>
        <p:pic>
          <p:nvPicPr>
            <p:cNvPr id="1029" name="Picture 5" descr="C:\cygwin\home\勇歩\make_dd\imagerzl_scale1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53065" y="1990610"/>
              <a:ext cx="2491559" cy="1868668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</p:pic>
      </p:grpSp>
      <p:sp>
        <p:nvSpPr>
          <p:cNvPr id="16" name="スライド番号プレースホルダー 6"/>
          <p:cNvSpPr>
            <a:spLocks noGrp="1"/>
          </p:cNvSpPr>
          <p:nvPr>
            <p:ph type="sldNum" sz="quarter" idx="12"/>
          </p:nvPr>
        </p:nvSpPr>
        <p:spPr bwMode="auto">
          <a:xfrm>
            <a:off x="8234063" y="6453188"/>
            <a:ext cx="874441" cy="4048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B4DD223-A1D0-4DE8-AFD0-D99F82140F00}" type="slidenum">
              <a:rPr lang="ja-JP" altLang="en-US" smtClean="0">
                <a:solidFill>
                  <a:schemeClr val="bg1"/>
                </a:solidFill>
                <a:latin typeface="IPAゴシック" pitchFamily="49" charset="-128"/>
                <a:ea typeface="IPAゴシック" pitchFamily="49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r>
              <a:rPr lang="en-US" altLang="ja-JP" dirty="0" smtClean="0">
                <a:solidFill>
                  <a:schemeClr val="bg1"/>
                </a:solidFill>
                <a:latin typeface="IPAゴシック" pitchFamily="49" charset="-128"/>
                <a:ea typeface="IPAゴシック" pitchFamily="49" charset="-128"/>
              </a:rPr>
              <a:t>/78</a:t>
            </a:r>
            <a:endParaRPr lang="ja-JP" altLang="en-US" dirty="0">
              <a:solidFill>
                <a:schemeClr val="bg1"/>
              </a:solidFill>
              <a:latin typeface="IPAゴシック" pitchFamily="49" charset="-128"/>
              <a:ea typeface="IPAゴシック" pitchFamily="49" charset="-128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20"/>
          <p:cNvSpPr txBox="1">
            <a:spLocks noChangeArrowheads="1"/>
          </p:cNvSpPr>
          <p:nvPr/>
        </p:nvSpPr>
        <p:spPr bwMode="auto">
          <a:xfrm>
            <a:off x="468313" y="620713"/>
            <a:ext cx="80645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9pPr>
          </a:lstStyle>
          <a:p>
            <a:r>
              <a:rPr lang="en-US" altLang="ja-JP" sz="3200" dirty="0" smtClean="0">
                <a:latin typeface="IPAゴシック" pitchFamily="49" charset="-128"/>
                <a:ea typeface="IPAゴシック" pitchFamily="49" charset="-128"/>
              </a:rPr>
              <a:t>2.1 </a:t>
            </a:r>
            <a:r>
              <a:rPr lang="en-US" altLang="ja-JP" sz="3200" dirty="0">
                <a:latin typeface="IPAゴシック" pitchFamily="49" charset="-128"/>
                <a:ea typeface="IPAゴシック" pitchFamily="49" charset="-128"/>
              </a:rPr>
              <a:t>-</a:t>
            </a:r>
            <a:r>
              <a:rPr lang="ja-JP" altLang="en-US" sz="3200" dirty="0">
                <a:solidFill>
                  <a:srgbClr val="000000"/>
                </a:solidFill>
                <a:latin typeface="IPAゴシック" pitchFamily="49" charset="-128"/>
                <a:ea typeface="IPAゴシック" pitchFamily="49" charset="-128"/>
              </a:rPr>
              <a:t>スケールフリー性</a:t>
            </a:r>
            <a:r>
              <a:rPr lang="en-US" altLang="ja-JP" sz="3200" dirty="0">
                <a:solidFill>
                  <a:srgbClr val="000000"/>
                </a:solidFill>
                <a:latin typeface="IPAゴシック" pitchFamily="49" charset="-128"/>
                <a:ea typeface="IPAゴシック" pitchFamily="49" charset="-128"/>
              </a:rPr>
              <a:t>-</a:t>
            </a:r>
            <a:endParaRPr lang="ja-JP" altLang="en-US" sz="3200" dirty="0">
              <a:latin typeface="IPAゴシック" pitchFamily="49" charset="-128"/>
              <a:ea typeface="IPAゴシック" pitchFamily="49" charset="-128"/>
            </a:endParaRPr>
          </a:p>
        </p:txBody>
      </p:sp>
      <p:sp>
        <p:nvSpPr>
          <p:cNvPr id="61" name="正方形/長方形 1"/>
          <p:cNvSpPr>
            <a:spLocks noChangeArrowheads="1"/>
          </p:cNvSpPr>
          <p:nvPr/>
        </p:nvSpPr>
        <p:spPr bwMode="auto">
          <a:xfrm>
            <a:off x="487948" y="1412776"/>
            <a:ext cx="8332524" cy="1107996"/>
          </a:xfrm>
          <a:prstGeom prst="rect">
            <a:avLst/>
          </a:prstGeom>
          <a:ln/>
          <a:ex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200" u="sng" dirty="0">
                <a:latin typeface="IPAゴシック" pitchFamily="49" charset="-128"/>
                <a:ea typeface="IPAゴシック" pitchFamily="49" charset="-128"/>
              </a:rPr>
              <a:t>スケールフリー</a:t>
            </a:r>
            <a:r>
              <a:rPr lang="ja-JP" altLang="en-US" sz="2200" u="sng" dirty="0" smtClean="0">
                <a:latin typeface="IPAゴシック" pitchFamily="49" charset="-128"/>
                <a:ea typeface="IPAゴシック" pitchFamily="49" charset="-128"/>
              </a:rPr>
              <a:t>性②</a:t>
            </a:r>
            <a:endParaRPr lang="en-US" altLang="ja-JP" sz="2200" u="sng" dirty="0" smtClean="0">
              <a:latin typeface="IPAゴシック" pitchFamily="49" charset="-128"/>
              <a:ea typeface="IPAゴシック" pitchFamily="49" charset="-128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200" dirty="0" smtClean="0">
                <a:solidFill>
                  <a:srgbClr val="000000"/>
                </a:solidFill>
                <a:latin typeface="IPAゴシック" pitchFamily="49" charset="-128"/>
                <a:ea typeface="IPAゴシック" pitchFamily="49" charset="-128"/>
              </a:rPr>
              <a:t>ハブが多数存在する為、ネットワークの任意の２頂点間の距離が短い</a:t>
            </a:r>
            <a:endParaRPr lang="en-US" altLang="ja-JP" sz="2200" dirty="0">
              <a:solidFill>
                <a:srgbClr val="000000"/>
              </a:solidFill>
              <a:latin typeface="IPAゴシック" pitchFamily="49" charset="-128"/>
              <a:ea typeface="IPAゴシック" pitchFamily="49" charset="-128"/>
            </a:endParaRPr>
          </a:p>
        </p:txBody>
      </p:sp>
      <p:sp>
        <p:nvSpPr>
          <p:cNvPr id="62" name="正方形/長方形 61"/>
          <p:cNvSpPr/>
          <p:nvPr/>
        </p:nvSpPr>
        <p:spPr>
          <a:xfrm>
            <a:off x="2513420" y="5950441"/>
            <a:ext cx="400279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200" dirty="0" smtClean="0">
                <a:solidFill>
                  <a:srgbClr val="000000"/>
                </a:solidFill>
                <a:latin typeface="IPAゴシック" pitchFamily="49" charset="-128"/>
                <a:ea typeface="IPAゴシック" pitchFamily="49" charset="-128"/>
                <a:cs typeface="メイリオ"/>
              </a:rPr>
              <a:t>スケールフリーネットワーク</a:t>
            </a:r>
            <a:endParaRPr lang="ja-JP" altLang="en-US" dirty="0"/>
          </a:p>
        </p:txBody>
      </p:sp>
      <p:sp>
        <p:nvSpPr>
          <p:cNvPr id="21" name="Rectangle 6"/>
          <p:cNvSpPr>
            <a:spLocks noGrp="1" noChangeArrowheads="1"/>
          </p:cNvSpPr>
          <p:nvPr>
            <p:ph type="ftr" sz="quarter" idx="4294967295"/>
          </p:nvPr>
        </p:nvSpPr>
        <p:spPr>
          <a:xfrm>
            <a:off x="-23307" y="6480720"/>
            <a:ext cx="8651063" cy="260648"/>
          </a:xfrm>
          <a:prstGeom prst="rect">
            <a:avLst/>
          </a:prstGeom>
          <a:ln/>
        </p:spPr>
        <p:txBody>
          <a:bodyPr/>
          <a:lstStyle>
            <a:lvl1pPr algn="l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ja-JP" altLang="en-US" sz="1100" smtClean="0"/>
              <a:t>修正版</a:t>
            </a:r>
            <a:r>
              <a:rPr lang="en-US" altLang="ja-JP" sz="1100" smtClean="0"/>
              <a:t>BA</a:t>
            </a:r>
            <a:r>
              <a:rPr lang="ja-JP" altLang="en-US" sz="1100" smtClean="0"/>
              <a:t>モデルで生成したネットワークのスケールフリー性判定計算実験　　　卒業演習発表会　　　田中勇歩（谷聖一研究室）</a:t>
            </a:r>
            <a:endParaRPr lang="ja-JP" altLang="en-US" sz="1100" dirty="0"/>
          </a:p>
        </p:txBody>
      </p:sp>
      <p:grpSp>
        <p:nvGrpSpPr>
          <p:cNvPr id="67" name="グループ化 66"/>
          <p:cNvGrpSpPr/>
          <p:nvPr/>
        </p:nvGrpSpPr>
        <p:grpSpPr>
          <a:xfrm>
            <a:off x="2709484" y="2721946"/>
            <a:ext cx="3590708" cy="3160370"/>
            <a:chOff x="2843808" y="2492896"/>
            <a:chExt cx="3602635" cy="3170867"/>
          </a:xfrm>
        </p:grpSpPr>
        <p:sp>
          <p:nvSpPr>
            <p:cNvPr id="10" name="円/楕円 9"/>
            <p:cNvSpPr/>
            <p:nvPr/>
          </p:nvSpPr>
          <p:spPr>
            <a:xfrm>
              <a:off x="5582425" y="5481877"/>
              <a:ext cx="213855" cy="181886"/>
            </a:xfrm>
            <a:prstGeom prst="ellipse">
              <a:avLst/>
            </a:prstGeom>
            <a:gradFill rotWithShape="1">
              <a:gsLst>
                <a:gs pos="0">
                  <a:srgbClr val="000000">
                    <a:tint val="50000"/>
                    <a:satMod val="300000"/>
                  </a:srgbClr>
                </a:gs>
                <a:gs pos="35000">
                  <a:srgbClr val="000000">
                    <a:tint val="37000"/>
                    <a:satMod val="300000"/>
                  </a:srgbClr>
                </a:gs>
                <a:gs pos="100000">
                  <a:srgbClr val="000000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0000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メイリオ"/>
                <a:ea typeface="メイリオ"/>
                <a:cs typeface="メイリオ"/>
              </a:endParaRPr>
            </a:p>
          </p:txBody>
        </p:sp>
        <p:sp>
          <p:nvSpPr>
            <p:cNvPr id="11" name="円/楕円 10"/>
            <p:cNvSpPr/>
            <p:nvPr/>
          </p:nvSpPr>
          <p:spPr>
            <a:xfrm>
              <a:off x="6233371" y="4483204"/>
              <a:ext cx="213072" cy="181886"/>
            </a:xfrm>
            <a:prstGeom prst="ellipse">
              <a:avLst/>
            </a:prstGeom>
            <a:gradFill rotWithShape="1">
              <a:gsLst>
                <a:gs pos="0">
                  <a:srgbClr val="000000">
                    <a:tint val="50000"/>
                    <a:satMod val="300000"/>
                  </a:srgbClr>
                </a:gs>
                <a:gs pos="35000">
                  <a:srgbClr val="000000">
                    <a:tint val="37000"/>
                    <a:satMod val="300000"/>
                  </a:srgbClr>
                </a:gs>
                <a:gs pos="100000">
                  <a:srgbClr val="000000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0000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メイリオ"/>
                <a:ea typeface="メイリオ"/>
                <a:cs typeface="メイリオ"/>
              </a:endParaRPr>
            </a:p>
          </p:txBody>
        </p:sp>
        <p:sp>
          <p:nvSpPr>
            <p:cNvPr id="12" name="円/楕円 11"/>
            <p:cNvSpPr/>
            <p:nvPr/>
          </p:nvSpPr>
          <p:spPr>
            <a:xfrm>
              <a:off x="4743140" y="5434171"/>
              <a:ext cx="213072" cy="181220"/>
            </a:xfrm>
            <a:prstGeom prst="ellipse">
              <a:avLst/>
            </a:prstGeom>
            <a:gradFill rotWithShape="1">
              <a:gsLst>
                <a:gs pos="0">
                  <a:srgbClr val="000000">
                    <a:tint val="50000"/>
                    <a:satMod val="300000"/>
                  </a:srgbClr>
                </a:gs>
                <a:gs pos="35000">
                  <a:srgbClr val="000000">
                    <a:tint val="37000"/>
                    <a:satMod val="300000"/>
                  </a:srgbClr>
                </a:gs>
                <a:gs pos="100000">
                  <a:srgbClr val="000000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0000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メイリオ"/>
                <a:ea typeface="メイリオ"/>
                <a:cs typeface="メイリオ"/>
              </a:endParaRPr>
            </a:p>
          </p:txBody>
        </p:sp>
        <p:cxnSp>
          <p:nvCxnSpPr>
            <p:cNvPr id="14" name="直線コネクタ 13"/>
            <p:cNvCxnSpPr>
              <a:stCxn id="15" idx="3"/>
              <a:endCxn id="12" idx="7"/>
            </p:cNvCxnSpPr>
            <p:nvPr/>
          </p:nvCxnSpPr>
          <p:spPr>
            <a:xfrm flipH="1">
              <a:off x="4925008" y="4948472"/>
              <a:ext cx="196972" cy="512238"/>
            </a:xfrm>
            <a:prstGeom prst="line">
              <a:avLst/>
            </a:prstGeom>
            <a:noFill/>
            <a:ln w="25400" cap="flat" cmpd="sng" algn="ctr">
              <a:solidFill>
                <a:srgbClr val="000000"/>
              </a:solidFill>
              <a:prstDash val="solid"/>
            </a:ln>
            <a:effectLst/>
          </p:spPr>
        </p:cxnSp>
        <p:sp>
          <p:nvSpPr>
            <p:cNvPr id="15" name="円/楕円 14"/>
            <p:cNvSpPr/>
            <p:nvPr/>
          </p:nvSpPr>
          <p:spPr>
            <a:xfrm>
              <a:off x="5090776" y="4793791"/>
              <a:ext cx="213072" cy="181220"/>
            </a:xfrm>
            <a:prstGeom prst="ellipse">
              <a:avLst/>
            </a:prstGeom>
            <a:gradFill flip="none" rotWithShape="1">
              <a:gsLst>
                <a:gs pos="0">
                  <a:srgbClr val="00B050">
                    <a:tint val="66000"/>
                    <a:satMod val="160000"/>
                  </a:srgbClr>
                </a:gs>
                <a:gs pos="50000">
                  <a:srgbClr val="00B050">
                    <a:tint val="44500"/>
                    <a:satMod val="160000"/>
                  </a:srgbClr>
                </a:gs>
                <a:gs pos="100000">
                  <a:srgbClr val="00B050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  <a:ln w="9525" cap="flat" cmpd="sng" algn="ctr">
              <a:solidFill>
                <a:srgbClr val="0000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メイリオ"/>
                <a:ea typeface="メイリオ"/>
                <a:cs typeface="メイリオ"/>
              </a:endParaRPr>
            </a:p>
          </p:txBody>
        </p:sp>
        <p:sp>
          <p:nvSpPr>
            <p:cNvPr id="16" name="円/楕円 15"/>
            <p:cNvSpPr/>
            <p:nvPr/>
          </p:nvSpPr>
          <p:spPr>
            <a:xfrm>
              <a:off x="5260951" y="4143492"/>
              <a:ext cx="213072" cy="181220"/>
            </a:xfrm>
            <a:prstGeom prst="ellipse">
              <a:avLst/>
            </a:prstGeom>
            <a:gradFill rotWithShape="1">
              <a:gsLst>
                <a:gs pos="0">
                  <a:srgbClr val="000000">
                    <a:tint val="50000"/>
                    <a:satMod val="300000"/>
                  </a:srgbClr>
                </a:gs>
                <a:gs pos="35000">
                  <a:srgbClr val="000000">
                    <a:tint val="37000"/>
                    <a:satMod val="300000"/>
                  </a:srgbClr>
                </a:gs>
                <a:gs pos="100000">
                  <a:srgbClr val="000000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0000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メイリオ"/>
                <a:ea typeface="メイリオ"/>
                <a:cs typeface="メイリオ"/>
              </a:endParaRPr>
            </a:p>
          </p:txBody>
        </p:sp>
        <p:cxnSp>
          <p:nvCxnSpPr>
            <p:cNvPr id="17" name="直線コネクタ 16"/>
            <p:cNvCxnSpPr>
              <a:stCxn id="16" idx="4"/>
              <a:endCxn id="15" idx="0"/>
            </p:cNvCxnSpPr>
            <p:nvPr/>
          </p:nvCxnSpPr>
          <p:spPr>
            <a:xfrm flipH="1">
              <a:off x="5197312" y="4324712"/>
              <a:ext cx="170175" cy="469079"/>
            </a:xfrm>
            <a:prstGeom prst="line">
              <a:avLst/>
            </a:prstGeom>
            <a:noFill/>
            <a:ln w="25400" cap="flat" cmpd="sng" algn="ctr">
              <a:solidFill>
                <a:srgbClr val="000000"/>
              </a:solidFill>
              <a:prstDash val="solid"/>
            </a:ln>
            <a:effectLst/>
          </p:spPr>
        </p:cxnSp>
        <p:cxnSp>
          <p:nvCxnSpPr>
            <p:cNvPr id="18" name="直線コネクタ 17"/>
            <p:cNvCxnSpPr>
              <a:stCxn id="15" idx="5"/>
              <a:endCxn id="10" idx="1"/>
            </p:cNvCxnSpPr>
            <p:nvPr/>
          </p:nvCxnSpPr>
          <p:spPr>
            <a:xfrm>
              <a:off x="5272644" y="4948472"/>
              <a:ext cx="341099" cy="560042"/>
            </a:xfrm>
            <a:prstGeom prst="line">
              <a:avLst/>
            </a:prstGeom>
            <a:noFill/>
            <a:ln w="25400" cap="flat" cmpd="sng" algn="ctr">
              <a:solidFill>
                <a:srgbClr val="000000"/>
              </a:solidFill>
              <a:prstDash val="solid"/>
            </a:ln>
            <a:effectLst/>
          </p:spPr>
        </p:cxnSp>
        <p:cxnSp>
          <p:nvCxnSpPr>
            <p:cNvPr id="20" name="直線コネクタ 19"/>
            <p:cNvCxnSpPr>
              <a:stCxn id="15" idx="6"/>
              <a:endCxn id="11" idx="3"/>
            </p:cNvCxnSpPr>
            <p:nvPr/>
          </p:nvCxnSpPr>
          <p:spPr>
            <a:xfrm flipV="1">
              <a:off x="5303848" y="4638453"/>
              <a:ext cx="960727" cy="245948"/>
            </a:xfrm>
            <a:prstGeom prst="line">
              <a:avLst/>
            </a:prstGeom>
            <a:noFill/>
            <a:ln w="25400" cap="flat" cmpd="sng" algn="ctr">
              <a:solidFill>
                <a:srgbClr val="000000"/>
              </a:solidFill>
              <a:prstDash val="solid"/>
            </a:ln>
            <a:effectLst/>
          </p:spPr>
        </p:cxnSp>
        <p:cxnSp>
          <p:nvCxnSpPr>
            <p:cNvPr id="23" name="直線コネクタ 22"/>
            <p:cNvCxnSpPr>
              <a:stCxn id="24" idx="5"/>
              <a:endCxn id="29" idx="2"/>
            </p:cNvCxnSpPr>
            <p:nvPr/>
          </p:nvCxnSpPr>
          <p:spPr>
            <a:xfrm>
              <a:off x="3025676" y="4116953"/>
              <a:ext cx="646547" cy="374519"/>
            </a:xfrm>
            <a:prstGeom prst="line">
              <a:avLst/>
            </a:prstGeom>
            <a:noFill/>
            <a:ln w="25400" cap="flat" cmpd="sng" algn="ctr">
              <a:solidFill>
                <a:srgbClr val="000000"/>
              </a:solidFill>
              <a:prstDash val="solid"/>
            </a:ln>
            <a:effectLst/>
          </p:spPr>
        </p:cxnSp>
        <p:sp>
          <p:nvSpPr>
            <p:cNvPr id="24" name="円/楕円 23"/>
            <p:cNvSpPr/>
            <p:nvPr/>
          </p:nvSpPr>
          <p:spPr>
            <a:xfrm>
              <a:off x="2843808" y="3962272"/>
              <a:ext cx="213072" cy="181220"/>
            </a:xfrm>
            <a:prstGeom prst="ellipse">
              <a:avLst/>
            </a:prstGeom>
            <a:gradFill rotWithShape="1">
              <a:gsLst>
                <a:gs pos="0">
                  <a:srgbClr val="000000">
                    <a:tint val="50000"/>
                    <a:satMod val="300000"/>
                  </a:srgbClr>
                </a:gs>
                <a:gs pos="35000">
                  <a:srgbClr val="000000">
                    <a:tint val="37000"/>
                    <a:satMod val="300000"/>
                  </a:srgbClr>
                </a:gs>
                <a:gs pos="100000">
                  <a:srgbClr val="000000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0000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メイリオ"/>
                <a:ea typeface="メイリオ"/>
                <a:cs typeface="メイリオ"/>
              </a:endParaRPr>
            </a:p>
          </p:txBody>
        </p:sp>
        <p:sp>
          <p:nvSpPr>
            <p:cNvPr id="25" name="円/楕円 24"/>
            <p:cNvSpPr/>
            <p:nvPr/>
          </p:nvSpPr>
          <p:spPr>
            <a:xfrm>
              <a:off x="4102469" y="5317238"/>
              <a:ext cx="213855" cy="181886"/>
            </a:xfrm>
            <a:prstGeom prst="ellipse">
              <a:avLst/>
            </a:prstGeom>
            <a:gradFill rotWithShape="1">
              <a:gsLst>
                <a:gs pos="0">
                  <a:srgbClr val="000000">
                    <a:tint val="50000"/>
                    <a:satMod val="300000"/>
                  </a:srgbClr>
                </a:gs>
                <a:gs pos="35000">
                  <a:srgbClr val="000000">
                    <a:tint val="37000"/>
                    <a:satMod val="300000"/>
                  </a:srgbClr>
                </a:gs>
                <a:gs pos="100000">
                  <a:srgbClr val="000000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0000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メイリオ"/>
                <a:ea typeface="メイリオ"/>
                <a:cs typeface="メイリオ"/>
              </a:endParaRPr>
            </a:p>
          </p:txBody>
        </p:sp>
        <p:sp>
          <p:nvSpPr>
            <p:cNvPr id="27" name="円/楕円 26"/>
            <p:cNvSpPr/>
            <p:nvPr/>
          </p:nvSpPr>
          <p:spPr>
            <a:xfrm>
              <a:off x="2944804" y="5047273"/>
              <a:ext cx="213072" cy="181220"/>
            </a:xfrm>
            <a:prstGeom prst="ellipse">
              <a:avLst/>
            </a:prstGeom>
            <a:gradFill rotWithShape="1">
              <a:gsLst>
                <a:gs pos="0">
                  <a:srgbClr val="000000">
                    <a:tint val="50000"/>
                    <a:satMod val="300000"/>
                  </a:srgbClr>
                </a:gs>
                <a:gs pos="35000">
                  <a:srgbClr val="000000">
                    <a:tint val="37000"/>
                    <a:satMod val="300000"/>
                  </a:srgbClr>
                </a:gs>
                <a:gs pos="100000">
                  <a:srgbClr val="000000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0000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メイリオ"/>
                <a:ea typeface="メイリオ"/>
                <a:cs typeface="メイリオ"/>
              </a:endParaRPr>
            </a:p>
          </p:txBody>
        </p:sp>
        <p:cxnSp>
          <p:nvCxnSpPr>
            <p:cNvPr id="28" name="直線コネクタ 27"/>
            <p:cNvCxnSpPr>
              <a:stCxn id="29" idx="3"/>
              <a:endCxn id="27" idx="7"/>
            </p:cNvCxnSpPr>
            <p:nvPr/>
          </p:nvCxnSpPr>
          <p:spPr>
            <a:xfrm flipH="1">
              <a:off x="3126672" y="4555543"/>
              <a:ext cx="576755" cy="518269"/>
            </a:xfrm>
            <a:prstGeom prst="line">
              <a:avLst/>
            </a:prstGeom>
            <a:noFill/>
            <a:ln w="25400" cap="flat" cmpd="sng" algn="ctr">
              <a:solidFill>
                <a:srgbClr val="000000"/>
              </a:solidFill>
              <a:prstDash val="solid"/>
            </a:ln>
            <a:effectLst/>
          </p:spPr>
        </p:cxnSp>
        <p:sp>
          <p:nvSpPr>
            <p:cNvPr id="29" name="円/楕円 28"/>
            <p:cNvSpPr/>
            <p:nvPr/>
          </p:nvSpPr>
          <p:spPr>
            <a:xfrm>
              <a:off x="3672223" y="4400862"/>
              <a:ext cx="213072" cy="181220"/>
            </a:xfrm>
            <a:prstGeom prst="ellipse">
              <a:avLst/>
            </a:prstGeom>
            <a:gradFill flip="none" rotWithShape="1">
              <a:gsLst>
                <a:gs pos="0">
                  <a:srgbClr val="00B050">
                    <a:tint val="66000"/>
                    <a:satMod val="160000"/>
                  </a:srgbClr>
                </a:gs>
                <a:gs pos="50000">
                  <a:srgbClr val="00B050">
                    <a:tint val="44500"/>
                    <a:satMod val="160000"/>
                  </a:srgbClr>
                </a:gs>
                <a:gs pos="100000">
                  <a:srgbClr val="00B050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  <a:ln w="9525" cap="flat" cmpd="sng" algn="ctr">
              <a:solidFill>
                <a:srgbClr val="0000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メイリオ"/>
                <a:ea typeface="メイリオ"/>
                <a:cs typeface="メイリオ"/>
              </a:endParaRPr>
            </a:p>
          </p:txBody>
        </p:sp>
        <p:cxnSp>
          <p:nvCxnSpPr>
            <p:cNvPr id="31" name="直線コネクタ 30"/>
            <p:cNvCxnSpPr>
              <a:stCxn id="41" idx="3"/>
              <a:endCxn id="29" idx="0"/>
            </p:cNvCxnSpPr>
            <p:nvPr/>
          </p:nvCxnSpPr>
          <p:spPr>
            <a:xfrm flipH="1">
              <a:off x="3778759" y="3348917"/>
              <a:ext cx="672902" cy="1051945"/>
            </a:xfrm>
            <a:prstGeom prst="line">
              <a:avLst/>
            </a:prstGeom>
            <a:noFill/>
            <a:ln w="25400" cap="flat" cmpd="sng" algn="ctr">
              <a:solidFill>
                <a:srgbClr val="000000"/>
              </a:solidFill>
              <a:prstDash val="solid"/>
            </a:ln>
            <a:effectLst/>
          </p:spPr>
        </p:cxnSp>
        <p:cxnSp>
          <p:nvCxnSpPr>
            <p:cNvPr id="32" name="直線コネクタ 31"/>
            <p:cNvCxnSpPr>
              <a:stCxn id="29" idx="5"/>
              <a:endCxn id="25" idx="1"/>
            </p:cNvCxnSpPr>
            <p:nvPr/>
          </p:nvCxnSpPr>
          <p:spPr>
            <a:xfrm>
              <a:off x="3854091" y="4555543"/>
              <a:ext cx="279696" cy="788332"/>
            </a:xfrm>
            <a:prstGeom prst="line">
              <a:avLst/>
            </a:prstGeom>
            <a:noFill/>
            <a:ln w="25400" cap="flat" cmpd="sng" algn="ctr">
              <a:solidFill>
                <a:srgbClr val="000000"/>
              </a:solidFill>
              <a:prstDash val="solid"/>
            </a:ln>
            <a:effectLst/>
          </p:spPr>
        </p:cxnSp>
        <p:cxnSp>
          <p:nvCxnSpPr>
            <p:cNvPr id="33" name="直線コネクタ 32"/>
            <p:cNvCxnSpPr>
              <a:stCxn id="29" idx="6"/>
              <a:endCxn id="15" idx="2"/>
            </p:cNvCxnSpPr>
            <p:nvPr/>
          </p:nvCxnSpPr>
          <p:spPr>
            <a:xfrm>
              <a:off x="3885295" y="4491472"/>
              <a:ext cx="1205481" cy="392929"/>
            </a:xfrm>
            <a:prstGeom prst="line">
              <a:avLst/>
            </a:prstGeom>
            <a:noFill/>
            <a:ln w="25400" cap="flat" cmpd="sng" algn="ctr">
              <a:solidFill>
                <a:srgbClr val="000000"/>
              </a:solidFill>
              <a:prstDash val="solid"/>
            </a:ln>
            <a:effectLst/>
          </p:spPr>
        </p:cxnSp>
        <p:cxnSp>
          <p:nvCxnSpPr>
            <p:cNvPr id="35" name="直線コネクタ 34"/>
            <p:cNvCxnSpPr>
              <a:stCxn id="36" idx="5"/>
              <a:endCxn id="41" idx="2"/>
            </p:cNvCxnSpPr>
            <p:nvPr/>
          </p:nvCxnSpPr>
          <p:spPr>
            <a:xfrm>
              <a:off x="3867269" y="3153594"/>
              <a:ext cx="553187" cy="131252"/>
            </a:xfrm>
            <a:prstGeom prst="line">
              <a:avLst/>
            </a:prstGeom>
            <a:noFill/>
            <a:ln w="25400" cap="flat" cmpd="sng" algn="ctr">
              <a:solidFill>
                <a:srgbClr val="000000"/>
              </a:solidFill>
              <a:prstDash val="solid"/>
            </a:ln>
            <a:effectLst/>
          </p:spPr>
        </p:cxnSp>
        <p:sp>
          <p:nvSpPr>
            <p:cNvPr id="36" name="円/楕円 35"/>
            <p:cNvSpPr/>
            <p:nvPr/>
          </p:nvSpPr>
          <p:spPr>
            <a:xfrm>
              <a:off x="3685401" y="2998913"/>
              <a:ext cx="213072" cy="181220"/>
            </a:xfrm>
            <a:prstGeom prst="ellipse">
              <a:avLst/>
            </a:prstGeom>
            <a:gradFill rotWithShape="1">
              <a:gsLst>
                <a:gs pos="0">
                  <a:srgbClr val="000000">
                    <a:tint val="50000"/>
                    <a:satMod val="300000"/>
                  </a:srgbClr>
                </a:gs>
                <a:gs pos="35000">
                  <a:srgbClr val="000000">
                    <a:tint val="37000"/>
                    <a:satMod val="300000"/>
                  </a:srgbClr>
                </a:gs>
                <a:gs pos="100000">
                  <a:srgbClr val="000000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0000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メイリオ"/>
                <a:ea typeface="メイリオ"/>
                <a:cs typeface="メイリオ"/>
              </a:endParaRPr>
            </a:p>
          </p:txBody>
        </p:sp>
        <p:sp>
          <p:nvSpPr>
            <p:cNvPr id="37" name="円/楕円 36"/>
            <p:cNvSpPr/>
            <p:nvPr/>
          </p:nvSpPr>
          <p:spPr>
            <a:xfrm>
              <a:off x="5032212" y="3687243"/>
              <a:ext cx="213855" cy="181886"/>
            </a:xfrm>
            <a:prstGeom prst="ellipse">
              <a:avLst/>
            </a:prstGeom>
            <a:gradFill rotWithShape="1">
              <a:gsLst>
                <a:gs pos="0">
                  <a:srgbClr val="000000">
                    <a:tint val="50000"/>
                    <a:satMod val="300000"/>
                  </a:srgbClr>
                </a:gs>
                <a:gs pos="35000">
                  <a:srgbClr val="000000">
                    <a:tint val="37000"/>
                    <a:satMod val="300000"/>
                  </a:srgbClr>
                </a:gs>
                <a:gs pos="100000">
                  <a:srgbClr val="000000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0000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メイリオ"/>
                <a:ea typeface="メイリオ"/>
                <a:cs typeface="メイリオ"/>
              </a:endParaRPr>
            </a:p>
          </p:txBody>
        </p:sp>
        <p:sp>
          <p:nvSpPr>
            <p:cNvPr id="38" name="円/楕円 37"/>
            <p:cNvSpPr/>
            <p:nvPr/>
          </p:nvSpPr>
          <p:spPr>
            <a:xfrm>
              <a:off x="5185839" y="3013828"/>
              <a:ext cx="213072" cy="181886"/>
            </a:xfrm>
            <a:prstGeom prst="ellipse">
              <a:avLst/>
            </a:prstGeom>
            <a:gradFill rotWithShape="1">
              <a:gsLst>
                <a:gs pos="0">
                  <a:srgbClr val="000000">
                    <a:tint val="50000"/>
                    <a:satMod val="300000"/>
                  </a:srgbClr>
                </a:gs>
                <a:gs pos="35000">
                  <a:srgbClr val="000000">
                    <a:tint val="37000"/>
                    <a:satMod val="300000"/>
                  </a:srgbClr>
                </a:gs>
                <a:gs pos="100000">
                  <a:srgbClr val="000000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0000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メイリオ"/>
                <a:ea typeface="メイリオ"/>
                <a:cs typeface="メイリオ"/>
              </a:endParaRPr>
            </a:p>
          </p:txBody>
        </p:sp>
        <p:sp>
          <p:nvSpPr>
            <p:cNvPr id="41" name="円/楕円 40"/>
            <p:cNvSpPr/>
            <p:nvPr/>
          </p:nvSpPr>
          <p:spPr>
            <a:xfrm>
              <a:off x="4420457" y="3194236"/>
              <a:ext cx="213072" cy="181220"/>
            </a:xfrm>
            <a:prstGeom prst="ellipse">
              <a:avLst/>
            </a:prstGeom>
            <a:gradFill flip="none" rotWithShape="1">
              <a:gsLst>
                <a:gs pos="0">
                  <a:srgbClr val="00B050">
                    <a:tint val="66000"/>
                    <a:satMod val="160000"/>
                  </a:srgbClr>
                </a:gs>
                <a:gs pos="50000">
                  <a:srgbClr val="00B050">
                    <a:tint val="44500"/>
                    <a:satMod val="160000"/>
                  </a:srgbClr>
                </a:gs>
                <a:gs pos="100000">
                  <a:srgbClr val="00B050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  <a:ln w="9525" cap="flat" cmpd="sng" algn="ctr">
              <a:solidFill>
                <a:srgbClr val="0000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メイリオ"/>
                <a:ea typeface="メイリオ"/>
                <a:cs typeface="メイリオ"/>
              </a:endParaRPr>
            </a:p>
          </p:txBody>
        </p:sp>
        <p:sp>
          <p:nvSpPr>
            <p:cNvPr id="42" name="円/楕円 41"/>
            <p:cNvSpPr/>
            <p:nvPr/>
          </p:nvSpPr>
          <p:spPr>
            <a:xfrm>
              <a:off x="4420457" y="2492896"/>
              <a:ext cx="213072" cy="181220"/>
            </a:xfrm>
            <a:prstGeom prst="ellipse">
              <a:avLst/>
            </a:prstGeom>
            <a:gradFill rotWithShape="1">
              <a:gsLst>
                <a:gs pos="0">
                  <a:srgbClr val="000000">
                    <a:tint val="50000"/>
                    <a:satMod val="300000"/>
                  </a:srgbClr>
                </a:gs>
                <a:gs pos="35000">
                  <a:srgbClr val="000000">
                    <a:tint val="37000"/>
                    <a:satMod val="300000"/>
                  </a:srgbClr>
                </a:gs>
                <a:gs pos="100000">
                  <a:srgbClr val="000000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0000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メイリオ"/>
                <a:ea typeface="メイリオ"/>
                <a:cs typeface="メイリオ"/>
              </a:endParaRPr>
            </a:p>
          </p:txBody>
        </p:sp>
        <p:cxnSp>
          <p:nvCxnSpPr>
            <p:cNvPr id="43" name="直線コネクタ 42"/>
            <p:cNvCxnSpPr>
              <a:stCxn id="42" idx="4"/>
              <a:endCxn id="41" idx="0"/>
            </p:cNvCxnSpPr>
            <p:nvPr/>
          </p:nvCxnSpPr>
          <p:spPr>
            <a:xfrm>
              <a:off x="4526994" y="2674116"/>
              <a:ext cx="0" cy="520121"/>
            </a:xfrm>
            <a:prstGeom prst="line">
              <a:avLst/>
            </a:prstGeom>
            <a:noFill/>
            <a:ln w="25400" cap="flat" cmpd="sng" algn="ctr">
              <a:solidFill>
                <a:srgbClr val="000000"/>
              </a:solidFill>
              <a:prstDash val="solid"/>
            </a:ln>
            <a:effectLst/>
          </p:spPr>
        </p:cxnSp>
        <p:cxnSp>
          <p:nvCxnSpPr>
            <p:cNvPr id="44" name="直線コネクタ 43"/>
            <p:cNvCxnSpPr>
              <a:stCxn id="41" idx="5"/>
              <a:endCxn id="37" idx="1"/>
            </p:cNvCxnSpPr>
            <p:nvPr/>
          </p:nvCxnSpPr>
          <p:spPr>
            <a:xfrm>
              <a:off x="4602325" y="3348917"/>
              <a:ext cx="461205" cy="364963"/>
            </a:xfrm>
            <a:prstGeom prst="line">
              <a:avLst/>
            </a:prstGeom>
            <a:noFill/>
            <a:ln w="25400" cap="flat" cmpd="sng" algn="ctr">
              <a:solidFill>
                <a:srgbClr val="000000"/>
              </a:solidFill>
              <a:prstDash val="solid"/>
            </a:ln>
            <a:effectLst/>
          </p:spPr>
        </p:cxnSp>
        <p:cxnSp>
          <p:nvCxnSpPr>
            <p:cNvPr id="45" name="直線コネクタ 44"/>
            <p:cNvCxnSpPr>
              <a:stCxn id="41" idx="6"/>
              <a:endCxn id="38" idx="3"/>
            </p:cNvCxnSpPr>
            <p:nvPr/>
          </p:nvCxnSpPr>
          <p:spPr>
            <a:xfrm flipV="1">
              <a:off x="4633529" y="3169078"/>
              <a:ext cx="583513" cy="115769"/>
            </a:xfrm>
            <a:prstGeom prst="line">
              <a:avLst/>
            </a:prstGeom>
            <a:noFill/>
            <a:ln w="25400" cap="flat" cmpd="sng" algn="ctr">
              <a:solidFill>
                <a:srgbClr val="000000"/>
              </a:solidFill>
              <a:prstDash val="solid"/>
            </a:ln>
            <a:effectLst/>
          </p:spPr>
        </p:cxnSp>
      </p:grpSp>
      <p:sp>
        <p:nvSpPr>
          <p:cNvPr id="68" name="角丸四角形吹き出し 67"/>
          <p:cNvSpPr/>
          <p:nvPr/>
        </p:nvSpPr>
        <p:spPr>
          <a:xfrm>
            <a:off x="5741952" y="3971538"/>
            <a:ext cx="904111" cy="395540"/>
          </a:xfrm>
          <a:prstGeom prst="wedgeRoundRectCallout">
            <a:avLst>
              <a:gd name="adj1" fmla="val -120162"/>
              <a:gd name="adj2" fmla="val 221100"/>
              <a:gd name="adj3" fmla="val 16667"/>
            </a:avLst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600" dirty="0">
                <a:latin typeface="IPAゴシック" pitchFamily="49" charset="-128"/>
                <a:ea typeface="IPAゴシック" pitchFamily="49" charset="-128"/>
              </a:rPr>
              <a:t>ハブ</a:t>
            </a:r>
          </a:p>
        </p:txBody>
      </p:sp>
      <p:sp>
        <p:nvSpPr>
          <p:cNvPr id="39" name="スライド番号プレースホルダー 6"/>
          <p:cNvSpPr>
            <a:spLocks noGrp="1"/>
          </p:cNvSpPr>
          <p:nvPr>
            <p:ph type="sldNum" sz="quarter" idx="12"/>
          </p:nvPr>
        </p:nvSpPr>
        <p:spPr bwMode="auto">
          <a:xfrm>
            <a:off x="8234063" y="6453188"/>
            <a:ext cx="874441" cy="4048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B4DD223-A1D0-4DE8-AFD0-D99F82140F00}" type="slidenum">
              <a:rPr lang="ja-JP" altLang="en-US" smtClean="0">
                <a:solidFill>
                  <a:schemeClr val="bg1"/>
                </a:solidFill>
                <a:latin typeface="IPAゴシック" pitchFamily="49" charset="-128"/>
                <a:ea typeface="IPAゴシック" pitchFamily="49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r>
              <a:rPr lang="en-US" altLang="ja-JP" dirty="0" smtClean="0">
                <a:solidFill>
                  <a:schemeClr val="bg1"/>
                </a:solidFill>
                <a:latin typeface="IPAゴシック" pitchFamily="49" charset="-128"/>
                <a:ea typeface="IPAゴシック" pitchFamily="49" charset="-128"/>
              </a:rPr>
              <a:t>/78</a:t>
            </a:r>
            <a:endParaRPr lang="ja-JP" altLang="en-US" dirty="0">
              <a:solidFill>
                <a:schemeClr val="bg1"/>
              </a:solidFill>
              <a:latin typeface="IPAゴシック" pitchFamily="49" charset="-128"/>
              <a:ea typeface="IPAゴシック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52902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/>
          <p:cNvSpPr/>
          <p:nvPr/>
        </p:nvSpPr>
        <p:spPr>
          <a:xfrm>
            <a:off x="468313" y="1495426"/>
            <a:ext cx="8208963" cy="134778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900" u="sng" dirty="0">
                <a:latin typeface="IPAゴシック" pitchFamily="49" charset="-128"/>
                <a:ea typeface="IPAゴシック" pitchFamily="49" charset="-128"/>
              </a:rPr>
              <a:t>スケールフリーネットワークの強み</a:t>
            </a:r>
            <a:endParaRPr lang="en-US" altLang="ja-JP" sz="1900" dirty="0">
              <a:solidFill>
                <a:prstClr val="black"/>
              </a:solidFill>
              <a:latin typeface="IPAゴシック" pitchFamily="49" charset="-128"/>
              <a:ea typeface="IPAゴシック" pitchFamily="49" charset="-128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ja-JP" altLang="en-US" sz="1900" dirty="0">
                <a:solidFill>
                  <a:prstClr val="black"/>
                </a:solidFill>
                <a:latin typeface="IPAゴシック" pitchFamily="49" charset="-128"/>
                <a:ea typeface="IPAゴシック" pitchFamily="49" charset="-128"/>
              </a:rPr>
              <a:t>偶発的な障害に</a:t>
            </a:r>
            <a:r>
              <a:rPr lang="ja-JP" altLang="en-US" sz="1900" dirty="0" smtClean="0">
                <a:solidFill>
                  <a:prstClr val="black"/>
                </a:solidFill>
                <a:latin typeface="IPAゴシック" pitchFamily="49" charset="-128"/>
                <a:ea typeface="IPAゴシック" pitchFamily="49" charset="-128"/>
              </a:rPr>
              <a:t>対して</a:t>
            </a:r>
            <a:r>
              <a:rPr lang="en-US" altLang="ja-JP" sz="1900" dirty="0" smtClean="0">
                <a:solidFill>
                  <a:prstClr val="black"/>
                </a:solidFill>
                <a:latin typeface="IPAゴシック" pitchFamily="49" charset="-128"/>
                <a:ea typeface="IPAゴシック" pitchFamily="49" charset="-128"/>
              </a:rPr>
              <a:t>､</a:t>
            </a:r>
            <a:r>
              <a:rPr lang="ja-JP" altLang="en-US" sz="1900" dirty="0" smtClean="0">
                <a:solidFill>
                  <a:prstClr val="black"/>
                </a:solidFill>
                <a:latin typeface="IPAゴシック" pitchFamily="49" charset="-128"/>
                <a:ea typeface="IPAゴシック" pitchFamily="49" charset="-128"/>
              </a:rPr>
              <a:t>非常</a:t>
            </a:r>
            <a:r>
              <a:rPr lang="ja-JP" altLang="en-US" sz="1900" dirty="0">
                <a:solidFill>
                  <a:prstClr val="black"/>
                </a:solidFill>
                <a:latin typeface="IPAゴシック" pitchFamily="49" charset="-128"/>
                <a:ea typeface="IPAゴシック" pitchFamily="49" charset="-128"/>
              </a:rPr>
              <a:t>に頑強</a:t>
            </a:r>
            <a:endParaRPr lang="en-US" altLang="ja-JP" sz="1900" dirty="0">
              <a:solidFill>
                <a:prstClr val="black"/>
              </a:solidFill>
              <a:latin typeface="IPAゴシック" pitchFamily="49" charset="-128"/>
              <a:ea typeface="IPAゴシック" pitchFamily="49" charset="-128"/>
            </a:endParaRPr>
          </a:p>
          <a:p>
            <a:pPr marL="285750" indent="-285750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ja-JP" altLang="en-US" sz="1900" dirty="0">
                <a:solidFill>
                  <a:prstClr val="black"/>
                </a:solidFill>
                <a:latin typeface="IPAゴシック" pitchFamily="49" charset="-128"/>
                <a:ea typeface="IPAゴシック" pitchFamily="49" charset="-128"/>
              </a:rPr>
              <a:t>全頂点のいくつかがダウンして</a:t>
            </a:r>
            <a:r>
              <a:rPr lang="ja-JP" altLang="en-US" sz="1900" dirty="0" smtClean="0">
                <a:solidFill>
                  <a:prstClr val="black"/>
                </a:solidFill>
                <a:latin typeface="IPAゴシック" pitchFamily="49" charset="-128"/>
                <a:ea typeface="IPAゴシック" pitchFamily="49" charset="-128"/>
              </a:rPr>
              <a:t>も</a:t>
            </a:r>
            <a:r>
              <a:rPr lang="en-US" altLang="ja-JP" sz="1900" dirty="0" smtClean="0">
                <a:solidFill>
                  <a:prstClr val="black"/>
                </a:solidFill>
                <a:latin typeface="IPAゴシック" pitchFamily="49" charset="-128"/>
                <a:ea typeface="IPAゴシック" pitchFamily="49" charset="-128"/>
              </a:rPr>
              <a:t>､</a:t>
            </a:r>
            <a:r>
              <a:rPr lang="ja-JP" altLang="en-US" sz="1900" dirty="0" smtClean="0">
                <a:solidFill>
                  <a:prstClr val="black"/>
                </a:solidFill>
                <a:latin typeface="IPAゴシック" pitchFamily="49" charset="-128"/>
                <a:ea typeface="IPAゴシック" pitchFamily="49" charset="-128"/>
              </a:rPr>
              <a:t>代替</a:t>
            </a:r>
            <a:r>
              <a:rPr lang="ja-JP" altLang="en-US" sz="1900" dirty="0">
                <a:solidFill>
                  <a:prstClr val="black"/>
                </a:solidFill>
                <a:latin typeface="IPAゴシック" pitchFamily="49" charset="-128"/>
                <a:ea typeface="IPAゴシック" pitchFamily="49" charset="-128"/>
              </a:rPr>
              <a:t>経路により頂点間の接続を維持</a:t>
            </a:r>
            <a:r>
              <a:rPr lang="en-US" altLang="ja-JP" sz="1900" dirty="0">
                <a:solidFill>
                  <a:prstClr val="black"/>
                </a:solidFill>
                <a:latin typeface="IPAゴシック" pitchFamily="49" charset="-128"/>
                <a:ea typeface="IPAゴシック" pitchFamily="49" charset="-128"/>
              </a:rPr>
              <a:t/>
            </a:r>
            <a:br>
              <a:rPr lang="en-US" altLang="ja-JP" sz="1900" dirty="0">
                <a:solidFill>
                  <a:prstClr val="black"/>
                </a:solidFill>
                <a:latin typeface="IPAゴシック" pitchFamily="49" charset="-128"/>
                <a:ea typeface="IPAゴシック" pitchFamily="49" charset="-128"/>
              </a:rPr>
            </a:br>
            <a:r>
              <a:rPr lang="ja-JP" altLang="en-US" sz="1900" dirty="0">
                <a:solidFill>
                  <a:prstClr val="black"/>
                </a:solidFill>
                <a:latin typeface="IPAゴシック" pitchFamily="49" charset="-128"/>
                <a:ea typeface="IPAゴシック" pitchFamily="49" charset="-128"/>
              </a:rPr>
              <a:t>⇒系全体の平均最短距離はほとんど変化しない</a:t>
            </a:r>
            <a:endParaRPr lang="en-US" altLang="ja-JP" sz="1900" dirty="0">
              <a:solidFill>
                <a:prstClr val="black"/>
              </a:solidFill>
              <a:latin typeface="IPAゴシック" pitchFamily="49" charset="-128"/>
              <a:ea typeface="IPAゴシック" pitchFamily="49" charset="-128"/>
            </a:endParaRPr>
          </a:p>
        </p:txBody>
      </p:sp>
      <p:grpSp>
        <p:nvGrpSpPr>
          <p:cNvPr id="2" name="グループ化 1"/>
          <p:cNvGrpSpPr/>
          <p:nvPr/>
        </p:nvGrpSpPr>
        <p:grpSpPr>
          <a:xfrm>
            <a:off x="864394" y="2988742"/>
            <a:ext cx="7272337" cy="1419225"/>
            <a:chOff x="900113" y="2977629"/>
            <a:chExt cx="7272337" cy="1419225"/>
          </a:xfrm>
        </p:grpSpPr>
        <p:sp>
          <p:nvSpPr>
            <p:cNvPr id="22531" name="正方形/長方形 7"/>
            <p:cNvSpPr>
              <a:spLocks noChangeArrowheads="1"/>
            </p:cNvSpPr>
            <p:nvPr/>
          </p:nvSpPr>
          <p:spPr bwMode="auto">
            <a:xfrm>
              <a:off x="900113" y="2977629"/>
              <a:ext cx="3910012" cy="9223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ja-JP" altLang="en-US" dirty="0">
                  <a:solidFill>
                    <a:srgbClr val="000000"/>
                  </a:solidFill>
                  <a:latin typeface="IPAゴシック" pitchFamily="49" charset="-128"/>
                  <a:ea typeface="IPAゴシック" pitchFamily="49" charset="-128"/>
                </a:rPr>
                <a:t>同じ</a:t>
              </a:r>
              <a:r>
                <a:rPr lang="ja-JP" altLang="en-US" dirty="0" smtClean="0">
                  <a:solidFill>
                    <a:srgbClr val="000000"/>
                  </a:solidFill>
                  <a:latin typeface="IPAゴシック" pitchFamily="49" charset="-128"/>
                  <a:ea typeface="IPAゴシック" pitchFamily="49" charset="-128"/>
                </a:rPr>
                <a:t>頂点数</a:t>
              </a:r>
              <a:r>
                <a:rPr lang="en-US" altLang="ja-JP" dirty="0" smtClean="0">
                  <a:solidFill>
                    <a:srgbClr val="000000"/>
                  </a:solidFill>
                  <a:latin typeface="IPAゴシック" pitchFamily="49" charset="-128"/>
                  <a:ea typeface="IPAゴシック" pitchFamily="49" charset="-128"/>
                </a:rPr>
                <a:t>､</a:t>
              </a:r>
              <a:r>
                <a:rPr lang="ja-JP" altLang="en-US" dirty="0" smtClean="0">
                  <a:solidFill>
                    <a:srgbClr val="000000"/>
                  </a:solidFill>
                  <a:latin typeface="IPAゴシック" pitchFamily="49" charset="-128"/>
                  <a:ea typeface="IPAゴシック" pitchFamily="49" charset="-128"/>
                </a:rPr>
                <a:t>同じ</a:t>
              </a:r>
              <a:r>
                <a:rPr lang="ja-JP" altLang="en-US" dirty="0">
                  <a:solidFill>
                    <a:srgbClr val="000000"/>
                  </a:solidFill>
                  <a:latin typeface="IPAゴシック" pitchFamily="49" charset="-128"/>
                  <a:ea typeface="IPAゴシック" pitchFamily="49" charset="-128"/>
                </a:rPr>
                <a:t>枝数を</a:t>
              </a:r>
              <a:r>
                <a:rPr lang="ja-JP" altLang="en-US" dirty="0" smtClean="0">
                  <a:solidFill>
                    <a:srgbClr val="000000"/>
                  </a:solidFill>
                  <a:latin typeface="IPAゴシック" pitchFamily="49" charset="-128"/>
                  <a:ea typeface="IPAゴシック" pitchFamily="49" charset="-128"/>
                </a:rPr>
                <a:t>持つ</a:t>
              </a:r>
              <a:r>
                <a:rPr lang="en-US" altLang="ja-JP" dirty="0" smtClean="0">
                  <a:solidFill>
                    <a:srgbClr val="000000"/>
                  </a:solidFill>
                  <a:latin typeface="IPAゴシック" pitchFamily="49" charset="-128"/>
                  <a:ea typeface="IPAゴシック" pitchFamily="49" charset="-128"/>
                </a:rPr>
                <a:t>､</a:t>
              </a:r>
              <a:r>
                <a:rPr lang="en-US" altLang="ja-JP" dirty="0">
                  <a:solidFill>
                    <a:srgbClr val="000000"/>
                  </a:solidFill>
                  <a:latin typeface="IPAゴシック" pitchFamily="49" charset="-128"/>
                  <a:ea typeface="IPAゴシック" pitchFamily="49" charset="-128"/>
                </a:rPr>
                <a:t/>
              </a:r>
              <a:br>
                <a:rPr lang="en-US" altLang="ja-JP" dirty="0">
                  <a:solidFill>
                    <a:srgbClr val="000000"/>
                  </a:solidFill>
                  <a:latin typeface="IPAゴシック" pitchFamily="49" charset="-128"/>
                  <a:ea typeface="IPAゴシック" pitchFamily="49" charset="-128"/>
                </a:rPr>
              </a:br>
              <a:r>
                <a:rPr lang="ja-JP" altLang="en-US" dirty="0">
                  <a:solidFill>
                    <a:srgbClr val="000000"/>
                  </a:solidFill>
                  <a:latin typeface="IPAゴシック" pitchFamily="49" charset="-128"/>
                  <a:ea typeface="IPAゴシック" pitchFamily="49" charset="-128"/>
                </a:rPr>
                <a:t>構造が異なる他のネットワークでは</a:t>
              </a:r>
              <a:r>
                <a:rPr lang="en-US" altLang="ja-JP" dirty="0">
                  <a:solidFill>
                    <a:srgbClr val="000000"/>
                  </a:solidFill>
                  <a:latin typeface="IPAゴシック" pitchFamily="49" charset="-128"/>
                  <a:ea typeface="IPAゴシック" pitchFamily="49" charset="-128"/>
                </a:rPr>
                <a:t/>
              </a:r>
              <a:br>
                <a:rPr lang="en-US" altLang="ja-JP" dirty="0">
                  <a:solidFill>
                    <a:srgbClr val="000000"/>
                  </a:solidFill>
                  <a:latin typeface="IPAゴシック" pitchFamily="49" charset="-128"/>
                  <a:ea typeface="IPAゴシック" pitchFamily="49" charset="-128"/>
                </a:rPr>
              </a:br>
              <a:r>
                <a:rPr lang="ja-JP" altLang="en-US" dirty="0">
                  <a:solidFill>
                    <a:srgbClr val="000000"/>
                  </a:solidFill>
                  <a:latin typeface="IPAゴシック" pitchFamily="49" charset="-128"/>
                  <a:ea typeface="IPAゴシック" pitchFamily="49" charset="-128"/>
                </a:rPr>
                <a:t>このような特性は</a:t>
              </a:r>
              <a:r>
                <a:rPr lang="ja-JP" altLang="en-US" dirty="0" smtClean="0">
                  <a:solidFill>
                    <a:srgbClr val="000000"/>
                  </a:solidFill>
                  <a:latin typeface="IPAゴシック" pitchFamily="49" charset="-128"/>
                  <a:ea typeface="IPAゴシック" pitchFamily="49" charset="-128"/>
                </a:rPr>
                <a:t>見られない</a:t>
              </a:r>
              <a:endParaRPr lang="ja-JP" altLang="en-US" dirty="0">
                <a:solidFill>
                  <a:srgbClr val="000000"/>
                </a:solidFill>
                <a:latin typeface="IPAゴシック" pitchFamily="49" charset="-128"/>
                <a:ea typeface="IPAゴシック" pitchFamily="49" charset="-128"/>
              </a:endParaRPr>
            </a:p>
          </p:txBody>
        </p:sp>
        <p:pic>
          <p:nvPicPr>
            <p:cNvPr id="4098" name="Picture 2" descr="http://upload.wikimedia.org/wikipedia/commons/9/96/NetworkTopologies.pn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932363" y="2988742"/>
              <a:ext cx="3240087" cy="1376362"/>
            </a:xfrm>
            <a:prstGeom prst="rect">
              <a:avLst/>
            </a:prstGeom>
            <a:extLst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</p:pic>
        <p:sp>
          <p:nvSpPr>
            <p:cNvPr id="22533" name="正方形/長方形 8"/>
            <p:cNvSpPr>
              <a:spLocks noChangeArrowheads="1"/>
            </p:cNvSpPr>
            <p:nvPr/>
          </p:nvSpPr>
          <p:spPr bwMode="auto">
            <a:xfrm>
              <a:off x="3397250" y="3934892"/>
              <a:ext cx="1679575" cy="461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ja-JP" altLang="en-US" sz="800" dirty="0">
                  <a:latin typeface="IPA Pゴシック" pitchFamily="50" charset="-128"/>
                  <a:ea typeface="IPA Pゴシック" pitchFamily="50" charset="-128"/>
                </a:rPr>
                <a:t>出典</a:t>
              </a:r>
              <a:r>
                <a:rPr lang="en-US" altLang="ja-JP" sz="800" dirty="0">
                  <a:latin typeface="IPA Pゴシック" pitchFamily="50" charset="-128"/>
                  <a:ea typeface="IPA Pゴシック" pitchFamily="50" charset="-128"/>
                </a:rPr>
                <a:t>: </a:t>
              </a:r>
              <a:r>
                <a:rPr lang="ja-JP" altLang="en-US" sz="800" dirty="0">
                  <a:latin typeface="IPA Pゴシック" pitchFamily="50" charset="-128"/>
                  <a:ea typeface="IPA Pゴシック" pitchFamily="50" charset="-128"/>
                </a:rPr>
                <a:t>フリー百科事典</a:t>
              </a:r>
              <a:r>
                <a:rPr lang="en-US" altLang="ja-JP" sz="800" dirty="0">
                  <a:latin typeface="IPA Pゴシック" pitchFamily="50" charset="-128"/>
                  <a:ea typeface="IPA Pゴシック" pitchFamily="50" charset="-128"/>
                </a:rPr>
                <a:t/>
              </a:r>
              <a:br>
                <a:rPr lang="en-US" altLang="ja-JP" sz="800" dirty="0">
                  <a:latin typeface="IPA Pゴシック" pitchFamily="50" charset="-128"/>
                  <a:ea typeface="IPA Pゴシック" pitchFamily="50" charset="-128"/>
                </a:rPr>
              </a:br>
              <a:r>
                <a:rPr lang="en-US" altLang="ja-JP" sz="800" dirty="0">
                  <a:latin typeface="IPA Pゴシック" pitchFamily="50" charset="-128"/>
                  <a:ea typeface="IPA Pゴシック" pitchFamily="50" charset="-128"/>
                </a:rPr>
                <a:t>『</a:t>
              </a:r>
              <a:r>
                <a:rPr lang="ja-JP" altLang="en-US" sz="800" dirty="0">
                  <a:latin typeface="IPA Pゴシック" pitchFamily="50" charset="-128"/>
                  <a:ea typeface="IPA Pゴシック" pitchFamily="50" charset="-128"/>
                </a:rPr>
                <a:t>ウィキペディア（</a:t>
              </a:r>
              <a:r>
                <a:rPr lang="en-US" altLang="ja-JP" sz="800" dirty="0">
                  <a:latin typeface="IPA Pゴシック" pitchFamily="50" charset="-128"/>
                  <a:ea typeface="IPA Pゴシック" pitchFamily="50" charset="-128"/>
                </a:rPr>
                <a:t>Wikipedia</a:t>
              </a:r>
              <a:r>
                <a:rPr lang="ja-JP" altLang="en-US" sz="800" dirty="0">
                  <a:latin typeface="IPA Pゴシック" pitchFamily="50" charset="-128"/>
                  <a:ea typeface="IPA Pゴシック" pitchFamily="50" charset="-128"/>
                </a:rPr>
                <a:t>）</a:t>
              </a:r>
              <a:r>
                <a:rPr lang="en-US" altLang="ja-JP" sz="800" dirty="0">
                  <a:latin typeface="IPA Pゴシック" pitchFamily="50" charset="-128"/>
                  <a:ea typeface="IPA Pゴシック" pitchFamily="50" charset="-128"/>
                </a:rPr>
                <a:t>』 (2012/12/10 09:10 UTC</a:t>
              </a:r>
              <a:r>
                <a:rPr lang="ja-JP" altLang="en-US" sz="800" dirty="0">
                  <a:latin typeface="IPA Pゴシック" pitchFamily="50" charset="-128"/>
                  <a:ea typeface="IPA Pゴシック" pitchFamily="50" charset="-128"/>
                </a:rPr>
                <a:t>版 </a:t>
              </a:r>
              <a:r>
                <a:rPr lang="en-US" altLang="ja-JP" sz="800" dirty="0">
                  <a:latin typeface="IPA Pゴシック" pitchFamily="50" charset="-128"/>
                  <a:ea typeface="IPA Pゴシック" pitchFamily="50" charset="-128"/>
                </a:rPr>
                <a:t>)</a:t>
              </a:r>
              <a:endParaRPr lang="ja-JP" altLang="en-US" sz="800" dirty="0">
                <a:latin typeface="IPA Pゴシック" pitchFamily="50" charset="-128"/>
                <a:ea typeface="IPA Pゴシック" pitchFamily="50" charset="-128"/>
              </a:endParaRPr>
            </a:p>
          </p:txBody>
        </p:sp>
      </p:grpSp>
      <p:sp>
        <p:nvSpPr>
          <p:cNvPr id="10" name="正方形/長方形 9"/>
          <p:cNvSpPr/>
          <p:nvPr/>
        </p:nvSpPr>
        <p:spPr>
          <a:xfrm>
            <a:off x="468313" y="4531141"/>
            <a:ext cx="8208963" cy="73342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900" u="sng" dirty="0">
                <a:latin typeface="IPAゴシック" pitchFamily="49" charset="-128"/>
                <a:ea typeface="IPAゴシック" pitchFamily="49" charset="-128"/>
              </a:rPr>
              <a:t>スケールフリーネットワークの弱み</a:t>
            </a:r>
            <a:endParaRPr lang="en-US" altLang="ja-JP" sz="1900" dirty="0">
              <a:solidFill>
                <a:prstClr val="black"/>
              </a:solidFill>
              <a:latin typeface="IPAゴシック" pitchFamily="49" charset="-128"/>
              <a:ea typeface="IPAゴシック" pitchFamily="49" charset="-128"/>
            </a:endParaRPr>
          </a:p>
          <a:p>
            <a:pPr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900" dirty="0">
                <a:solidFill>
                  <a:prstClr val="black"/>
                </a:solidFill>
                <a:latin typeface="IPAゴシック" pitchFamily="49" charset="-128"/>
                <a:ea typeface="IPAゴシック" pitchFamily="49" charset="-128"/>
              </a:rPr>
              <a:t>特定の重要なハブをピンポイントで狙った攻撃に</a:t>
            </a:r>
            <a:r>
              <a:rPr lang="ja-JP" altLang="en-US" sz="1900" dirty="0" smtClean="0">
                <a:solidFill>
                  <a:prstClr val="black"/>
                </a:solidFill>
                <a:latin typeface="IPAゴシック" pitchFamily="49" charset="-128"/>
                <a:ea typeface="IPAゴシック" pitchFamily="49" charset="-128"/>
              </a:rPr>
              <a:t>対して</a:t>
            </a:r>
            <a:r>
              <a:rPr lang="en-US" altLang="ja-JP" sz="1900" dirty="0" smtClean="0">
                <a:solidFill>
                  <a:prstClr val="black"/>
                </a:solidFill>
                <a:latin typeface="IPAゴシック" pitchFamily="49" charset="-128"/>
                <a:ea typeface="IPAゴシック" pitchFamily="49" charset="-128"/>
              </a:rPr>
              <a:t>､</a:t>
            </a:r>
            <a:r>
              <a:rPr lang="ja-JP" altLang="en-US" sz="1900" dirty="0" smtClean="0">
                <a:solidFill>
                  <a:prstClr val="black"/>
                </a:solidFill>
                <a:latin typeface="IPAゴシック" pitchFamily="49" charset="-128"/>
                <a:ea typeface="IPAゴシック" pitchFamily="49" charset="-128"/>
              </a:rPr>
              <a:t>脆弱</a:t>
            </a:r>
            <a:endParaRPr lang="en-US" altLang="ja-JP" sz="1900" dirty="0">
              <a:solidFill>
                <a:prstClr val="black"/>
              </a:solidFill>
              <a:latin typeface="IPAゴシック" pitchFamily="49" charset="-128"/>
              <a:ea typeface="IPAゴシック" pitchFamily="49" charset="-128"/>
            </a:endParaRPr>
          </a:p>
        </p:txBody>
      </p:sp>
      <p:sp>
        <p:nvSpPr>
          <p:cNvPr id="22537" name="テキスト ボックス 10"/>
          <p:cNvSpPr txBox="1">
            <a:spLocks noChangeArrowheads="1"/>
          </p:cNvSpPr>
          <p:nvPr/>
        </p:nvSpPr>
        <p:spPr bwMode="auto">
          <a:xfrm>
            <a:off x="468313" y="620713"/>
            <a:ext cx="80645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9pPr>
          </a:lstStyle>
          <a:p>
            <a:r>
              <a:rPr lang="en-US" altLang="ja-JP" sz="3200" dirty="0" smtClean="0">
                <a:latin typeface="IPAゴシック" pitchFamily="49" charset="-128"/>
                <a:ea typeface="IPAゴシック" pitchFamily="49" charset="-128"/>
              </a:rPr>
              <a:t>2.2 </a:t>
            </a:r>
            <a:r>
              <a:rPr lang="en-US" altLang="ja-JP" sz="3200" dirty="0">
                <a:latin typeface="IPAゴシック" pitchFamily="49" charset="-128"/>
                <a:ea typeface="IPAゴシック" pitchFamily="49" charset="-128"/>
              </a:rPr>
              <a:t>-</a:t>
            </a:r>
            <a:r>
              <a:rPr lang="ja-JP" altLang="en-US" sz="3200" dirty="0">
                <a:solidFill>
                  <a:srgbClr val="000000"/>
                </a:solidFill>
                <a:latin typeface="IPAゴシック" pitchFamily="49" charset="-128"/>
                <a:ea typeface="IPAゴシック" pitchFamily="49" charset="-128"/>
              </a:rPr>
              <a:t>スケールフリーネットワークの</a:t>
            </a:r>
            <a:r>
              <a:rPr lang="ja-JP" altLang="en-US" sz="3200" dirty="0">
                <a:latin typeface="IPAゴシック" pitchFamily="49" charset="-128"/>
                <a:ea typeface="IPAゴシック" pitchFamily="49" charset="-128"/>
              </a:rPr>
              <a:t>特徴</a:t>
            </a:r>
            <a:r>
              <a:rPr lang="en-US" altLang="ja-JP" sz="3200" dirty="0">
                <a:latin typeface="IPAゴシック" pitchFamily="49" charset="-128"/>
                <a:ea typeface="IPAゴシック" pitchFamily="49" charset="-128"/>
              </a:rPr>
              <a:t>-</a:t>
            </a:r>
            <a:endParaRPr lang="ja-JP" altLang="en-US" sz="3200" dirty="0">
              <a:latin typeface="IPAゴシック" pitchFamily="49" charset="-128"/>
              <a:ea typeface="IPAゴシック" pitchFamily="49" charset="-128"/>
            </a:endParaRPr>
          </a:p>
        </p:txBody>
      </p:sp>
      <p:sp>
        <p:nvSpPr>
          <p:cNvPr id="12" name="Rectangle 6"/>
          <p:cNvSpPr>
            <a:spLocks noGrp="1" noChangeArrowheads="1"/>
          </p:cNvSpPr>
          <p:nvPr>
            <p:ph type="ftr" sz="quarter" idx="4294967295"/>
          </p:nvPr>
        </p:nvSpPr>
        <p:spPr>
          <a:xfrm>
            <a:off x="-23307" y="6480720"/>
            <a:ext cx="8651063" cy="260648"/>
          </a:xfrm>
          <a:prstGeom prst="rect">
            <a:avLst/>
          </a:prstGeom>
          <a:ln/>
        </p:spPr>
        <p:txBody>
          <a:bodyPr/>
          <a:lstStyle>
            <a:lvl1pPr algn="l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ja-JP" altLang="en-US" sz="1100" smtClean="0"/>
              <a:t>修正版</a:t>
            </a:r>
            <a:r>
              <a:rPr lang="en-US" altLang="ja-JP" sz="1100" smtClean="0"/>
              <a:t>BA</a:t>
            </a:r>
            <a:r>
              <a:rPr lang="ja-JP" altLang="en-US" sz="1100" smtClean="0"/>
              <a:t>モデルで生成したネットワークのスケールフリー性判定計算実験　　　卒業演習発表会　　　田中勇歩（谷聖一研究室）</a:t>
            </a:r>
            <a:endParaRPr lang="ja-JP" altLang="en-US" sz="1100" dirty="0"/>
          </a:p>
        </p:txBody>
      </p:sp>
      <p:sp>
        <p:nvSpPr>
          <p:cNvPr id="4" name="正方形/長方形 3"/>
          <p:cNvSpPr/>
          <p:nvPr/>
        </p:nvSpPr>
        <p:spPr>
          <a:xfrm>
            <a:off x="468313" y="5373216"/>
            <a:ext cx="819126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000" u="sng" dirty="0">
                <a:solidFill>
                  <a:prstClr val="black"/>
                </a:solidFill>
                <a:latin typeface="IPAゴシック" pitchFamily="49" charset="-128"/>
                <a:ea typeface="IPAゴシック" pitchFamily="49" charset="-128"/>
              </a:rPr>
              <a:t>具体例：自然界の食物連鎖の</a:t>
            </a:r>
            <a:r>
              <a:rPr lang="ja-JP" altLang="en-US" sz="2000" u="sng" dirty="0" smtClean="0">
                <a:solidFill>
                  <a:prstClr val="black"/>
                </a:solidFill>
                <a:latin typeface="IPAゴシック" pitchFamily="49" charset="-128"/>
                <a:ea typeface="IPAゴシック" pitchFamily="49" charset="-128"/>
              </a:rPr>
              <a:t>ネットワーク</a:t>
            </a:r>
            <a:endParaRPr lang="ja-JP" altLang="en-US" sz="2000" dirty="0">
              <a:latin typeface="IPAゴシック" pitchFamily="49" charset="-128"/>
              <a:ea typeface="IPAゴシック" pitchFamily="49" charset="-128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ja-JP" altLang="en-US" sz="2000" dirty="0">
                <a:solidFill>
                  <a:prstClr val="black"/>
                </a:solidFill>
                <a:latin typeface="IPAゴシック" pitchFamily="49" charset="-128"/>
                <a:ea typeface="IPAゴシック" pitchFamily="49" charset="-128"/>
              </a:rPr>
              <a:t>生物種のランダムな絶滅に対して</a:t>
            </a:r>
            <a:r>
              <a:rPr lang="en-US" altLang="ja-JP" sz="2000" dirty="0">
                <a:solidFill>
                  <a:prstClr val="black"/>
                </a:solidFill>
                <a:latin typeface="IPAゴシック" pitchFamily="49" charset="-128"/>
                <a:ea typeface="IPAゴシック" pitchFamily="49" charset="-128"/>
              </a:rPr>
              <a:t>､</a:t>
            </a:r>
            <a:r>
              <a:rPr lang="ja-JP" altLang="en-US" sz="2000" dirty="0">
                <a:solidFill>
                  <a:prstClr val="black"/>
                </a:solidFill>
                <a:latin typeface="IPAゴシック" pitchFamily="49" charset="-128"/>
                <a:ea typeface="IPAゴシック" pitchFamily="49" charset="-128"/>
              </a:rPr>
              <a:t>頑強</a:t>
            </a:r>
            <a:endParaRPr lang="en-US" altLang="ja-JP" sz="2000" dirty="0">
              <a:solidFill>
                <a:prstClr val="black"/>
              </a:solidFill>
              <a:latin typeface="IPAゴシック" pitchFamily="49" charset="-128"/>
              <a:ea typeface="IPAゴシック" pitchFamily="49" charset="-128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ja-JP" altLang="en-US" sz="2000" dirty="0">
                <a:solidFill>
                  <a:prstClr val="black"/>
                </a:solidFill>
                <a:latin typeface="IPAゴシック" pitchFamily="49" charset="-128"/>
                <a:ea typeface="IPAゴシック" pitchFamily="49" charset="-128"/>
              </a:rPr>
              <a:t>特定の重要種の絶滅に対して</a:t>
            </a:r>
            <a:r>
              <a:rPr lang="en-US" altLang="ja-JP" sz="2000" dirty="0" smtClean="0">
                <a:solidFill>
                  <a:prstClr val="black"/>
                </a:solidFill>
                <a:latin typeface="IPAゴシック" pitchFamily="49" charset="-128"/>
                <a:ea typeface="IPAゴシック" pitchFamily="49" charset="-128"/>
              </a:rPr>
              <a:t>､</a:t>
            </a:r>
            <a:r>
              <a:rPr lang="ja-JP" altLang="en-US" sz="2000" dirty="0" smtClean="0">
                <a:solidFill>
                  <a:prstClr val="black"/>
                </a:solidFill>
                <a:latin typeface="IPAゴシック" pitchFamily="49" charset="-128"/>
                <a:ea typeface="IPAゴシック" pitchFamily="49" charset="-128"/>
              </a:rPr>
              <a:t>大</a:t>
            </a:r>
            <a:r>
              <a:rPr lang="ja-JP" altLang="en-US" sz="2000" dirty="0" smtClean="0">
                <a:latin typeface="IPAゴシック" pitchFamily="49" charset="-128"/>
                <a:ea typeface="IPAゴシック" pitchFamily="49" charset="-128"/>
              </a:rPr>
              <a:t>きな</a:t>
            </a:r>
            <a:r>
              <a:rPr lang="ja-JP" altLang="en-US" sz="2000" dirty="0">
                <a:solidFill>
                  <a:prstClr val="black"/>
                </a:solidFill>
                <a:latin typeface="IPAゴシック" pitchFamily="49" charset="-128"/>
                <a:ea typeface="IPAゴシック" pitchFamily="49" charset="-128"/>
              </a:rPr>
              <a:t>影響を受ける（脆弱）</a:t>
            </a:r>
            <a:endParaRPr lang="ja-JP" altLang="en-US" sz="2000" dirty="0">
              <a:latin typeface="IPAゴシック" pitchFamily="49" charset="-128"/>
              <a:ea typeface="IPAゴシック" pitchFamily="49" charset="-128"/>
            </a:endParaRPr>
          </a:p>
        </p:txBody>
      </p:sp>
      <p:sp>
        <p:nvSpPr>
          <p:cNvPr id="13" name="スライド番号プレースホルダー 6"/>
          <p:cNvSpPr>
            <a:spLocks noGrp="1"/>
          </p:cNvSpPr>
          <p:nvPr>
            <p:ph type="sldNum" sz="quarter" idx="12"/>
          </p:nvPr>
        </p:nvSpPr>
        <p:spPr bwMode="auto">
          <a:xfrm>
            <a:off x="8234063" y="6453188"/>
            <a:ext cx="874441" cy="4048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B4DD223-A1D0-4DE8-AFD0-D99F82140F00}" type="slidenum">
              <a:rPr lang="ja-JP" altLang="en-US" smtClean="0">
                <a:solidFill>
                  <a:schemeClr val="bg1"/>
                </a:solidFill>
                <a:latin typeface="IPAゴシック" pitchFamily="49" charset="-128"/>
                <a:ea typeface="IPAゴシック" pitchFamily="49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r>
              <a:rPr lang="en-US" altLang="ja-JP" dirty="0" smtClean="0">
                <a:solidFill>
                  <a:schemeClr val="bg1"/>
                </a:solidFill>
                <a:latin typeface="IPAゴシック" pitchFamily="49" charset="-128"/>
                <a:ea typeface="IPAゴシック" pitchFamily="49" charset="-128"/>
              </a:rPr>
              <a:t>/78</a:t>
            </a:r>
            <a:endParaRPr lang="ja-JP" altLang="en-US" dirty="0">
              <a:solidFill>
                <a:schemeClr val="bg1"/>
              </a:solidFill>
              <a:latin typeface="IPAゴシック" pitchFamily="49" charset="-128"/>
              <a:ea typeface="IPAゴシック" pitchFamily="49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正方形/長方形 4"/>
          <p:cNvSpPr>
            <a:spLocks noChangeArrowheads="1"/>
          </p:cNvSpPr>
          <p:nvPr/>
        </p:nvSpPr>
        <p:spPr bwMode="auto">
          <a:xfrm>
            <a:off x="444500" y="1844675"/>
            <a:ext cx="851998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ja-JP" altLang="en-US" sz="2200" dirty="0" smtClean="0">
                <a:latin typeface="IPAゴシック" pitchFamily="49" charset="-128"/>
                <a:ea typeface="IPAゴシック" pitchFamily="49" charset="-128"/>
              </a:rPr>
              <a:t>スケールフリーネットワークを生成するモデルはいくつか提唱</a:t>
            </a:r>
            <a:endParaRPr lang="en-US" altLang="ja-JP" sz="2200" dirty="0">
              <a:latin typeface="IPAゴシック" pitchFamily="49" charset="-128"/>
              <a:ea typeface="IPAゴシック" pitchFamily="49" charset="-128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ja-JP" altLang="en-US" sz="2200" dirty="0">
                <a:latin typeface="IPAゴシック" pitchFamily="49" charset="-128"/>
                <a:ea typeface="IPAゴシック" pitchFamily="49" charset="-128"/>
              </a:rPr>
              <a:t>代表的なもの</a:t>
            </a:r>
            <a:r>
              <a:rPr lang="ja-JP" altLang="en-US" sz="2200" dirty="0" smtClean="0">
                <a:latin typeface="IPAゴシック" pitchFamily="49" charset="-128"/>
                <a:ea typeface="IPAゴシック" pitchFamily="49" charset="-128"/>
              </a:rPr>
              <a:t>に</a:t>
            </a:r>
            <a:r>
              <a:rPr lang="en-US" altLang="ja-JP" sz="2200" dirty="0" smtClean="0">
                <a:latin typeface="IPAゴシック" pitchFamily="49" charset="-128"/>
                <a:ea typeface="IPAゴシック" pitchFamily="49" charset="-128"/>
              </a:rPr>
              <a:t>､</a:t>
            </a:r>
            <a:r>
              <a:rPr lang="ja-JP" altLang="en-US" sz="2200" dirty="0" smtClean="0">
                <a:solidFill>
                  <a:srgbClr val="000000"/>
                </a:solidFill>
                <a:latin typeface="IPA Pゴシック" pitchFamily="50" charset="-128"/>
                <a:ea typeface="IPA Pゴシック" pitchFamily="50" charset="-128"/>
              </a:rPr>
              <a:t>ＢａｒａｂａｓｉｰＡｌｂｅｒｔ</a:t>
            </a:r>
            <a:r>
              <a:rPr lang="ja-JP" altLang="en-US" sz="2200" dirty="0">
                <a:latin typeface="IPAゴシック" pitchFamily="49" charset="-128"/>
                <a:ea typeface="IPAゴシック" pitchFamily="49" charset="-128"/>
              </a:rPr>
              <a:t>モデル</a:t>
            </a:r>
            <a:r>
              <a:rPr lang="en-US" altLang="ja-JP" sz="2200" dirty="0">
                <a:latin typeface="IPAゴシック" pitchFamily="49" charset="-128"/>
                <a:ea typeface="IPAゴシック" pitchFamily="49" charset="-128"/>
              </a:rPr>
              <a:t>(</a:t>
            </a:r>
            <a:r>
              <a:rPr lang="ja-JP" altLang="en-US" sz="2200" dirty="0" smtClean="0">
                <a:latin typeface="IPAゴシック" pitchFamily="49" charset="-128"/>
                <a:ea typeface="IPAゴシック" pitchFamily="49" charset="-128"/>
              </a:rPr>
              <a:t>以降</a:t>
            </a:r>
            <a:r>
              <a:rPr lang="en-US" altLang="ja-JP" sz="2200" dirty="0" smtClean="0">
                <a:latin typeface="IPAゴシック" pitchFamily="49" charset="-128"/>
                <a:ea typeface="IPAゴシック" pitchFamily="49" charset="-128"/>
              </a:rPr>
              <a:t>､</a:t>
            </a:r>
            <a:r>
              <a:rPr lang="ja-JP" altLang="en-US" sz="2200" dirty="0" smtClean="0">
                <a:solidFill>
                  <a:srgbClr val="000000"/>
                </a:solidFill>
                <a:latin typeface="IPA Pゴシック" pitchFamily="50" charset="-128"/>
                <a:ea typeface="IPA Pゴシック" pitchFamily="50" charset="-128"/>
              </a:rPr>
              <a:t>ＢＡ</a:t>
            </a:r>
            <a:r>
              <a:rPr lang="ja-JP" altLang="en-US" sz="2200" dirty="0">
                <a:latin typeface="IPAゴシック" pitchFamily="49" charset="-128"/>
                <a:ea typeface="IPAゴシック" pitchFamily="49" charset="-128"/>
              </a:rPr>
              <a:t>モデル</a:t>
            </a:r>
            <a:r>
              <a:rPr lang="en-US" altLang="ja-JP" sz="2200" dirty="0">
                <a:latin typeface="IPAゴシック" pitchFamily="49" charset="-128"/>
                <a:ea typeface="IPAゴシック" pitchFamily="49" charset="-128"/>
              </a:rPr>
              <a:t>)</a:t>
            </a:r>
            <a:endParaRPr lang="ja-JP" altLang="en-US" sz="2200" dirty="0">
              <a:latin typeface="IPAゴシック" pitchFamily="49" charset="-128"/>
              <a:ea typeface="IPAゴシック" pitchFamily="49" charset="-128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468313" y="3213100"/>
            <a:ext cx="8208963" cy="10541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200" u="sng" dirty="0">
                <a:solidFill>
                  <a:prstClr val="black"/>
                </a:solidFill>
                <a:latin typeface="IPA Pゴシック" pitchFamily="50" charset="-128"/>
                <a:ea typeface="IPA Pゴシック" pitchFamily="50" charset="-128"/>
              </a:rPr>
              <a:t>ＢＡ</a:t>
            </a:r>
            <a:r>
              <a:rPr lang="ja-JP" altLang="en-US" sz="2200" u="sng" dirty="0">
                <a:solidFill>
                  <a:prstClr val="black"/>
                </a:solidFill>
                <a:latin typeface="IPAゴシック" pitchFamily="49" charset="-128"/>
                <a:ea typeface="IPAゴシック" pitchFamily="49" charset="-128"/>
              </a:rPr>
              <a:t>モデル </a:t>
            </a:r>
            <a:r>
              <a:rPr lang="en-US" altLang="ja-JP" sz="2200" u="sng" dirty="0">
                <a:solidFill>
                  <a:prstClr val="black"/>
                </a:solidFill>
                <a:latin typeface="IPAゴシック" pitchFamily="49" charset="-128"/>
                <a:ea typeface="IPAゴシック" pitchFamily="49" charset="-128"/>
              </a:rPr>
              <a:t>(</a:t>
            </a:r>
            <a:r>
              <a:rPr lang="ja-JP" altLang="en-US" sz="2200" u="sng" dirty="0">
                <a:solidFill>
                  <a:prstClr val="black"/>
                </a:solidFill>
                <a:latin typeface="IPAゴシック" pitchFamily="49" charset="-128"/>
                <a:ea typeface="IPAゴシック" pitchFamily="49" charset="-128"/>
              </a:rPr>
              <a:t>成長型モデル</a:t>
            </a:r>
            <a:r>
              <a:rPr lang="en-US" altLang="ja-JP" sz="2200" u="sng" dirty="0">
                <a:solidFill>
                  <a:prstClr val="black"/>
                </a:solidFill>
                <a:latin typeface="IPAゴシック" pitchFamily="49" charset="-128"/>
                <a:ea typeface="IPAゴシック" pitchFamily="49" charset="-128"/>
              </a:rPr>
              <a:t>)</a:t>
            </a:r>
          </a:p>
          <a:p>
            <a:pPr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200" dirty="0">
                <a:solidFill>
                  <a:prstClr val="black"/>
                </a:solidFill>
                <a:latin typeface="IPA Pゴシック" pitchFamily="50" charset="-128"/>
                <a:ea typeface="IPA Pゴシック" pitchFamily="50" charset="-128"/>
              </a:rPr>
              <a:t>１９９９</a:t>
            </a:r>
            <a:r>
              <a:rPr lang="ja-JP" altLang="en-US" sz="2200" dirty="0">
                <a:solidFill>
                  <a:prstClr val="black"/>
                </a:solidFill>
                <a:latin typeface="IPAゴシック" pitchFamily="49" charset="-128"/>
                <a:ea typeface="IPAゴシック" pitchFamily="49" charset="-128"/>
              </a:rPr>
              <a:t>年に</a:t>
            </a:r>
            <a:r>
              <a:rPr lang="ja-JP" altLang="en-US" sz="2200" dirty="0">
                <a:solidFill>
                  <a:prstClr val="black"/>
                </a:solidFill>
                <a:latin typeface="IPA Pゴシック" pitchFamily="50" charset="-128"/>
                <a:ea typeface="IPA Pゴシック" pitchFamily="50" charset="-128"/>
              </a:rPr>
              <a:t>Ｂａｒａｂａｓｉ</a:t>
            </a:r>
            <a:r>
              <a:rPr lang="ja-JP" altLang="en-US" sz="2200" dirty="0">
                <a:solidFill>
                  <a:prstClr val="black"/>
                </a:solidFill>
                <a:latin typeface="IPAゴシック" pitchFamily="49" charset="-128"/>
                <a:ea typeface="IPAゴシック" pitchFamily="49" charset="-128"/>
              </a:rPr>
              <a:t>と</a:t>
            </a:r>
            <a:r>
              <a:rPr lang="ja-JP" altLang="en-US" sz="2200" dirty="0">
                <a:solidFill>
                  <a:prstClr val="black"/>
                </a:solidFill>
                <a:latin typeface="IPA Pゴシック" pitchFamily="50" charset="-128"/>
                <a:ea typeface="IPA Pゴシック" pitchFamily="50" charset="-128"/>
              </a:rPr>
              <a:t>Ａｌｂｅｒｔ</a:t>
            </a:r>
            <a:r>
              <a:rPr lang="ja-JP" altLang="en-US" sz="2200" dirty="0">
                <a:solidFill>
                  <a:prstClr val="black"/>
                </a:solidFill>
                <a:latin typeface="IPAゴシック" pitchFamily="49" charset="-128"/>
                <a:ea typeface="IPAゴシック" pitchFamily="49" charset="-128"/>
              </a:rPr>
              <a:t>らが提案</a:t>
            </a:r>
            <a:r>
              <a:rPr lang="ja-JP" altLang="en-US" sz="2200" dirty="0" smtClean="0">
                <a:solidFill>
                  <a:prstClr val="black"/>
                </a:solidFill>
                <a:latin typeface="IPAゴシック" pitchFamily="49" charset="-128"/>
                <a:ea typeface="IPAゴシック" pitchFamily="49" charset="-128"/>
              </a:rPr>
              <a:t>した</a:t>
            </a:r>
            <a:r>
              <a:rPr lang="en-US" altLang="ja-JP" sz="2200" dirty="0" smtClean="0">
                <a:solidFill>
                  <a:prstClr val="black"/>
                </a:solidFill>
                <a:latin typeface="IPAゴシック" pitchFamily="49" charset="-128"/>
                <a:ea typeface="IPAゴシック" pitchFamily="49" charset="-128"/>
              </a:rPr>
              <a:t>､</a:t>
            </a:r>
            <a:r>
              <a:rPr lang="ja-JP" altLang="en-US" sz="2200" dirty="0" smtClean="0">
                <a:solidFill>
                  <a:prstClr val="black"/>
                </a:solidFill>
                <a:latin typeface="IPAゴシック" pitchFamily="49" charset="-128"/>
                <a:ea typeface="IPAゴシック" pitchFamily="49" charset="-128"/>
              </a:rPr>
              <a:t>不規則</a:t>
            </a:r>
            <a:r>
              <a:rPr lang="ja-JP" altLang="en-US" sz="2200" dirty="0">
                <a:solidFill>
                  <a:prstClr val="black"/>
                </a:solidFill>
                <a:latin typeface="IPAゴシック" pitchFamily="49" charset="-128"/>
                <a:ea typeface="IPAゴシック" pitchFamily="49" charset="-128"/>
              </a:rPr>
              <a:t>で乱雑なネットワーク構造をしている</a:t>
            </a:r>
            <a:r>
              <a:rPr lang="ja-JP" altLang="en-US" sz="2200" dirty="0">
                <a:latin typeface="IPAゴシック" pitchFamily="49" charset="-128"/>
                <a:ea typeface="IPAゴシック" pitchFamily="49" charset="-128"/>
              </a:rPr>
              <a:t>スケールフリーネットワークモデル</a:t>
            </a:r>
            <a:endParaRPr lang="en-US" altLang="ja-JP" sz="2200" dirty="0">
              <a:latin typeface="IPAゴシック" pitchFamily="49" charset="-128"/>
              <a:ea typeface="IPAゴシック" pitchFamily="49" charset="-128"/>
            </a:endParaRPr>
          </a:p>
        </p:txBody>
      </p:sp>
      <p:sp>
        <p:nvSpPr>
          <p:cNvPr id="23556" name="正方形/長方形 1"/>
          <p:cNvSpPr>
            <a:spLocks noChangeArrowheads="1"/>
          </p:cNvSpPr>
          <p:nvPr/>
        </p:nvSpPr>
        <p:spPr bwMode="auto">
          <a:xfrm>
            <a:off x="476251" y="4365625"/>
            <a:ext cx="65024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ja-JP" sz="2200" dirty="0">
                <a:solidFill>
                  <a:srgbClr val="000000"/>
                </a:solidFill>
                <a:latin typeface="IPAゴシック" pitchFamily="49" charset="-128"/>
                <a:ea typeface="IPAゴシック" pitchFamily="49" charset="-128"/>
              </a:rPr>
              <a:t>※</a:t>
            </a:r>
            <a:r>
              <a:rPr lang="ja-JP" altLang="en-US" sz="2200" dirty="0">
                <a:latin typeface="IPAゴシック" pitchFamily="49" charset="-128"/>
                <a:ea typeface="IPAゴシック" pitchFamily="49" charset="-128"/>
              </a:rPr>
              <a:t>ＢＡモデルの由来：</a:t>
            </a:r>
            <a:r>
              <a:rPr lang="ja-JP" altLang="en-US" sz="2200" dirty="0">
                <a:solidFill>
                  <a:srgbClr val="00B050"/>
                </a:solidFill>
                <a:latin typeface="IPA Pゴシック" pitchFamily="50" charset="-128"/>
                <a:ea typeface="IPA Pゴシック" pitchFamily="50" charset="-128"/>
              </a:rPr>
              <a:t>Ｂ</a:t>
            </a:r>
            <a:r>
              <a:rPr lang="ja-JP" altLang="en-US" sz="2200" dirty="0">
                <a:latin typeface="IPA Pゴシック" pitchFamily="50" charset="-128"/>
                <a:ea typeface="IPA Pゴシック" pitchFamily="50" charset="-128"/>
              </a:rPr>
              <a:t>ａｒａｂａｓｉ</a:t>
            </a:r>
            <a:r>
              <a:rPr lang="ja-JP" altLang="en-US" sz="2200" dirty="0">
                <a:latin typeface="IPAゴシック" pitchFamily="49" charset="-128"/>
                <a:ea typeface="IPAゴシック" pitchFamily="49" charset="-128"/>
              </a:rPr>
              <a:t>と</a:t>
            </a:r>
            <a:r>
              <a:rPr lang="ja-JP" altLang="en-US" sz="2200" dirty="0">
                <a:solidFill>
                  <a:srgbClr val="00B050"/>
                </a:solidFill>
                <a:latin typeface="IPA Pゴシック" pitchFamily="50" charset="-128"/>
                <a:ea typeface="IPA Pゴシック" pitchFamily="50" charset="-128"/>
              </a:rPr>
              <a:t>Ａ</a:t>
            </a:r>
            <a:r>
              <a:rPr lang="ja-JP" altLang="en-US" sz="2200" dirty="0">
                <a:latin typeface="IPA Pゴシック" pitchFamily="50" charset="-128"/>
                <a:ea typeface="IPA Pゴシック" pitchFamily="50" charset="-128"/>
              </a:rPr>
              <a:t>ｌｂｅｒｔ</a:t>
            </a:r>
            <a:r>
              <a:rPr lang="ja-JP" altLang="en-US" sz="2200" dirty="0">
                <a:latin typeface="IPAゴシック" pitchFamily="49" charset="-128"/>
                <a:ea typeface="IPAゴシック" pitchFamily="49" charset="-128"/>
              </a:rPr>
              <a:t>の頭文字</a:t>
            </a:r>
          </a:p>
        </p:txBody>
      </p:sp>
      <p:sp>
        <p:nvSpPr>
          <p:cNvPr id="23558" name="テキスト ボックス 6"/>
          <p:cNvSpPr txBox="1">
            <a:spLocks noChangeArrowheads="1"/>
          </p:cNvSpPr>
          <p:nvPr/>
        </p:nvSpPr>
        <p:spPr bwMode="auto">
          <a:xfrm>
            <a:off x="468313" y="620713"/>
            <a:ext cx="80645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9pPr>
          </a:lstStyle>
          <a:p>
            <a:r>
              <a:rPr lang="en-US" altLang="ja-JP" sz="3200" dirty="0" smtClean="0">
                <a:latin typeface="IPAゴシック" pitchFamily="49" charset="-128"/>
                <a:ea typeface="IPAゴシック" pitchFamily="49" charset="-128"/>
              </a:rPr>
              <a:t>2.3 </a:t>
            </a:r>
            <a:r>
              <a:rPr lang="en-US" altLang="ja-JP" sz="3200" dirty="0">
                <a:latin typeface="IPAゴシック" pitchFamily="49" charset="-128"/>
                <a:ea typeface="IPAゴシック" pitchFamily="49" charset="-128"/>
              </a:rPr>
              <a:t>-</a:t>
            </a:r>
            <a:r>
              <a:rPr lang="ja-JP" altLang="en-US" sz="3200" dirty="0">
                <a:latin typeface="IPAゴシック" pitchFamily="49" charset="-128"/>
                <a:ea typeface="IPAゴシック" pitchFamily="49" charset="-128"/>
              </a:rPr>
              <a:t>代表的モデル：</a:t>
            </a:r>
            <a:r>
              <a:rPr lang="en-US" altLang="ja-JP" sz="3200" dirty="0">
                <a:latin typeface="IPA Pゴシック" pitchFamily="50" charset="-128"/>
                <a:ea typeface="IPA Pゴシック" pitchFamily="50" charset="-128"/>
              </a:rPr>
              <a:t>BA</a:t>
            </a:r>
            <a:r>
              <a:rPr lang="ja-JP" altLang="en-US" sz="3200" dirty="0">
                <a:latin typeface="IPAゴシック" pitchFamily="49" charset="-128"/>
                <a:ea typeface="IPAゴシック" pitchFamily="49" charset="-128"/>
              </a:rPr>
              <a:t>モデル</a:t>
            </a:r>
            <a:r>
              <a:rPr lang="en-US" altLang="ja-JP" sz="3200" dirty="0">
                <a:latin typeface="IPAゴシック" pitchFamily="49" charset="-128"/>
                <a:ea typeface="IPAゴシック" pitchFamily="49" charset="-128"/>
              </a:rPr>
              <a:t>-</a:t>
            </a:r>
            <a:endParaRPr lang="ja-JP" altLang="en-US" sz="3200" dirty="0">
              <a:latin typeface="IPAゴシック" pitchFamily="49" charset="-128"/>
              <a:ea typeface="IPAゴシック" pitchFamily="49" charset="-128"/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4294967295"/>
          </p:nvPr>
        </p:nvSpPr>
        <p:spPr>
          <a:xfrm>
            <a:off x="-23307" y="6480720"/>
            <a:ext cx="8651063" cy="260648"/>
          </a:xfrm>
          <a:prstGeom prst="rect">
            <a:avLst/>
          </a:prstGeom>
          <a:ln/>
        </p:spPr>
        <p:txBody>
          <a:bodyPr/>
          <a:lstStyle>
            <a:lvl1pPr algn="l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ja-JP" altLang="en-US" sz="1100" smtClean="0"/>
              <a:t>修正版</a:t>
            </a:r>
            <a:r>
              <a:rPr lang="en-US" altLang="ja-JP" sz="1100" smtClean="0"/>
              <a:t>BA</a:t>
            </a:r>
            <a:r>
              <a:rPr lang="ja-JP" altLang="en-US" sz="1100" smtClean="0"/>
              <a:t>モデルで生成したネットワークのスケールフリー性判定計算実験　　　卒業演習発表会　　　田中勇歩（谷聖一研究室）</a:t>
            </a:r>
            <a:endParaRPr lang="ja-JP" altLang="en-US" sz="1100" dirty="0"/>
          </a:p>
        </p:txBody>
      </p:sp>
      <p:sp>
        <p:nvSpPr>
          <p:cNvPr id="10" name="スライド番号プレースホルダー 6"/>
          <p:cNvSpPr>
            <a:spLocks noGrp="1"/>
          </p:cNvSpPr>
          <p:nvPr>
            <p:ph type="sldNum" sz="quarter" idx="12"/>
          </p:nvPr>
        </p:nvSpPr>
        <p:spPr bwMode="auto">
          <a:xfrm>
            <a:off x="8234063" y="6453188"/>
            <a:ext cx="874441" cy="4048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B4DD223-A1D0-4DE8-AFD0-D99F82140F00}" type="slidenum">
              <a:rPr lang="ja-JP" altLang="en-US" smtClean="0">
                <a:solidFill>
                  <a:schemeClr val="bg1"/>
                </a:solidFill>
                <a:latin typeface="IPAゴシック" pitchFamily="49" charset="-128"/>
                <a:ea typeface="IPAゴシック" pitchFamily="49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r>
              <a:rPr lang="en-US" altLang="ja-JP" dirty="0" smtClean="0">
                <a:solidFill>
                  <a:schemeClr val="bg1"/>
                </a:solidFill>
                <a:latin typeface="IPAゴシック" pitchFamily="49" charset="-128"/>
                <a:ea typeface="IPAゴシック" pitchFamily="49" charset="-128"/>
              </a:rPr>
              <a:t>/78</a:t>
            </a:r>
            <a:endParaRPr lang="ja-JP" altLang="en-US" dirty="0">
              <a:solidFill>
                <a:schemeClr val="bg1"/>
              </a:solidFill>
              <a:latin typeface="IPAゴシック" pitchFamily="49" charset="-128"/>
              <a:ea typeface="IPAゴシック" pitchFamily="49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/>
          <p:cNvSpPr/>
          <p:nvPr/>
        </p:nvSpPr>
        <p:spPr>
          <a:xfrm>
            <a:off x="468313" y="1492721"/>
            <a:ext cx="3954462" cy="1054100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2200" u="sng" dirty="0">
                <a:latin typeface="IPA Pゴシック" pitchFamily="50" charset="-128"/>
                <a:ea typeface="IPA Pゴシック" pitchFamily="50" charset="-128"/>
              </a:rPr>
              <a:t>BA</a:t>
            </a:r>
            <a:r>
              <a:rPr lang="ja-JP" altLang="en-US" sz="2200" u="sng" dirty="0">
                <a:latin typeface="IPAゴシック" pitchFamily="49" charset="-128"/>
                <a:ea typeface="IPAゴシック" pitchFamily="49" charset="-128"/>
              </a:rPr>
              <a:t>モデルの</a:t>
            </a:r>
            <a:r>
              <a:rPr lang="en-US" altLang="ja-JP" sz="2200" u="sng" dirty="0">
                <a:latin typeface="IPA Pゴシック" pitchFamily="50" charset="-128"/>
                <a:ea typeface="IPA Pゴシック" pitchFamily="50" charset="-128"/>
              </a:rPr>
              <a:t>2</a:t>
            </a:r>
            <a:r>
              <a:rPr lang="ja-JP" altLang="en-US" sz="2200" u="sng" dirty="0" err="1">
                <a:latin typeface="IPAゴシック" pitchFamily="49" charset="-128"/>
                <a:ea typeface="IPAゴシック" pitchFamily="49" charset="-128"/>
              </a:rPr>
              <a:t>つの</a:t>
            </a:r>
            <a:r>
              <a:rPr lang="ja-JP" altLang="en-US" sz="2200" u="sng" dirty="0">
                <a:latin typeface="IPAゴシック" pitchFamily="49" charset="-128"/>
                <a:ea typeface="IPAゴシック" pitchFamily="49" charset="-128"/>
              </a:rPr>
              <a:t>鍵</a:t>
            </a:r>
            <a:endParaRPr lang="en-US" altLang="ja-JP" sz="2200" u="sng" dirty="0">
              <a:latin typeface="IPAゴシック" pitchFamily="49" charset="-128"/>
              <a:ea typeface="IPAゴシック" pitchFamily="49" charset="-128"/>
            </a:endParaRPr>
          </a:p>
          <a:p>
            <a:pPr marL="285750" indent="-285750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ja-JP" altLang="en-US" sz="2200" dirty="0">
                <a:latin typeface="IPAゴシック" pitchFamily="49" charset="-128"/>
                <a:ea typeface="IPAゴシック" pitchFamily="49" charset="-128"/>
              </a:rPr>
              <a:t>ネットワークの成長</a:t>
            </a:r>
            <a:endParaRPr lang="en-US" altLang="ja-JP" sz="2200" dirty="0">
              <a:latin typeface="IPAゴシック" pitchFamily="49" charset="-128"/>
              <a:ea typeface="IPAゴシック" pitchFamily="49" charset="-128"/>
            </a:endParaRPr>
          </a:p>
          <a:p>
            <a:pPr marL="285750" indent="-285750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ja-JP" altLang="en-US" sz="2200" dirty="0">
                <a:latin typeface="IPAゴシック" pitchFamily="49" charset="-128"/>
                <a:ea typeface="IPAゴシック" pitchFamily="49" charset="-128"/>
              </a:rPr>
              <a:t>優位的選択</a:t>
            </a:r>
          </a:p>
        </p:txBody>
      </p:sp>
      <p:sp>
        <p:nvSpPr>
          <p:cNvPr id="24579" name="正方形/長方形 5"/>
          <p:cNvSpPr>
            <a:spLocks noChangeArrowheads="1"/>
          </p:cNvSpPr>
          <p:nvPr/>
        </p:nvSpPr>
        <p:spPr bwMode="auto">
          <a:xfrm>
            <a:off x="468313" y="2708920"/>
            <a:ext cx="8351837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ja-JP" altLang="en-US" sz="2200" dirty="0">
                <a:latin typeface="IPAゴシック" pitchFamily="49" charset="-128"/>
                <a:ea typeface="IPAゴシック" pitchFamily="49" charset="-128"/>
              </a:rPr>
              <a:t>頂点</a:t>
            </a:r>
            <a:r>
              <a:rPr lang="ja-JP" altLang="en-US" sz="2200" dirty="0" smtClean="0">
                <a:latin typeface="IPAゴシック" pitchFamily="49" charset="-128"/>
                <a:ea typeface="IPAゴシック" pitchFamily="49" charset="-128"/>
              </a:rPr>
              <a:t>は</a:t>
            </a:r>
            <a:r>
              <a:rPr lang="en-US" altLang="ja-JP" sz="2200" dirty="0" smtClean="0">
                <a:latin typeface="IPAゴシック" pitchFamily="49" charset="-128"/>
                <a:ea typeface="IPAゴシック" pitchFamily="49" charset="-128"/>
              </a:rPr>
              <a:t>､</a:t>
            </a:r>
            <a:r>
              <a:rPr lang="ja-JP" altLang="en-US" sz="2200" dirty="0" smtClean="0">
                <a:latin typeface="IPAゴシック" pitchFamily="49" charset="-128"/>
                <a:ea typeface="IPAゴシック" pitchFamily="49" charset="-128"/>
              </a:rPr>
              <a:t>次々</a:t>
            </a:r>
            <a:r>
              <a:rPr lang="ja-JP" altLang="en-US" sz="2200" dirty="0">
                <a:latin typeface="IPAゴシック" pitchFamily="49" charset="-128"/>
                <a:ea typeface="IPAゴシック" pitchFamily="49" charset="-128"/>
              </a:rPr>
              <a:t>とネットワークに加わる</a:t>
            </a:r>
            <a:r>
              <a:rPr lang="ja-JP" altLang="en-US" sz="2200" dirty="0">
                <a:solidFill>
                  <a:srgbClr val="00B050"/>
                </a:solidFill>
                <a:latin typeface="IPAゴシック" pitchFamily="49" charset="-128"/>
                <a:ea typeface="IPAゴシック" pitchFamily="49" charset="-128"/>
              </a:rPr>
              <a:t>（成長）</a:t>
            </a:r>
            <a:endParaRPr lang="en-US" altLang="ja-JP" sz="2200" dirty="0">
              <a:solidFill>
                <a:srgbClr val="00B050"/>
              </a:solidFill>
              <a:latin typeface="IPAゴシック" pitchFamily="49" charset="-128"/>
              <a:ea typeface="IPAゴシック" pitchFamily="49" charset="-128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ja-JP" altLang="en-US" sz="2200" dirty="0">
                <a:latin typeface="IPAゴシック" pitchFamily="49" charset="-128"/>
                <a:ea typeface="IPAゴシック" pitchFamily="49" charset="-128"/>
              </a:rPr>
              <a:t>加わった頂点</a:t>
            </a:r>
            <a:r>
              <a:rPr lang="ja-JP" altLang="en-US" sz="2200" dirty="0" smtClean="0">
                <a:latin typeface="IPAゴシック" pitchFamily="49" charset="-128"/>
                <a:ea typeface="IPAゴシック" pitchFamily="49" charset="-128"/>
              </a:rPr>
              <a:t>は</a:t>
            </a:r>
            <a:r>
              <a:rPr lang="en-US" altLang="ja-JP" sz="2200" dirty="0" smtClean="0">
                <a:latin typeface="IPAゴシック" pitchFamily="49" charset="-128"/>
                <a:ea typeface="IPAゴシック" pitchFamily="49" charset="-128"/>
              </a:rPr>
              <a:t>､</a:t>
            </a:r>
            <a:r>
              <a:rPr lang="ja-JP" altLang="en-US" sz="2200" dirty="0" smtClean="0">
                <a:latin typeface="IPAゴシック" pitchFamily="49" charset="-128"/>
                <a:ea typeface="IPAゴシック" pitchFamily="49" charset="-128"/>
              </a:rPr>
              <a:t>その</a:t>
            </a:r>
            <a:r>
              <a:rPr lang="ja-JP" altLang="en-US" sz="2200" dirty="0">
                <a:latin typeface="IPAゴシック" pitchFamily="49" charset="-128"/>
                <a:ea typeface="IPAゴシック" pitchFamily="49" charset="-128"/>
              </a:rPr>
              <a:t>時点で次数の高い頂点に結びつきやすい　</a:t>
            </a:r>
            <a:r>
              <a:rPr lang="ja-JP" altLang="en-US" sz="2200" dirty="0">
                <a:solidFill>
                  <a:srgbClr val="00B050"/>
                </a:solidFill>
                <a:latin typeface="IPAゴシック" pitchFamily="49" charset="-128"/>
                <a:ea typeface="IPAゴシック" pitchFamily="49" charset="-128"/>
              </a:rPr>
              <a:t>（優位的選択）</a:t>
            </a:r>
          </a:p>
        </p:txBody>
      </p:sp>
      <p:sp>
        <p:nvSpPr>
          <p:cNvPr id="24581" name="正方形/長方形 9"/>
          <p:cNvSpPr>
            <a:spLocks noChangeArrowheads="1"/>
          </p:cNvSpPr>
          <p:nvPr/>
        </p:nvSpPr>
        <p:spPr bwMode="auto">
          <a:xfrm>
            <a:off x="468313" y="4803775"/>
            <a:ext cx="806450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ja-JP" altLang="en-US" sz="2200" dirty="0">
                <a:latin typeface="IPAゴシック" pitchFamily="49" charset="-128"/>
                <a:ea typeface="IPAゴシック" pitchFamily="49" charset="-128"/>
              </a:rPr>
              <a:t>次数が高くなった頂点</a:t>
            </a:r>
            <a:r>
              <a:rPr lang="ja-JP" altLang="en-US" sz="2200" dirty="0" smtClean="0">
                <a:latin typeface="IPAゴシック" pitchFamily="49" charset="-128"/>
                <a:ea typeface="IPAゴシック" pitchFamily="49" charset="-128"/>
              </a:rPr>
              <a:t>は</a:t>
            </a:r>
            <a:r>
              <a:rPr lang="en-US" altLang="ja-JP" sz="2200" dirty="0" smtClean="0">
                <a:latin typeface="IPAゴシック" pitchFamily="49" charset="-128"/>
                <a:ea typeface="IPAゴシック" pitchFamily="49" charset="-128"/>
              </a:rPr>
              <a:t>､</a:t>
            </a:r>
            <a:r>
              <a:rPr lang="ja-JP" altLang="en-US" sz="2200" dirty="0" smtClean="0">
                <a:latin typeface="IPAゴシック" pitchFamily="49" charset="-128"/>
                <a:ea typeface="IPAゴシック" pitchFamily="49" charset="-128"/>
              </a:rPr>
              <a:t>その後</a:t>
            </a:r>
            <a:r>
              <a:rPr lang="ja-JP" altLang="en-US" sz="2200" dirty="0">
                <a:latin typeface="IPAゴシック" pitchFamily="49" charset="-128"/>
                <a:ea typeface="IPAゴシック" pitchFamily="49" charset="-128"/>
              </a:rPr>
              <a:t>も新しい枝を獲得しやすい</a:t>
            </a:r>
            <a:r>
              <a:rPr lang="en-US" altLang="ja-JP" sz="2200" dirty="0">
                <a:latin typeface="IPAゴシック" pitchFamily="49" charset="-128"/>
                <a:ea typeface="IPAゴシック" pitchFamily="49" charset="-128"/>
              </a:rPr>
              <a:t/>
            </a:r>
            <a:br>
              <a:rPr lang="en-US" altLang="ja-JP" sz="2200" dirty="0">
                <a:latin typeface="IPAゴシック" pitchFamily="49" charset="-128"/>
                <a:ea typeface="IPAゴシック" pitchFamily="49" charset="-128"/>
              </a:rPr>
            </a:br>
            <a:r>
              <a:rPr lang="ja-JP" altLang="en-US" sz="2200" dirty="0">
                <a:latin typeface="IPAゴシック" pitchFamily="49" charset="-128"/>
                <a:ea typeface="IPAゴシック" pitchFamily="49" charset="-128"/>
              </a:rPr>
              <a:t>⇒ハブになりやすい</a:t>
            </a:r>
            <a:endParaRPr lang="en-US" altLang="ja-JP" sz="2200" dirty="0">
              <a:latin typeface="IPAゴシック" pitchFamily="49" charset="-128"/>
              <a:ea typeface="IPAゴシック" pitchFamily="49" charset="-128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ja-JP" altLang="en-US" sz="2200" dirty="0">
                <a:latin typeface="IPAゴシック" pitchFamily="49" charset="-128"/>
                <a:ea typeface="IPAゴシック" pitchFamily="49" charset="-128"/>
              </a:rPr>
              <a:t>次数獲得競争に一度破れる</a:t>
            </a:r>
            <a:r>
              <a:rPr lang="ja-JP" altLang="en-US" sz="2200" dirty="0" smtClean="0">
                <a:latin typeface="IPAゴシック" pitchFamily="49" charset="-128"/>
                <a:ea typeface="IPAゴシック" pitchFamily="49" charset="-128"/>
              </a:rPr>
              <a:t>と</a:t>
            </a:r>
            <a:r>
              <a:rPr lang="en-US" altLang="ja-JP" sz="2200" dirty="0">
                <a:latin typeface="IPAゴシック" pitchFamily="49" charset="-128"/>
                <a:ea typeface="IPAゴシック" pitchFamily="49" charset="-128"/>
              </a:rPr>
              <a:t>､</a:t>
            </a:r>
            <a:r>
              <a:rPr lang="ja-JP" altLang="en-US" sz="2200" dirty="0" smtClean="0">
                <a:latin typeface="IPAゴシック" pitchFamily="49" charset="-128"/>
                <a:ea typeface="IPAゴシック" pitchFamily="49" charset="-128"/>
              </a:rPr>
              <a:t>ハブ</a:t>
            </a:r>
            <a:r>
              <a:rPr lang="ja-JP" altLang="en-US" sz="2200" dirty="0">
                <a:latin typeface="IPAゴシック" pitchFamily="49" charset="-128"/>
                <a:ea typeface="IPAゴシック" pitchFamily="49" charset="-128"/>
              </a:rPr>
              <a:t>になるのは困難</a:t>
            </a:r>
          </a:p>
        </p:txBody>
      </p:sp>
      <p:grpSp>
        <p:nvGrpSpPr>
          <p:cNvPr id="2" name="グループ化 1"/>
          <p:cNvGrpSpPr/>
          <p:nvPr/>
        </p:nvGrpSpPr>
        <p:grpSpPr>
          <a:xfrm>
            <a:off x="4103688" y="3861049"/>
            <a:ext cx="2081907" cy="647452"/>
            <a:chOff x="4103688" y="3861049"/>
            <a:chExt cx="2081907" cy="647452"/>
          </a:xfrm>
        </p:grpSpPr>
        <p:sp>
          <p:nvSpPr>
            <p:cNvPr id="3" name="下矢印 2"/>
            <p:cNvSpPr/>
            <p:nvPr/>
          </p:nvSpPr>
          <p:spPr>
            <a:xfrm>
              <a:off x="4103688" y="3861049"/>
              <a:ext cx="684336" cy="647452"/>
            </a:xfrm>
            <a:prstGeom prst="downArrow">
              <a:avLst/>
            </a:prstGeom>
            <a:gradFill flip="none" rotWithShape="1">
              <a:gsLst>
                <a:gs pos="0">
                  <a:srgbClr val="00B050">
                    <a:tint val="66000"/>
                    <a:satMod val="160000"/>
                  </a:srgbClr>
                </a:gs>
                <a:gs pos="50000">
                  <a:srgbClr val="00B050">
                    <a:tint val="44500"/>
                    <a:satMod val="160000"/>
                  </a:srgbClr>
                </a:gs>
                <a:gs pos="100000">
                  <a:srgbClr val="00B050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24582" name="正方形/長方形 10"/>
            <p:cNvSpPr>
              <a:spLocks noChangeArrowheads="1"/>
            </p:cNvSpPr>
            <p:nvPr/>
          </p:nvSpPr>
          <p:spPr bwMode="auto">
            <a:xfrm>
              <a:off x="4860032" y="3984720"/>
              <a:ext cx="1325563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ja-JP" altLang="en-US" sz="2000" dirty="0">
                  <a:latin typeface="IPAゴシック" pitchFamily="49" charset="-128"/>
                  <a:ea typeface="IPAゴシック" pitchFamily="49" charset="-128"/>
                </a:rPr>
                <a:t>結果</a:t>
              </a:r>
              <a:r>
                <a:rPr lang="en-US" altLang="ja-JP" sz="2000" dirty="0">
                  <a:latin typeface="IPAゴシック" pitchFamily="49" charset="-128"/>
                  <a:ea typeface="IPAゴシック" pitchFamily="49" charset="-128"/>
                </a:rPr>
                <a:t>…</a:t>
              </a:r>
              <a:endParaRPr lang="ja-JP" altLang="en-US" sz="2000" dirty="0">
                <a:latin typeface="IPAゴシック" pitchFamily="49" charset="-128"/>
                <a:ea typeface="IPAゴシック" pitchFamily="49" charset="-128"/>
              </a:endParaRPr>
            </a:p>
          </p:txBody>
        </p:sp>
      </p:grpSp>
      <p:sp>
        <p:nvSpPr>
          <p:cNvPr id="24584" name="テキスト ボックス 8"/>
          <p:cNvSpPr txBox="1">
            <a:spLocks noChangeArrowheads="1"/>
          </p:cNvSpPr>
          <p:nvPr/>
        </p:nvSpPr>
        <p:spPr bwMode="auto">
          <a:xfrm>
            <a:off x="468313" y="620713"/>
            <a:ext cx="80645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9pPr>
          </a:lstStyle>
          <a:p>
            <a:r>
              <a:rPr lang="en-US" altLang="ja-JP" sz="3200" dirty="0" smtClean="0">
                <a:latin typeface="IPAゴシック" pitchFamily="49" charset="-128"/>
                <a:ea typeface="IPAゴシック" pitchFamily="49" charset="-128"/>
              </a:rPr>
              <a:t>2.3 </a:t>
            </a:r>
            <a:r>
              <a:rPr lang="en-US" altLang="ja-JP" sz="3200" dirty="0">
                <a:latin typeface="IPAゴシック" pitchFamily="49" charset="-128"/>
                <a:ea typeface="IPAゴシック" pitchFamily="49" charset="-128"/>
              </a:rPr>
              <a:t>-</a:t>
            </a:r>
            <a:r>
              <a:rPr lang="ja-JP" altLang="en-US" sz="3200" dirty="0">
                <a:latin typeface="IPAゴシック" pitchFamily="49" charset="-128"/>
                <a:ea typeface="IPAゴシック" pitchFamily="49" charset="-128"/>
              </a:rPr>
              <a:t>代表的モデル：</a:t>
            </a:r>
            <a:r>
              <a:rPr lang="en-US" altLang="ja-JP" sz="3200" dirty="0">
                <a:latin typeface="IPA Pゴシック" pitchFamily="50" charset="-128"/>
                <a:ea typeface="IPA Pゴシック" pitchFamily="50" charset="-128"/>
              </a:rPr>
              <a:t>BA</a:t>
            </a:r>
            <a:r>
              <a:rPr lang="ja-JP" altLang="en-US" sz="3200" dirty="0">
                <a:latin typeface="IPAゴシック" pitchFamily="49" charset="-128"/>
                <a:ea typeface="IPAゴシック" pitchFamily="49" charset="-128"/>
              </a:rPr>
              <a:t>モデル</a:t>
            </a:r>
            <a:r>
              <a:rPr lang="en-US" altLang="ja-JP" sz="3200" dirty="0">
                <a:latin typeface="IPAゴシック" pitchFamily="49" charset="-128"/>
                <a:ea typeface="IPAゴシック" pitchFamily="49" charset="-128"/>
              </a:rPr>
              <a:t>-</a:t>
            </a:r>
            <a:endParaRPr lang="ja-JP" altLang="en-US" sz="3200" dirty="0">
              <a:latin typeface="IPAゴシック" pitchFamily="49" charset="-128"/>
              <a:ea typeface="IPAゴシック" pitchFamily="49" charset="-128"/>
            </a:endParaRPr>
          </a:p>
        </p:txBody>
      </p:sp>
      <p:sp>
        <p:nvSpPr>
          <p:cNvPr id="11" name="Rectangle 6"/>
          <p:cNvSpPr>
            <a:spLocks noGrp="1" noChangeArrowheads="1"/>
          </p:cNvSpPr>
          <p:nvPr>
            <p:ph type="ftr" sz="quarter" idx="4294967295"/>
          </p:nvPr>
        </p:nvSpPr>
        <p:spPr>
          <a:xfrm>
            <a:off x="-23307" y="6480720"/>
            <a:ext cx="8651063" cy="260648"/>
          </a:xfrm>
          <a:prstGeom prst="rect">
            <a:avLst/>
          </a:prstGeom>
          <a:ln/>
        </p:spPr>
        <p:txBody>
          <a:bodyPr/>
          <a:lstStyle>
            <a:lvl1pPr algn="l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ja-JP" altLang="en-US" sz="1100" smtClean="0"/>
              <a:t>修正版</a:t>
            </a:r>
            <a:r>
              <a:rPr lang="en-US" altLang="ja-JP" sz="1100" smtClean="0"/>
              <a:t>BA</a:t>
            </a:r>
            <a:r>
              <a:rPr lang="ja-JP" altLang="en-US" sz="1100" smtClean="0"/>
              <a:t>モデルで生成したネットワークのスケールフリー性判定計算実験　　　卒業演習発表会　　　田中勇歩（谷聖一研究室）</a:t>
            </a:r>
            <a:endParaRPr lang="ja-JP" altLang="en-US" sz="1100" dirty="0"/>
          </a:p>
        </p:txBody>
      </p:sp>
      <p:sp>
        <p:nvSpPr>
          <p:cNvPr id="12" name="スライド番号プレースホルダー 6"/>
          <p:cNvSpPr>
            <a:spLocks noGrp="1"/>
          </p:cNvSpPr>
          <p:nvPr>
            <p:ph type="sldNum" sz="quarter" idx="12"/>
          </p:nvPr>
        </p:nvSpPr>
        <p:spPr bwMode="auto">
          <a:xfrm>
            <a:off x="8234063" y="6453188"/>
            <a:ext cx="874441" cy="4048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B4DD223-A1D0-4DE8-AFD0-D99F82140F00}" type="slidenum">
              <a:rPr lang="ja-JP" altLang="en-US" smtClean="0">
                <a:solidFill>
                  <a:schemeClr val="bg1"/>
                </a:solidFill>
                <a:latin typeface="IPAゴシック" pitchFamily="49" charset="-128"/>
                <a:ea typeface="IPAゴシック" pitchFamily="49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r>
              <a:rPr lang="en-US" altLang="ja-JP" dirty="0" smtClean="0">
                <a:solidFill>
                  <a:schemeClr val="bg1"/>
                </a:solidFill>
                <a:latin typeface="IPAゴシック" pitchFamily="49" charset="-128"/>
                <a:ea typeface="IPAゴシック" pitchFamily="49" charset="-128"/>
              </a:rPr>
              <a:t>/78</a:t>
            </a:r>
            <a:endParaRPr lang="ja-JP" altLang="en-US" dirty="0">
              <a:solidFill>
                <a:schemeClr val="bg1"/>
              </a:solidFill>
              <a:latin typeface="IPAゴシック" pitchFamily="49" charset="-128"/>
              <a:ea typeface="IPAゴシック" pitchFamily="49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正方形/長方形 9"/>
          <p:cNvSpPr/>
          <p:nvPr/>
        </p:nvSpPr>
        <p:spPr>
          <a:xfrm>
            <a:off x="468313" y="1492721"/>
            <a:ext cx="8064500" cy="3478212"/>
          </a:xfrm>
          <a:prstGeom prst="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000" u="sng" dirty="0">
                <a:latin typeface="IPAゴシック" pitchFamily="49" charset="-128"/>
                <a:ea typeface="IPAゴシック" pitchFamily="49" charset="-128"/>
              </a:rPr>
              <a:t>ＢＡモデルのアルゴリズム</a:t>
            </a:r>
            <a:endParaRPr lang="en-US" altLang="ja-JP" sz="2000" u="sng" dirty="0">
              <a:latin typeface="IPAゴシック" pitchFamily="49" charset="-128"/>
              <a:ea typeface="IPAゴシック" pitchFamily="49" charset="-128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ja-JP" altLang="en-US" sz="2000" dirty="0">
                <a:latin typeface="IPAゴシック" pitchFamily="49" charset="-128"/>
                <a:ea typeface="IPAゴシック" pitchFamily="49" charset="-128"/>
              </a:rPr>
              <a:t>ｎ＞１個の頂点から</a:t>
            </a:r>
            <a:r>
              <a:rPr lang="ja-JP" altLang="en-US" sz="2000" dirty="0" smtClean="0">
                <a:latin typeface="IPAゴシック" pitchFamily="49" charset="-128"/>
                <a:ea typeface="IPAゴシック" pitchFamily="49" charset="-128"/>
              </a:rPr>
              <a:t>なるグラフ</a:t>
            </a:r>
            <a:r>
              <a:rPr lang="ja-JP" altLang="en-US" sz="2000" dirty="0">
                <a:latin typeface="IPAゴシック" pitchFamily="49" charset="-128"/>
                <a:ea typeface="IPAゴシック" pitchFamily="49" charset="-128"/>
              </a:rPr>
              <a:t>を</a:t>
            </a:r>
            <a:r>
              <a:rPr lang="ja-JP" altLang="en-US" sz="2000" dirty="0" smtClean="0">
                <a:latin typeface="IPAゴシック" pitchFamily="49" charset="-128"/>
                <a:ea typeface="IPAゴシック" pitchFamily="49" charset="-128"/>
              </a:rPr>
              <a:t>置く</a:t>
            </a:r>
            <a:endParaRPr lang="en-US" altLang="ja-JP" sz="2000" dirty="0">
              <a:latin typeface="IPAゴシック" pitchFamily="49" charset="-128"/>
              <a:ea typeface="IPAゴシック" pitchFamily="49" charset="-128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ja-JP" altLang="en-US" sz="2000" dirty="0">
                <a:latin typeface="IPAゴシック" pitchFamily="49" charset="-128"/>
                <a:ea typeface="IPAゴシック" pitchFamily="49" charset="-128"/>
              </a:rPr>
              <a:t>新しい頂点を１個追加し</a:t>
            </a:r>
            <a:r>
              <a:rPr lang="ja-JP" altLang="en-US" sz="2000" dirty="0">
                <a:solidFill>
                  <a:srgbClr val="00B050"/>
                </a:solidFill>
                <a:latin typeface="IPAゴシック" pitchFamily="49" charset="-128"/>
                <a:ea typeface="IPAゴシック" pitchFamily="49" charset="-128"/>
              </a:rPr>
              <a:t>（成長</a:t>
            </a:r>
            <a:r>
              <a:rPr lang="ja-JP" altLang="en-US" sz="2000" dirty="0" smtClean="0">
                <a:solidFill>
                  <a:srgbClr val="00B050"/>
                </a:solidFill>
                <a:latin typeface="IPAゴシック" pitchFamily="49" charset="-128"/>
                <a:ea typeface="IPAゴシック" pitchFamily="49" charset="-128"/>
              </a:rPr>
              <a:t>）</a:t>
            </a:r>
            <a:r>
              <a:rPr lang="en-US" altLang="ja-JP" sz="2000" dirty="0">
                <a:latin typeface="IPAゴシック" pitchFamily="49" charset="-128"/>
                <a:ea typeface="IPAゴシック" pitchFamily="49" charset="-128"/>
              </a:rPr>
              <a:t>､</a:t>
            </a:r>
            <a:r>
              <a:rPr lang="ja-JP" altLang="en-US" sz="2000" dirty="0" smtClean="0">
                <a:latin typeface="IPAゴシック" pitchFamily="49" charset="-128"/>
                <a:ea typeface="IPAゴシック" pitchFamily="49" charset="-128"/>
              </a:rPr>
              <a:t>すで</a:t>
            </a:r>
            <a:r>
              <a:rPr lang="ja-JP" altLang="en-US" sz="2000" dirty="0">
                <a:latin typeface="IPAゴシック" pitchFamily="49" charset="-128"/>
                <a:ea typeface="IPAゴシック" pitchFamily="49" charset="-128"/>
              </a:rPr>
              <a:t>に存在しているｎ個の頂点に対して枝を</a:t>
            </a:r>
            <a:r>
              <a:rPr lang="ja-JP" altLang="en-US" sz="2000" dirty="0" smtClean="0">
                <a:latin typeface="IPAゴシック" pitchFamily="49" charset="-128"/>
                <a:ea typeface="IPAゴシック" pitchFamily="49" charset="-128"/>
              </a:rPr>
              <a:t>張る</a:t>
            </a:r>
            <a:r>
              <a:rPr lang="en-US" altLang="ja-JP" sz="2000" dirty="0" smtClean="0">
                <a:latin typeface="IPAゴシック" pitchFamily="49" charset="-128"/>
                <a:ea typeface="IPAゴシック" pitchFamily="49" charset="-128"/>
              </a:rPr>
              <a:t>｡</a:t>
            </a:r>
            <a:r>
              <a:rPr lang="ja-JP" altLang="en-US" sz="2000" dirty="0" smtClean="0">
                <a:latin typeface="IPAゴシック" pitchFamily="49" charset="-128"/>
                <a:ea typeface="IPAゴシック" pitchFamily="49" charset="-128"/>
              </a:rPr>
              <a:t>この時</a:t>
            </a:r>
            <a:r>
              <a:rPr lang="en-US" altLang="ja-JP" sz="2000" dirty="0" smtClean="0">
                <a:latin typeface="IPAゴシック" pitchFamily="49" charset="-128"/>
                <a:ea typeface="IPAゴシック" pitchFamily="49" charset="-128"/>
              </a:rPr>
              <a:t>､</a:t>
            </a:r>
            <a:r>
              <a:rPr lang="ja-JP" altLang="en-US" sz="2000" dirty="0" smtClean="0">
                <a:latin typeface="IPAゴシック" pitchFamily="49" charset="-128"/>
                <a:ea typeface="IPAゴシック" pitchFamily="49" charset="-128"/>
              </a:rPr>
              <a:t>新しい</a:t>
            </a:r>
            <a:r>
              <a:rPr lang="ja-JP" altLang="en-US" sz="2000" dirty="0">
                <a:latin typeface="IPAゴシック" pitchFamily="49" charset="-128"/>
                <a:ea typeface="IPAゴシック" pitchFamily="49" charset="-128"/>
              </a:rPr>
              <a:t>枝が張られる確率</a:t>
            </a:r>
            <a:r>
              <a:rPr lang="ja-JP" altLang="en-US" sz="2000" dirty="0" smtClean="0">
                <a:latin typeface="IPAゴシック" pitchFamily="49" charset="-128"/>
                <a:ea typeface="IPAゴシック" pitchFamily="49" charset="-128"/>
              </a:rPr>
              <a:t>は</a:t>
            </a:r>
            <a:r>
              <a:rPr lang="en-US" altLang="ja-JP" sz="2000" dirty="0" smtClean="0">
                <a:latin typeface="IPAゴシック" pitchFamily="49" charset="-128"/>
                <a:ea typeface="IPAゴシック" pitchFamily="49" charset="-128"/>
              </a:rPr>
              <a:t>､</a:t>
            </a:r>
            <a:r>
              <a:rPr lang="ja-JP" altLang="en-US" sz="2000" dirty="0" smtClean="0">
                <a:latin typeface="IPAゴシック" pitchFamily="49" charset="-128"/>
                <a:ea typeface="IPAゴシック" pitchFamily="49" charset="-128"/>
              </a:rPr>
              <a:t>各頂点</a:t>
            </a:r>
            <a:r>
              <a:rPr lang="ja-JP" altLang="en-US" sz="2000" dirty="0">
                <a:latin typeface="IPAゴシック" pitchFamily="49" charset="-128"/>
                <a:ea typeface="IPAゴシック" pitchFamily="49" charset="-128"/>
              </a:rPr>
              <a:t>のその時点での次数ｋと総次数に比例</a:t>
            </a:r>
            <a:r>
              <a:rPr lang="ja-JP" altLang="en-US" sz="2000" dirty="0" smtClean="0">
                <a:latin typeface="IPAゴシック" pitchFamily="49" charset="-128"/>
                <a:ea typeface="IPAゴシック" pitchFamily="49" charset="-128"/>
              </a:rPr>
              <a:t>する</a:t>
            </a:r>
            <a:r>
              <a:rPr lang="ja-JP" altLang="en-US" sz="2000" dirty="0" smtClean="0">
                <a:solidFill>
                  <a:srgbClr val="00B050"/>
                </a:solidFill>
                <a:latin typeface="IPAゴシック" pitchFamily="49" charset="-128"/>
                <a:ea typeface="IPAゴシック" pitchFamily="49" charset="-128"/>
              </a:rPr>
              <a:t>（</a:t>
            </a:r>
            <a:r>
              <a:rPr lang="ja-JP" altLang="en-US" sz="2000" dirty="0">
                <a:solidFill>
                  <a:srgbClr val="00B050"/>
                </a:solidFill>
                <a:latin typeface="IPAゴシック" pitchFamily="49" charset="-128"/>
                <a:ea typeface="IPAゴシック" pitchFamily="49" charset="-128"/>
              </a:rPr>
              <a:t>優先的選択）</a:t>
            </a:r>
            <a:r>
              <a:rPr lang="en-US" altLang="ja-JP" sz="2000" dirty="0">
                <a:solidFill>
                  <a:srgbClr val="7030A0"/>
                </a:solidFill>
                <a:latin typeface="IPAゴシック" pitchFamily="49" charset="-128"/>
                <a:ea typeface="IPAゴシック" pitchFamily="49" charset="-128"/>
              </a:rPr>
              <a:t/>
            </a:r>
            <a:br>
              <a:rPr lang="en-US" altLang="ja-JP" sz="2000" dirty="0">
                <a:solidFill>
                  <a:srgbClr val="7030A0"/>
                </a:solidFill>
                <a:latin typeface="IPAゴシック" pitchFamily="49" charset="-128"/>
                <a:ea typeface="IPAゴシック" pitchFamily="49" charset="-128"/>
              </a:rPr>
            </a:br>
            <a:r>
              <a:rPr lang="ja-JP" altLang="en-US" sz="2000" dirty="0">
                <a:latin typeface="IPAゴシック" pitchFamily="49" charset="-128"/>
                <a:ea typeface="IPAゴシック" pitchFamily="49" charset="-128"/>
              </a:rPr>
              <a:t>すなわち</a:t>
            </a:r>
            <a:r>
              <a:rPr lang="en-US" altLang="ja-JP" sz="2000" dirty="0">
                <a:latin typeface="IPAゴシック" pitchFamily="49" charset="-128"/>
                <a:ea typeface="IPAゴシック" pitchFamily="49" charset="-128"/>
              </a:rPr>
              <a:t/>
            </a:r>
            <a:br>
              <a:rPr lang="en-US" altLang="ja-JP" sz="2000" dirty="0">
                <a:latin typeface="IPAゴシック" pitchFamily="49" charset="-128"/>
                <a:ea typeface="IPAゴシック" pitchFamily="49" charset="-128"/>
              </a:rPr>
            </a:br>
            <a:r>
              <a:rPr lang="en-US" altLang="ja-JP" sz="2000" dirty="0">
                <a:latin typeface="IPAゴシック" pitchFamily="49" charset="-128"/>
                <a:ea typeface="IPAゴシック" pitchFamily="49" charset="-128"/>
              </a:rPr>
              <a:t/>
            </a:r>
            <a:br>
              <a:rPr lang="en-US" altLang="ja-JP" sz="2000" dirty="0">
                <a:latin typeface="IPAゴシック" pitchFamily="49" charset="-128"/>
                <a:ea typeface="IPAゴシック" pitchFamily="49" charset="-128"/>
              </a:rPr>
            </a:br>
            <a:r>
              <a:rPr lang="en-US" altLang="ja-JP" sz="2000" dirty="0">
                <a:latin typeface="IPAゴシック" pitchFamily="49" charset="-128"/>
                <a:ea typeface="IPAゴシック" pitchFamily="49" charset="-128"/>
              </a:rPr>
              <a:t/>
            </a:r>
            <a:br>
              <a:rPr lang="en-US" altLang="ja-JP" sz="2000" dirty="0">
                <a:latin typeface="IPAゴシック" pitchFamily="49" charset="-128"/>
                <a:ea typeface="IPAゴシック" pitchFamily="49" charset="-128"/>
              </a:rPr>
            </a:br>
            <a:r>
              <a:rPr lang="en-US" altLang="ja-JP" sz="2000" dirty="0">
                <a:latin typeface="IPAゴシック" pitchFamily="49" charset="-128"/>
                <a:ea typeface="IPAゴシック" pitchFamily="49" charset="-128"/>
              </a:rPr>
              <a:t/>
            </a:r>
            <a:br>
              <a:rPr lang="en-US" altLang="ja-JP" sz="2000" dirty="0">
                <a:latin typeface="IPAゴシック" pitchFamily="49" charset="-128"/>
                <a:ea typeface="IPAゴシック" pitchFamily="49" charset="-128"/>
              </a:rPr>
            </a:br>
            <a:r>
              <a:rPr lang="ja-JP" altLang="en-US" sz="2000" dirty="0">
                <a:latin typeface="IPAゴシック" pitchFamily="49" charset="-128"/>
                <a:ea typeface="IPAゴシック" pitchFamily="49" charset="-128"/>
              </a:rPr>
              <a:t>の確率で</a:t>
            </a:r>
            <a:r>
              <a:rPr lang="ja-JP" altLang="en-US" sz="2000" dirty="0" smtClean="0">
                <a:latin typeface="IPAゴシック" pitchFamily="49" charset="-128"/>
                <a:ea typeface="IPAゴシック" pitchFamily="49" charset="-128"/>
              </a:rPr>
              <a:t>ある</a:t>
            </a:r>
            <a:endParaRPr lang="en-US" altLang="ja-JP" sz="2000" dirty="0">
              <a:latin typeface="IPAゴシック" pitchFamily="49" charset="-128"/>
              <a:ea typeface="IPAゴシック" pitchFamily="49" charset="-128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ja-JP" altLang="en-US" sz="2000" dirty="0">
                <a:latin typeface="IPAゴシック" pitchFamily="49" charset="-128"/>
                <a:ea typeface="IPAゴシック" pitchFamily="49" charset="-128"/>
              </a:rPr>
              <a:t>指定の頂点数になる</a:t>
            </a:r>
            <a:r>
              <a:rPr lang="ja-JP" altLang="en-US" sz="2000" dirty="0" smtClean="0">
                <a:latin typeface="IPAゴシック" pitchFamily="49" charset="-128"/>
                <a:ea typeface="IPAゴシック" pitchFamily="49" charset="-128"/>
              </a:rPr>
              <a:t>まで</a:t>
            </a:r>
            <a:r>
              <a:rPr lang="en-US" altLang="ja-JP" sz="2000" dirty="0" smtClean="0">
                <a:latin typeface="IPAゴシック" pitchFamily="49" charset="-128"/>
                <a:ea typeface="IPAゴシック" pitchFamily="49" charset="-128"/>
              </a:rPr>
              <a:t>､</a:t>
            </a:r>
            <a:r>
              <a:rPr lang="en-US" altLang="ja-JP" sz="2000" dirty="0" smtClean="0">
                <a:latin typeface="IPA Pゴシック" pitchFamily="50" charset="-128"/>
                <a:ea typeface="IPA Pゴシック" pitchFamily="50" charset="-128"/>
              </a:rPr>
              <a:t>Step2</a:t>
            </a:r>
            <a:r>
              <a:rPr lang="ja-JP" altLang="en-US" sz="2000" dirty="0">
                <a:latin typeface="IPAゴシック" pitchFamily="49" charset="-128"/>
                <a:ea typeface="IPAゴシック" pitchFamily="49" charset="-128"/>
              </a:rPr>
              <a:t>を</a:t>
            </a:r>
            <a:r>
              <a:rPr lang="ja-JP" altLang="en-US" sz="2000" dirty="0" smtClean="0">
                <a:latin typeface="IPAゴシック" pitchFamily="49" charset="-128"/>
                <a:ea typeface="IPAゴシック" pitchFamily="49" charset="-128"/>
              </a:rPr>
              <a:t>繰り返す</a:t>
            </a:r>
            <a:endParaRPr lang="en-US" altLang="ja-JP" sz="2000" dirty="0">
              <a:latin typeface="IPAゴシック" pitchFamily="49" charset="-128"/>
              <a:ea typeface="IPAゴシック" pitchFamily="49" charset="-128"/>
            </a:endParaRPr>
          </a:p>
        </p:txBody>
      </p:sp>
      <p:sp>
        <p:nvSpPr>
          <p:cNvPr id="25603" name="スライド番号プレースホルダー 1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9pPr>
          </a:lstStyle>
          <a:p>
            <a:fld id="{47967839-F61C-4C35-AA04-8DAE4DE6268C}" type="slidenum">
              <a:rPr lang="ja-JP" altLang="en-US" smtClean="0">
                <a:solidFill>
                  <a:schemeClr val="bg1"/>
                </a:solidFill>
                <a:latin typeface="IPAゴシック" pitchFamily="49" charset="-128"/>
                <a:ea typeface="IPAゴシック" pitchFamily="49" charset="-128"/>
              </a:rPr>
              <a:pPr/>
              <a:t>19</a:t>
            </a:fld>
            <a:r>
              <a:rPr lang="en-US" altLang="ja-JP" dirty="0">
                <a:solidFill>
                  <a:schemeClr val="bg1"/>
                </a:solidFill>
                <a:latin typeface="IPAゴシック" pitchFamily="49" charset="-128"/>
                <a:ea typeface="IPAゴシック" pitchFamily="49" charset="-128"/>
              </a:rPr>
              <a:t>/78</a:t>
            </a:r>
            <a:endParaRPr lang="ja-JP" altLang="en-US">
              <a:solidFill>
                <a:schemeClr val="bg1"/>
              </a:solidFill>
              <a:latin typeface="IPAゴシック" pitchFamily="49" charset="-128"/>
              <a:ea typeface="IPAゴシック" pitchFamily="49" charset="-128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>
              <a:solidFill>
                <a:schemeClr val="bg1"/>
              </a:solidFill>
              <a:latin typeface="IPAゴシック" pitchFamily="49" charset="-128"/>
              <a:ea typeface="IPAゴシック" pitchFamily="49" charset="-128"/>
            </a:endParaRPr>
          </a:p>
        </p:txBody>
      </p:sp>
      <p:sp>
        <p:nvSpPr>
          <p:cNvPr id="25604" name="正方形/長方形 8"/>
          <p:cNvSpPr>
            <a:spLocks noChangeArrowheads="1"/>
          </p:cNvSpPr>
          <p:nvPr/>
        </p:nvSpPr>
        <p:spPr bwMode="auto">
          <a:xfrm>
            <a:off x="468313" y="5241255"/>
            <a:ext cx="80645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ja-JP" altLang="en-US" sz="2000" dirty="0">
                <a:latin typeface="IPAゴシック" pitchFamily="49" charset="-128"/>
                <a:ea typeface="IPAゴシック" pitchFamily="49" charset="-128"/>
              </a:rPr>
              <a:t>この数式の分子からもわかるよう</a:t>
            </a:r>
            <a:r>
              <a:rPr lang="ja-JP" altLang="en-US" sz="2000" dirty="0" smtClean="0">
                <a:latin typeface="IPAゴシック" pitchFamily="49" charset="-128"/>
                <a:ea typeface="IPAゴシック" pitchFamily="49" charset="-128"/>
              </a:rPr>
              <a:t>に</a:t>
            </a:r>
            <a:r>
              <a:rPr lang="en-US" altLang="ja-JP" sz="2000" dirty="0" smtClean="0">
                <a:latin typeface="IPAゴシック" pitchFamily="49" charset="-128"/>
                <a:ea typeface="IPAゴシック" pitchFamily="49" charset="-128"/>
              </a:rPr>
              <a:t>､</a:t>
            </a:r>
            <a:r>
              <a:rPr lang="ja-JP" altLang="en-US" sz="2000" dirty="0" smtClean="0">
                <a:latin typeface="IPAゴシック" pitchFamily="49" charset="-128"/>
                <a:ea typeface="IPAゴシック" pitchFamily="49" charset="-128"/>
              </a:rPr>
              <a:t>元</a:t>
            </a:r>
            <a:r>
              <a:rPr lang="ja-JP" altLang="en-US" sz="2000" dirty="0">
                <a:latin typeface="IPAゴシック" pitchFamily="49" charset="-128"/>
                <a:ea typeface="IPAゴシック" pitchFamily="49" charset="-128"/>
              </a:rPr>
              <a:t>からある頂点</a:t>
            </a:r>
            <a:r>
              <a:rPr lang="ja-JP" altLang="en-US" sz="2000" dirty="0" smtClean="0">
                <a:latin typeface="IPAゴシック" pitchFamily="49" charset="-128"/>
                <a:ea typeface="IPAゴシック" pitchFamily="49" charset="-128"/>
              </a:rPr>
              <a:t>は</a:t>
            </a:r>
            <a:r>
              <a:rPr lang="en-US" altLang="ja-JP" sz="2000" dirty="0" smtClean="0">
                <a:latin typeface="IPAゴシック" pitchFamily="49" charset="-128"/>
                <a:ea typeface="IPAゴシック" pitchFamily="49" charset="-128"/>
              </a:rPr>
              <a:t>､</a:t>
            </a:r>
            <a:r>
              <a:rPr lang="ja-JP" altLang="en-US" sz="2000" dirty="0" smtClean="0">
                <a:latin typeface="IPAゴシック" pitchFamily="49" charset="-128"/>
                <a:ea typeface="IPAゴシック" pitchFamily="49" charset="-128"/>
              </a:rPr>
              <a:t>次数</a:t>
            </a:r>
            <a:r>
              <a:rPr lang="ja-JP" altLang="en-US" sz="2000" dirty="0">
                <a:latin typeface="IPAゴシック" pitchFamily="49" charset="-128"/>
                <a:ea typeface="IPAゴシック" pitchFamily="49" charset="-128"/>
              </a:rPr>
              <a:t>に比例して新しい枝を</a:t>
            </a:r>
            <a:r>
              <a:rPr lang="ja-JP" altLang="en-US" sz="2000" dirty="0" smtClean="0">
                <a:latin typeface="IPAゴシック" pitchFamily="49" charset="-128"/>
                <a:ea typeface="IPAゴシック" pitchFamily="49" charset="-128"/>
              </a:rPr>
              <a:t>受けとりやすい</a:t>
            </a:r>
            <a:r>
              <a:rPr lang="ja-JP" altLang="en-US" sz="2000" dirty="0" smtClean="0">
                <a:solidFill>
                  <a:srgbClr val="00B050"/>
                </a:solidFill>
                <a:latin typeface="IPAゴシック" pitchFamily="49" charset="-128"/>
                <a:ea typeface="IPAゴシック" pitchFamily="49" charset="-128"/>
              </a:rPr>
              <a:t>（</a:t>
            </a:r>
            <a:r>
              <a:rPr lang="ja-JP" altLang="en-US" sz="2000" dirty="0">
                <a:solidFill>
                  <a:srgbClr val="00B050"/>
                </a:solidFill>
                <a:latin typeface="IPAゴシック" pitchFamily="49" charset="-128"/>
                <a:ea typeface="IPAゴシック" pitchFamily="49" charset="-128"/>
              </a:rPr>
              <a:t>優先的選択）</a:t>
            </a:r>
          </a:p>
        </p:txBody>
      </p:sp>
      <p:pic>
        <p:nvPicPr>
          <p:cNvPr id="2560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5188" y="3500438"/>
            <a:ext cx="2189162" cy="706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606" name="テキスト ボックス 6"/>
          <p:cNvSpPr txBox="1">
            <a:spLocks noChangeArrowheads="1"/>
          </p:cNvSpPr>
          <p:nvPr/>
        </p:nvSpPr>
        <p:spPr bwMode="auto">
          <a:xfrm>
            <a:off x="468313" y="620713"/>
            <a:ext cx="80645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9pPr>
          </a:lstStyle>
          <a:p>
            <a:r>
              <a:rPr lang="en-US" altLang="ja-JP" sz="3200" dirty="0" smtClean="0">
                <a:latin typeface="IPAゴシック" pitchFamily="49" charset="-128"/>
                <a:ea typeface="IPAゴシック" pitchFamily="49" charset="-128"/>
              </a:rPr>
              <a:t>2.4 </a:t>
            </a:r>
            <a:r>
              <a:rPr lang="en-US" altLang="ja-JP" sz="3200" dirty="0">
                <a:latin typeface="IPAゴシック" pitchFamily="49" charset="-128"/>
                <a:ea typeface="IPAゴシック" pitchFamily="49" charset="-128"/>
              </a:rPr>
              <a:t>-</a:t>
            </a:r>
            <a:r>
              <a:rPr lang="en-US" altLang="ja-JP" sz="3200" dirty="0">
                <a:latin typeface="IPA Pゴシック" pitchFamily="50" charset="-128"/>
                <a:ea typeface="IPA Pゴシック" pitchFamily="50" charset="-128"/>
              </a:rPr>
              <a:t>BA</a:t>
            </a:r>
            <a:r>
              <a:rPr lang="ja-JP" altLang="en-US" sz="3200" dirty="0">
                <a:latin typeface="IPAゴシック" pitchFamily="49" charset="-128"/>
                <a:ea typeface="IPAゴシック" pitchFamily="49" charset="-128"/>
              </a:rPr>
              <a:t>モデルのアルゴリズム</a:t>
            </a:r>
            <a:r>
              <a:rPr lang="en-US" altLang="ja-JP" sz="3200" dirty="0">
                <a:latin typeface="IPAゴシック" pitchFamily="49" charset="-128"/>
                <a:ea typeface="IPAゴシック" pitchFamily="49" charset="-128"/>
              </a:rPr>
              <a:t>-</a:t>
            </a:r>
            <a:endParaRPr lang="ja-JP" altLang="en-US" sz="3200" dirty="0">
              <a:latin typeface="IPAゴシック" pitchFamily="49" charset="-128"/>
              <a:ea typeface="IPAゴシック" pitchFamily="49" charset="-128"/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4294967295"/>
          </p:nvPr>
        </p:nvSpPr>
        <p:spPr>
          <a:xfrm>
            <a:off x="-23307" y="6480720"/>
            <a:ext cx="8651063" cy="260648"/>
          </a:xfrm>
          <a:prstGeom prst="rect">
            <a:avLst/>
          </a:prstGeom>
          <a:ln/>
        </p:spPr>
        <p:txBody>
          <a:bodyPr/>
          <a:lstStyle>
            <a:lvl1pPr algn="l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ja-JP" altLang="en-US" sz="1100" smtClean="0"/>
              <a:t>修正版</a:t>
            </a:r>
            <a:r>
              <a:rPr lang="en-US" altLang="ja-JP" sz="1100" smtClean="0"/>
              <a:t>BA</a:t>
            </a:r>
            <a:r>
              <a:rPr lang="ja-JP" altLang="en-US" sz="1100" smtClean="0"/>
              <a:t>モデルで生成したネットワークのスケールフリー性判定計算実験　　　卒業演習発表会　　　田中勇歩（谷聖一研究室）</a:t>
            </a:r>
            <a:endParaRPr lang="ja-JP" altLang="en-US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テキスト ボックス 4"/>
          <p:cNvSpPr txBox="1">
            <a:spLocks noChangeArrowheads="1"/>
          </p:cNvSpPr>
          <p:nvPr/>
        </p:nvSpPr>
        <p:spPr bwMode="auto">
          <a:xfrm>
            <a:off x="465138" y="1557338"/>
            <a:ext cx="8185150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tabLst>
                <a:tab pos="357188" algn="l"/>
              </a:tabLst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1pPr>
            <a:lvl2pPr marL="742950" indent="-285750">
              <a:tabLst>
                <a:tab pos="357188" algn="l"/>
              </a:tabLst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2pPr>
            <a:lvl3pPr marL="1143000" indent="-228600">
              <a:tabLst>
                <a:tab pos="357188" algn="l"/>
              </a:tabLst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3pPr>
            <a:lvl4pPr marL="1600200" indent="-228600">
              <a:tabLst>
                <a:tab pos="357188" algn="l"/>
              </a:tabLst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4pPr>
            <a:lvl5pPr marL="2057400" indent="-228600">
              <a:tabLst>
                <a:tab pos="357188" algn="l"/>
              </a:tabLst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357188" algn="l"/>
              </a:tabLst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357188" algn="l"/>
              </a:tabLst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357188" algn="l"/>
              </a:tabLst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357188" algn="l"/>
              </a:tabLst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9pPr>
          </a:lstStyle>
          <a:p>
            <a:pPr marL="457200" indent="-457200">
              <a:buFont typeface="Arial" pitchFamily="34" charset="0"/>
              <a:buChar char="•"/>
            </a:pPr>
            <a:r>
              <a:rPr lang="ja-JP" altLang="en-US" sz="2800" dirty="0" smtClean="0">
                <a:latin typeface="IPAゴシック" pitchFamily="49" charset="-128"/>
                <a:ea typeface="IPAゴシック" pitchFamily="49" charset="-128"/>
              </a:rPr>
              <a:t>１章 </a:t>
            </a:r>
            <a:r>
              <a:rPr lang="ja-JP" altLang="en-US" sz="2800" dirty="0">
                <a:latin typeface="IPAゴシック" pitchFamily="49" charset="-128"/>
                <a:ea typeface="IPAゴシック" pitchFamily="49" charset="-128"/>
              </a:rPr>
              <a:t>始めに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ja-JP" altLang="en-US" sz="2800" dirty="0" smtClean="0">
                <a:latin typeface="IPAゴシック" pitchFamily="49" charset="-128"/>
                <a:ea typeface="IPAゴシック" pitchFamily="49" charset="-128"/>
              </a:rPr>
              <a:t>２章 </a:t>
            </a:r>
            <a:r>
              <a:rPr lang="ja-JP" altLang="en-US" sz="2800" dirty="0">
                <a:solidFill>
                  <a:srgbClr val="000000"/>
                </a:solidFill>
                <a:latin typeface="IPAゴシック" pitchFamily="49" charset="-128"/>
                <a:ea typeface="IPAゴシック" pitchFamily="49" charset="-128"/>
              </a:rPr>
              <a:t>スケールフリーネットワークとは？</a:t>
            </a:r>
            <a:endParaRPr lang="en-US" altLang="ja-JP" sz="2800" dirty="0">
              <a:solidFill>
                <a:srgbClr val="000000"/>
              </a:solidFill>
              <a:latin typeface="IPAゴシック" pitchFamily="49" charset="-128"/>
              <a:ea typeface="IPAゴシック" pitchFamily="49" charset="-128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ja-JP" altLang="en-US" sz="2800" dirty="0" smtClean="0">
                <a:latin typeface="IPAゴシック" pitchFamily="49" charset="-128"/>
                <a:ea typeface="IPAゴシック" pitchFamily="49" charset="-128"/>
              </a:rPr>
              <a:t>３章 </a:t>
            </a:r>
            <a:r>
              <a:rPr lang="ja-JP" altLang="en-US" sz="2800" dirty="0">
                <a:latin typeface="IPAゴシック" pitchFamily="49" charset="-128"/>
                <a:ea typeface="IPAゴシック" pitchFamily="49" charset="-128"/>
              </a:rPr>
              <a:t>修正版ＢＡモデル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ja-JP" altLang="en-US" sz="2800" dirty="0" smtClean="0">
                <a:latin typeface="IPAゴシック" pitchFamily="49" charset="-128"/>
                <a:ea typeface="IPAゴシック" pitchFamily="49" charset="-128"/>
              </a:rPr>
              <a:t>４章 実験方法</a:t>
            </a:r>
            <a:endParaRPr lang="ja-JP" altLang="en-US" sz="2800" dirty="0">
              <a:latin typeface="IPAゴシック" pitchFamily="49" charset="-128"/>
              <a:ea typeface="IPAゴシック" pitchFamily="49" charset="-128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ja-JP" altLang="en-US" sz="2800" dirty="0" smtClean="0">
                <a:latin typeface="IPAゴシック" pitchFamily="49" charset="-128"/>
                <a:ea typeface="IPAゴシック" pitchFamily="49" charset="-128"/>
              </a:rPr>
              <a:t>５章 実験結果</a:t>
            </a:r>
            <a:endParaRPr lang="en-US" altLang="ja-JP" sz="2800" dirty="0">
              <a:latin typeface="IPAゴシック" pitchFamily="49" charset="-128"/>
              <a:ea typeface="IPAゴシック" pitchFamily="49" charset="-128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ja-JP" altLang="en-US" sz="2800" dirty="0" smtClean="0">
                <a:latin typeface="IPAゴシック" pitchFamily="49" charset="-128"/>
                <a:ea typeface="IPAゴシック" pitchFamily="49" charset="-128"/>
              </a:rPr>
              <a:t>６章 今後の課題</a:t>
            </a:r>
            <a:endParaRPr lang="en-US" altLang="ja-JP" sz="2800" dirty="0" smtClean="0">
              <a:latin typeface="IPAゴシック" pitchFamily="49" charset="-128"/>
              <a:ea typeface="IPAゴシック" pitchFamily="49" charset="-128"/>
            </a:endParaRPr>
          </a:p>
        </p:txBody>
      </p:sp>
      <p:sp>
        <p:nvSpPr>
          <p:cNvPr id="5125" name="スライド番号プレースホルダー 6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B4DD223-A1D0-4DE8-AFD0-D99F82140F00}" type="slidenum">
              <a:rPr lang="ja-JP" altLang="en-US" smtClean="0">
                <a:solidFill>
                  <a:schemeClr val="bg1"/>
                </a:solidFill>
                <a:latin typeface="IPAゴシック" pitchFamily="49" charset="-128"/>
                <a:ea typeface="IPAゴシック" pitchFamily="49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r>
              <a:rPr lang="en-US" altLang="ja-JP" dirty="0" smtClean="0">
                <a:solidFill>
                  <a:schemeClr val="bg1"/>
                </a:solidFill>
                <a:latin typeface="IPAゴシック" pitchFamily="49" charset="-128"/>
                <a:ea typeface="IPAゴシック" pitchFamily="49" charset="-128"/>
              </a:rPr>
              <a:t>/78</a:t>
            </a:r>
            <a:endParaRPr lang="ja-JP" altLang="en-US" dirty="0">
              <a:solidFill>
                <a:schemeClr val="bg1"/>
              </a:solidFill>
              <a:latin typeface="IPAゴシック" pitchFamily="49" charset="-128"/>
              <a:ea typeface="IPAゴシック" pitchFamily="49" charset="-128"/>
            </a:endParaRPr>
          </a:p>
        </p:txBody>
      </p:sp>
      <p:sp>
        <p:nvSpPr>
          <p:cNvPr id="5126" name="テキスト ボックス 8"/>
          <p:cNvSpPr txBox="1">
            <a:spLocks noChangeArrowheads="1"/>
          </p:cNvSpPr>
          <p:nvPr/>
        </p:nvSpPr>
        <p:spPr bwMode="auto">
          <a:xfrm>
            <a:off x="468313" y="611188"/>
            <a:ext cx="7908925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9pPr>
          </a:lstStyle>
          <a:p>
            <a:r>
              <a:rPr lang="ja-JP" altLang="en-US" sz="3200" dirty="0">
                <a:latin typeface="IPAゴシック" pitchFamily="49" charset="-128"/>
                <a:ea typeface="IPAゴシック" pitchFamily="49" charset="-128"/>
              </a:rPr>
              <a:t>目次</a:t>
            </a:r>
          </a:p>
        </p:txBody>
      </p:sp>
      <p:grpSp>
        <p:nvGrpSpPr>
          <p:cNvPr id="2" name="グループ化 1"/>
          <p:cNvGrpSpPr/>
          <p:nvPr/>
        </p:nvGrpSpPr>
        <p:grpSpPr>
          <a:xfrm>
            <a:off x="5243379" y="3212976"/>
            <a:ext cx="3393430" cy="3240360"/>
            <a:chOff x="5243379" y="3095275"/>
            <a:chExt cx="3393430" cy="3240360"/>
          </a:xfrm>
        </p:grpSpPr>
        <p:sp>
          <p:nvSpPr>
            <p:cNvPr id="5124" name="正方形/長方形 5"/>
            <p:cNvSpPr>
              <a:spLocks noChangeArrowheads="1"/>
            </p:cNvSpPr>
            <p:nvPr/>
          </p:nvSpPr>
          <p:spPr bwMode="auto">
            <a:xfrm>
              <a:off x="5243379" y="5843192"/>
              <a:ext cx="3384377" cy="492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r>
                <a:rPr lang="ja-JP" altLang="en-US" sz="1300" dirty="0" smtClean="0">
                  <a:latin typeface="IPA Pゴシック" pitchFamily="50" charset="-128"/>
                  <a:ea typeface="IPA Pゴシック" pitchFamily="50" charset="-128"/>
                </a:rPr>
                <a:t>修正版</a:t>
              </a:r>
              <a:r>
                <a:rPr lang="en-US" altLang="ja-JP" sz="1300" dirty="0" smtClean="0">
                  <a:latin typeface="IPA Pゴシック" pitchFamily="50" charset="-128"/>
                  <a:ea typeface="IPA Pゴシック" pitchFamily="50" charset="-128"/>
                </a:rPr>
                <a:t>BA</a:t>
              </a:r>
              <a:r>
                <a:rPr lang="ja-JP" altLang="en-US" sz="1300" dirty="0" smtClean="0">
                  <a:latin typeface="IPA Pゴシック" pitchFamily="50" charset="-128"/>
                  <a:ea typeface="IPA Pゴシック" pitchFamily="50" charset="-128"/>
                </a:rPr>
                <a:t>モデルで作成した頂点数１０００のネットワーク</a:t>
              </a:r>
              <a:endParaRPr lang="ja-JP" altLang="en-US" sz="1300" dirty="0">
                <a:latin typeface="IPA Pゴシック" pitchFamily="50" charset="-128"/>
                <a:ea typeface="IPA Pゴシック" pitchFamily="50" charset="-128"/>
              </a:endParaRPr>
            </a:p>
          </p:txBody>
        </p:sp>
        <p:pic>
          <p:nvPicPr>
            <p:cNvPr id="7" name="Picture 3" descr="D:\クラウド\Dropbox\sscale1000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43379" y="3095275"/>
              <a:ext cx="3393430" cy="27255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" name="Rectangle 6"/>
          <p:cNvSpPr>
            <a:spLocks noGrp="1" noChangeArrowheads="1"/>
          </p:cNvSpPr>
          <p:nvPr>
            <p:ph type="ftr" sz="quarter" idx="4294967295"/>
          </p:nvPr>
        </p:nvSpPr>
        <p:spPr>
          <a:xfrm>
            <a:off x="-23307" y="6480720"/>
            <a:ext cx="8651063" cy="260648"/>
          </a:xfrm>
          <a:prstGeom prst="rect">
            <a:avLst/>
          </a:prstGeom>
          <a:ln/>
        </p:spPr>
        <p:txBody>
          <a:bodyPr/>
          <a:lstStyle>
            <a:lvl1pPr algn="l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ja-JP" altLang="en-US" sz="1100" smtClean="0"/>
              <a:t>修正版</a:t>
            </a:r>
            <a:r>
              <a:rPr lang="en-US" altLang="ja-JP" sz="1100" smtClean="0"/>
              <a:t>BA</a:t>
            </a:r>
            <a:r>
              <a:rPr lang="ja-JP" altLang="en-US" sz="1100" smtClean="0"/>
              <a:t>モデルで生成したネットワークのスケールフリー性判定計算実験　　　卒業演習発表会　　　田中勇歩（谷聖一研究室）</a:t>
            </a:r>
            <a:endParaRPr lang="ja-JP" altLang="en-US" sz="11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正方形/長方形 8"/>
          <p:cNvSpPr>
            <a:spLocks noChangeArrowheads="1"/>
          </p:cNvSpPr>
          <p:nvPr/>
        </p:nvSpPr>
        <p:spPr bwMode="auto">
          <a:xfrm>
            <a:off x="473075" y="1557338"/>
            <a:ext cx="792003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ja-JP" altLang="en-US" sz="2400" dirty="0">
                <a:latin typeface="IPAゴシック" pitchFamily="49" charset="-128"/>
                <a:ea typeface="IPAゴシック" pitchFamily="49" charset="-128"/>
              </a:rPr>
              <a:t>例（ｎ＝３からスタートした</a:t>
            </a:r>
            <a:r>
              <a:rPr lang="ja-JP" altLang="en-US" sz="2400" dirty="0" smtClean="0">
                <a:latin typeface="IPAゴシック" pitchFamily="49" charset="-128"/>
                <a:ea typeface="IPAゴシック" pitchFamily="49" charset="-128"/>
              </a:rPr>
              <a:t>場合）</a:t>
            </a:r>
            <a:endParaRPr lang="ja-JP" altLang="en-US" sz="2400" dirty="0">
              <a:latin typeface="IPAゴシック" pitchFamily="49" charset="-128"/>
              <a:ea typeface="IPAゴシック" pitchFamily="49" charset="-128"/>
            </a:endParaRPr>
          </a:p>
        </p:txBody>
      </p:sp>
      <p:sp>
        <p:nvSpPr>
          <p:cNvPr id="2" name="円/楕円 1"/>
          <p:cNvSpPr/>
          <p:nvPr/>
        </p:nvSpPr>
        <p:spPr>
          <a:xfrm>
            <a:off x="3492500" y="2740025"/>
            <a:ext cx="431800" cy="43180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7" name="円/楕円 6"/>
          <p:cNvSpPr/>
          <p:nvPr/>
        </p:nvSpPr>
        <p:spPr>
          <a:xfrm>
            <a:off x="2843213" y="3671888"/>
            <a:ext cx="433387" cy="43180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11" name="円/楕円 10"/>
          <p:cNvSpPr/>
          <p:nvPr/>
        </p:nvSpPr>
        <p:spPr>
          <a:xfrm>
            <a:off x="4140200" y="3667125"/>
            <a:ext cx="431800" cy="43180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cxnSp>
        <p:nvCxnSpPr>
          <p:cNvPr id="13" name="直線コネクタ 12"/>
          <p:cNvCxnSpPr>
            <a:stCxn id="7" idx="0"/>
            <a:endCxn id="2" idx="2"/>
          </p:cNvCxnSpPr>
          <p:nvPr/>
        </p:nvCxnSpPr>
        <p:spPr>
          <a:xfrm flipV="1">
            <a:off x="3059113" y="2955925"/>
            <a:ext cx="433387" cy="715963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コネクタ 13"/>
          <p:cNvCxnSpPr>
            <a:stCxn id="11" idx="0"/>
            <a:endCxn id="2" idx="6"/>
          </p:cNvCxnSpPr>
          <p:nvPr/>
        </p:nvCxnSpPr>
        <p:spPr>
          <a:xfrm flipH="1" flipV="1">
            <a:off x="3924300" y="2955925"/>
            <a:ext cx="431800" cy="7112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コネクタ 17"/>
          <p:cNvCxnSpPr>
            <a:stCxn id="7" idx="6"/>
            <a:endCxn id="11" idx="2"/>
          </p:cNvCxnSpPr>
          <p:nvPr/>
        </p:nvCxnSpPr>
        <p:spPr>
          <a:xfrm flipV="1">
            <a:off x="3276600" y="3883025"/>
            <a:ext cx="863600" cy="4763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634" name="テキスト ボックス 14"/>
          <p:cNvSpPr txBox="1">
            <a:spLocks noChangeArrowheads="1"/>
          </p:cNvSpPr>
          <p:nvPr/>
        </p:nvSpPr>
        <p:spPr bwMode="auto">
          <a:xfrm>
            <a:off x="468313" y="620713"/>
            <a:ext cx="80645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9pPr>
          </a:lstStyle>
          <a:p>
            <a:r>
              <a:rPr lang="en-US" altLang="ja-JP" sz="3200" dirty="0" smtClean="0">
                <a:latin typeface="IPAゴシック" pitchFamily="49" charset="-128"/>
                <a:ea typeface="IPAゴシック" pitchFamily="49" charset="-128"/>
              </a:rPr>
              <a:t>2.4 </a:t>
            </a:r>
            <a:r>
              <a:rPr lang="en-US" altLang="ja-JP" sz="3200" dirty="0">
                <a:latin typeface="IPAゴシック" pitchFamily="49" charset="-128"/>
                <a:ea typeface="IPAゴシック" pitchFamily="49" charset="-128"/>
              </a:rPr>
              <a:t>-</a:t>
            </a:r>
            <a:r>
              <a:rPr lang="en-US" altLang="ja-JP" sz="3200" dirty="0">
                <a:latin typeface="IPA Pゴシック" pitchFamily="50" charset="-128"/>
                <a:ea typeface="IPA Pゴシック" pitchFamily="50" charset="-128"/>
              </a:rPr>
              <a:t>BA</a:t>
            </a:r>
            <a:r>
              <a:rPr lang="ja-JP" altLang="en-US" sz="3200" dirty="0">
                <a:latin typeface="IPAゴシック" pitchFamily="49" charset="-128"/>
                <a:ea typeface="IPAゴシック" pitchFamily="49" charset="-128"/>
              </a:rPr>
              <a:t>モデルのアルゴリズム</a:t>
            </a:r>
            <a:r>
              <a:rPr lang="en-US" altLang="ja-JP" sz="3200" dirty="0">
                <a:latin typeface="IPAゴシック" pitchFamily="49" charset="-128"/>
                <a:ea typeface="IPAゴシック" pitchFamily="49" charset="-128"/>
              </a:rPr>
              <a:t>-</a:t>
            </a:r>
            <a:endParaRPr lang="ja-JP" altLang="en-US" sz="3200" dirty="0">
              <a:latin typeface="IPAゴシック" pitchFamily="49" charset="-128"/>
              <a:ea typeface="IPAゴシック" pitchFamily="49" charset="-128"/>
            </a:endParaRPr>
          </a:p>
        </p:txBody>
      </p:sp>
      <p:sp>
        <p:nvSpPr>
          <p:cNvPr id="15" name="Rectangle 6"/>
          <p:cNvSpPr>
            <a:spLocks noGrp="1" noChangeArrowheads="1"/>
          </p:cNvSpPr>
          <p:nvPr>
            <p:ph type="ftr" sz="quarter" idx="4294967295"/>
          </p:nvPr>
        </p:nvSpPr>
        <p:spPr>
          <a:xfrm>
            <a:off x="-23307" y="6480720"/>
            <a:ext cx="8651063" cy="260648"/>
          </a:xfrm>
          <a:prstGeom prst="rect">
            <a:avLst/>
          </a:prstGeom>
          <a:ln/>
        </p:spPr>
        <p:txBody>
          <a:bodyPr/>
          <a:lstStyle>
            <a:lvl1pPr algn="l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ja-JP" altLang="en-US" sz="1100" smtClean="0"/>
              <a:t>修正版</a:t>
            </a:r>
            <a:r>
              <a:rPr lang="en-US" altLang="ja-JP" sz="1100" smtClean="0"/>
              <a:t>BA</a:t>
            </a:r>
            <a:r>
              <a:rPr lang="ja-JP" altLang="en-US" sz="1100" smtClean="0"/>
              <a:t>モデルで生成したネットワークのスケールフリー性判定計算実験　　　卒業演習発表会　　　田中勇歩（谷聖一研究室）</a:t>
            </a:r>
            <a:endParaRPr lang="ja-JP" altLang="en-US" sz="1100" dirty="0"/>
          </a:p>
        </p:txBody>
      </p:sp>
      <p:sp>
        <p:nvSpPr>
          <p:cNvPr id="16" name="スライド番号プレースホルダー 6"/>
          <p:cNvSpPr>
            <a:spLocks noGrp="1"/>
          </p:cNvSpPr>
          <p:nvPr>
            <p:ph type="sldNum" sz="quarter" idx="12"/>
          </p:nvPr>
        </p:nvSpPr>
        <p:spPr bwMode="auto">
          <a:xfrm>
            <a:off x="8234063" y="6453188"/>
            <a:ext cx="874441" cy="4048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B4DD223-A1D0-4DE8-AFD0-D99F82140F00}" type="slidenum">
              <a:rPr lang="ja-JP" altLang="en-US" smtClean="0">
                <a:solidFill>
                  <a:schemeClr val="bg1"/>
                </a:solidFill>
                <a:latin typeface="IPAゴシック" pitchFamily="49" charset="-128"/>
                <a:ea typeface="IPAゴシック" pitchFamily="49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20</a:t>
            </a:fld>
            <a:r>
              <a:rPr lang="en-US" altLang="ja-JP" dirty="0" smtClean="0">
                <a:solidFill>
                  <a:schemeClr val="bg1"/>
                </a:solidFill>
                <a:latin typeface="IPAゴシック" pitchFamily="49" charset="-128"/>
                <a:ea typeface="IPAゴシック" pitchFamily="49" charset="-128"/>
              </a:rPr>
              <a:t>/78</a:t>
            </a:r>
            <a:endParaRPr lang="ja-JP" altLang="en-US" dirty="0">
              <a:solidFill>
                <a:schemeClr val="bg1"/>
              </a:solidFill>
              <a:latin typeface="IPAゴシック" pitchFamily="49" charset="-128"/>
              <a:ea typeface="IPAゴシック" pitchFamily="49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円/楕円 1"/>
          <p:cNvSpPr/>
          <p:nvPr/>
        </p:nvSpPr>
        <p:spPr>
          <a:xfrm>
            <a:off x="3492500" y="2740025"/>
            <a:ext cx="431800" cy="43180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7" name="円/楕円 6"/>
          <p:cNvSpPr/>
          <p:nvPr/>
        </p:nvSpPr>
        <p:spPr>
          <a:xfrm>
            <a:off x="2843213" y="3671888"/>
            <a:ext cx="433387" cy="43180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11" name="円/楕円 10"/>
          <p:cNvSpPr/>
          <p:nvPr/>
        </p:nvSpPr>
        <p:spPr>
          <a:xfrm>
            <a:off x="4140200" y="3667125"/>
            <a:ext cx="431800" cy="43180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cxnSp>
        <p:nvCxnSpPr>
          <p:cNvPr id="13" name="直線コネクタ 12"/>
          <p:cNvCxnSpPr>
            <a:stCxn id="7" idx="0"/>
            <a:endCxn id="2" idx="2"/>
          </p:cNvCxnSpPr>
          <p:nvPr/>
        </p:nvCxnSpPr>
        <p:spPr>
          <a:xfrm flipV="1">
            <a:off x="3059113" y="2955925"/>
            <a:ext cx="433387" cy="715963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コネクタ 13"/>
          <p:cNvCxnSpPr>
            <a:stCxn id="11" idx="0"/>
          </p:cNvCxnSpPr>
          <p:nvPr/>
        </p:nvCxnSpPr>
        <p:spPr>
          <a:xfrm flipH="1" flipV="1">
            <a:off x="3924300" y="2955925"/>
            <a:ext cx="431800" cy="7112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コネクタ 17"/>
          <p:cNvCxnSpPr>
            <a:stCxn id="7" idx="6"/>
            <a:endCxn id="11" idx="2"/>
          </p:cNvCxnSpPr>
          <p:nvPr/>
        </p:nvCxnSpPr>
        <p:spPr>
          <a:xfrm flipV="1">
            <a:off x="3276600" y="3883025"/>
            <a:ext cx="863600" cy="4763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円/楕円 22"/>
          <p:cNvSpPr/>
          <p:nvPr/>
        </p:nvSpPr>
        <p:spPr>
          <a:xfrm>
            <a:off x="3338513" y="4565650"/>
            <a:ext cx="433387" cy="43180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cxnSp>
        <p:nvCxnSpPr>
          <p:cNvPr id="24" name="直線コネクタ 23"/>
          <p:cNvCxnSpPr>
            <a:stCxn id="2" idx="3"/>
            <a:endCxn id="23" idx="0"/>
          </p:cNvCxnSpPr>
          <p:nvPr/>
        </p:nvCxnSpPr>
        <p:spPr>
          <a:xfrm>
            <a:off x="3554413" y="3108325"/>
            <a:ext cx="0" cy="145732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コネクタ 24"/>
          <p:cNvCxnSpPr>
            <a:stCxn id="23" idx="7"/>
            <a:endCxn id="11" idx="4"/>
          </p:cNvCxnSpPr>
          <p:nvPr/>
        </p:nvCxnSpPr>
        <p:spPr>
          <a:xfrm flipV="1">
            <a:off x="3708400" y="4098925"/>
            <a:ext cx="647700" cy="53022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コネクタ 25"/>
          <p:cNvCxnSpPr>
            <a:stCxn id="7" idx="4"/>
            <a:endCxn id="23" idx="2"/>
          </p:cNvCxnSpPr>
          <p:nvPr/>
        </p:nvCxnSpPr>
        <p:spPr>
          <a:xfrm>
            <a:off x="3059113" y="4103688"/>
            <a:ext cx="279400" cy="67786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661" name="テキスト ボックス 14"/>
          <p:cNvSpPr txBox="1">
            <a:spLocks noChangeArrowheads="1"/>
          </p:cNvSpPr>
          <p:nvPr/>
        </p:nvSpPr>
        <p:spPr bwMode="auto">
          <a:xfrm>
            <a:off x="468313" y="620713"/>
            <a:ext cx="80645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9pPr>
          </a:lstStyle>
          <a:p>
            <a:r>
              <a:rPr lang="en-US" altLang="ja-JP" sz="3200" dirty="0" smtClean="0">
                <a:latin typeface="IPAゴシック" pitchFamily="49" charset="-128"/>
                <a:ea typeface="IPAゴシック" pitchFamily="49" charset="-128"/>
              </a:rPr>
              <a:t>2.4 </a:t>
            </a:r>
            <a:r>
              <a:rPr lang="en-US" altLang="ja-JP" sz="3200" dirty="0">
                <a:latin typeface="IPAゴシック" pitchFamily="49" charset="-128"/>
                <a:ea typeface="IPAゴシック" pitchFamily="49" charset="-128"/>
              </a:rPr>
              <a:t>-</a:t>
            </a:r>
            <a:r>
              <a:rPr lang="en-US" altLang="ja-JP" sz="3200" dirty="0">
                <a:latin typeface="IPA Pゴシック" pitchFamily="50" charset="-128"/>
                <a:ea typeface="IPA Pゴシック" pitchFamily="50" charset="-128"/>
              </a:rPr>
              <a:t>BA</a:t>
            </a:r>
            <a:r>
              <a:rPr lang="ja-JP" altLang="en-US" sz="3200" dirty="0">
                <a:latin typeface="IPAゴシック" pitchFamily="49" charset="-128"/>
                <a:ea typeface="IPAゴシック" pitchFamily="49" charset="-128"/>
              </a:rPr>
              <a:t>モデルのアルゴリズム</a:t>
            </a:r>
            <a:r>
              <a:rPr lang="en-US" altLang="ja-JP" sz="3200" dirty="0">
                <a:latin typeface="IPAゴシック" pitchFamily="49" charset="-128"/>
                <a:ea typeface="IPAゴシック" pitchFamily="49" charset="-128"/>
              </a:rPr>
              <a:t>-</a:t>
            </a:r>
            <a:endParaRPr lang="ja-JP" altLang="en-US" sz="3200" dirty="0">
              <a:latin typeface="IPAゴシック" pitchFamily="49" charset="-128"/>
              <a:ea typeface="IPAゴシック" pitchFamily="49" charset="-128"/>
            </a:endParaRPr>
          </a:p>
        </p:txBody>
      </p:sp>
      <p:sp>
        <p:nvSpPr>
          <p:cNvPr id="27662" name="正方形/長方形 15"/>
          <p:cNvSpPr>
            <a:spLocks noChangeArrowheads="1"/>
          </p:cNvSpPr>
          <p:nvPr/>
        </p:nvSpPr>
        <p:spPr bwMode="auto">
          <a:xfrm>
            <a:off x="473075" y="1557338"/>
            <a:ext cx="792003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ja-JP" altLang="en-US" sz="2400" dirty="0">
                <a:latin typeface="IPAゴシック" pitchFamily="49" charset="-128"/>
                <a:ea typeface="IPAゴシック" pitchFamily="49" charset="-128"/>
              </a:rPr>
              <a:t>例（ｎ＝３からスタートした</a:t>
            </a:r>
            <a:r>
              <a:rPr lang="ja-JP" altLang="en-US" sz="2400" dirty="0" smtClean="0">
                <a:latin typeface="IPAゴシック" pitchFamily="49" charset="-128"/>
                <a:ea typeface="IPAゴシック" pitchFamily="49" charset="-128"/>
              </a:rPr>
              <a:t>場合）</a:t>
            </a:r>
            <a:endParaRPr lang="ja-JP" altLang="en-US" sz="2400" dirty="0">
              <a:latin typeface="IPAゴシック" pitchFamily="49" charset="-128"/>
              <a:ea typeface="IPAゴシック" pitchFamily="49" charset="-128"/>
            </a:endParaRPr>
          </a:p>
        </p:txBody>
      </p:sp>
      <p:sp>
        <p:nvSpPr>
          <p:cNvPr id="16" name="Rectangle 6"/>
          <p:cNvSpPr>
            <a:spLocks noGrp="1" noChangeArrowheads="1"/>
          </p:cNvSpPr>
          <p:nvPr>
            <p:ph type="ftr" sz="quarter" idx="4294967295"/>
          </p:nvPr>
        </p:nvSpPr>
        <p:spPr>
          <a:xfrm>
            <a:off x="-23307" y="6480720"/>
            <a:ext cx="8651063" cy="260648"/>
          </a:xfrm>
          <a:prstGeom prst="rect">
            <a:avLst/>
          </a:prstGeom>
          <a:ln/>
        </p:spPr>
        <p:txBody>
          <a:bodyPr/>
          <a:lstStyle>
            <a:lvl1pPr algn="l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ja-JP" altLang="en-US" sz="1100" smtClean="0"/>
              <a:t>修正版</a:t>
            </a:r>
            <a:r>
              <a:rPr lang="en-US" altLang="ja-JP" sz="1100" smtClean="0"/>
              <a:t>BA</a:t>
            </a:r>
            <a:r>
              <a:rPr lang="ja-JP" altLang="en-US" sz="1100" smtClean="0"/>
              <a:t>モデルで生成したネットワークのスケールフリー性判定計算実験　　　卒業演習発表会　　　田中勇歩（谷聖一研究室）</a:t>
            </a:r>
            <a:endParaRPr lang="ja-JP" altLang="en-US" sz="1100" dirty="0"/>
          </a:p>
        </p:txBody>
      </p:sp>
      <p:sp>
        <p:nvSpPr>
          <p:cNvPr id="19" name="スライド番号プレースホルダー 6"/>
          <p:cNvSpPr>
            <a:spLocks noGrp="1"/>
          </p:cNvSpPr>
          <p:nvPr>
            <p:ph type="sldNum" sz="quarter" idx="12"/>
          </p:nvPr>
        </p:nvSpPr>
        <p:spPr bwMode="auto">
          <a:xfrm>
            <a:off x="8234063" y="6453188"/>
            <a:ext cx="874441" cy="4048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B4DD223-A1D0-4DE8-AFD0-D99F82140F00}" type="slidenum">
              <a:rPr lang="ja-JP" altLang="en-US" smtClean="0">
                <a:solidFill>
                  <a:schemeClr val="bg1"/>
                </a:solidFill>
                <a:latin typeface="IPAゴシック" pitchFamily="49" charset="-128"/>
                <a:ea typeface="IPAゴシック" pitchFamily="49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21</a:t>
            </a:fld>
            <a:r>
              <a:rPr lang="en-US" altLang="ja-JP" dirty="0" smtClean="0">
                <a:solidFill>
                  <a:schemeClr val="bg1"/>
                </a:solidFill>
                <a:latin typeface="IPAゴシック" pitchFamily="49" charset="-128"/>
                <a:ea typeface="IPAゴシック" pitchFamily="49" charset="-128"/>
              </a:rPr>
              <a:t>/78</a:t>
            </a:r>
            <a:endParaRPr lang="ja-JP" altLang="en-US" dirty="0">
              <a:solidFill>
                <a:schemeClr val="bg1"/>
              </a:solidFill>
              <a:latin typeface="IPAゴシック" pitchFamily="49" charset="-128"/>
              <a:ea typeface="IPAゴシック" pitchFamily="49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円/楕円 1"/>
          <p:cNvSpPr/>
          <p:nvPr/>
        </p:nvSpPr>
        <p:spPr>
          <a:xfrm>
            <a:off x="3492500" y="2740025"/>
            <a:ext cx="431800" cy="43180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7" name="円/楕円 6"/>
          <p:cNvSpPr/>
          <p:nvPr/>
        </p:nvSpPr>
        <p:spPr>
          <a:xfrm>
            <a:off x="2843213" y="3671888"/>
            <a:ext cx="433387" cy="43180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11" name="円/楕円 10"/>
          <p:cNvSpPr/>
          <p:nvPr/>
        </p:nvSpPr>
        <p:spPr>
          <a:xfrm>
            <a:off x="4140200" y="3667125"/>
            <a:ext cx="431800" cy="43180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cxnSp>
        <p:nvCxnSpPr>
          <p:cNvPr id="13" name="直線コネクタ 12"/>
          <p:cNvCxnSpPr>
            <a:stCxn id="7" idx="0"/>
            <a:endCxn id="2" idx="2"/>
          </p:cNvCxnSpPr>
          <p:nvPr/>
        </p:nvCxnSpPr>
        <p:spPr>
          <a:xfrm flipV="1">
            <a:off x="3059113" y="2955925"/>
            <a:ext cx="433387" cy="715963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コネクタ 13"/>
          <p:cNvCxnSpPr>
            <a:stCxn id="11" idx="0"/>
          </p:cNvCxnSpPr>
          <p:nvPr/>
        </p:nvCxnSpPr>
        <p:spPr>
          <a:xfrm flipH="1" flipV="1">
            <a:off x="3924300" y="2955925"/>
            <a:ext cx="431800" cy="7112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コネクタ 17"/>
          <p:cNvCxnSpPr>
            <a:stCxn id="7" idx="6"/>
            <a:endCxn id="11" idx="2"/>
          </p:cNvCxnSpPr>
          <p:nvPr/>
        </p:nvCxnSpPr>
        <p:spPr>
          <a:xfrm flipV="1">
            <a:off x="3276600" y="3883025"/>
            <a:ext cx="863600" cy="4763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円/楕円 22"/>
          <p:cNvSpPr/>
          <p:nvPr/>
        </p:nvSpPr>
        <p:spPr>
          <a:xfrm>
            <a:off x="3338513" y="4565650"/>
            <a:ext cx="433387" cy="43180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cxnSp>
        <p:nvCxnSpPr>
          <p:cNvPr id="24" name="直線コネクタ 23"/>
          <p:cNvCxnSpPr>
            <a:stCxn id="2" idx="3"/>
            <a:endCxn id="23" idx="0"/>
          </p:cNvCxnSpPr>
          <p:nvPr/>
        </p:nvCxnSpPr>
        <p:spPr>
          <a:xfrm>
            <a:off x="3554413" y="3108325"/>
            <a:ext cx="0" cy="145732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コネクタ 24"/>
          <p:cNvCxnSpPr>
            <a:stCxn id="23" idx="7"/>
            <a:endCxn id="11" idx="4"/>
          </p:cNvCxnSpPr>
          <p:nvPr/>
        </p:nvCxnSpPr>
        <p:spPr>
          <a:xfrm flipV="1">
            <a:off x="3708400" y="4098925"/>
            <a:ext cx="647700" cy="53022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コネクタ 25"/>
          <p:cNvCxnSpPr>
            <a:stCxn id="7" idx="4"/>
            <a:endCxn id="23" idx="2"/>
          </p:cNvCxnSpPr>
          <p:nvPr/>
        </p:nvCxnSpPr>
        <p:spPr>
          <a:xfrm>
            <a:off x="3059113" y="4103688"/>
            <a:ext cx="279400" cy="67786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円/楕円 35"/>
          <p:cNvSpPr/>
          <p:nvPr/>
        </p:nvSpPr>
        <p:spPr>
          <a:xfrm>
            <a:off x="5040313" y="2447925"/>
            <a:ext cx="431800" cy="43180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cxnSp>
        <p:nvCxnSpPr>
          <p:cNvPr id="48" name="直線コネクタ 47"/>
          <p:cNvCxnSpPr>
            <a:stCxn id="2" idx="0"/>
            <a:endCxn id="36" idx="2"/>
          </p:cNvCxnSpPr>
          <p:nvPr/>
        </p:nvCxnSpPr>
        <p:spPr>
          <a:xfrm flipV="1">
            <a:off x="3708400" y="2663825"/>
            <a:ext cx="1331913" cy="762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線コネクタ 49"/>
          <p:cNvCxnSpPr>
            <a:stCxn id="36" idx="3"/>
            <a:endCxn id="7" idx="7"/>
          </p:cNvCxnSpPr>
          <p:nvPr/>
        </p:nvCxnSpPr>
        <p:spPr>
          <a:xfrm flipH="1">
            <a:off x="3213100" y="2816225"/>
            <a:ext cx="1890713" cy="919163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線コネクタ 50"/>
          <p:cNvCxnSpPr>
            <a:stCxn id="36" idx="4"/>
            <a:endCxn id="11" idx="7"/>
          </p:cNvCxnSpPr>
          <p:nvPr/>
        </p:nvCxnSpPr>
        <p:spPr>
          <a:xfrm flipH="1">
            <a:off x="4508500" y="2879725"/>
            <a:ext cx="747713" cy="8509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689" name="テキスト ボックス 19"/>
          <p:cNvSpPr txBox="1">
            <a:spLocks noChangeArrowheads="1"/>
          </p:cNvSpPr>
          <p:nvPr/>
        </p:nvSpPr>
        <p:spPr bwMode="auto">
          <a:xfrm>
            <a:off x="468313" y="620713"/>
            <a:ext cx="80645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9pPr>
          </a:lstStyle>
          <a:p>
            <a:r>
              <a:rPr lang="en-US" altLang="ja-JP" sz="3200" dirty="0" smtClean="0">
                <a:latin typeface="IPAゴシック" pitchFamily="49" charset="-128"/>
                <a:ea typeface="IPAゴシック" pitchFamily="49" charset="-128"/>
              </a:rPr>
              <a:t>2.4 </a:t>
            </a:r>
            <a:r>
              <a:rPr lang="en-US" altLang="ja-JP" sz="3200" dirty="0">
                <a:latin typeface="IPAゴシック" pitchFamily="49" charset="-128"/>
                <a:ea typeface="IPAゴシック" pitchFamily="49" charset="-128"/>
              </a:rPr>
              <a:t>-</a:t>
            </a:r>
            <a:r>
              <a:rPr lang="en-US" altLang="ja-JP" sz="3200" dirty="0">
                <a:latin typeface="IPA Pゴシック" pitchFamily="50" charset="-128"/>
                <a:ea typeface="IPA Pゴシック" pitchFamily="50" charset="-128"/>
              </a:rPr>
              <a:t>BA</a:t>
            </a:r>
            <a:r>
              <a:rPr lang="ja-JP" altLang="en-US" sz="3200" dirty="0">
                <a:latin typeface="IPAゴシック" pitchFamily="49" charset="-128"/>
                <a:ea typeface="IPAゴシック" pitchFamily="49" charset="-128"/>
              </a:rPr>
              <a:t>モデルのアルゴリズム</a:t>
            </a:r>
            <a:r>
              <a:rPr lang="en-US" altLang="ja-JP" sz="3200" dirty="0">
                <a:latin typeface="IPAゴシック" pitchFamily="49" charset="-128"/>
                <a:ea typeface="IPAゴシック" pitchFamily="49" charset="-128"/>
              </a:rPr>
              <a:t>-</a:t>
            </a:r>
            <a:endParaRPr lang="ja-JP" altLang="en-US" sz="3200" dirty="0">
              <a:latin typeface="IPAゴシック" pitchFamily="49" charset="-128"/>
              <a:ea typeface="IPAゴシック" pitchFamily="49" charset="-128"/>
            </a:endParaRPr>
          </a:p>
        </p:txBody>
      </p:sp>
      <p:sp>
        <p:nvSpPr>
          <p:cNvPr id="28690" name="正方形/長方形 20"/>
          <p:cNvSpPr>
            <a:spLocks noChangeArrowheads="1"/>
          </p:cNvSpPr>
          <p:nvPr/>
        </p:nvSpPr>
        <p:spPr bwMode="auto">
          <a:xfrm>
            <a:off x="473075" y="1557338"/>
            <a:ext cx="792003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ja-JP" altLang="en-US" sz="2400" dirty="0">
                <a:latin typeface="IPAゴシック" pitchFamily="49" charset="-128"/>
                <a:ea typeface="IPAゴシック" pitchFamily="49" charset="-128"/>
              </a:rPr>
              <a:t>例（ｎ＝３からスタートした</a:t>
            </a:r>
            <a:r>
              <a:rPr lang="ja-JP" altLang="en-US" sz="2400" dirty="0" smtClean="0">
                <a:latin typeface="IPAゴシック" pitchFamily="49" charset="-128"/>
                <a:ea typeface="IPAゴシック" pitchFamily="49" charset="-128"/>
              </a:rPr>
              <a:t>場合）</a:t>
            </a:r>
            <a:endParaRPr lang="ja-JP" altLang="en-US" sz="2400" dirty="0">
              <a:latin typeface="IPAゴシック" pitchFamily="49" charset="-128"/>
              <a:ea typeface="IPAゴシック" pitchFamily="49" charset="-128"/>
            </a:endParaRPr>
          </a:p>
        </p:txBody>
      </p:sp>
      <p:sp>
        <p:nvSpPr>
          <p:cNvPr id="20" name="Rectangle 6"/>
          <p:cNvSpPr>
            <a:spLocks noGrp="1" noChangeArrowheads="1"/>
          </p:cNvSpPr>
          <p:nvPr>
            <p:ph type="ftr" sz="quarter" idx="4294967295"/>
          </p:nvPr>
        </p:nvSpPr>
        <p:spPr>
          <a:xfrm>
            <a:off x="-23307" y="6480720"/>
            <a:ext cx="8651063" cy="260648"/>
          </a:xfrm>
          <a:prstGeom prst="rect">
            <a:avLst/>
          </a:prstGeom>
          <a:ln/>
        </p:spPr>
        <p:txBody>
          <a:bodyPr/>
          <a:lstStyle>
            <a:lvl1pPr algn="l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ja-JP" altLang="en-US" sz="1100" smtClean="0"/>
              <a:t>修正版</a:t>
            </a:r>
            <a:r>
              <a:rPr lang="en-US" altLang="ja-JP" sz="1100" smtClean="0"/>
              <a:t>BA</a:t>
            </a:r>
            <a:r>
              <a:rPr lang="ja-JP" altLang="en-US" sz="1100" smtClean="0"/>
              <a:t>モデルで生成したネットワークのスケールフリー性判定計算実験　　　卒業演習発表会　　　田中勇歩（谷聖一研究室）</a:t>
            </a:r>
            <a:endParaRPr lang="ja-JP" altLang="en-US" sz="1100" dirty="0"/>
          </a:p>
        </p:txBody>
      </p:sp>
      <p:sp>
        <p:nvSpPr>
          <p:cNvPr id="21" name="スライド番号プレースホルダー 6"/>
          <p:cNvSpPr>
            <a:spLocks noGrp="1"/>
          </p:cNvSpPr>
          <p:nvPr>
            <p:ph type="sldNum" sz="quarter" idx="12"/>
          </p:nvPr>
        </p:nvSpPr>
        <p:spPr bwMode="auto">
          <a:xfrm>
            <a:off x="8234063" y="6453188"/>
            <a:ext cx="874441" cy="4048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B4DD223-A1D0-4DE8-AFD0-D99F82140F00}" type="slidenum">
              <a:rPr lang="ja-JP" altLang="en-US" smtClean="0">
                <a:solidFill>
                  <a:schemeClr val="bg1"/>
                </a:solidFill>
                <a:latin typeface="IPAゴシック" pitchFamily="49" charset="-128"/>
                <a:ea typeface="IPAゴシック" pitchFamily="49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22</a:t>
            </a:fld>
            <a:r>
              <a:rPr lang="en-US" altLang="ja-JP" dirty="0" smtClean="0">
                <a:solidFill>
                  <a:schemeClr val="bg1"/>
                </a:solidFill>
                <a:latin typeface="IPAゴシック" pitchFamily="49" charset="-128"/>
                <a:ea typeface="IPAゴシック" pitchFamily="49" charset="-128"/>
              </a:rPr>
              <a:t>/78</a:t>
            </a:r>
            <a:endParaRPr lang="ja-JP" altLang="en-US" dirty="0">
              <a:solidFill>
                <a:schemeClr val="bg1"/>
              </a:solidFill>
              <a:latin typeface="IPAゴシック" pitchFamily="49" charset="-128"/>
              <a:ea typeface="IPAゴシック" pitchFamily="49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円/楕円 1"/>
          <p:cNvSpPr/>
          <p:nvPr/>
        </p:nvSpPr>
        <p:spPr>
          <a:xfrm>
            <a:off x="3492500" y="2740025"/>
            <a:ext cx="431800" cy="43180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7" name="円/楕円 6"/>
          <p:cNvSpPr/>
          <p:nvPr/>
        </p:nvSpPr>
        <p:spPr>
          <a:xfrm>
            <a:off x="2843213" y="3671888"/>
            <a:ext cx="433387" cy="43180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11" name="円/楕円 10"/>
          <p:cNvSpPr/>
          <p:nvPr/>
        </p:nvSpPr>
        <p:spPr>
          <a:xfrm>
            <a:off x="4140200" y="3667125"/>
            <a:ext cx="431800" cy="43180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cxnSp>
        <p:nvCxnSpPr>
          <p:cNvPr id="13" name="直線コネクタ 12"/>
          <p:cNvCxnSpPr>
            <a:stCxn id="7" idx="0"/>
            <a:endCxn id="2" idx="2"/>
          </p:cNvCxnSpPr>
          <p:nvPr/>
        </p:nvCxnSpPr>
        <p:spPr>
          <a:xfrm flipV="1">
            <a:off x="3059113" y="2955925"/>
            <a:ext cx="433387" cy="715963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コネクタ 13"/>
          <p:cNvCxnSpPr>
            <a:stCxn id="11" idx="0"/>
            <a:endCxn id="2" idx="6"/>
          </p:cNvCxnSpPr>
          <p:nvPr/>
        </p:nvCxnSpPr>
        <p:spPr>
          <a:xfrm flipH="1" flipV="1">
            <a:off x="3924300" y="2955925"/>
            <a:ext cx="431800" cy="7112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コネクタ 17"/>
          <p:cNvCxnSpPr>
            <a:stCxn id="7" idx="6"/>
            <a:endCxn id="11" idx="2"/>
          </p:cNvCxnSpPr>
          <p:nvPr/>
        </p:nvCxnSpPr>
        <p:spPr>
          <a:xfrm flipV="1">
            <a:off x="3276600" y="3883025"/>
            <a:ext cx="863600" cy="4763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円/楕円 22"/>
          <p:cNvSpPr/>
          <p:nvPr/>
        </p:nvSpPr>
        <p:spPr>
          <a:xfrm>
            <a:off x="3338513" y="4565650"/>
            <a:ext cx="433387" cy="43180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cxnSp>
        <p:nvCxnSpPr>
          <p:cNvPr id="24" name="直線コネクタ 23"/>
          <p:cNvCxnSpPr>
            <a:stCxn id="2" idx="3"/>
            <a:endCxn id="23" idx="0"/>
          </p:cNvCxnSpPr>
          <p:nvPr/>
        </p:nvCxnSpPr>
        <p:spPr>
          <a:xfrm>
            <a:off x="3554413" y="3108325"/>
            <a:ext cx="0" cy="145732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コネクタ 24"/>
          <p:cNvCxnSpPr>
            <a:stCxn id="23" idx="7"/>
            <a:endCxn id="11" idx="4"/>
          </p:cNvCxnSpPr>
          <p:nvPr/>
        </p:nvCxnSpPr>
        <p:spPr>
          <a:xfrm flipV="1">
            <a:off x="3708400" y="4098925"/>
            <a:ext cx="647700" cy="53022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コネクタ 25"/>
          <p:cNvCxnSpPr>
            <a:stCxn id="7" idx="4"/>
            <a:endCxn id="23" idx="2"/>
          </p:cNvCxnSpPr>
          <p:nvPr/>
        </p:nvCxnSpPr>
        <p:spPr>
          <a:xfrm>
            <a:off x="3059113" y="4103688"/>
            <a:ext cx="279400" cy="67786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円/楕円 35"/>
          <p:cNvSpPr/>
          <p:nvPr/>
        </p:nvSpPr>
        <p:spPr>
          <a:xfrm>
            <a:off x="5040313" y="2447925"/>
            <a:ext cx="431800" cy="43180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38" name="円/楕円 37"/>
          <p:cNvSpPr/>
          <p:nvPr/>
        </p:nvSpPr>
        <p:spPr>
          <a:xfrm>
            <a:off x="5508625" y="3671888"/>
            <a:ext cx="431800" cy="43180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cxnSp>
        <p:nvCxnSpPr>
          <p:cNvPr id="48" name="直線コネクタ 47"/>
          <p:cNvCxnSpPr>
            <a:stCxn id="2" idx="0"/>
            <a:endCxn id="36" idx="2"/>
          </p:cNvCxnSpPr>
          <p:nvPr/>
        </p:nvCxnSpPr>
        <p:spPr>
          <a:xfrm flipV="1">
            <a:off x="3708400" y="2663825"/>
            <a:ext cx="1331913" cy="762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線コネクタ 49"/>
          <p:cNvCxnSpPr>
            <a:stCxn id="36" idx="3"/>
            <a:endCxn id="7" idx="7"/>
          </p:cNvCxnSpPr>
          <p:nvPr/>
        </p:nvCxnSpPr>
        <p:spPr>
          <a:xfrm flipH="1">
            <a:off x="3213100" y="2816225"/>
            <a:ext cx="1890713" cy="919163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線コネクタ 50"/>
          <p:cNvCxnSpPr>
            <a:stCxn id="36" idx="4"/>
            <a:endCxn id="11" idx="7"/>
          </p:cNvCxnSpPr>
          <p:nvPr/>
        </p:nvCxnSpPr>
        <p:spPr>
          <a:xfrm flipH="1">
            <a:off x="4508500" y="2879725"/>
            <a:ext cx="747713" cy="8509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線コネクタ 51"/>
          <p:cNvCxnSpPr>
            <a:stCxn id="38" idx="1"/>
            <a:endCxn id="2" idx="7"/>
          </p:cNvCxnSpPr>
          <p:nvPr/>
        </p:nvCxnSpPr>
        <p:spPr>
          <a:xfrm flipH="1" flipV="1">
            <a:off x="3860800" y="2801938"/>
            <a:ext cx="1711325" cy="93345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線コネクタ 52"/>
          <p:cNvCxnSpPr>
            <a:stCxn id="23" idx="6"/>
            <a:endCxn id="38" idx="3"/>
          </p:cNvCxnSpPr>
          <p:nvPr/>
        </p:nvCxnSpPr>
        <p:spPr>
          <a:xfrm flipV="1">
            <a:off x="3771900" y="4040188"/>
            <a:ext cx="1800225" cy="74136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直線コネクタ 53"/>
          <p:cNvCxnSpPr>
            <a:stCxn id="38" idx="2"/>
            <a:endCxn id="11" idx="6"/>
          </p:cNvCxnSpPr>
          <p:nvPr/>
        </p:nvCxnSpPr>
        <p:spPr>
          <a:xfrm flipH="1" flipV="1">
            <a:off x="4572000" y="3883025"/>
            <a:ext cx="936625" cy="4763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717" name="テキスト ボックス 27"/>
          <p:cNvSpPr txBox="1">
            <a:spLocks noChangeArrowheads="1"/>
          </p:cNvSpPr>
          <p:nvPr/>
        </p:nvSpPr>
        <p:spPr bwMode="auto">
          <a:xfrm>
            <a:off x="468313" y="620713"/>
            <a:ext cx="80645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9pPr>
          </a:lstStyle>
          <a:p>
            <a:r>
              <a:rPr lang="en-US" altLang="ja-JP" sz="3200" dirty="0" smtClean="0">
                <a:latin typeface="IPAゴシック" pitchFamily="49" charset="-128"/>
                <a:ea typeface="IPAゴシック" pitchFamily="49" charset="-128"/>
              </a:rPr>
              <a:t>2.4 </a:t>
            </a:r>
            <a:r>
              <a:rPr lang="en-US" altLang="ja-JP" sz="3200" dirty="0">
                <a:latin typeface="IPAゴシック" pitchFamily="49" charset="-128"/>
                <a:ea typeface="IPAゴシック" pitchFamily="49" charset="-128"/>
              </a:rPr>
              <a:t>-</a:t>
            </a:r>
            <a:r>
              <a:rPr lang="en-US" altLang="ja-JP" sz="3200" dirty="0">
                <a:latin typeface="IPA Pゴシック" pitchFamily="50" charset="-128"/>
                <a:ea typeface="IPA Pゴシック" pitchFamily="50" charset="-128"/>
              </a:rPr>
              <a:t>BA</a:t>
            </a:r>
            <a:r>
              <a:rPr lang="ja-JP" altLang="en-US" sz="3200" dirty="0">
                <a:latin typeface="IPAゴシック" pitchFamily="49" charset="-128"/>
                <a:ea typeface="IPAゴシック" pitchFamily="49" charset="-128"/>
              </a:rPr>
              <a:t>モデルのアルゴリズム</a:t>
            </a:r>
            <a:r>
              <a:rPr lang="en-US" altLang="ja-JP" sz="3200" dirty="0">
                <a:latin typeface="IPAゴシック" pitchFamily="49" charset="-128"/>
                <a:ea typeface="IPAゴシック" pitchFamily="49" charset="-128"/>
              </a:rPr>
              <a:t>-</a:t>
            </a:r>
            <a:endParaRPr lang="ja-JP" altLang="en-US" sz="3200" dirty="0">
              <a:latin typeface="IPAゴシック" pitchFamily="49" charset="-128"/>
              <a:ea typeface="IPAゴシック" pitchFamily="49" charset="-128"/>
            </a:endParaRPr>
          </a:p>
        </p:txBody>
      </p:sp>
      <p:sp>
        <p:nvSpPr>
          <p:cNvPr id="29718" name="正方形/長方形 28"/>
          <p:cNvSpPr>
            <a:spLocks noChangeArrowheads="1"/>
          </p:cNvSpPr>
          <p:nvPr/>
        </p:nvSpPr>
        <p:spPr bwMode="auto">
          <a:xfrm>
            <a:off x="473075" y="1557338"/>
            <a:ext cx="792003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ja-JP" altLang="en-US" sz="2400" dirty="0">
                <a:latin typeface="IPAゴシック" pitchFamily="49" charset="-128"/>
                <a:ea typeface="IPAゴシック" pitchFamily="49" charset="-128"/>
              </a:rPr>
              <a:t>例（ｎ＝３からスタートした</a:t>
            </a:r>
            <a:r>
              <a:rPr lang="ja-JP" altLang="en-US" sz="2400" dirty="0" smtClean="0">
                <a:latin typeface="IPAゴシック" pitchFamily="49" charset="-128"/>
                <a:ea typeface="IPAゴシック" pitchFamily="49" charset="-128"/>
              </a:rPr>
              <a:t>場合）</a:t>
            </a:r>
            <a:endParaRPr lang="ja-JP" altLang="en-US" sz="2400" dirty="0">
              <a:latin typeface="IPAゴシック" pitchFamily="49" charset="-128"/>
              <a:ea typeface="IPAゴシック" pitchFamily="49" charset="-128"/>
            </a:endParaRPr>
          </a:p>
        </p:txBody>
      </p:sp>
      <p:sp>
        <p:nvSpPr>
          <p:cNvPr id="28" name="Rectangle 6"/>
          <p:cNvSpPr>
            <a:spLocks noGrp="1" noChangeArrowheads="1"/>
          </p:cNvSpPr>
          <p:nvPr>
            <p:ph type="ftr" sz="quarter" idx="4294967295"/>
          </p:nvPr>
        </p:nvSpPr>
        <p:spPr>
          <a:xfrm>
            <a:off x="-23307" y="6480720"/>
            <a:ext cx="8651063" cy="260648"/>
          </a:xfrm>
          <a:prstGeom prst="rect">
            <a:avLst/>
          </a:prstGeom>
          <a:ln/>
        </p:spPr>
        <p:txBody>
          <a:bodyPr/>
          <a:lstStyle>
            <a:lvl1pPr algn="l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ja-JP" altLang="en-US" sz="1100" smtClean="0"/>
              <a:t>修正版</a:t>
            </a:r>
            <a:r>
              <a:rPr lang="en-US" altLang="ja-JP" sz="1100" smtClean="0"/>
              <a:t>BA</a:t>
            </a:r>
            <a:r>
              <a:rPr lang="ja-JP" altLang="en-US" sz="1100" smtClean="0"/>
              <a:t>モデルで生成したネットワークのスケールフリー性判定計算実験　　　卒業演習発表会　　　田中勇歩（谷聖一研究室）</a:t>
            </a:r>
            <a:endParaRPr lang="ja-JP" altLang="en-US" sz="1100" dirty="0"/>
          </a:p>
        </p:txBody>
      </p:sp>
      <p:sp>
        <p:nvSpPr>
          <p:cNvPr id="27" name="スライド番号プレースホルダー 6"/>
          <p:cNvSpPr>
            <a:spLocks noGrp="1"/>
          </p:cNvSpPr>
          <p:nvPr>
            <p:ph type="sldNum" sz="quarter" idx="12"/>
          </p:nvPr>
        </p:nvSpPr>
        <p:spPr bwMode="auto">
          <a:xfrm>
            <a:off x="8234063" y="6453188"/>
            <a:ext cx="874441" cy="4048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B4DD223-A1D0-4DE8-AFD0-D99F82140F00}" type="slidenum">
              <a:rPr lang="ja-JP" altLang="en-US" smtClean="0">
                <a:solidFill>
                  <a:schemeClr val="bg1"/>
                </a:solidFill>
                <a:latin typeface="IPAゴシック" pitchFamily="49" charset="-128"/>
                <a:ea typeface="IPAゴシック" pitchFamily="49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23</a:t>
            </a:fld>
            <a:r>
              <a:rPr lang="en-US" altLang="ja-JP" dirty="0" smtClean="0">
                <a:solidFill>
                  <a:schemeClr val="bg1"/>
                </a:solidFill>
                <a:latin typeface="IPAゴシック" pitchFamily="49" charset="-128"/>
                <a:ea typeface="IPAゴシック" pitchFamily="49" charset="-128"/>
              </a:rPr>
              <a:t>/78</a:t>
            </a:r>
            <a:endParaRPr lang="ja-JP" altLang="en-US" dirty="0">
              <a:solidFill>
                <a:schemeClr val="bg1"/>
              </a:solidFill>
              <a:latin typeface="IPAゴシック" pitchFamily="49" charset="-128"/>
              <a:ea typeface="IPAゴシック" pitchFamily="49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円/楕円 1"/>
          <p:cNvSpPr/>
          <p:nvPr/>
        </p:nvSpPr>
        <p:spPr>
          <a:xfrm>
            <a:off x="3492500" y="2740025"/>
            <a:ext cx="431800" cy="43180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7" name="円/楕円 6"/>
          <p:cNvSpPr/>
          <p:nvPr/>
        </p:nvSpPr>
        <p:spPr>
          <a:xfrm>
            <a:off x="2843213" y="3671888"/>
            <a:ext cx="433387" cy="43180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11" name="円/楕円 10"/>
          <p:cNvSpPr/>
          <p:nvPr/>
        </p:nvSpPr>
        <p:spPr>
          <a:xfrm>
            <a:off x="4140200" y="3667125"/>
            <a:ext cx="431800" cy="43180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cxnSp>
        <p:nvCxnSpPr>
          <p:cNvPr id="13" name="直線コネクタ 12"/>
          <p:cNvCxnSpPr>
            <a:stCxn id="7" idx="0"/>
            <a:endCxn id="2" idx="2"/>
          </p:cNvCxnSpPr>
          <p:nvPr/>
        </p:nvCxnSpPr>
        <p:spPr>
          <a:xfrm flipV="1">
            <a:off x="3059113" y="2955925"/>
            <a:ext cx="433387" cy="715963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コネクタ 13"/>
          <p:cNvCxnSpPr>
            <a:stCxn id="11" idx="0"/>
            <a:endCxn id="2" idx="6"/>
          </p:cNvCxnSpPr>
          <p:nvPr/>
        </p:nvCxnSpPr>
        <p:spPr>
          <a:xfrm flipH="1" flipV="1">
            <a:off x="3924300" y="2955925"/>
            <a:ext cx="431800" cy="7112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コネクタ 17"/>
          <p:cNvCxnSpPr>
            <a:stCxn id="7" idx="6"/>
            <a:endCxn id="11" idx="2"/>
          </p:cNvCxnSpPr>
          <p:nvPr/>
        </p:nvCxnSpPr>
        <p:spPr>
          <a:xfrm flipV="1">
            <a:off x="3276600" y="3883025"/>
            <a:ext cx="863600" cy="4763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円/楕円 22"/>
          <p:cNvSpPr/>
          <p:nvPr/>
        </p:nvSpPr>
        <p:spPr>
          <a:xfrm>
            <a:off x="3338513" y="4565650"/>
            <a:ext cx="433387" cy="43180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cxnSp>
        <p:nvCxnSpPr>
          <p:cNvPr id="24" name="直線コネクタ 23"/>
          <p:cNvCxnSpPr>
            <a:stCxn id="2" idx="3"/>
            <a:endCxn id="23" idx="0"/>
          </p:cNvCxnSpPr>
          <p:nvPr/>
        </p:nvCxnSpPr>
        <p:spPr>
          <a:xfrm>
            <a:off x="3554413" y="3108325"/>
            <a:ext cx="0" cy="145732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コネクタ 24"/>
          <p:cNvCxnSpPr>
            <a:stCxn id="23" idx="7"/>
            <a:endCxn id="11" idx="4"/>
          </p:cNvCxnSpPr>
          <p:nvPr/>
        </p:nvCxnSpPr>
        <p:spPr>
          <a:xfrm flipV="1">
            <a:off x="3708400" y="4098925"/>
            <a:ext cx="647700" cy="53022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コネクタ 25"/>
          <p:cNvCxnSpPr>
            <a:stCxn id="7" idx="4"/>
            <a:endCxn id="23" idx="2"/>
          </p:cNvCxnSpPr>
          <p:nvPr/>
        </p:nvCxnSpPr>
        <p:spPr>
          <a:xfrm>
            <a:off x="3059113" y="4103688"/>
            <a:ext cx="279400" cy="67786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円/楕円 35"/>
          <p:cNvSpPr/>
          <p:nvPr/>
        </p:nvSpPr>
        <p:spPr>
          <a:xfrm>
            <a:off x="5040313" y="2447925"/>
            <a:ext cx="431800" cy="43180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38" name="円/楕円 37"/>
          <p:cNvSpPr/>
          <p:nvPr/>
        </p:nvSpPr>
        <p:spPr>
          <a:xfrm>
            <a:off x="5508625" y="3671888"/>
            <a:ext cx="431800" cy="43180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39" name="円/楕円 38"/>
          <p:cNvSpPr/>
          <p:nvPr/>
        </p:nvSpPr>
        <p:spPr>
          <a:xfrm>
            <a:off x="4572000" y="5013325"/>
            <a:ext cx="431800" cy="43180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cxnSp>
        <p:nvCxnSpPr>
          <p:cNvPr id="48" name="直線コネクタ 47"/>
          <p:cNvCxnSpPr>
            <a:stCxn id="2" idx="0"/>
            <a:endCxn id="36" idx="2"/>
          </p:cNvCxnSpPr>
          <p:nvPr/>
        </p:nvCxnSpPr>
        <p:spPr>
          <a:xfrm flipV="1">
            <a:off x="3708400" y="2663825"/>
            <a:ext cx="1331913" cy="762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線コネクタ 49"/>
          <p:cNvCxnSpPr>
            <a:stCxn id="36" idx="3"/>
            <a:endCxn id="7" idx="7"/>
          </p:cNvCxnSpPr>
          <p:nvPr/>
        </p:nvCxnSpPr>
        <p:spPr>
          <a:xfrm flipH="1">
            <a:off x="3213100" y="2816225"/>
            <a:ext cx="1890713" cy="919163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線コネクタ 50"/>
          <p:cNvCxnSpPr>
            <a:stCxn id="36" idx="4"/>
            <a:endCxn id="11" idx="7"/>
          </p:cNvCxnSpPr>
          <p:nvPr/>
        </p:nvCxnSpPr>
        <p:spPr>
          <a:xfrm flipH="1">
            <a:off x="4508500" y="2879725"/>
            <a:ext cx="747713" cy="8509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線コネクタ 51"/>
          <p:cNvCxnSpPr>
            <a:stCxn id="38" idx="1"/>
            <a:endCxn id="2" idx="7"/>
          </p:cNvCxnSpPr>
          <p:nvPr/>
        </p:nvCxnSpPr>
        <p:spPr>
          <a:xfrm flipH="1" flipV="1">
            <a:off x="3860800" y="2801938"/>
            <a:ext cx="1711325" cy="93345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線コネクタ 52"/>
          <p:cNvCxnSpPr>
            <a:stCxn id="23" idx="6"/>
            <a:endCxn id="38" idx="3"/>
          </p:cNvCxnSpPr>
          <p:nvPr/>
        </p:nvCxnSpPr>
        <p:spPr>
          <a:xfrm flipV="1">
            <a:off x="3771900" y="4040188"/>
            <a:ext cx="1800225" cy="74136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直線コネクタ 53"/>
          <p:cNvCxnSpPr>
            <a:stCxn id="38" idx="2"/>
            <a:endCxn id="11" idx="6"/>
          </p:cNvCxnSpPr>
          <p:nvPr/>
        </p:nvCxnSpPr>
        <p:spPr>
          <a:xfrm flipH="1" flipV="1">
            <a:off x="4572000" y="3883025"/>
            <a:ext cx="936625" cy="4763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直線コネクタ 54"/>
          <p:cNvCxnSpPr>
            <a:stCxn id="39" idx="0"/>
            <a:endCxn id="11" idx="5"/>
          </p:cNvCxnSpPr>
          <p:nvPr/>
        </p:nvCxnSpPr>
        <p:spPr>
          <a:xfrm flipH="1" flipV="1">
            <a:off x="4508500" y="4035425"/>
            <a:ext cx="279400" cy="9779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直線コネクタ 55"/>
          <p:cNvCxnSpPr>
            <a:stCxn id="39" idx="2"/>
            <a:endCxn id="23" idx="5"/>
          </p:cNvCxnSpPr>
          <p:nvPr/>
        </p:nvCxnSpPr>
        <p:spPr>
          <a:xfrm flipH="1" flipV="1">
            <a:off x="3708400" y="4933950"/>
            <a:ext cx="863600" cy="29527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直線コネクタ 93"/>
          <p:cNvCxnSpPr>
            <a:stCxn id="39" idx="1"/>
            <a:endCxn id="2" idx="4"/>
          </p:cNvCxnSpPr>
          <p:nvPr/>
        </p:nvCxnSpPr>
        <p:spPr>
          <a:xfrm flipH="1" flipV="1">
            <a:off x="3708400" y="3171825"/>
            <a:ext cx="927100" cy="19050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6" name="正方形/長方形 145"/>
          <p:cNvSpPr>
            <a:spLocks noChangeArrowheads="1"/>
          </p:cNvSpPr>
          <p:nvPr/>
        </p:nvSpPr>
        <p:spPr bwMode="auto">
          <a:xfrm>
            <a:off x="5500688" y="5300663"/>
            <a:ext cx="3290887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ja-JP" altLang="en-US" sz="2200" dirty="0">
                <a:latin typeface="IPAゴシック" pitchFamily="49" charset="-128"/>
                <a:ea typeface="IPAゴシック" pitchFamily="49" charset="-128"/>
              </a:rPr>
              <a:t>このように増えて</a:t>
            </a:r>
            <a:r>
              <a:rPr lang="ja-JP" altLang="en-US" sz="2200" dirty="0" smtClean="0">
                <a:latin typeface="IPAゴシック" pitchFamily="49" charset="-128"/>
                <a:ea typeface="IPAゴシック" pitchFamily="49" charset="-128"/>
              </a:rPr>
              <a:t>いく</a:t>
            </a:r>
            <a:endParaRPr lang="ja-JP" altLang="en-US" sz="2200" dirty="0">
              <a:latin typeface="IPAゴシック" pitchFamily="49" charset="-128"/>
              <a:ea typeface="IPAゴシック" pitchFamily="49" charset="-128"/>
            </a:endParaRPr>
          </a:p>
        </p:txBody>
      </p:sp>
      <p:sp>
        <p:nvSpPr>
          <p:cNvPr id="30746" name="テキスト ボックス 28"/>
          <p:cNvSpPr txBox="1">
            <a:spLocks noChangeArrowheads="1"/>
          </p:cNvSpPr>
          <p:nvPr/>
        </p:nvSpPr>
        <p:spPr bwMode="auto">
          <a:xfrm>
            <a:off x="468313" y="620713"/>
            <a:ext cx="80645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9pPr>
          </a:lstStyle>
          <a:p>
            <a:r>
              <a:rPr lang="en-US" altLang="ja-JP" sz="3200" dirty="0" smtClean="0">
                <a:latin typeface="IPAゴシック" pitchFamily="49" charset="-128"/>
                <a:ea typeface="IPAゴシック" pitchFamily="49" charset="-128"/>
              </a:rPr>
              <a:t>2.4 </a:t>
            </a:r>
            <a:r>
              <a:rPr lang="en-US" altLang="ja-JP" sz="3200" dirty="0">
                <a:latin typeface="IPAゴシック" pitchFamily="49" charset="-128"/>
                <a:ea typeface="IPAゴシック" pitchFamily="49" charset="-128"/>
              </a:rPr>
              <a:t>-</a:t>
            </a:r>
            <a:r>
              <a:rPr lang="en-US" altLang="ja-JP" sz="3200" dirty="0">
                <a:latin typeface="IPA Pゴシック" pitchFamily="50" charset="-128"/>
                <a:ea typeface="IPA Pゴシック" pitchFamily="50" charset="-128"/>
              </a:rPr>
              <a:t>BA</a:t>
            </a:r>
            <a:r>
              <a:rPr lang="ja-JP" altLang="en-US" sz="3200" dirty="0">
                <a:latin typeface="IPAゴシック" pitchFamily="49" charset="-128"/>
                <a:ea typeface="IPAゴシック" pitchFamily="49" charset="-128"/>
              </a:rPr>
              <a:t>モデルのアルゴリズム</a:t>
            </a:r>
            <a:r>
              <a:rPr lang="en-US" altLang="ja-JP" sz="3200" dirty="0">
                <a:latin typeface="IPAゴシック" pitchFamily="49" charset="-128"/>
                <a:ea typeface="IPAゴシック" pitchFamily="49" charset="-128"/>
              </a:rPr>
              <a:t>-</a:t>
            </a:r>
            <a:endParaRPr lang="ja-JP" altLang="en-US" sz="3200" dirty="0">
              <a:latin typeface="IPAゴシック" pitchFamily="49" charset="-128"/>
              <a:ea typeface="IPAゴシック" pitchFamily="49" charset="-128"/>
            </a:endParaRPr>
          </a:p>
        </p:txBody>
      </p:sp>
      <p:sp>
        <p:nvSpPr>
          <p:cNvPr id="30747" name="正方形/長方形 29"/>
          <p:cNvSpPr>
            <a:spLocks noChangeArrowheads="1"/>
          </p:cNvSpPr>
          <p:nvPr/>
        </p:nvSpPr>
        <p:spPr bwMode="auto">
          <a:xfrm>
            <a:off x="473075" y="1557338"/>
            <a:ext cx="792003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ja-JP" altLang="en-US" sz="2400" dirty="0">
                <a:latin typeface="IPAゴシック" pitchFamily="49" charset="-128"/>
                <a:ea typeface="IPAゴシック" pitchFamily="49" charset="-128"/>
              </a:rPr>
              <a:t>例（ｎ＝３からスタートした</a:t>
            </a:r>
            <a:r>
              <a:rPr lang="ja-JP" altLang="en-US" sz="2400" dirty="0" smtClean="0">
                <a:latin typeface="IPAゴシック" pitchFamily="49" charset="-128"/>
                <a:ea typeface="IPAゴシック" pitchFamily="49" charset="-128"/>
              </a:rPr>
              <a:t>場合）</a:t>
            </a:r>
            <a:endParaRPr lang="ja-JP" altLang="en-US" sz="2400" dirty="0">
              <a:latin typeface="IPAゴシック" pitchFamily="49" charset="-128"/>
              <a:ea typeface="IPAゴシック" pitchFamily="49" charset="-128"/>
            </a:endParaRPr>
          </a:p>
        </p:txBody>
      </p:sp>
      <p:sp>
        <p:nvSpPr>
          <p:cNvPr id="29" name="Rectangle 6"/>
          <p:cNvSpPr>
            <a:spLocks noGrp="1" noChangeArrowheads="1"/>
          </p:cNvSpPr>
          <p:nvPr>
            <p:ph type="ftr" sz="quarter" idx="4294967295"/>
          </p:nvPr>
        </p:nvSpPr>
        <p:spPr>
          <a:xfrm>
            <a:off x="-23307" y="6480720"/>
            <a:ext cx="8651063" cy="260648"/>
          </a:xfrm>
          <a:prstGeom prst="rect">
            <a:avLst/>
          </a:prstGeom>
          <a:ln/>
        </p:spPr>
        <p:txBody>
          <a:bodyPr/>
          <a:lstStyle>
            <a:lvl1pPr algn="l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ja-JP" altLang="en-US" sz="1100" smtClean="0"/>
              <a:t>修正版</a:t>
            </a:r>
            <a:r>
              <a:rPr lang="en-US" altLang="ja-JP" sz="1100" smtClean="0"/>
              <a:t>BA</a:t>
            </a:r>
            <a:r>
              <a:rPr lang="ja-JP" altLang="en-US" sz="1100" smtClean="0"/>
              <a:t>モデルで生成したネットワークのスケールフリー性判定計算実験　　　卒業演習発表会　　　田中勇歩（谷聖一研究室）</a:t>
            </a:r>
            <a:endParaRPr lang="ja-JP" altLang="en-US" sz="1100" dirty="0"/>
          </a:p>
        </p:txBody>
      </p:sp>
      <p:sp>
        <p:nvSpPr>
          <p:cNvPr id="30" name="スライド番号プレースホルダー 6"/>
          <p:cNvSpPr>
            <a:spLocks noGrp="1"/>
          </p:cNvSpPr>
          <p:nvPr>
            <p:ph type="sldNum" sz="quarter" idx="12"/>
          </p:nvPr>
        </p:nvSpPr>
        <p:spPr bwMode="auto">
          <a:xfrm>
            <a:off x="8234063" y="6453188"/>
            <a:ext cx="874441" cy="4048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B4DD223-A1D0-4DE8-AFD0-D99F82140F00}" type="slidenum">
              <a:rPr lang="ja-JP" altLang="en-US" smtClean="0">
                <a:solidFill>
                  <a:schemeClr val="bg1"/>
                </a:solidFill>
                <a:latin typeface="IPAゴシック" pitchFamily="49" charset="-128"/>
                <a:ea typeface="IPAゴシック" pitchFamily="49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24</a:t>
            </a:fld>
            <a:r>
              <a:rPr lang="en-US" altLang="ja-JP" dirty="0" smtClean="0">
                <a:solidFill>
                  <a:schemeClr val="bg1"/>
                </a:solidFill>
                <a:latin typeface="IPAゴシック" pitchFamily="49" charset="-128"/>
                <a:ea typeface="IPAゴシック" pitchFamily="49" charset="-128"/>
              </a:rPr>
              <a:t>/78</a:t>
            </a:r>
            <a:endParaRPr lang="ja-JP" altLang="en-US" dirty="0">
              <a:solidFill>
                <a:schemeClr val="bg1"/>
              </a:solidFill>
              <a:latin typeface="IPAゴシック" pitchFamily="49" charset="-128"/>
              <a:ea typeface="IPAゴシック" pitchFamily="49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1231900" y="3013075"/>
            <a:ext cx="6680200" cy="8318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PAゴシック" pitchFamily="49" charset="-128"/>
                <a:ea typeface="IPAゴシック" pitchFamily="49" charset="-128"/>
                <a:cs typeface="+mn-cs"/>
              </a:rPr>
              <a:t>３章</a:t>
            </a:r>
            <a:r>
              <a:rPr lang="en-US" altLang="ja-JP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PAゴシック" pitchFamily="49" charset="-128"/>
                <a:ea typeface="IPAゴシック" pitchFamily="49" charset="-128"/>
                <a:cs typeface="+mn-cs"/>
              </a:rPr>
              <a:t>.</a:t>
            </a:r>
            <a:r>
              <a:rPr lang="ja-JP" alt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PAゴシック" pitchFamily="49" charset="-128"/>
                <a:ea typeface="IPAゴシック" pitchFamily="49" charset="-128"/>
                <a:cs typeface="+mn-cs"/>
              </a:rPr>
              <a:t>修正版ＢＡモデル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4294967295"/>
          </p:nvPr>
        </p:nvSpPr>
        <p:spPr>
          <a:xfrm>
            <a:off x="-23307" y="6480720"/>
            <a:ext cx="8651063" cy="260648"/>
          </a:xfrm>
          <a:prstGeom prst="rect">
            <a:avLst/>
          </a:prstGeom>
          <a:ln/>
        </p:spPr>
        <p:txBody>
          <a:bodyPr/>
          <a:lstStyle>
            <a:lvl1pPr algn="l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ja-JP" altLang="en-US" sz="1100" smtClean="0"/>
              <a:t>修正版</a:t>
            </a:r>
            <a:r>
              <a:rPr lang="en-US" altLang="ja-JP" sz="1100" smtClean="0"/>
              <a:t>BA</a:t>
            </a:r>
            <a:r>
              <a:rPr lang="ja-JP" altLang="en-US" sz="1100" smtClean="0"/>
              <a:t>モデルで生成したネットワークのスケールフリー性判定計算実験　　　卒業演習発表会　　　田中勇歩（谷聖一研究室）</a:t>
            </a:r>
            <a:endParaRPr lang="ja-JP" altLang="en-US" sz="1100" dirty="0"/>
          </a:p>
        </p:txBody>
      </p:sp>
      <p:pic>
        <p:nvPicPr>
          <p:cNvPr id="9" name="Picture 3" descr="C:\Users\勇歩\Desktop\Downloads\s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9505" y="4149080"/>
            <a:ext cx="2771602" cy="206978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スライド番号プレースホルダー 6"/>
          <p:cNvSpPr>
            <a:spLocks noGrp="1"/>
          </p:cNvSpPr>
          <p:nvPr>
            <p:ph type="sldNum" sz="quarter" idx="12"/>
          </p:nvPr>
        </p:nvSpPr>
        <p:spPr bwMode="auto">
          <a:xfrm>
            <a:off x="8234063" y="6453188"/>
            <a:ext cx="874441" cy="4048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B4DD223-A1D0-4DE8-AFD0-D99F82140F00}" type="slidenum">
              <a:rPr lang="ja-JP" altLang="en-US" smtClean="0">
                <a:solidFill>
                  <a:schemeClr val="bg1"/>
                </a:solidFill>
                <a:latin typeface="IPAゴシック" pitchFamily="49" charset="-128"/>
                <a:ea typeface="IPAゴシック" pitchFamily="49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25</a:t>
            </a:fld>
            <a:r>
              <a:rPr lang="en-US" altLang="ja-JP" dirty="0" smtClean="0">
                <a:solidFill>
                  <a:schemeClr val="bg1"/>
                </a:solidFill>
                <a:latin typeface="IPAゴシック" pitchFamily="49" charset="-128"/>
                <a:ea typeface="IPAゴシック" pitchFamily="49" charset="-128"/>
              </a:rPr>
              <a:t>/78</a:t>
            </a:r>
            <a:endParaRPr lang="ja-JP" altLang="en-US" dirty="0">
              <a:solidFill>
                <a:schemeClr val="bg1"/>
              </a:solidFill>
              <a:latin typeface="IPAゴシック" pitchFamily="49" charset="-128"/>
              <a:ea typeface="IPAゴシック" pitchFamily="49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正方形/長方形 8"/>
          <p:cNvSpPr>
            <a:spLocks noChangeArrowheads="1"/>
          </p:cNvSpPr>
          <p:nvPr/>
        </p:nvSpPr>
        <p:spPr bwMode="auto">
          <a:xfrm>
            <a:off x="473075" y="1785938"/>
            <a:ext cx="81311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ja-JP" altLang="en-US" sz="2000" dirty="0">
                <a:latin typeface="IPAゴシック" pitchFamily="49" charset="-128"/>
                <a:ea typeface="IPAゴシック" pitchFamily="49" charset="-128"/>
              </a:rPr>
              <a:t>本研究で</a:t>
            </a:r>
            <a:r>
              <a:rPr lang="ja-JP" altLang="en-US" sz="2000" dirty="0" smtClean="0">
                <a:latin typeface="IPAゴシック" pitchFamily="49" charset="-128"/>
                <a:ea typeface="IPAゴシック" pitchFamily="49" charset="-128"/>
              </a:rPr>
              <a:t>は</a:t>
            </a:r>
            <a:r>
              <a:rPr lang="en-US" altLang="ja-JP" sz="2000" dirty="0" smtClean="0">
                <a:latin typeface="IPAゴシック" pitchFamily="49" charset="-128"/>
                <a:ea typeface="IPAゴシック" pitchFamily="49" charset="-128"/>
              </a:rPr>
              <a:t>､</a:t>
            </a:r>
            <a:r>
              <a:rPr lang="ja-JP" altLang="en-US" sz="2000" dirty="0" smtClean="0">
                <a:latin typeface="IPAゴシック" pitchFamily="49" charset="-128"/>
                <a:ea typeface="IPAゴシック" pitchFamily="49" charset="-128"/>
              </a:rPr>
              <a:t>修正版</a:t>
            </a:r>
            <a:r>
              <a:rPr lang="ja-JP" altLang="en-US" sz="2000" dirty="0">
                <a:solidFill>
                  <a:srgbClr val="000000"/>
                </a:solidFill>
                <a:latin typeface="IPA Pゴシック" pitchFamily="50" charset="-128"/>
                <a:ea typeface="IPA Pゴシック" pitchFamily="50" charset="-128"/>
              </a:rPr>
              <a:t>ＢａｒａｂａｓｉｰＡｌｂｅｒｔ</a:t>
            </a:r>
            <a:r>
              <a:rPr lang="ja-JP" altLang="en-US" sz="2000" dirty="0">
                <a:latin typeface="IPAゴシック" pitchFamily="49" charset="-128"/>
                <a:ea typeface="IPAゴシック" pitchFamily="49" charset="-128"/>
              </a:rPr>
              <a:t>モデル</a:t>
            </a:r>
            <a:r>
              <a:rPr lang="en-US" altLang="ja-JP" sz="2000" dirty="0">
                <a:latin typeface="IPAゴシック" pitchFamily="49" charset="-128"/>
                <a:ea typeface="IPAゴシック" pitchFamily="49" charset="-128"/>
              </a:rPr>
              <a:t>(</a:t>
            </a:r>
            <a:r>
              <a:rPr lang="ja-JP" altLang="en-US" sz="2000" dirty="0" smtClean="0">
                <a:latin typeface="IPAゴシック" pitchFamily="49" charset="-128"/>
                <a:ea typeface="IPAゴシック" pitchFamily="49" charset="-128"/>
              </a:rPr>
              <a:t>以降</a:t>
            </a:r>
            <a:r>
              <a:rPr lang="en-US" altLang="ja-JP" sz="2000" dirty="0" smtClean="0">
                <a:latin typeface="IPAゴシック" pitchFamily="49" charset="-128"/>
                <a:ea typeface="IPAゴシック" pitchFamily="49" charset="-128"/>
              </a:rPr>
              <a:t>､</a:t>
            </a:r>
            <a:r>
              <a:rPr lang="ja-JP" altLang="en-US" sz="2000" dirty="0" smtClean="0">
                <a:latin typeface="IPAゴシック" pitchFamily="49" charset="-128"/>
                <a:ea typeface="IPAゴシック" pitchFamily="49" charset="-128"/>
              </a:rPr>
              <a:t>修正版</a:t>
            </a:r>
            <a:r>
              <a:rPr lang="ja-JP" altLang="en-US" sz="2000" dirty="0">
                <a:solidFill>
                  <a:srgbClr val="000000"/>
                </a:solidFill>
                <a:latin typeface="IPA Pゴシック" pitchFamily="50" charset="-128"/>
                <a:ea typeface="IPA Pゴシック" pitchFamily="50" charset="-128"/>
              </a:rPr>
              <a:t>ＢＡ</a:t>
            </a:r>
            <a:r>
              <a:rPr lang="ja-JP" altLang="en-US" sz="2000" dirty="0">
                <a:latin typeface="IPAゴシック" pitchFamily="49" charset="-128"/>
                <a:ea typeface="IPAゴシック" pitchFamily="49" charset="-128"/>
              </a:rPr>
              <a:t>モデル</a:t>
            </a:r>
            <a:r>
              <a:rPr lang="en-US" altLang="ja-JP" sz="2000" dirty="0">
                <a:latin typeface="IPAゴシック" pitchFamily="49" charset="-128"/>
                <a:ea typeface="IPAゴシック" pitchFamily="49" charset="-128"/>
              </a:rPr>
              <a:t>)</a:t>
            </a:r>
            <a:r>
              <a:rPr lang="ja-JP" altLang="en-US" sz="2000" dirty="0">
                <a:latin typeface="IPAゴシック" pitchFamily="49" charset="-128"/>
                <a:ea typeface="IPAゴシック" pitchFamily="49" charset="-128"/>
              </a:rPr>
              <a:t>を採用した</a:t>
            </a:r>
            <a:endParaRPr lang="en-US" altLang="ja-JP" sz="2000" dirty="0">
              <a:latin typeface="IPAゴシック" pitchFamily="49" charset="-128"/>
              <a:ea typeface="IPAゴシック" pitchFamily="49" charset="-128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468313" y="2997200"/>
            <a:ext cx="8135937" cy="2003425"/>
          </a:xfrm>
          <a:prstGeom prst="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000" u="sng" dirty="0">
                <a:latin typeface="IPAゴシック" pitchFamily="49" charset="-128"/>
                <a:ea typeface="IPAゴシック" pitchFamily="49" charset="-128"/>
              </a:rPr>
              <a:t>修正版ＢＡモデルのアルゴリズム</a:t>
            </a:r>
            <a:endParaRPr lang="en-US" altLang="ja-JP" sz="2000" dirty="0">
              <a:latin typeface="IPAゴシック" pitchFamily="49" charset="-128"/>
              <a:ea typeface="IPAゴシック" pitchFamily="49" charset="-128"/>
            </a:endParaRPr>
          </a:p>
          <a:p>
            <a:pPr marL="342900" indent="-342900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ja-JP" altLang="en-US" sz="2000" dirty="0">
                <a:latin typeface="IPAゴシック" pitchFamily="49" charset="-128"/>
                <a:ea typeface="IPAゴシック" pitchFamily="49" charset="-128"/>
              </a:rPr>
              <a:t>枝を保有しない既存の頂点を１個</a:t>
            </a:r>
            <a:r>
              <a:rPr lang="ja-JP" altLang="en-US" sz="2000" dirty="0" smtClean="0">
                <a:latin typeface="IPAゴシック" pitchFamily="49" charset="-128"/>
                <a:ea typeface="IPAゴシック" pitchFamily="49" charset="-128"/>
              </a:rPr>
              <a:t>置く</a:t>
            </a:r>
            <a:endParaRPr lang="ja-JP" altLang="en-US" sz="2000" dirty="0">
              <a:latin typeface="IPAゴシック" pitchFamily="49" charset="-128"/>
              <a:ea typeface="IPAゴシック" pitchFamily="49" charset="-128"/>
            </a:endParaRPr>
          </a:p>
          <a:p>
            <a:pPr marL="342900" indent="-342900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ja-JP" altLang="en-US" sz="2000" dirty="0">
                <a:latin typeface="IPAゴシック" pitchFamily="49" charset="-128"/>
                <a:ea typeface="IPAゴシック" pitchFamily="49" charset="-128"/>
              </a:rPr>
              <a:t>新しい頂点を１個追加し</a:t>
            </a:r>
            <a:r>
              <a:rPr lang="ja-JP" altLang="en-US" sz="2000" dirty="0">
                <a:solidFill>
                  <a:srgbClr val="00B050"/>
                </a:solidFill>
                <a:latin typeface="IPAゴシック" pitchFamily="49" charset="-128"/>
                <a:ea typeface="IPAゴシック" pitchFamily="49" charset="-128"/>
              </a:rPr>
              <a:t>（成長</a:t>
            </a:r>
            <a:r>
              <a:rPr lang="ja-JP" altLang="en-US" sz="2000" dirty="0" smtClean="0">
                <a:solidFill>
                  <a:srgbClr val="00B050"/>
                </a:solidFill>
                <a:latin typeface="IPAゴシック" pitchFamily="49" charset="-128"/>
                <a:ea typeface="IPAゴシック" pitchFamily="49" charset="-128"/>
              </a:rPr>
              <a:t>）</a:t>
            </a:r>
            <a:r>
              <a:rPr lang="en-US" altLang="ja-JP" sz="2000" dirty="0">
                <a:latin typeface="IPAゴシック" pitchFamily="49" charset="-128"/>
                <a:ea typeface="IPAゴシック" pitchFamily="49" charset="-128"/>
              </a:rPr>
              <a:t>､</a:t>
            </a:r>
            <a:r>
              <a:rPr lang="ja-JP" altLang="en-US" sz="2000" dirty="0" smtClean="0">
                <a:latin typeface="IPAゴシック" pitchFamily="49" charset="-128"/>
                <a:ea typeface="IPAゴシック" pitchFamily="49" charset="-128"/>
              </a:rPr>
              <a:t>すで</a:t>
            </a:r>
            <a:r>
              <a:rPr lang="ja-JP" altLang="en-US" sz="2000" dirty="0">
                <a:latin typeface="IPAゴシック" pitchFamily="49" charset="-128"/>
                <a:ea typeface="IPAゴシック" pitchFamily="49" charset="-128"/>
              </a:rPr>
              <a:t>に存在している既存の頂点に対して１つ枝を</a:t>
            </a:r>
            <a:r>
              <a:rPr lang="ja-JP" altLang="en-US" sz="2000" dirty="0" smtClean="0">
                <a:latin typeface="IPAゴシック" pitchFamily="49" charset="-128"/>
                <a:ea typeface="IPAゴシック" pitchFamily="49" charset="-128"/>
              </a:rPr>
              <a:t>張る</a:t>
            </a:r>
            <a:r>
              <a:rPr lang="en-US" altLang="ja-JP" sz="2000" dirty="0" smtClean="0">
                <a:latin typeface="IPAゴシック" pitchFamily="49" charset="-128"/>
                <a:ea typeface="IPAゴシック" pitchFamily="49" charset="-128"/>
              </a:rPr>
              <a:t>｡</a:t>
            </a:r>
            <a:r>
              <a:rPr lang="ja-JP" altLang="en-US" sz="2000" dirty="0" smtClean="0">
                <a:latin typeface="IPAゴシック" pitchFamily="49" charset="-128"/>
                <a:ea typeface="IPAゴシック" pitchFamily="49" charset="-128"/>
              </a:rPr>
              <a:t>この時</a:t>
            </a:r>
            <a:r>
              <a:rPr lang="en-US" altLang="ja-JP" sz="2000" dirty="0" smtClean="0">
                <a:latin typeface="IPAゴシック" pitchFamily="49" charset="-128"/>
                <a:ea typeface="IPAゴシック" pitchFamily="49" charset="-128"/>
              </a:rPr>
              <a:t>､</a:t>
            </a:r>
            <a:r>
              <a:rPr lang="ja-JP" altLang="en-US" sz="2000" dirty="0" smtClean="0">
                <a:latin typeface="IPAゴシック" pitchFamily="49" charset="-128"/>
                <a:ea typeface="IPAゴシック" pitchFamily="49" charset="-128"/>
              </a:rPr>
              <a:t>新しい</a:t>
            </a:r>
            <a:r>
              <a:rPr lang="ja-JP" altLang="en-US" sz="2000" dirty="0">
                <a:latin typeface="IPAゴシック" pitchFamily="49" charset="-128"/>
                <a:ea typeface="IPAゴシック" pitchFamily="49" charset="-128"/>
              </a:rPr>
              <a:t>枝が張られる確率</a:t>
            </a:r>
            <a:r>
              <a:rPr lang="ja-JP" altLang="en-US" sz="2000" dirty="0" smtClean="0">
                <a:latin typeface="IPAゴシック" pitchFamily="49" charset="-128"/>
                <a:ea typeface="IPAゴシック" pitchFamily="49" charset="-128"/>
              </a:rPr>
              <a:t>は</a:t>
            </a:r>
            <a:r>
              <a:rPr lang="en-US" altLang="ja-JP" sz="2000" dirty="0" smtClean="0">
                <a:latin typeface="IPAゴシック" pitchFamily="49" charset="-128"/>
                <a:ea typeface="IPAゴシック" pitchFamily="49" charset="-128"/>
              </a:rPr>
              <a:t>､</a:t>
            </a:r>
            <a:r>
              <a:rPr lang="ja-JP" altLang="en-US" sz="2000" dirty="0" smtClean="0">
                <a:latin typeface="IPAゴシック" pitchFamily="49" charset="-128"/>
                <a:ea typeface="IPAゴシック" pitchFamily="49" charset="-128"/>
              </a:rPr>
              <a:t>各頂点</a:t>
            </a:r>
            <a:r>
              <a:rPr lang="ja-JP" altLang="en-US" sz="2000" dirty="0">
                <a:latin typeface="IPAゴシック" pitchFamily="49" charset="-128"/>
                <a:ea typeface="IPAゴシック" pitchFamily="49" charset="-128"/>
              </a:rPr>
              <a:t>のその時点での次数と総次数に比例</a:t>
            </a:r>
            <a:r>
              <a:rPr lang="ja-JP" altLang="en-US" sz="2000" dirty="0" smtClean="0">
                <a:latin typeface="IPAゴシック" pitchFamily="49" charset="-128"/>
                <a:ea typeface="IPAゴシック" pitchFamily="49" charset="-128"/>
              </a:rPr>
              <a:t>する</a:t>
            </a:r>
            <a:r>
              <a:rPr lang="ja-JP" altLang="en-US" sz="2000" dirty="0" smtClean="0">
                <a:solidFill>
                  <a:srgbClr val="00B050"/>
                </a:solidFill>
                <a:latin typeface="IPAゴシック" pitchFamily="49" charset="-128"/>
                <a:ea typeface="IPAゴシック" pitchFamily="49" charset="-128"/>
              </a:rPr>
              <a:t>（</a:t>
            </a:r>
            <a:r>
              <a:rPr lang="ja-JP" altLang="en-US" sz="2000" dirty="0">
                <a:solidFill>
                  <a:srgbClr val="00B050"/>
                </a:solidFill>
                <a:latin typeface="IPAゴシック" pitchFamily="49" charset="-128"/>
                <a:ea typeface="IPAゴシック" pitchFamily="49" charset="-128"/>
              </a:rPr>
              <a:t>優位的選択）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ja-JP" altLang="en-US" sz="2000" dirty="0">
                <a:latin typeface="IPAゴシック" pitchFamily="49" charset="-128"/>
                <a:ea typeface="IPAゴシック" pitchFamily="49" charset="-128"/>
              </a:rPr>
              <a:t>指定の頂点数になる</a:t>
            </a:r>
            <a:r>
              <a:rPr lang="ja-JP" altLang="en-US" sz="2000" dirty="0" smtClean="0">
                <a:latin typeface="IPAゴシック" pitchFamily="49" charset="-128"/>
                <a:ea typeface="IPAゴシック" pitchFamily="49" charset="-128"/>
              </a:rPr>
              <a:t>まで</a:t>
            </a:r>
            <a:r>
              <a:rPr lang="en-US" altLang="ja-JP" sz="2000" dirty="0" smtClean="0">
                <a:latin typeface="IPAゴシック" pitchFamily="49" charset="-128"/>
                <a:ea typeface="IPAゴシック" pitchFamily="49" charset="-128"/>
              </a:rPr>
              <a:t>､</a:t>
            </a:r>
            <a:r>
              <a:rPr lang="en-US" altLang="ja-JP" sz="2000" dirty="0" smtClean="0">
                <a:latin typeface="IPA Pゴシック" pitchFamily="50" charset="-128"/>
                <a:ea typeface="IPA Pゴシック" pitchFamily="50" charset="-128"/>
              </a:rPr>
              <a:t>Step2</a:t>
            </a:r>
            <a:r>
              <a:rPr lang="ja-JP" altLang="en-US" sz="2000" dirty="0">
                <a:latin typeface="IPAゴシック" pitchFamily="49" charset="-128"/>
                <a:ea typeface="IPAゴシック" pitchFamily="49" charset="-128"/>
              </a:rPr>
              <a:t>を</a:t>
            </a:r>
            <a:r>
              <a:rPr lang="ja-JP" altLang="en-US" sz="2000" dirty="0" smtClean="0">
                <a:latin typeface="IPAゴシック" pitchFamily="49" charset="-128"/>
                <a:ea typeface="IPAゴシック" pitchFamily="49" charset="-128"/>
              </a:rPr>
              <a:t>繰り返す</a:t>
            </a:r>
            <a:endParaRPr lang="en-US" altLang="ja-JP" sz="2000" dirty="0">
              <a:latin typeface="IPAゴシック" pitchFamily="49" charset="-128"/>
              <a:ea typeface="IPAゴシック" pitchFamily="49" charset="-128"/>
            </a:endParaRPr>
          </a:p>
        </p:txBody>
      </p:sp>
      <p:sp>
        <p:nvSpPr>
          <p:cNvPr id="32773" name="テキスト ボックス 5"/>
          <p:cNvSpPr txBox="1">
            <a:spLocks noChangeArrowheads="1"/>
          </p:cNvSpPr>
          <p:nvPr/>
        </p:nvSpPr>
        <p:spPr bwMode="auto">
          <a:xfrm>
            <a:off x="468313" y="620713"/>
            <a:ext cx="80645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9pPr>
          </a:lstStyle>
          <a:p>
            <a:r>
              <a:rPr lang="en-US" altLang="ja-JP" sz="3200" dirty="0" smtClean="0">
                <a:latin typeface="IPAゴシック" pitchFamily="49" charset="-128"/>
                <a:ea typeface="IPAゴシック" pitchFamily="49" charset="-128"/>
              </a:rPr>
              <a:t>3.</a:t>
            </a:r>
            <a:r>
              <a:rPr lang="ja-JP" altLang="en-US" sz="3200" dirty="0" smtClean="0">
                <a:latin typeface="IPAゴシック" pitchFamily="49" charset="-128"/>
                <a:ea typeface="IPAゴシック" pitchFamily="49" charset="-128"/>
              </a:rPr>
              <a:t>修正版</a:t>
            </a:r>
            <a:r>
              <a:rPr lang="en-US" altLang="ja-JP" sz="3200" dirty="0">
                <a:latin typeface="IPA Pゴシック" pitchFamily="50" charset="-128"/>
                <a:ea typeface="IPA Pゴシック" pitchFamily="50" charset="-128"/>
              </a:rPr>
              <a:t>BA</a:t>
            </a:r>
            <a:r>
              <a:rPr lang="ja-JP" altLang="en-US" sz="3200" dirty="0" smtClean="0">
                <a:latin typeface="IPAゴシック" pitchFamily="49" charset="-128"/>
                <a:ea typeface="IPAゴシック" pitchFamily="49" charset="-128"/>
              </a:rPr>
              <a:t>モデル</a:t>
            </a:r>
            <a:endParaRPr lang="ja-JP" altLang="en-US" sz="3200" dirty="0">
              <a:latin typeface="IPAゴシック" pitchFamily="49" charset="-128"/>
              <a:ea typeface="IPAゴシック" pitchFamily="49" charset="-128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4294967295"/>
          </p:nvPr>
        </p:nvSpPr>
        <p:spPr>
          <a:xfrm>
            <a:off x="-23307" y="6480720"/>
            <a:ext cx="8651063" cy="260648"/>
          </a:xfrm>
          <a:prstGeom prst="rect">
            <a:avLst/>
          </a:prstGeom>
          <a:ln/>
        </p:spPr>
        <p:txBody>
          <a:bodyPr/>
          <a:lstStyle>
            <a:lvl1pPr algn="l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ja-JP" altLang="en-US" sz="1100" dirty="0" smtClean="0"/>
              <a:t>修正版</a:t>
            </a:r>
            <a:r>
              <a:rPr lang="en-US" altLang="ja-JP" sz="1100" dirty="0" smtClean="0"/>
              <a:t>BA</a:t>
            </a:r>
            <a:r>
              <a:rPr lang="ja-JP" altLang="en-US" sz="1100" dirty="0" smtClean="0"/>
              <a:t>モデルで生成したネットワークのスケールフリー性判定計算実験　　　卒業演習発表会　　　</a:t>
            </a:r>
            <a:r>
              <a:rPr lang="ja-JP" altLang="en-US" sz="1100" dirty="0" smtClean="0"/>
              <a:t>田中勇</a:t>
            </a:r>
            <a:r>
              <a:rPr lang="ja-JP" altLang="en-US" sz="1100" dirty="0" smtClean="0"/>
              <a:t>歩（谷聖一研究室）</a:t>
            </a:r>
            <a:endParaRPr lang="ja-JP" altLang="en-US" sz="1100" dirty="0"/>
          </a:p>
        </p:txBody>
      </p:sp>
      <p:sp>
        <p:nvSpPr>
          <p:cNvPr id="8" name="スライド番号プレースホルダー 6"/>
          <p:cNvSpPr txBox="1">
            <a:spLocks/>
          </p:cNvSpPr>
          <p:nvPr/>
        </p:nvSpPr>
        <p:spPr bwMode="auto">
          <a:xfrm>
            <a:off x="8234063" y="6453188"/>
            <a:ext cx="874441" cy="404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ja-JP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1pPr>
            <a:lvl2pPr marL="742950" indent="-28575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2pPr>
            <a:lvl3pPr marL="1143000" indent="-2286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3pPr>
            <a:lvl4pPr marL="1600200" indent="-2286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4pPr>
            <a:lvl5pPr marL="2057400" indent="-2286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5pPr>
            <a:lvl6pPr marL="2514600" indent="-2286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6pPr>
            <a:lvl7pPr marL="2971800" indent="-2286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7pPr>
            <a:lvl8pPr marL="3429000" indent="-2286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8pPr>
            <a:lvl9pPr marL="3886200" indent="-2286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9pPr>
          </a:lstStyle>
          <a:p>
            <a:fld id="{6B4DD223-A1D0-4DE8-AFD0-D99F82140F00}" type="slidenum">
              <a:rPr lang="ja-JP" altLang="en-US" smtClean="0">
                <a:solidFill>
                  <a:schemeClr val="bg1"/>
                </a:solidFill>
                <a:latin typeface="IPAゴシック" pitchFamily="49" charset="-128"/>
                <a:ea typeface="IPAゴシック" pitchFamily="49" charset="-128"/>
              </a:rPr>
              <a:pPr/>
              <a:t>26</a:t>
            </a:fld>
            <a:r>
              <a:rPr lang="en-US" altLang="ja-JP" dirty="0" smtClean="0">
                <a:solidFill>
                  <a:schemeClr val="bg1"/>
                </a:solidFill>
                <a:latin typeface="IPAゴシック" pitchFamily="49" charset="-128"/>
                <a:ea typeface="IPAゴシック" pitchFamily="49" charset="-128"/>
              </a:rPr>
              <a:t>/78</a:t>
            </a:r>
            <a:endParaRPr lang="ja-JP" altLang="en-US" dirty="0">
              <a:solidFill>
                <a:schemeClr val="bg1"/>
              </a:solidFill>
              <a:latin typeface="IPAゴシック" pitchFamily="49" charset="-128"/>
              <a:ea typeface="IPAゴシック" pitchFamily="49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円/楕円 7"/>
          <p:cNvSpPr/>
          <p:nvPr/>
        </p:nvSpPr>
        <p:spPr>
          <a:xfrm>
            <a:off x="1403350" y="3671888"/>
            <a:ext cx="431800" cy="43180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33795" name="正方形/長方形 56"/>
          <p:cNvSpPr>
            <a:spLocks noChangeArrowheads="1"/>
          </p:cNvSpPr>
          <p:nvPr/>
        </p:nvSpPr>
        <p:spPr bwMode="auto">
          <a:xfrm>
            <a:off x="1482725" y="3702050"/>
            <a:ext cx="2730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ja-JP">
                <a:latin typeface="IPAゴシック" pitchFamily="49" charset="-128"/>
                <a:ea typeface="IPAゴシック" pitchFamily="49" charset="-128"/>
              </a:rPr>
              <a:t>0</a:t>
            </a:r>
          </a:p>
        </p:txBody>
      </p:sp>
      <p:sp>
        <p:nvSpPr>
          <p:cNvPr id="33798" name="正方形/長方形 10"/>
          <p:cNvSpPr>
            <a:spLocks noChangeArrowheads="1"/>
          </p:cNvSpPr>
          <p:nvPr/>
        </p:nvSpPr>
        <p:spPr bwMode="auto">
          <a:xfrm>
            <a:off x="473075" y="1412875"/>
            <a:ext cx="79041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ja-JP" altLang="en-US" sz="2400" dirty="0">
                <a:latin typeface="IPAゴシック" pitchFamily="49" charset="-128"/>
                <a:ea typeface="IPAゴシック" pitchFamily="49" charset="-128"/>
              </a:rPr>
              <a:t>例（</a:t>
            </a:r>
            <a:r>
              <a:rPr lang="ja-JP" altLang="en-US" sz="2400" u="sng" dirty="0">
                <a:latin typeface="IPAゴシック" pitchFamily="49" charset="-128"/>
                <a:ea typeface="IPAゴシック" pitchFamily="49" charset="-128"/>
              </a:rPr>
              <a:t>修正版ＢＡモデル</a:t>
            </a:r>
            <a:r>
              <a:rPr lang="ja-JP" altLang="en-US" sz="2400" dirty="0">
                <a:latin typeface="IPAゴシック" pitchFamily="49" charset="-128"/>
                <a:ea typeface="IPAゴシック" pitchFamily="49" charset="-128"/>
              </a:rPr>
              <a:t>）</a:t>
            </a:r>
            <a:endParaRPr lang="en-US" altLang="ja-JP" sz="2400" dirty="0">
              <a:latin typeface="IPAゴシック" pitchFamily="49" charset="-128"/>
              <a:ea typeface="IPAゴシック" pitchFamily="49" charset="-128"/>
            </a:endParaRPr>
          </a:p>
        </p:txBody>
      </p:sp>
      <p:sp>
        <p:nvSpPr>
          <p:cNvPr id="9" name="テキスト ボックス 5"/>
          <p:cNvSpPr txBox="1">
            <a:spLocks noChangeArrowheads="1"/>
          </p:cNvSpPr>
          <p:nvPr/>
        </p:nvSpPr>
        <p:spPr bwMode="auto">
          <a:xfrm>
            <a:off x="468313" y="620713"/>
            <a:ext cx="80645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9pPr>
          </a:lstStyle>
          <a:p>
            <a:r>
              <a:rPr lang="en-US" altLang="ja-JP" sz="3200" dirty="0" smtClean="0">
                <a:latin typeface="IPAゴシック" pitchFamily="49" charset="-128"/>
                <a:ea typeface="IPAゴシック" pitchFamily="49" charset="-128"/>
              </a:rPr>
              <a:t>3.</a:t>
            </a:r>
            <a:r>
              <a:rPr lang="ja-JP" altLang="en-US" sz="3200" dirty="0" smtClean="0">
                <a:latin typeface="IPAゴシック" pitchFamily="49" charset="-128"/>
                <a:ea typeface="IPAゴシック" pitchFamily="49" charset="-128"/>
              </a:rPr>
              <a:t>修正版</a:t>
            </a:r>
            <a:r>
              <a:rPr lang="en-US" altLang="ja-JP" sz="3200" dirty="0">
                <a:latin typeface="IPA Pゴシック" pitchFamily="50" charset="-128"/>
                <a:ea typeface="IPA Pゴシック" pitchFamily="50" charset="-128"/>
              </a:rPr>
              <a:t>BA</a:t>
            </a:r>
            <a:r>
              <a:rPr lang="ja-JP" altLang="en-US" sz="3200" dirty="0" smtClean="0">
                <a:latin typeface="IPAゴシック" pitchFamily="49" charset="-128"/>
                <a:ea typeface="IPAゴシック" pitchFamily="49" charset="-128"/>
              </a:rPr>
              <a:t>モデル</a:t>
            </a:r>
            <a:endParaRPr lang="ja-JP" altLang="en-US" sz="3200" dirty="0">
              <a:latin typeface="IPAゴシック" pitchFamily="49" charset="-128"/>
              <a:ea typeface="IPAゴシック" pitchFamily="49" charset="-128"/>
            </a:endParaRPr>
          </a:p>
        </p:txBody>
      </p:sp>
      <p:sp>
        <p:nvSpPr>
          <p:cNvPr id="10" name="正方形/長方形 75"/>
          <p:cNvSpPr>
            <a:spLocks noChangeArrowheads="1"/>
          </p:cNvSpPr>
          <p:nvPr/>
        </p:nvSpPr>
        <p:spPr bwMode="auto">
          <a:xfrm>
            <a:off x="2392363" y="1959223"/>
            <a:ext cx="379571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ja-JP" altLang="en-US" sz="2400" dirty="0" smtClean="0">
                <a:latin typeface="IPAゴシック" pitchFamily="49" charset="-128"/>
                <a:ea typeface="IPAゴシック" pitchFamily="49" charset="-128"/>
              </a:rPr>
              <a:t>ステップ０</a:t>
            </a:r>
            <a:endParaRPr lang="en-US" altLang="ja-JP" sz="2400" dirty="0">
              <a:latin typeface="IPAゴシック" pitchFamily="49" charset="-128"/>
              <a:ea typeface="IPAゴシック" pitchFamily="49" charset="-128"/>
            </a:endParaRPr>
          </a:p>
        </p:txBody>
      </p:sp>
      <p:sp>
        <p:nvSpPr>
          <p:cNvPr id="12" name="Rectangle 6"/>
          <p:cNvSpPr>
            <a:spLocks noGrp="1" noChangeArrowheads="1"/>
          </p:cNvSpPr>
          <p:nvPr>
            <p:ph type="ftr" sz="quarter" idx="4294967295"/>
          </p:nvPr>
        </p:nvSpPr>
        <p:spPr>
          <a:xfrm>
            <a:off x="-23307" y="6480720"/>
            <a:ext cx="8651063" cy="260648"/>
          </a:xfrm>
          <a:prstGeom prst="rect">
            <a:avLst/>
          </a:prstGeom>
          <a:ln/>
        </p:spPr>
        <p:txBody>
          <a:bodyPr/>
          <a:lstStyle>
            <a:lvl1pPr algn="l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ja-JP" altLang="en-US" sz="1100" smtClean="0"/>
              <a:t>修正版</a:t>
            </a:r>
            <a:r>
              <a:rPr lang="en-US" altLang="ja-JP" sz="1100" smtClean="0"/>
              <a:t>BA</a:t>
            </a:r>
            <a:r>
              <a:rPr lang="ja-JP" altLang="en-US" sz="1100" smtClean="0"/>
              <a:t>モデルで生成したネットワークのスケールフリー性判定計算実験　　　卒業演習発表会　　　田中勇歩（谷聖一研究室）</a:t>
            </a:r>
            <a:endParaRPr lang="ja-JP" altLang="en-US" sz="1100" dirty="0"/>
          </a:p>
        </p:txBody>
      </p:sp>
      <p:sp>
        <p:nvSpPr>
          <p:cNvPr id="11" name="スライド番号プレースホルダー 6"/>
          <p:cNvSpPr>
            <a:spLocks noGrp="1"/>
          </p:cNvSpPr>
          <p:nvPr>
            <p:ph type="sldNum" sz="quarter" idx="12"/>
          </p:nvPr>
        </p:nvSpPr>
        <p:spPr bwMode="auto">
          <a:xfrm>
            <a:off x="8234063" y="6453188"/>
            <a:ext cx="874441" cy="4048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B4DD223-A1D0-4DE8-AFD0-D99F82140F00}" type="slidenum">
              <a:rPr lang="ja-JP" altLang="en-US" smtClean="0">
                <a:solidFill>
                  <a:schemeClr val="bg1"/>
                </a:solidFill>
                <a:latin typeface="IPAゴシック" pitchFamily="49" charset="-128"/>
                <a:ea typeface="IPAゴシック" pitchFamily="49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27</a:t>
            </a:fld>
            <a:r>
              <a:rPr lang="en-US" altLang="ja-JP" dirty="0" smtClean="0">
                <a:solidFill>
                  <a:schemeClr val="bg1"/>
                </a:solidFill>
                <a:latin typeface="IPAゴシック" pitchFamily="49" charset="-128"/>
                <a:ea typeface="IPAゴシック" pitchFamily="49" charset="-128"/>
              </a:rPr>
              <a:t>/78</a:t>
            </a:r>
            <a:endParaRPr lang="ja-JP" altLang="en-US" dirty="0">
              <a:solidFill>
                <a:schemeClr val="bg1"/>
              </a:solidFill>
              <a:latin typeface="IPAゴシック" pitchFamily="49" charset="-128"/>
              <a:ea typeface="IPAゴシック" pitchFamily="49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円/楕円 7"/>
          <p:cNvSpPr/>
          <p:nvPr/>
        </p:nvSpPr>
        <p:spPr>
          <a:xfrm>
            <a:off x="1403350" y="3671888"/>
            <a:ext cx="431800" cy="43180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11" name="円/楕円 10"/>
          <p:cNvSpPr/>
          <p:nvPr/>
        </p:nvSpPr>
        <p:spPr>
          <a:xfrm>
            <a:off x="2700338" y="3667125"/>
            <a:ext cx="431800" cy="43180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cxnSp>
        <p:nvCxnSpPr>
          <p:cNvPr id="12" name="直線コネクタ 11"/>
          <p:cNvCxnSpPr/>
          <p:nvPr/>
        </p:nvCxnSpPr>
        <p:spPr>
          <a:xfrm flipV="1">
            <a:off x="1835150" y="3883025"/>
            <a:ext cx="865188" cy="4763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821" name="正方形/長方形 55"/>
          <p:cNvSpPr>
            <a:spLocks noChangeArrowheads="1"/>
          </p:cNvSpPr>
          <p:nvPr/>
        </p:nvSpPr>
        <p:spPr bwMode="auto">
          <a:xfrm>
            <a:off x="2779713" y="3700463"/>
            <a:ext cx="2730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ja-JP">
                <a:latin typeface="IPAゴシック" pitchFamily="49" charset="-128"/>
                <a:ea typeface="IPAゴシック" pitchFamily="49" charset="-128"/>
              </a:rPr>
              <a:t>1</a:t>
            </a:r>
          </a:p>
        </p:txBody>
      </p:sp>
      <p:sp>
        <p:nvSpPr>
          <p:cNvPr id="34822" name="正方形/長方形 56"/>
          <p:cNvSpPr>
            <a:spLocks noChangeArrowheads="1"/>
          </p:cNvSpPr>
          <p:nvPr/>
        </p:nvSpPr>
        <p:spPr bwMode="auto">
          <a:xfrm>
            <a:off x="1482725" y="3702050"/>
            <a:ext cx="2730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ja-JP">
                <a:latin typeface="IPAゴシック" pitchFamily="49" charset="-128"/>
                <a:ea typeface="IPAゴシック" pitchFamily="49" charset="-128"/>
              </a:rPr>
              <a:t>0</a:t>
            </a:r>
          </a:p>
        </p:txBody>
      </p:sp>
      <p:sp>
        <p:nvSpPr>
          <p:cNvPr id="34823" name="正方形/長方形 75"/>
          <p:cNvSpPr>
            <a:spLocks noChangeArrowheads="1"/>
          </p:cNvSpPr>
          <p:nvPr/>
        </p:nvSpPr>
        <p:spPr bwMode="auto">
          <a:xfrm>
            <a:off x="2392363" y="1959223"/>
            <a:ext cx="379571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ja-JP" altLang="en-US" sz="2400" dirty="0">
                <a:latin typeface="IPAゴシック" pitchFamily="49" charset="-128"/>
                <a:ea typeface="IPAゴシック" pitchFamily="49" charset="-128"/>
              </a:rPr>
              <a:t>ステップ１</a:t>
            </a:r>
            <a:endParaRPr lang="en-US" altLang="ja-JP" sz="2400" dirty="0">
              <a:latin typeface="IPAゴシック" pitchFamily="49" charset="-128"/>
              <a:ea typeface="IPAゴシック" pitchFamily="49" charset="-128"/>
            </a:endParaRPr>
          </a:p>
        </p:txBody>
      </p:sp>
      <p:sp>
        <p:nvSpPr>
          <p:cNvPr id="83" name="四角形吹き出し 82"/>
          <p:cNvSpPr/>
          <p:nvPr/>
        </p:nvSpPr>
        <p:spPr>
          <a:xfrm flipH="1">
            <a:off x="1835150" y="2997200"/>
            <a:ext cx="839788" cy="360363"/>
          </a:xfrm>
          <a:prstGeom prst="wedgeRectCallout">
            <a:avLst>
              <a:gd name="adj1" fmla="val 1751"/>
              <a:gd name="adj2" fmla="val 180063"/>
            </a:avLst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dirty="0">
                <a:latin typeface="IPAゴシック" pitchFamily="49" charset="-128"/>
                <a:ea typeface="IPAゴシック" pitchFamily="49" charset="-128"/>
              </a:rPr>
              <a:t>成長</a:t>
            </a:r>
            <a:endParaRPr lang="en-US" altLang="ja-JP" dirty="0">
              <a:latin typeface="IPAゴシック" pitchFamily="49" charset="-128"/>
              <a:ea typeface="IPAゴシック" pitchFamily="49" charset="-128"/>
            </a:endParaRPr>
          </a:p>
        </p:txBody>
      </p:sp>
      <p:pic>
        <p:nvPicPr>
          <p:cNvPr id="348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8275" y="4008438"/>
            <a:ext cx="1014413" cy="644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4827" name="正方形/長方形 17"/>
          <p:cNvSpPr>
            <a:spLocks noChangeArrowheads="1"/>
          </p:cNvSpPr>
          <p:nvPr/>
        </p:nvSpPr>
        <p:spPr bwMode="auto">
          <a:xfrm>
            <a:off x="473075" y="1412875"/>
            <a:ext cx="79041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ja-JP" altLang="en-US" sz="2400">
                <a:latin typeface="IPAゴシック" pitchFamily="49" charset="-128"/>
                <a:ea typeface="IPAゴシック" pitchFamily="49" charset="-128"/>
              </a:rPr>
              <a:t>例（</a:t>
            </a:r>
            <a:r>
              <a:rPr lang="ja-JP" altLang="en-US" sz="2400" u="sng">
                <a:latin typeface="IPAゴシック" pitchFamily="49" charset="-128"/>
                <a:ea typeface="IPAゴシック" pitchFamily="49" charset="-128"/>
              </a:rPr>
              <a:t>修正版ＢＡモデル</a:t>
            </a:r>
            <a:r>
              <a:rPr lang="ja-JP" altLang="en-US" sz="2400">
                <a:latin typeface="IPAゴシック" pitchFamily="49" charset="-128"/>
                <a:ea typeface="IPAゴシック" pitchFamily="49" charset="-128"/>
              </a:rPr>
              <a:t>）</a:t>
            </a:r>
            <a:endParaRPr lang="en-US" altLang="ja-JP" sz="2400">
              <a:latin typeface="IPAゴシック" pitchFamily="49" charset="-128"/>
              <a:ea typeface="IPAゴシック" pitchFamily="49" charset="-128"/>
            </a:endParaRPr>
          </a:p>
        </p:txBody>
      </p:sp>
      <p:grpSp>
        <p:nvGrpSpPr>
          <p:cNvPr id="34829" name="グループ化 1"/>
          <p:cNvGrpSpPr>
            <a:grpSpLocks/>
          </p:cNvGrpSpPr>
          <p:nvPr/>
        </p:nvGrpSpPr>
        <p:grpSpPr bwMode="auto">
          <a:xfrm>
            <a:off x="5867400" y="5213375"/>
            <a:ext cx="2952750" cy="1023937"/>
            <a:chOff x="5868144" y="5069404"/>
            <a:chExt cx="2952328" cy="1023892"/>
          </a:xfrm>
        </p:grpSpPr>
        <p:sp>
          <p:nvSpPr>
            <p:cNvPr id="21" name="角丸四角形 20"/>
            <p:cNvSpPr/>
            <p:nvPr/>
          </p:nvSpPr>
          <p:spPr>
            <a:xfrm>
              <a:off x="5868144" y="5069404"/>
              <a:ext cx="2952328" cy="1023892"/>
            </a:xfrm>
            <a:prstGeom prst="round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cxnSp>
          <p:nvCxnSpPr>
            <p:cNvPr id="22" name="直線コネクタ 21"/>
            <p:cNvCxnSpPr/>
            <p:nvPr/>
          </p:nvCxnSpPr>
          <p:spPr>
            <a:xfrm flipV="1">
              <a:off x="6057030" y="5353554"/>
              <a:ext cx="863477" cy="3175"/>
            </a:xfrm>
            <a:prstGeom prst="line">
              <a:avLst/>
            </a:prstGeom>
            <a:ln w="254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線コネクタ 22"/>
            <p:cNvCxnSpPr/>
            <p:nvPr/>
          </p:nvCxnSpPr>
          <p:spPr>
            <a:xfrm flipV="1">
              <a:off x="6057030" y="5785335"/>
              <a:ext cx="863477" cy="4763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833" name="正方形/長方形 23"/>
            <p:cNvSpPr>
              <a:spLocks noChangeArrowheads="1"/>
            </p:cNvSpPr>
            <p:nvPr/>
          </p:nvSpPr>
          <p:spPr bwMode="auto">
            <a:xfrm>
              <a:off x="6983760" y="5157192"/>
              <a:ext cx="183671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ja-JP" altLang="en-US">
                  <a:latin typeface="IPAゴシック" pitchFamily="49" charset="-128"/>
                  <a:ea typeface="IPAゴシック" pitchFamily="49" charset="-128"/>
                </a:rPr>
                <a:t>新しく増えた枝</a:t>
              </a:r>
              <a:endParaRPr lang="en-US" altLang="ja-JP">
                <a:latin typeface="IPAゴシック" pitchFamily="49" charset="-128"/>
                <a:ea typeface="IPAゴシック" pitchFamily="49" charset="-128"/>
              </a:endParaRPr>
            </a:p>
          </p:txBody>
        </p:sp>
        <p:sp>
          <p:nvSpPr>
            <p:cNvPr id="34834" name="正方形/長方形 24"/>
            <p:cNvSpPr>
              <a:spLocks noChangeArrowheads="1"/>
            </p:cNvSpPr>
            <p:nvPr/>
          </p:nvSpPr>
          <p:spPr bwMode="auto">
            <a:xfrm>
              <a:off x="7074768" y="5606927"/>
              <a:ext cx="165618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ja-JP" altLang="en-US">
                  <a:latin typeface="IPAゴシック" pitchFamily="49" charset="-128"/>
                  <a:ea typeface="IPAゴシック" pitchFamily="49" charset="-128"/>
                </a:rPr>
                <a:t>既存の枝</a:t>
              </a:r>
              <a:endParaRPr lang="en-US" altLang="ja-JP">
                <a:latin typeface="IPAゴシック" pitchFamily="49" charset="-128"/>
                <a:ea typeface="IPAゴシック" pitchFamily="49" charset="-128"/>
              </a:endParaRPr>
            </a:p>
          </p:txBody>
        </p:sp>
      </p:grpSp>
      <p:sp>
        <p:nvSpPr>
          <p:cNvPr id="19" name="テキスト ボックス 5"/>
          <p:cNvSpPr txBox="1">
            <a:spLocks noChangeArrowheads="1"/>
          </p:cNvSpPr>
          <p:nvPr/>
        </p:nvSpPr>
        <p:spPr bwMode="auto">
          <a:xfrm>
            <a:off x="468313" y="620713"/>
            <a:ext cx="80645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9pPr>
          </a:lstStyle>
          <a:p>
            <a:r>
              <a:rPr lang="en-US" altLang="ja-JP" sz="3200" dirty="0" smtClean="0">
                <a:latin typeface="IPAゴシック" pitchFamily="49" charset="-128"/>
                <a:ea typeface="IPAゴシック" pitchFamily="49" charset="-128"/>
              </a:rPr>
              <a:t>3.</a:t>
            </a:r>
            <a:r>
              <a:rPr lang="ja-JP" altLang="en-US" sz="3200" dirty="0" smtClean="0">
                <a:latin typeface="IPAゴシック" pitchFamily="49" charset="-128"/>
                <a:ea typeface="IPAゴシック" pitchFamily="49" charset="-128"/>
              </a:rPr>
              <a:t>修正版</a:t>
            </a:r>
            <a:r>
              <a:rPr lang="en-US" altLang="ja-JP" sz="3200" dirty="0">
                <a:latin typeface="IPA Pゴシック" pitchFamily="50" charset="-128"/>
                <a:ea typeface="IPA Pゴシック" pitchFamily="50" charset="-128"/>
              </a:rPr>
              <a:t>BA</a:t>
            </a:r>
            <a:r>
              <a:rPr lang="ja-JP" altLang="en-US" sz="3200" dirty="0" smtClean="0">
                <a:latin typeface="IPAゴシック" pitchFamily="49" charset="-128"/>
                <a:ea typeface="IPAゴシック" pitchFamily="49" charset="-128"/>
              </a:rPr>
              <a:t>モデル</a:t>
            </a:r>
            <a:endParaRPr lang="ja-JP" altLang="en-US" sz="3200" dirty="0">
              <a:latin typeface="IPAゴシック" pitchFamily="49" charset="-128"/>
              <a:ea typeface="IPAゴシック" pitchFamily="49" charset="-128"/>
            </a:endParaRPr>
          </a:p>
        </p:txBody>
      </p:sp>
      <p:sp>
        <p:nvSpPr>
          <p:cNvPr id="24" name="Rectangle 6"/>
          <p:cNvSpPr>
            <a:spLocks noGrp="1" noChangeArrowheads="1"/>
          </p:cNvSpPr>
          <p:nvPr>
            <p:ph type="ftr" sz="quarter" idx="4294967295"/>
          </p:nvPr>
        </p:nvSpPr>
        <p:spPr>
          <a:xfrm>
            <a:off x="-23307" y="6480720"/>
            <a:ext cx="8651063" cy="260648"/>
          </a:xfrm>
          <a:prstGeom prst="rect">
            <a:avLst/>
          </a:prstGeom>
          <a:ln/>
        </p:spPr>
        <p:txBody>
          <a:bodyPr/>
          <a:lstStyle>
            <a:lvl1pPr algn="l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ja-JP" altLang="en-US" sz="1100" smtClean="0"/>
              <a:t>修正版</a:t>
            </a:r>
            <a:r>
              <a:rPr lang="en-US" altLang="ja-JP" sz="1100" smtClean="0"/>
              <a:t>BA</a:t>
            </a:r>
            <a:r>
              <a:rPr lang="ja-JP" altLang="en-US" sz="1100" smtClean="0"/>
              <a:t>モデルで生成したネットワークのスケールフリー性判定計算実験　　　卒業演習発表会　　　田中勇歩（谷聖一研究室）</a:t>
            </a:r>
            <a:endParaRPr lang="ja-JP" altLang="en-US" sz="1100" dirty="0"/>
          </a:p>
        </p:txBody>
      </p:sp>
      <p:sp>
        <p:nvSpPr>
          <p:cNvPr id="20" name="スライド番号プレースホルダー 6"/>
          <p:cNvSpPr>
            <a:spLocks noGrp="1"/>
          </p:cNvSpPr>
          <p:nvPr>
            <p:ph type="sldNum" sz="quarter" idx="12"/>
          </p:nvPr>
        </p:nvSpPr>
        <p:spPr bwMode="auto">
          <a:xfrm>
            <a:off x="8234063" y="6453188"/>
            <a:ext cx="874441" cy="4048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B4DD223-A1D0-4DE8-AFD0-D99F82140F00}" type="slidenum">
              <a:rPr lang="ja-JP" altLang="en-US" smtClean="0">
                <a:solidFill>
                  <a:schemeClr val="bg1"/>
                </a:solidFill>
                <a:latin typeface="IPAゴシック" pitchFamily="49" charset="-128"/>
                <a:ea typeface="IPAゴシック" pitchFamily="49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28</a:t>
            </a:fld>
            <a:r>
              <a:rPr lang="en-US" altLang="ja-JP" dirty="0" smtClean="0">
                <a:solidFill>
                  <a:schemeClr val="bg1"/>
                </a:solidFill>
                <a:latin typeface="IPAゴシック" pitchFamily="49" charset="-128"/>
                <a:ea typeface="IPAゴシック" pitchFamily="49" charset="-128"/>
              </a:rPr>
              <a:t>/78</a:t>
            </a:r>
            <a:endParaRPr lang="ja-JP" altLang="en-US" dirty="0">
              <a:solidFill>
                <a:schemeClr val="bg1"/>
              </a:solidFill>
              <a:latin typeface="IPAゴシック" pitchFamily="49" charset="-128"/>
              <a:ea typeface="IPAゴシック" pitchFamily="49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円/楕円 7"/>
          <p:cNvSpPr/>
          <p:nvPr/>
        </p:nvSpPr>
        <p:spPr>
          <a:xfrm>
            <a:off x="1403350" y="3671888"/>
            <a:ext cx="431800" cy="43180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11" name="円/楕円 10"/>
          <p:cNvSpPr/>
          <p:nvPr/>
        </p:nvSpPr>
        <p:spPr>
          <a:xfrm>
            <a:off x="2700338" y="3667125"/>
            <a:ext cx="431800" cy="43180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cxnSp>
        <p:nvCxnSpPr>
          <p:cNvPr id="12" name="直線コネクタ 11"/>
          <p:cNvCxnSpPr/>
          <p:nvPr/>
        </p:nvCxnSpPr>
        <p:spPr>
          <a:xfrm flipV="1">
            <a:off x="1835150" y="3883025"/>
            <a:ext cx="865188" cy="4763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円/楕円 12"/>
          <p:cNvSpPr/>
          <p:nvPr/>
        </p:nvSpPr>
        <p:spPr>
          <a:xfrm>
            <a:off x="4067175" y="3667125"/>
            <a:ext cx="433388" cy="43180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cxnSp>
        <p:nvCxnSpPr>
          <p:cNvPr id="14" name="直線コネクタ 13"/>
          <p:cNvCxnSpPr>
            <a:stCxn id="11" idx="6"/>
            <a:endCxn id="13" idx="2"/>
          </p:cNvCxnSpPr>
          <p:nvPr/>
        </p:nvCxnSpPr>
        <p:spPr>
          <a:xfrm>
            <a:off x="3132138" y="3883025"/>
            <a:ext cx="935037" cy="0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847" name="正方形/長方形 55"/>
          <p:cNvSpPr>
            <a:spLocks noChangeArrowheads="1"/>
          </p:cNvSpPr>
          <p:nvPr/>
        </p:nvSpPr>
        <p:spPr bwMode="auto">
          <a:xfrm>
            <a:off x="2779713" y="3700463"/>
            <a:ext cx="2730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ja-JP">
                <a:latin typeface="IPAゴシック" pitchFamily="49" charset="-128"/>
                <a:ea typeface="IPAゴシック" pitchFamily="49" charset="-128"/>
              </a:rPr>
              <a:t>1</a:t>
            </a:r>
          </a:p>
        </p:txBody>
      </p:sp>
      <p:sp>
        <p:nvSpPr>
          <p:cNvPr id="35848" name="正方形/長方形 56"/>
          <p:cNvSpPr>
            <a:spLocks noChangeArrowheads="1"/>
          </p:cNvSpPr>
          <p:nvPr/>
        </p:nvSpPr>
        <p:spPr bwMode="auto">
          <a:xfrm>
            <a:off x="1482725" y="3702050"/>
            <a:ext cx="2730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ja-JP">
                <a:latin typeface="IPAゴシック" pitchFamily="49" charset="-128"/>
                <a:ea typeface="IPAゴシック" pitchFamily="49" charset="-128"/>
              </a:rPr>
              <a:t>0</a:t>
            </a:r>
          </a:p>
        </p:txBody>
      </p:sp>
      <p:sp>
        <p:nvSpPr>
          <p:cNvPr id="35850" name="正方形/長方形 30"/>
          <p:cNvSpPr>
            <a:spLocks noChangeArrowheads="1"/>
          </p:cNvSpPr>
          <p:nvPr/>
        </p:nvSpPr>
        <p:spPr bwMode="auto">
          <a:xfrm>
            <a:off x="2392363" y="1959223"/>
            <a:ext cx="379571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ja-JP" altLang="en-US" sz="2400" dirty="0">
                <a:latin typeface="IPAゴシック" pitchFamily="49" charset="-128"/>
                <a:ea typeface="IPAゴシック" pitchFamily="49" charset="-128"/>
              </a:rPr>
              <a:t>ステップ２</a:t>
            </a:r>
            <a:endParaRPr lang="en-US" altLang="ja-JP" sz="2400" dirty="0">
              <a:latin typeface="IPAゴシック" pitchFamily="49" charset="-128"/>
              <a:ea typeface="IPAゴシック" pitchFamily="49" charset="-128"/>
            </a:endParaRPr>
          </a:p>
        </p:txBody>
      </p:sp>
      <p:sp>
        <p:nvSpPr>
          <p:cNvPr id="2" name="四角形吹き出し 1"/>
          <p:cNvSpPr/>
          <p:nvPr/>
        </p:nvSpPr>
        <p:spPr>
          <a:xfrm flipH="1">
            <a:off x="3181350" y="2997200"/>
            <a:ext cx="838200" cy="360363"/>
          </a:xfrm>
          <a:prstGeom prst="wedgeRectCallout">
            <a:avLst>
              <a:gd name="adj1" fmla="val 1751"/>
              <a:gd name="adj2" fmla="val 180063"/>
            </a:avLst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dirty="0">
                <a:latin typeface="IPAゴシック" pitchFamily="49" charset="-128"/>
                <a:ea typeface="IPAゴシック" pitchFamily="49" charset="-128"/>
              </a:rPr>
              <a:t>成長</a:t>
            </a:r>
            <a:endParaRPr lang="en-US" altLang="ja-JP" dirty="0">
              <a:latin typeface="IPAゴシック" pitchFamily="49" charset="-128"/>
              <a:ea typeface="IPAゴシック" pitchFamily="49" charset="-128"/>
            </a:endParaRPr>
          </a:p>
        </p:txBody>
      </p:sp>
      <p:pic>
        <p:nvPicPr>
          <p:cNvPr id="3585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8275" y="4008438"/>
            <a:ext cx="1014413" cy="644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85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8438" y="4008438"/>
            <a:ext cx="1009650" cy="644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5855" name="正方形/長方形 21"/>
          <p:cNvSpPr>
            <a:spLocks noChangeArrowheads="1"/>
          </p:cNvSpPr>
          <p:nvPr/>
        </p:nvSpPr>
        <p:spPr bwMode="auto">
          <a:xfrm>
            <a:off x="473075" y="1412875"/>
            <a:ext cx="79041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ja-JP" altLang="en-US" sz="2400">
                <a:latin typeface="IPAゴシック" pitchFamily="49" charset="-128"/>
                <a:ea typeface="IPAゴシック" pitchFamily="49" charset="-128"/>
              </a:rPr>
              <a:t>例（</a:t>
            </a:r>
            <a:r>
              <a:rPr lang="ja-JP" altLang="en-US" sz="2400" u="sng">
                <a:latin typeface="IPAゴシック" pitchFamily="49" charset="-128"/>
                <a:ea typeface="IPAゴシック" pitchFamily="49" charset="-128"/>
              </a:rPr>
              <a:t>修正版ＢＡモデル</a:t>
            </a:r>
            <a:r>
              <a:rPr lang="ja-JP" altLang="en-US" sz="2400">
                <a:latin typeface="IPAゴシック" pitchFamily="49" charset="-128"/>
                <a:ea typeface="IPAゴシック" pitchFamily="49" charset="-128"/>
              </a:rPr>
              <a:t>）</a:t>
            </a:r>
            <a:endParaRPr lang="en-US" altLang="ja-JP" sz="2400">
              <a:latin typeface="IPAゴシック" pitchFamily="49" charset="-128"/>
              <a:ea typeface="IPAゴシック" pitchFamily="49" charset="-128"/>
            </a:endParaRPr>
          </a:p>
        </p:txBody>
      </p:sp>
      <p:sp>
        <p:nvSpPr>
          <p:cNvPr id="23" name="テキスト ボックス 5"/>
          <p:cNvSpPr txBox="1">
            <a:spLocks noChangeArrowheads="1"/>
          </p:cNvSpPr>
          <p:nvPr/>
        </p:nvSpPr>
        <p:spPr bwMode="auto">
          <a:xfrm>
            <a:off x="468313" y="620713"/>
            <a:ext cx="80645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9pPr>
          </a:lstStyle>
          <a:p>
            <a:r>
              <a:rPr lang="en-US" altLang="ja-JP" sz="3200" dirty="0" smtClean="0">
                <a:latin typeface="IPAゴシック" pitchFamily="49" charset="-128"/>
                <a:ea typeface="IPAゴシック" pitchFamily="49" charset="-128"/>
              </a:rPr>
              <a:t>3.</a:t>
            </a:r>
            <a:r>
              <a:rPr lang="ja-JP" altLang="en-US" sz="3200" dirty="0" smtClean="0">
                <a:latin typeface="IPAゴシック" pitchFamily="49" charset="-128"/>
                <a:ea typeface="IPAゴシック" pitchFamily="49" charset="-128"/>
              </a:rPr>
              <a:t>修正版</a:t>
            </a:r>
            <a:r>
              <a:rPr lang="en-US" altLang="ja-JP" sz="3200" dirty="0">
                <a:latin typeface="IPA Pゴシック" pitchFamily="50" charset="-128"/>
                <a:ea typeface="IPA Pゴシック" pitchFamily="50" charset="-128"/>
              </a:rPr>
              <a:t>BA</a:t>
            </a:r>
            <a:r>
              <a:rPr lang="ja-JP" altLang="en-US" sz="3200" dirty="0" smtClean="0">
                <a:latin typeface="IPAゴシック" pitchFamily="49" charset="-128"/>
                <a:ea typeface="IPAゴシック" pitchFamily="49" charset="-128"/>
              </a:rPr>
              <a:t>モデル</a:t>
            </a:r>
            <a:endParaRPr lang="ja-JP" altLang="en-US" sz="3200" dirty="0">
              <a:latin typeface="IPAゴシック" pitchFamily="49" charset="-128"/>
              <a:ea typeface="IPAゴシック" pitchFamily="49" charset="-128"/>
            </a:endParaRPr>
          </a:p>
        </p:txBody>
      </p:sp>
      <p:grpSp>
        <p:nvGrpSpPr>
          <p:cNvPr id="24" name="グループ化 1"/>
          <p:cNvGrpSpPr>
            <a:grpSpLocks/>
          </p:cNvGrpSpPr>
          <p:nvPr/>
        </p:nvGrpSpPr>
        <p:grpSpPr bwMode="auto">
          <a:xfrm>
            <a:off x="5867400" y="5213375"/>
            <a:ext cx="2952750" cy="1023937"/>
            <a:chOff x="5868144" y="5069404"/>
            <a:chExt cx="2952328" cy="1023892"/>
          </a:xfrm>
        </p:grpSpPr>
        <p:sp>
          <p:nvSpPr>
            <p:cNvPr id="25" name="角丸四角形 24"/>
            <p:cNvSpPr/>
            <p:nvPr/>
          </p:nvSpPr>
          <p:spPr>
            <a:xfrm>
              <a:off x="5868144" y="5069404"/>
              <a:ext cx="2952328" cy="1023892"/>
            </a:xfrm>
            <a:prstGeom prst="round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cxnSp>
          <p:nvCxnSpPr>
            <p:cNvPr id="26" name="直線コネクタ 25"/>
            <p:cNvCxnSpPr/>
            <p:nvPr/>
          </p:nvCxnSpPr>
          <p:spPr>
            <a:xfrm flipV="1">
              <a:off x="6057030" y="5353554"/>
              <a:ext cx="863477" cy="3175"/>
            </a:xfrm>
            <a:prstGeom prst="line">
              <a:avLst/>
            </a:prstGeom>
            <a:ln w="254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線コネクタ 26"/>
            <p:cNvCxnSpPr/>
            <p:nvPr/>
          </p:nvCxnSpPr>
          <p:spPr>
            <a:xfrm flipV="1">
              <a:off x="6057030" y="5785335"/>
              <a:ext cx="863477" cy="4763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正方形/長方形 23"/>
            <p:cNvSpPr>
              <a:spLocks noChangeArrowheads="1"/>
            </p:cNvSpPr>
            <p:nvPr/>
          </p:nvSpPr>
          <p:spPr bwMode="auto">
            <a:xfrm>
              <a:off x="6983760" y="5157192"/>
              <a:ext cx="183671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ja-JP" altLang="en-US">
                  <a:latin typeface="IPAゴシック" pitchFamily="49" charset="-128"/>
                  <a:ea typeface="IPAゴシック" pitchFamily="49" charset="-128"/>
                </a:rPr>
                <a:t>新しく増えた枝</a:t>
              </a:r>
              <a:endParaRPr lang="en-US" altLang="ja-JP">
                <a:latin typeface="IPAゴシック" pitchFamily="49" charset="-128"/>
                <a:ea typeface="IPAゴシック" pitchFamily="49" charset="-128"/>
              </a:endParaRPr>
            </a:p>
          </p:txBody>
        </p:sp>
        <p:sp>
          <p:nvSpPr>
            <p:cNvPr id="29" name="正方形/長方形 24"/>
            <p:cNvSpPr>
              <a:spLocks noChangeArrowheads="1"/>
            </p:cNvSpPr>
            <p:nvPr/>
          </p:nvSpPr>
          <p:spPr bwMode="auto">
            <a:xfrm>
              <a:off x="7074768" y="5606927"/>
              <a:ext cx="165618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ja-JP" altLang="en-US">
                  <a:latin typeface="IPAゴシック" pitchFamily="49" charset="-128"/>
                  <a:ea typeface="IPAゴシック" pitchFamily="49" charset="-128"/>
                </a:rPr>
                <a:t>既存の枝</a:t>
              </a:r>
              <a:endParaRPr lang="en-US" altLang="ja-JP">
                <a:latin typeface="IPAゴシック" pitchFamily="49" charset="-128"/>
                <a:ea typeface="IPAゴシック" pitchFamily="49" charset="-128"/>
              </a:endParaRPr>
            </a:p>
          </p:txBody>
        </p:sp>
      </p:grpSp>
      <p:sp>
        <p:nvSpPr>
          <p:cNvPr id="30" name="正方形/長方形 58"/>
          <p:cNvSpPr>
            <a:spLocks noChangeArrowheads="1"/>
          </p:cNvSpPr>
          <p:nvPr/>
        </p:nvSpPr>
        <p:spPr bwMode="auto">
          <a:xfrm>
            <a:off x="4148138" y="3698875"/>
            <a:ext cx="2730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ja-JP">
                <a:latin typeface="IPAゴシック" pitchFamily="49" charset="-128"/>
                <a:ea typeface="IPAゴシック" pitchFamily="49" charset="-128"/>
              </a:rPr>
              <a:t>2</a:t>
            </a:r>
          </a:p>
        </p:txBody>
      </p:sp>
      <p:sp>
        <p:nvSpPr>
          <p:cNvPr id="31" name="Rectangle 6"/>
          <p:cNvSpPr>
            <a:spLocks noGrp="1" noChangeArrowheads="1"/>
          </p:cNvSpPr>
          <p:nvPr>
            <p:ph type="ftr" sz="quarter" idx="4294967295"/>
          </p:nvPr>
        </p:nvSpPr>
        <p:spPr>
          <a:xfrm>
            <a:off x="-23307" y="6480720"/>
            <a:ext cx="8651063" cy="260648"/>
          </a:xfrm>
          <a:prstGeom prst="rect">
            <a:avLst/>
          </a:prstGeom>
          <a:ln/>
        </p:spPr>
        <p:txBody>
          <a:bodyPr/>
          <a:lstStyle>
            <a:lvl1pPr algn="l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ja-JP" altLang="en-US" sz="1100" smtClean="0"/>
              <a:t>修正版</a:t>
            </a:r>
            <a:r>
              <a:rPr lang="en-US" altLang="ja-JP" sz="1100" smtClean="0"/>
              <a:t>BA</a:t>
            </a:r>
            <a:r>
              <a:rPr lang="ja-JP" altLang="en-US" sz="1100" smtClean="0"/>
              <a:t>モデルで生成したネットワークのスケールフリー性判定計算実験　　　卒業演習発表会　　　田中勇歩（谷聖一研究室）</a:t>
            </a:r>
            <a:endParaRPr lang="ja-JP" altLang="en-US" sz="1100" dirty="0"/>
          </a:p>
        </p:txBody>
      </p:sp>
      <p:sp>
        <p:nvSpPr>
          <p:cNvPr id="32" name="スライド番号プレースホルダー 6"/>
          <p:cNvSpPr>
            <a:spLocks noGrp="1"/>
          </p:cNvSpPr>
          <p:nvPr>
            <p:ph type="sldNum" sz="quarter" idx="12"/>
          </p:nvPr>
        </p:nvSpPr>
        <p:spPr bwMode="auto">
          <a:xfrm>
            <a:off x="8234063" y="6453188"/>
            <a:ext cx="874441" cy="4048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B4DD223-A1D0-4DE8-AFD0-D99F82140F00}" type="slidenum">
              <a:rPr lang="ja-JP" altLang="en-US" smtClean="0">
                <a:solidFill>
                  <a:schemeClr val="bg1"/>
                </a:solidFill>
                <a:latin typeface="IPAゴシック" pitchFamily="49" charset="-128"/>
                <a:ea typeface="IPAゴシック" pitchFamily="49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29</a:t>
            </a:fld>
            <a:r>
              <a:rPr lang="en-US" altLang="ja-JP" dirty="0" smtClean="0">
                <a:solidFill>
                  <a:schemeClr val="bg1"/>
                </a:solidFill>
                <a:latin typeface="IPAゴシック" pitchFamily="49" charset="-128"/>
                <a:ea typeface="IPAゴシック" pitchFamily="49" charset="-128"/>
              </a:rPr>
              <a:t>/78</a:t>
            </a:r>
            <a:endParaRPr lang="ja-JP" altLang="en-US" dirty="0">
              <a:solidFill>
                <a:schemeClr val="bg1"/>
              </a:solidFill>
              <a:latin typeface="IPAゴシック" pitchFamily="49" charset="-128"/>
              <a:ea typeface="IPAゴシック" pitchFamily="49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2906713" y="3013075"/>
            <a:ext cx="3330575" cy="8318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tabLst>
                <a:tab pos="357188" algn="l"/>
              </a:tabLst>
              <a:defRPr/>
            </a:pPr>
            <a:r>
              <a:rPr lang="en-US" altLang="ja-JP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PAゴシック" pitchFamily="49" charset="-128"/>
                <a:ea typeface="IPAゴシック" pitchFamily="49" charset="-128"/>
                <a:cs typeface="+mn-cs"/>
              </a:rPr>
              <a:t>1</a:t>
            </a:r>
            <a:r>
              <a:rPr lang="ja-JP" alt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PAゴシック" pitchFamily="49" charset="-128"/>
                <a:ea typeface="IPAゴシック" pitchFamily="49" charset="-128"/>
                <a:cs typeface="+mn-cs"/>
              </a:rPr>
              <a:t>章 始めに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4294967295"/>
          </p:nvPr>
        </p:nvSpPr>
        <p:spPr>
          <a:xfrm>
            <a:off x="-23307" y="6480720"/>
            <a:ext cx="8651063" cy="260648"/>
          </a:xfrm>
          <a:prstGeom prst="rect">
            <a:avLst/>
          </a:prstGeom>
          <a:ln/>
        </p:spPr>
        <p:txBody>
          <a:bodyPr/>
          <a:lstStyle>
            <a:lvl1pPr algn="l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ja-JP" altLang="en-US" sz="1100" smtClean="0"/>
              <a:t>修正版</a:t>
            </a:r>
            <a:r>
              <a:rPr lang="en-US" altLang="ja-JP" sz="1100" smtClean="0"/>
              <a:t>BA</a:t>
            </a:r>
            <a:r>
              <a:rPr lang="ja-JP" altLang="en-US" sz="1100" smtClean="0"/>
              <a:t>モデルで生成したネットワークのスケールフリー性判定計算実験　　　卒業演習発表会　　　田中勇歩（谷聖一研究室）</a:t>
            </a:r>
            <a:endParaRPr lang="ja-JP" altLang="en-US" sz="1100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69311"/>
            <a:ext cx="2311035" cy="154419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sp>
        <p:nvSpPr>
          <p:cNvPr id="8" name="スライド番号プレースホルダー 6"/>
          <p:cNvSpPr>
            <a:spLocks noGrp="1"/>
          </p:cNvSpPr>
          <p:nvPr>
            <p:ph type="sldNum" sz="quarter" idx="12"/>
          </p:nvPr>
        </p:nvSpPr>
        <p:spPr bwMode="auto">
          <a:xfrm>
            <a:off x="8234063" y="6453188"/>
            <a:ext cx="874441" cy="4048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B4DD223-A1D0-4DE8-AFD0-D99F82140F00}" type="slidenum">
              <a:rPr lang="ja-JP" altLang="en-US" smtClean="0">
                <a:solidFill>
                  <a:schemeClr val="bg1"/>
                </a:solidFill>
                <a:latin typeface="IPAゴシック" pitchFamily="49" charset="-128"/>
                <a:ea typeface="IPAゴシック" pitchFamily="49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r>
              <a:rPr lang="en-US" altLang="ja-JP" dirty="0" smtClean="0">
                <a:solidFill>
                  <a:schemeClr val="bg1"/>
                </a:solidFill>
                <a:latin typeface="IPAゴシック" pitchFamily="49" charset="-128"/>
                <a:ea typeface="IPAゴシック" pitchFamily="49" charset="-128"/>
              </a:rPr>
              <a:t>/78</a:t>
            </a:r>
            <a:endParaRPr lang="ja-JP" altLang="en-US" dirty="0">
              <a:solidFill>
                <a:schemeClr val="bg1"/>
              </a:solidFill>
              <a:latin typeface="IPAゴシック" pitchFamily="49" charset="-128"/>
              <a:ea typeface="IPAゴシック" pitchFamily="49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円/楕円 7"/>
          <p:cNvSpPr/>
          <p:nvPr/>
        </p:nvSpPr>
        <p:spPr>
          <a:xfrm>
            <a:off x="1403350" y="3671888"/>
            <a:ext cx="431800" cy="43180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11" name="円/楕円 10"/>
          <p:cNvSpPr/>
          <p:nvPr/>
        </p:nvSpPr>
        <p:spPr>
          <a:xfrm>
            <a:off x="2700338" y="3667125"/>
            <a:ext cx="431800" cy="43180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cxnSp>
        <p:nvCxnSpPr>
          <p:cNvPr id="12" name="直線コネクタ 11"/>
          <p:cNvCxnSpPr>
            <a:stCxn id="8" idx="6"/>
            <a:endCxn id="11" idx="2"/>
          </p:cNvCxnSpPr>
          <p:nvPr/>
        </p:nvCxnSpPr>
        <p:spPr>
          <a:xfrm flipV="1">
            <a:off x="1835150" y="3883025"/>
            <a:ext cx="865188" cy="4763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円/楕円 12"/>
          <p:cNvSpPr/>
          <p:nvPr/>
        </p:nvSpPr>
        <p:spPr>
          <a:xfrm>
            <a:off x="4067175" y="3667125"/>
            <a:ext cx="433388" cy="43180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cxnSp>
        <p:nvCxnSpPr>
          <p:cNvPr id="14" name="直線コネクタ 13"/>
          <p:cNvCxnSpPr>
            <a:stCxn id="11" idx="6"/>
            <a:endCxn id="13" idx="2"/>
          </p:cNvCxnSpPr>
          <p:nvPr/>
        </p:nvCxnSpPr>
        <p:spPr>
          <a:xfrm>
            <a:off x="3132138" y="3883025"/>
            <a:ext cx="935037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円/楕円 24"/>
          <p:cNvSpPr/>
          <p:nvPr/>
        </p:nvSpPr>
        <p:spPr>
          <a:xfrm>
            <a:off x="5435600" y="3667125"/>
            <a:ext cx="431800" cy="43180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cxnSp>
        <p:nvCxnSpPr>
          <p:cNvPr id="30" name="カギ線コネクタ 29"/>
          <p:cNvCxnSpPr>
            <a:stCxn id="25" idx="0"/>
            <a:endCxn id="11" idx="0"/>
          </p:cNvCxnSpPr>
          <p:nvPr/>
        </p:nvCxnSpPr>
        <p:spPr>
          <a:xfrm rot="16200000" flipV="1">
            <a:off x="4283869" y="2299494"/>
            <a:ext cx="12700" cy="2735262"/>
          </a:xfrm>
          <a:prstGeom prst="bentConnector3">
            <a:avLst>
              <a:gd name="adj1" fmla="val 6245213"/>
            </a:avLst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873" name="正方形/長方形 55"/>
          <p:cNvSpPr>
            <a:spLocks noChangeArrowheads="1"/>
          </p:cNvSpPr>
          <p:nvPr/>
        </p:nvSpPr>
        <p:spPr bwMode="auto">
          <a:xfrm>
            <a:off x="2779713" y="3700463"/>
            <a:ext cx="2730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ja-JP">
                <a:latin typeface="IPAゴシック" pitchFamily="49" charset="-128"/>
                <a:ea typeface="IPAゴシック" pitchFamily="49" charset="-128"/>
              </a:rPr>
              <a:t>1</a:t>
            </a:r>
          </a:p>
        </p:txBody>
      </p:sp>
      <p:sp>
        <p:nvSpPr>
          <p:cNvPr id="36874" name="正方形/長方形 56"/>
          <p:cNvSpPr>
            <a:spLocks noChangeArrowheads="1"/>
          </p:cNvSpPr>
          <p:nvPr/>
        </p:nvSpPr>
        <p:spPr bwMode="auto">
          <a:xfrm>
            <a:off x="1482725" y="3702050"/>
            <a:ext cx="2730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ja-JP">
                <a:latin typeface="IPAゴシック" pitchFamily="49" charset="-128"/>
                <a:ea typeface="IPAゴシック" pitchFamily="49" charset="-128"/>
              </a:rPr>
              <a:t>0</a:t>
            </a:r>
          </a:p>
        </p:txBody>
      </p:sp>
      <p:sp>
        <p:nvSpPr>
          <p:cNvPr id="36875" name="正方形/長方形 58"/>
          <p:cNvSpPr>
            <a:spLocks noChangeArrowheads="1"/>
          </p:cNvSpPr>
          <p:nvPr/>
        </p:nvSpPr>
        <p:spPr bwMode="auto">
          <a:xfrm>
            <a:off x="4148138" y="3698875"/>
            <a:ext cx="2730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ja-JP">
                <a:latin typeface="IPAゴシック" pitchFamily="49" charset="-128"/>
                <a:ea typeface="IPAゴシック" pitchFamily="49" charset="-128"/>
              </a:rPr>
              <a:t>2</a:t>
            </a:r>
          </a:p>
        </p:txBody>
      </p:sp>
      <p:sp>
        <p:nvSpPr>
          <p:cNvPr id="36876" name="正方形/長方形 59"/>
          <p:cNvSpPr>
            <a:spLocks noChangeArrowheads="1"/>
          </p:cNvSpPr>
          <p:nvPr/>
        </p:nvSpPr>
        <p:spPr bwMode="auto">
          <a:xfrm>
            <a:off x="5514975" y="3700463"/>
            <a:ext cx="2730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ja-JP">
                <a:latin typeface="IPAゴシック" pitchFamily="49" charset="-128"/>
                <a:ea typeface="IPAゴシック" pitchFamily="49" charset="-128"/>
              </a:rPr>
              <a:t>3</a:t>
            </a:r>
          </a:p>
        </p:txBody>
      </p:sp>
      <p:sp>
        <p:nvSpPr>
          <p:cNvPr id="36877" name="正方形/長方形 31"/>
          <p:cNvSpPr>
            <a:spLocks noChangeArrowheads="1"/>
          </p:cNvSpPr>
          <p:nvPr/>
        </p:nvSpPr>
        <p:spPr bwMode="auto">
          <a:xfrm>
            <a:off x="2392363" y="1959223"/>
            <a:ext cx="379571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ja-JP" altLang="en-US" sz="2400" dirty="0">
                <a:latin typeface="IPAゴシック" pitchFamily="49" charset="-128"/>
                <a:ea typeface="IPAゴシック" pitchFamily="49" charset="-128"/>
              </a:rPr>
              <a:t>ステップ３</a:t>
            </a:r>
            <a:endParaRPr lang="en-US" altLang="ja-JP" sz="2400" dirty="0">
              <a:latin typeface="IPAゴシック" pitchFamily="49" charset="-128"/>
              <a:ea typeface="IPAゴシック" pitchFamily="49" charset="-128"/>
            </a:endParaRPr>
          </a:p>
        </p:txBody>
      </p:sp>
      <p:sp>
        <p:nvSpPr>
          <p:cNvPr id="39" name="四角形吹き出し 38"/>
          <p:cNvSpPr/>
          <p:nvPr/>
        </p:nvSpPr>
        <p:spPr>
          <a:xfrm flipH="1">
            <a:off x="1116013" y="2349500"/>
            <a:ext cx="1503362" cy="358775"/>
          </a:xfrm>
          <a:prstGeom prst="wedgeRectCallout">
            <a:avLst>
              <a:gd name="adj1" fmla="val -71541"/>
              <a:gd name="adj2" fmla="val 219816"/>
            </a:avLst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dirty="0">
                <a:latin typeface="IPAゴシック" pitchFamily="49" charset="-128"/>
                <a:ea typeface="IPAゴシック" pitchFamily="49" charset="-128"/>
              </a:rPr>
              <a:t>優位的選択</a:t>
            </a:r>
            <a:endParaRPr lang="en-US" altLang="ja-JP" dirty="0">
              <a:latin typeface="IPAゴシック" pitchFamily="49" charset="-128"/>
              <a:ea typeface="IPAゴシック" pitchFamily="49" charset="-128"/>
            </a:endParaRPr>
          </a:p>
        </p:txBody>
      </p:sp>
      <p:pic>
        <p:nvPicPr>
          <p:cNvPr id="3688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25" y="4002088"/>
            <a:ext cx="1008063" cy="65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88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8438" y="4008438"/>
            <a:ext cx="1009650" cy="644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88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175" y="4002088"/>
            <a:ext cx="1014413" cy="65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6883" name="正方形/長方形 25"/>
          <p:cNvSpPr>
            <a:spLocks noChangeArrowheads="1"/>
          </p:cNvSpPr>
          <p:nvPr/>
        </p:nvSpPr>
        <p:spPr bwMode="auto">
          <a:xfrm>
            <a:off x="473075" y="1412875"/>
            <a:ext cx="79041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ja-JP" altLang="en-US" sz="2400" dirty="0">
                <a:latin typeface="IPAゴシック" pitchFamily="49" charset="-128"/>
                <a:ea typeface="IPAゴシック" pitchFamily="49" charset="-128"/>
              </a:rPr>
              <a:t>例（</a:t>
            </a:r>
            <a:r>
              <a:rPr lang="ja-JP" altLang="en-US" sz="2400" u="sng" dirty="0">
                <a:latin typeface="IPAゴシック" pitchFamily="49" charset="-128"/>
                <a:ea typeface="IPAゴシック" pitchFamily="49" charset="-128"/>
              </a:rPr>
              <a:t>修正版ＢＡモデル</a:t>
            </a:r>
            <a:r>
              <a:rPr lang="ja-JP" altLang="en-US" sz="2400" dirty="0">
                <a:latin typeface="IPAゴシック" pitchFamily="49" charset="-128"/>
                <a:ea typeface="IPAゴシック" pitchFamily="49" charset="-128"/>
              </a:rPr>
              <a:t>）</a:t>
            </a:r>
            <a:endParaRPr lang="en-US" altLang="ja-JP" sz="2400" dirty="0">
              <a:latin typeface="IPAゴシック" pitchFamily="49" charset="-128"/>
              <a:ea typeface="IPAゴシック" pitchFamily="49" charset="-128"/>
            </a:endParaRPr>
          </a:p>
        </p:txBody>
      </p:sp>
      <p:sp>
        <p:nvSpPr>
          <p:cNvPr id="27" name="テキスト ボックス 5"/>
          <p:cNvSpPr txBox="1">
            <a:spLocks noChangeArrowheads="1"/>
          </p:cNvSpPr>
          <p:nvPr/>
        </p:nvSpPr>
        <p:spPr bwMode="auto">
          <a:xfrm>
            <a:off x="468313" y="620713"/>
            <a:ext cx="80645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9pPr>
          </a:lstStyle>
          <a:p>
            <a:r>
              <a:rPr lang="en-US" altLang="ja-JP" sz="3200" dirty="0" smtClean="0">
                <a:latin typeface="IPAゴシック" pitchFamily="49" charset="-128"/>
                <a:ea typeface="IPAゴシック" pitchFamily="49" charset="-128"/>
              </a:rPr>
              <a:t>3.</a:t>
            </a:r>
            <a:r>
              <a:rPr lang="ja-JP" altLang="en-US" sz="3200" dirty="0" smtClean="0">
                <a:latin typeface="IPAゴシック" pitchFamily="49" charset="-128"/>
                <a:ea typeface="IPAゴシック" pitchFamily="49" charset="-128"/>
              </a:rPr>
              <a:t>修正版</a:t>
            </a:r>
            <a:r>
              <a:rPr lang="en-US" altLang="ja-JP" sz="3200" dirty="0">
                <a:latin typeface="IPA Pゴシック" pitchFamily="50" charset="-128"/>
                <a:ea typeface="IPA Pゴシック" pitchFamily="50" charset="-128"/>
              </a:rPr>
              <a:t>BA</a:t>
            </a:r>
            <a:r>
              <a:rPr lang="ja-JP" altLang="en-US" sz="3200" dirty="0" smtClean="0">
                <a:latin typeface="IPAゴシック" pitchFamily="49" charset="-128"/>
                <a:ea typeface="IPAゴシック" pitchFamily="49" charset="-128"/>
              </a:rPr>
              <a:t>モデル</a:t>
            </a:r>
            <a:endParaRPr lang="ja-JP" altLang="en-US" sz="3200" dirty="0">
              <a:latin typeface="IPAゴシック" pitchFamily="49" charset="-128"/>
              <a:ea typeface="IPAゴシック" pitchFamily="49" charset="-128"/>
            </a:endParaRPr>
          </a:p>
        </p:txBody>
      </p:sp>
      <p:grpSp>
        <p:nvGrpSpPr>
          <p:cNvPr id="28" name="グループ化 1"/>
          <p:cNvGrpSpPr>
            <a:grpSpLocks/>
          </p:cNvGrpSpPr>
          <p:nvPr/>
        </p:nvGrpSpPr>
        <p:grpSpPr bwMode="auto">
          <a:xfrm>
            <a:off x="5867400" y="5213375"/>
            <a:ext cx="2952750" cy="1023937"/>
            <a:chOff x="5868144" y="5069404"/>
            <a:chExt cx="2952328" cy="1023892"/>
          </a:xfrm>
        </p:grpSpPr>
        <p:sp>
          <p:nvSpPr>
            <p:cNvPr id="29" name="角丸四角形 28"/>
            <p:cNvSpPr/>
            <p:nvPr/>
          </p:nvSpPr>
          <p:spPr>
            <a:xfrm>
              <a:off x="5868144" y="5069404"/>
              <a:ext cx="2952328" cy="1023892"/>
            </a:xfrm>
            <a:prstGeom prst="round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cxnSp>
          <p:nvCxnSpPr>
            <p:cNvPr id="31" name="直線コネクタ 30"/>
            <p:cNvCxnSpPr/>
            <p:nvPr/>
          </p:nvCxnSpPr>
          <p:spPr>
            <a:xfrm flipV="1">
              <a:off x="6057030" y="5353554"/>
              <a:ext cx="863477" cy="3175"/>
            </a:xfrm>
            <a:prstGeom prst="line">
              <a:avLst/>
            </a:prstGeom>
            <a:ln w="254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線コネクタ 31"/>
            <p:cNvCxnSpPr/>
            <p:nvPr/>
          </p:nvCxnSpPr>
          <p:spPr>
            <a:xfrm flipV="1">
              <a:off x="6057030" y="5785335"/>
              <a:ext cx="863477" cy="4763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正方形/長方形 23"/>
            <p:cNvSpPr>
              <a:spLocks noChangeArrowheads="1"/>
            </p:cNvSpPr>
            <p:nvPr/>
          </p:nvSpPr>
          <p:spPr bwMode="auto">
            <a:xfrm>
              <a:off x="6983760" y="5157192"/>
              <a:ext cx="183671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ja-JP" altLang="en-US">
                  <a:latin typeface="IPAゴシック" pitchFamily="49" charset="-128"/>
                  <a:ea typeface="IPAゴシック" pitchFamily="49" charset="-128"/>
                </a:rPr>
                <a:t>新しく増えた枝</a:t>
              </a:r>
              <a:endParaRPr lang="en-US" altLang="ja-JP">
                <a:latin typeface="IPAゴシック" pitchFamily="49" charset="-128"/>
                <a:ea typeface="IPAゴシック" pitchFamily="49" charset="-128"/>
              </a:endParaRPr>
            </a:p>
          </p:txBody>
        </p:sp>
        <p:sp>
          <p:nvSpPr>
            <p:cNvPr id="34" name="正方形/長方形 24"/>
            <p:cNvSpPr>
              <a:spLocks noChangeArrowheads="1"/>
            </p:cNvSpPr>
            <p:nvPr/>
          </p:nvSpPr>
          <p:spPr bwMode="auto">
            <a:xfrm>
              <a:off x="7074768" y="5606927"/>
              <a:ext cx="165618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ja-JP" altLang="en-US">
                  <a:latin typeface="IPAゴシック" pitchFamily="49" charset="-128"/>
                  <a:ea typeface="IPAゴシック" pitchFamily="49" charset="-128"/>
                </a:rPr>
                <a:t>既存の枝</a:t>
              </a:r>
              <a:endParaRPr lang="en-US" altLang="ja-JP">
                <a:latin typeface="IPAゴシック" pitchFamily="49" charset="-128"/>
                <a:ea typeface="IPAゴシック" pitchFamily="49" charset="-128"/>
              </a:endParaRPr>
            </a:p>
          </p:txBody>
        </p:sp>
      </p:grpSp>
      <p:sp>
        <p:nvSpPr>
          <p:cNvPr id="36" name="Rectangle 6"/>
          <p:cNvSpPr>
            <a:spLocks noGrp="1" noChangeArrowheads="1"/>
          </p:cNvSpPr>
          <p:nvPr>
            <p:ph type="ftr" sz="quarter" idx="4294967295"/>
          </p:nvPr>
        </p:nvSpPr>
        <p:spPr>
          <a:xfrm>
            <a:off x="-23307" y="6480720"/>
            <a:ext cx="8651063" cy="260648"/>
          </a:xfrm>
          <a:prstGeom prst="rect">
            <a:avLst/>
          </a:prstGeom>
          <a:ln/>
        </p:spPr>
        <p:txBody>
          <a:bodyPr/>
          <a:lstStyle>
            <a:lvl1pPr algn="l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ja-JP" altLang="en-US" sz="1100" smtClean="0"/>
              <a:t>修正版</a:t>
            </a:r>
            <a:r>
              <a:rPr lang="en-US" altLang="ja-JP" sz="1100" smtClean="0"/>
              <a:t>BA</a:t>
            </a:r>
            <a:r>
              <a:rPr lang="ja-JP" altLang="en-US" sz="1100" smtClean="0"/>
              <a:t>モデルで生成したネットワークのスケールフリー性判定計算実験　　　卒業演習発表会　　　田中勇歩（谷聖一研究室）</a:t>
            </a:r>
            <a:endParaRPr lang="ja-JP" altLang="en-US" sz="1100" dirty="0"/>
          </a:p>
        </p:txBody>
      </p:sp>
      <p:sp>
        <p:nvSpPr>
          <p:cNvPr id="35" name="スライド番号プレースホルダー 6"/>
          <p:cNvSpPr>
            <a:spLocks noGrp="1"/>
          </p:cNvSpPr>
          <p:nvPr>
            <p:ph type="sldNum" sz="quarter" idx="12"/>
          </p:nvPr>
        </p:nvSpPr>
        <p:spPr bwMode="auto">
          <a:xfrm>
            <a:off x="8234063" y="6453188"/>
            <a:ext cx="874441" cy="4048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B4DD223-A1D0-4DE8-AFD0-D99F82140F00}" type="slidenum">
              <a:rPr lang="ja-JP" altLang="en-US" smtClean="0">
                <a:solidFill>
                  <a:schemeClr val="bg1"/>
                </a:solidFill>
                <a:latin typeface="IPAゴシック" pitchFamily="49" charset="-128"/>
                <a:ea typeface="IPAゴシック" pitchFamily="49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30</a:t>
            </a:fld>
            <a:r>
              <a:rPr lang="en-US" altLang="ja-JP" dirty="0" smtClean="0">
                <a:solidFill>
                  <a:schemeClr val="bg1"/>
                </a:solidFill>
                <a:latin typeface="IPAゴシック" pitchFamily="49" charset="-128"/>
                <a:ea typeface="IPAゴシック" pitchFamily="49" charset="-128"/>
              </a:rPr>
              <a:t>/78</a:t>
            </a:r>
            <a:endParaRPr lang="ja-JP" altLang="en-US" dirty="0">
              <a:solidFill>
                <a:schemeClr val="bg1"/>
              </a:solidFill>
              <a:latin typeface="IPAゴシック" pitchFamily="49" charset="-128"/>
              <a:ea typeface="IPAゴシック" pitchFamily="49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円/楕円 7"/>
          <p:cNvSpPr/>
          <p:nvPr/>
        </p:nvSpPr>
        <p:spPr>
          <a:xfrm>
            <a:off x="1403350" y="3671888"/>
            <a:ext cx="431800" cy="43180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11" name="円/楕円 10"/>
          <p:cNvSpPr/>
          <p:nvPr/>
        </p:nvSpPr>
        <p:spPr>
          <a:xfrm>
            <a:off x="2700338" y="3667125"/>
            <a:ext cx="431800" cy="43180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13" name="円/楕円 12"/>
          <p:cNvSpPr/>
          <p:nvPr/>
        </p:nvSpPr>
        <p:spPr>
          <a:xfrm>
            <a:off x="4067175" y="3667125"/>
            <a:ext cx="433388" cy="43180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cxnSp>
        <p:nvCxnSpPr>
          <p:cNvPr id="14" name="直線コネクタ 13"/>
          <p:cNvCxnSpPr>
            <a:stCxn id="11" idx="6"/>
            <a:endCxn id="13" idx="2"/>
          </p:cNvCxnSpPr>
          <p:nvPr/>
        </p:nvCxnSpPr>
        <p:spPr>
          <a:xfrm>
            <a:off x="3132138" y="3883025"/>
            <a:ext cx="935037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円/楕円 24"/>
          <p:cNvSpPr/>
          <p:nvPr/>
        </p:nvSpPr>
        <p:spPr>
          <a:xfrm>
            <a:off x="5435600" y="3667125"/>
            <a:ext cx="431800" cy="43180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27" name="円/楕円 26"/>
          <p:cNvSpPr/>
          <p:nvPr/>
        </p:nvSpPr>
        <p:spPr>
          <a:xfrm>
            <a:off x="6804025" y="3671888"/>
            <a:ext cx="431800" cy="43180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cxnSp>
        <p:nvCxnSpPr>
          <p:cNvPr id="30" name="カギ線コネクタ 29"/>
          <p:cNvCxnSpPr>
            <a:stCxn id="25" idx="0"/>
            <a:endCxn id="11" idx="0"/>
          </p:cNvCxnSpPr>
          <p:nvPr/>
        </p:nvCxnSpPr>
        <p:spPr>
          <a:xfrm rot="16200000" flipV="1">
            <a:off x="4283869" y="2299494"/>
            <a:ext cx="12700" cy="2735262"/>
          </a:xfrm>
          <a:prstGeom prst="bentConnector3">
            <a:avLst>
              <a:gd name="adj1" fmla="val 6245213"/>
            </a:avLst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カギ線コネクタ 43"/>
          <p:cNvCxnSpPr>
            <a:stCxn id="27" idx="4"/>
            <a:endCxn id="11" idx="4"/>
          </p:cNvCxnSpPr>
          <p:nvPr/>
        </p:nvCxnSpPr>
        <p:spPr>
          <a:xfrm rot="5400000" flipH="1">
            <a:off x="4965700" y="2049463"/>
            <a:ext cx="4763" cy="4103687"/>
          </a:xfrm>
          <a:prstGeom prst="bentConnector3">
            <a:avLst>
              <a:gd name="adj1" fmla="val -17668594"/>
            </a:avLst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コネクタ 11"/>
          <p:cNvCxnSpPr>
            <a:stCxn id="8" idx="6"/>
            <a:endCxn id="11" idx="2"/>
          </p:cNvCxnSpPr>
          <p:nvPr/>
        </p:nvCxnSpPr>
        <p:spPr>
          <a:xfrm flipV="1">
            <a:off x="1835150" y="3883025"/>
            <a:ext cx="865188" cy="4763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899" name="正方形/長方形 55"/>
          <p:cNvSpPr>
            <a:spLocks noChangeArrowheads="1"/>
          </p:cNvSpPr>
          <p:nvPr/>
        </p:nvSpPr>
        <p:spPr bwMode="auto">
          <a:xfrm>
            <a:off x="2779713" y="3700463"/>
            <a:ext cx="2730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ja-JP">
                <a:latin typeface="IPAゴシック" pitchFamily="49" charset="-128"/>
                <a:ea typeface="IPAゴシック" pitchFamily="49" charset="-128"/>
              </a:rPr>
              <a:t>1</a:t>
            </a:r>
          </a:p>
        </p:txBody>
      </p:sp>
      <p:sp>
        <p:nvSpPr>
          <p:cNvPr id="37900" name="正方形/長方形 56"/>
          <p:cNvSpPr>
            <a:spLocks noChangeArrowheads="1"/>
          </p:cNvSpPr>
          <p:nvPr/>
        </p:nvSpPr>
        <p:spPr bwMode="auto">
          <a:xfrm>
            <a:off x="1482725" y="3702050"/>
            <a:ext cx="2730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ja-JP">
                <a:latin typeface="IPAゴシック" pitchFamily="49" charset="-128"/>
                <a:ea typeface="IPAゴシック" pitchFamily="49" charset="-128"/>
              </a:rPr>
              <a:t>0</a:t>
            </a:r>
          </a:p>
        </p:txBody>
      </p:sp>
      <p:sp>
        <p:nvSpPr>
          <p:cNvPr id="37901" name="正方形/長方形 57"/>
          <p:cNvSpPr>
            <a:spLocks noChangeArrowheads="1"/>
          </p:cNvSpPr>
          <p:nvPr/>
        </p:nvSpPr>
        <p:spPr bwMode="auto">
          <a:xfrm>
            <a:off x="6883400" y="3702050"/>
            <a:ext cx="2730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ja-JP">
                <a:latin typeface="IPAゴシック" pitchFamily="49" charset="-128"/>
                <a:ea typeface="IPAゴシック" pitchFamily="49" charset="-128"/>
              </a:rPr>
              <a:t>4</a:t>
            </a:r>
          </a:p>
        </p:txBody>
      </p:sp>
      <p:sp>
        <p:nvSpPr>
          <p:cNvPr id="37902" name="正方形/長方形 58"/>
          <p:cNvSpPr>
            <a:spLocks noChangeArrowheads="1"/>
          </p:cNvSpPr>
          <p:nvPr/>
        </p:nvSpPr>
        <p:spPr bwMode="auto">
          <a:xfrm>
            <a:off x="4148138" y="3698875"/>
            <a:ext cx="2730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ja-JP">
                <a:latin typeface="IPAゴシック" pitchFamily="49" charset="-128"/>
                <a:ea typeface="IPAゴシック" pitchFamily="49" charset="-128"/>
              </a:rPr>
              <a:t>2</a:t>
            </a:r>
          </a:p>
        </p:txBody>
      </p:sp>
      <p:sp>
        <p:nvSpPr>
          <p:cNvPr id="37903" name="正方形/長方形 59"/>
          <p:cNvSpPr>
            <a:spLocks noChangeArrowheads="1"/>
          </p:cNvSpPr>
          <p:nvPr/>
        </p:nvSpPr>
        <p:spPr bwMode="auto">
          <a:xfrm>
            <a:off x="5514975" y="3700463"/>
            <a:ext cx="2730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ja-JP">
                <a:latin typeface="IPAゴシック" pitchFamily="49" charset="-128"/>
                <a:ea typeface="IPAゴシック" pitchFamily="49" charset="-128"/>
              </a:rPr>
              <a:t>3</a:t>
            </a:r>
          </a:p>
        </p:txBody>
      </p:sp>
      <p:sp>
        <p:nvSpPr>
          <p:cNvPr id="37904" name="正方形/長方形 33"/>
          <p:cNvSpPr>
            <a:spLocks noChangeArrowheads="1"/>
          </p:cNvSpPr>
          <p:nvPr/>
        </p:nvSpPr>
        <p:spPr bwMode="auto">
          <a:xfrm>
            <a:off x="2392363" y="1959223"/>
            <a:ext cx="379571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ja-JP" altLang="en-US" sz="2400" dirty="0">
                <a:latin typeface="IPAゴシック" pitchFamily="49" charset="-128"/>
                <a:ea typeface="IPAゴシック" pitchFamily="49" charset="-128"/>
              </a:rPr>
              <a:t>ステップ４</a:t>
            </a:r>
            <a:endParaRPr lang="en-US" altLang="ja-JP" sz="2400" dirty="0">
              <a:latin typeface="IPAゴシック" pitchFamily="49" charset="-128"/>
              <a:ea typeface="IPAゴシック" pitchFamily="49" charset="-128"/>
            </a:endParaRPr>
          </a:p>
        </p:txBody>
      </p:sp>
      <p:pic>
        <p:nvPicPr>
          <p:cNvPr id="379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6213" y="4002088"/>
            <a:ext cx="1003300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90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8438" y="4013200"/>
            <a:ext cx="10033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90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0350" y="4002088"/>
            <a:ext cx="1008063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90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1950" y="4013200"/>
            <a:ext cx="100171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7910" name="正方形/長方形 30"/>
          <p:cNvSpPr>
            <a:spLocks noChangeArrowheads="1"/>
          </p:cNvSpPr>
          <p:nvPr/>
        </p:nvSpPr>
        <p:spPr bwMode="auto">
          <a:xfrm>
            <a:off x="473075" y="1412875"/>
            <a:ext cx="79041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ja-JP" altLang="en-US" sz="2400">
                <a:latin typeface="IPAゴシック" pitchFamily="49" charset="-128"/>
                <a:ea typeface="IPAゴシック" pitchFamily="49" charset="-128"/>
              </a:rPr>
              <a:t>例（</a:t>
            </a:r>
            <a:r>
              <a:rPr lang="ja-JP" altLang="en-US" sz="2400" u="sng">
                <a:latin typeface="IPAゴシック" pitchFamily="49" charset="-128"/>
                <a:ea typeface="IPAゴシック" pitchFamily="49" charset="-128"/>
              </a:rPr>
              <a:t>修正版ＢＡモデル</a:t>
            </a:r>
            <a:r>
              <a:rPr lang="ja-JP" altLang="en-US" sz="2400">
                <a:latin typeface="IPAゴシック" pitchFamily="49" charset="-128"/>
                <a:ea typeface="IPAゴシック" pitchFamily="49" charset="-128"/>
              </a:rPr>
              <a:t>）</a:t>
            </a:r>
            <a:endParaRPr lang="en-US" altLang="ja-JP" sz="2400">
              <a:latin typeface="IPAゴシック" pitchFamily="49" charset="-128"/>
              <a:ea typeface="IPAゴシック" pitchFamily="49" charset="-128"/>
            </a:endParaRPr>
          </a:p>
        </p:txBody>
      </p:sp>
      <p:sp>
        <p:nvSpPr>
          <p:cNvPr id="33" name="四角形吹き出し 32"/>
          <p:cNvSpPr/>
          <p:nvPr/>
        </p:nvSpPr>
        <p:spPr>
          <a:xfrm flipH="1">
            <a:off x="1116013" y="2852738"/>
            <a:ext cx="1503362" cy="360362"/>
          </a:xfrm>
          <a:prstGeom prst="wedgeRectCallout">
            <a:avLst>
              <a:gd name="adj1" fmla="val -68374"/>
              <a:gd name="adj2" fmla="val 444687"/>
            </a:avLst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dirty="0">
                <a:latin typeface="IPAゴシック" pitchFamily="49" charset="-128"/>
                <a:ea typeface="IPAゴシック" pitchFamily="49" charset="-128"/>
              </a:rPr>
              <a:t>優位的選択</a:t>
            </a:r>
            <a:endParaRPr lang="en-US" altLang="ja-JP" dirty="0">
              <a:latin typeface="IPAゴシック" pitchFamily="49" charset="-128"/>
              <a:ea typeface="IPAゴシック" pitchFamily="49" charset="-128"/>
            </a:endParaRPr>
          </a:p>
        </p:txBody>
      </p:sp>
      <p:sp>
        <p:nvSpPr>
          <p:cNvPr id="31" name="テキスト ボックス 5"/>
          <p:cNvSpPr txBox="1">
            <a:spLocks noChangeArrowheads="1"/>
          </p:cNvSpPr>
          <p:nvPr/>
        </p:nvSpPr>
        <p:spPr bwMode="auto">
          <a:xfrm>
            <a:off x="468313" y="620713"/>
            <a:ext cx="80645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9pPr>
          </a:lstStyle>
          <a:p>
            <a:r>
              <a:rPr lang="en-US" altLang="ja-JP" sz="3200" dirty="0" smtClean="0">
                <a:latin typeface="IPAゴシック" pitchFamily="49" charset="-128"/>
                <a:ea typeface="IPAゴシック" pitchFamily="49" charset="-128"/>
              </a:rPr>
              <a:t>3.</a:t>
            </a:r>
            <a:r>
              <a:rPr lang="ja-JP" altLang="en-US" sz="3200" dirty="0" smtClean="0">
                <a:latin typeface="IPAゴシック" pitchFamily="49" charset="-128"/>
                <a:ea typeface="IPAゴシック" pitchFamily="49" charset="-128"/>
              </a:rPr>
              <a:t>修正版</a:t>
            </a:r>
            <a:r>
              <a:rPr lang="en-US" altLang="ja-JP" sz="3200" dirty="0">
                <a:latin typeface="IPA Pゴシック" pitchFamily="50" charset="-128"/>
                <a:ea typeface="IPA Pゴシック" pitchFamily="50" charset="-128"/>
              </a:rPr>
              <a:t>BA</a:t>
            </a:r>
            <a:r>
              <a:rPr lang="ja-JP" altLang="en-US" sz="3200" dirty="0" smtClean="0">
                <a:latin typeface="IPAゴシック" pitchFamily="49" charset="-128"/>
                <a:ea typeface="IPAゴシック" pitchFamily="49" charset="-128"/>
              </a:rPr>
              <a:t>モデル</a:t>
            </a:r>
            <a:endParaRPr lang="ja-JP" altLang="en-US" sz="3200" dirty="0">
              <a:latin typeface="IPAゴシック" pitchFamily="49" charset="-128"/>
              <a:ea typeface="IPAゴシック" pitchFamily="49" charset="-128"/>
            </a:endParaRPr>
          </a:p>
        </p:txBody>
      </p:sp>
      <p:grpSp>
        <p:nvGrpSpPr>
          <p:cNvPr id="32" name="グループ化 1"/>
          <p:cNvGrpSpPr>
            <a:grpSpLocks/>
          </p:cNvGrpSpPr>
          <p:nvPr/>
        </p:nvGrpSpPr>
        <p:grpSpPr bwMode="auto">
          <a:xfrm>
            <a:off x="5867400" y="5213375"/>
            <a:ext cx="2952750" cy="1023937"/>
            <a:chOff x="5868144" y="5069404"/>
            <a:chExt cx="2952328" cy="1023892"/>
          </a:xfrm>
        </p:grpSpPr>
        <p:sp>
          <p:nvSpPr>
            <p:cNvPr id="34" name="角丸四角形 33"/>
            <p:cNvSpPr/>
            <p:nvPr/>
          </p:nvSpPr>
          <p:spPr>
            <a:xfrm>
              <a:off x="5868144" y="5069404"/>
              <a:ext cx="2952328" cy="1023892"/>
            </a:xfrm>
            <a:prstGeom prst="round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cxnSp>
          <p:nvCxnSpPr>
            <p:cNvPr id="35" name="直線コネクタ 34"/>
            <p:cNvCxnSpPr/>
            <p:nvPr/>
          </p:nvCxnSpPr>
          <p:spPr>
            <a:xfrm flipV="1">
              <a:off x="6057030" y="5353554"/>
              <a:ext cx="863477" cy="3175"/>
            </a:xfrm>
            <a:prstGeom prst="line">
              <a:avLst/>
            </a:prstGeom>
            <a:ln w="254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直線コネクタ 35"/>
            <p:cNvCxnSpPr/>
            <p:nvPr/>
          </p:nvCxnSpPr>
          <p:spPr>
            <a:xfrm flipV="1">
              <a:off x="6057030" y="5785335"/>
              <a:ext cx="863477" cy="4763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正方形/長方形 23"/>
            <p:cNvSpPr>
              <a:spLocks noChangeArrowheads="1"/>
            </p:cNvSpPr>
            <p:nvPr/>
          </p:nvSpPr>
          <p:spPr bwMode="auto">
            <a:xfrm>
              <a:off x="6983760" y="5157192"/>
              <a:ext cx="183671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ja-JP" altLang="en-US">
                  <a:latin typeface="IPAゴシック" pitchFamily="49" charset="-128"/>
                  <a:ea typeface="IPAゴシック" pitchFamily="49" charset="-128"/>
                </a:rPr>
                <a:t>新しく増えた枝</a:t>
              </a:r>
              <a:endParaRPr lang="en-US" altLang="ja-JP">
                <a:latin typeface="IPAゴシック" pitchFamily="49" charset="-128"/>
                <a:ea typeface="IPAゴシック" pitchFamily="49" charset="-128"/>
              </a:endParaRPr>
            </a:p>
          </p:txBody>
        </p:sp>
        <p:sp>
          <p:nvSpPr>
            <p:cNvPr id="38" name="正方形/長方形 24"/>
            <p:cNvSpPr>
              <a:spLocks noChangeArrowheads="1"/>
            </p:cNvSpPr>
            <p:nvPr/>
          </p:nvSpPr>
          <p:spPr bwMode="auto">
            <a:xfrm>
              <a:off x="7074768" y="5606927"/>
              <a:ext cx="165618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ja-JP" altLang="en-US">
                  <a:latin typeface="IPAゴシック" pitchFamily="49" charset="-128"/>
                  <a:ea typeface="IPAゴシック" pitchFamily="49" charset="-128"/>
                </a:rPr>
                <a:t>既存の枝</a:t>
              </a:r>
              <a:endParaRPr lang="en-US" altLang="ja-JP">
                <a:latin typeface="IPAゴシック" pitchFamily="49" charset="-128"/>
                <a:ea typeface="IPAゴシック" pitchFamily="49" charset="-128"/>
              </a:endParaRPr>
            </a:p>
          </p:txBody>
        </p:sp>
      </p:grpSp>
      <p:sp>
        <p:nvSpPr>
          <p:cNvPr id="40" name="Rectangle 6"/>
          <p:cNvSpPr>
            <a:spLocks noGrp="1" noChangeArrowheads="1"/>
          </p:cNvSpPr>
          <p:nvPr>
            <p:ph type="ftr" sz="quarter" idx="4294967295"/>
          </p:nvPr>
        </p:nvSpPr>
        <p:spPr>
          <a:xfrm>
            <a:off x="-23307" y="6480720"/>
            <a:ext cx="8651063" cy="260648"/>
          </a:xfrm>
          <a:prstGeom prst="rect">
            <a:avLst/>
          </a:prstGeom>
          <a:ln/>
        </p:spPr>
        <p:txBody>
          <a:bodyPr/>
          <a:lstStyle>
            <a:lvl1pPr algn="l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ja-JP" altLang="en-US" sz="1100" smtClean="0"/>
              <a:t>修正版</a:t>
            </a:r>
            <a:r>
              <a:rPr lang="en-US" altLang="ja-JP" sz="1100" smtClean="0"/>
              <a:t>BA</a:t>
            </a:r>
            <a:r>
              <a:rPr lang="ja-JP" altLang="en-US" sz="1100" smtClean="0"/>
              <a:t>モデルで生成したネットワークのスケールフリー性判定計算実験　　　卒業演習発表会　　　田中勇歩（谷聖一研究室）</a:t>
            </a:r>
            <a:endParaRPr lang="ja-JP" altLang="en-US" sz="1100" dirty="0"/>
          </a:p>
        </p:txBody>
      </p:sp>
      <p:sp>
        <p:nvSpPr>
          <p:cNvPr id="39" name="スライド番号プレースホルダー 6"/>
          <p:cNvSpPr>
            <a:spLocks noGrp="1"/>
          </p:cNvSpPr>
          <p:nvPr>
            <p:ph type="sldNum" sz="quarter" idx="12"/>
          </p:nvPr>
        </p:nvSpPr>
        <p:spPr bwMode="auto">
          <a:xfrm>
            <a:off x="8234063" y="6453188"/>
            <a:ext cx="874441" cy="4048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B4DD223-A1D0-4DE8-AFD0-D99F82140F00}" type="slidenum">
              <a:rPr lang="ja-JP" altLang="en-US" smtClean="0">
                <a:solidFill>
                  <a:schemeClr val="bg1"/>
                </a:solidFill>
                <a:latin typeface="IPAゴシック" pitchFamily="49" charset="-128"/>
                <a:ea typeface="IPAゴシック" pitchFamily="49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31</a:t>
            </a:fld>
            <a:r>
              <a:rPr lang="en-US" altLang="ja-JP" dirty="0" smtClean="0">
                <a:solidFill>
                  <a:schemeClr val="bg1"/>
                </a:solidFill>
                <a:latin typeface="IPAゴシック" pitchFamily="49" charset="-128"/>
                <a:ea typeface="IPAゴシック" pitchFamily="49" charset="-128"/>
              </a:rPr>
              <a:t>/78</a:t>
            </a:r>
            <a:endParaRPr lang="ja-JP" altLang="en-US" dirty="0">
              <a:solidFill>
                <a:schemeClr val="bg1"/>
              </a:solidFill>
              <a:latin typeface="IPAゴシック" pitchFamily="49" charset="-128"/>
              <a:ea typeface="IPAゴシック" pitchFamily="49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円/楕円 7"/>
          <p:cNvSpPr/>
          <p:nvPr/>
        </p:nvSpPr>
        <p:spPr>
          <a:xfrm>
            <a:off x="1403350" y="3671888"/>
            <a:ext cx="431800" cy="43180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11" name="円/楕円 10"/>
          <p:cNvSpPr/>
          <p:nvPr/>
        </p:nvSpPr>
        <p:spPr>
          <a:xfrm>
            <a:off x="2700338" y="3667125"/>
            <a:ext cx="431800" cy="431800"/>
          </a:xfrm>
          <a:prstGeom prst="ellipse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cxnSp>
        <p:nvCxnSpPr>
          <p:cNvPr id="12" name="直線コネクタ 11"/>
          <p:cNvCxnSpPr/>
          <p:nvPr/>
        </p:nvCxnSpPr>
        <p:spPr>
          <a:xfrm flipV="1">
            <a:off x="1835150" y="3883025"/>
            <a:ext cx="865188" cy="4763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円/楕円 12"/>
          <p:cNvSpPr/>
          <p:nvPr/>
        </p:nvSpPr>
        <p:spPr>
          <a:xfrm>
            <a:off x="4067175" y="3667125"/>
            <a:ext cx="433388" cy="43180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cxnSp>
        <p:nvCxnSpPr>
          <p:cNvPr id="14" name="直線コネクタ 13"/>
          <p:cNvCxnSpPr>
            <a:stCxn id="11" idx="6"/>
            <a:endCxn id="13" idx="2"/>
          </p:cNvCxnSpPr>
          <p:nvPr/>
        </p:nvCxnSpPr>
        <p:spPr>
          <a:xfrm>
            <a:off x="3132138" y="3883025"/>
            <a:ext cx="935037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円/楕円 24"/>
          <p:cNvSpPr/>
          <p:nvPr/>
        </p:nvSpPr>
        <p:spPr>
          <a:xfrm>
            <a:off x="5435600" y="3667125"/>
            <a:ext cx="431800" cy="43180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27" name="円/楕円 26"/>
          <p:cNvSpPr/>
          <p:nvPr/>
        </p:nvSpPr>
        <p:spPr>
          <a:xfrm>
            <a:off x="6804025" y="3671888"/>
            <a:ext cx="431800" cy="43180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cxnSp>
        <p:nvCxnSpPr>
          <p:cNvPr id="30" name="カギ線コネクタ 29"/>
          <p:cNvCxnSpPr>
            <a:stCxn id="25" idx="0"/>
            <a:endCxn id="11" idx="0"/>
          </p:cNvCxnSpPr>
          <p:nvPr/>
        </p:nvCxnSpPr>
        <p:spPr>
          <a:xfrm rot="16200000" flipV="1">
            <a:off x="4283869" y="2299494"/>
            <a:ext cx="12700" cy="2735262"/>
          </a:xfrm>
          <a:prstGeom prst="bentConnector3">
            <a:avLst>
              <a:gd name="adj1" fmla="val 6245213"/>
            </a:avLst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カギ線コネクタ 43"/>
          <p:cNvCxnSpPr>
            <a:stCxn id="27" idx="4"/>
            <a:endCxn id="11" idx="4"/>
          </p:cNvCxnSpPr>
          <p:nvPr/>
        </p:nvCxnSpPr>
        <p:spPr>
          <a:xfrm rot="5400000" flipH="1">
            <a:off x="4965700" y="2049463"/>
            <a:ext cx="4763" cy="4103687"/>
          </a:xfrm>
          <a:prstGeom prst="bentConnector3">
            <a:avLst>
              <a:gd name="adj1" fmla="val -17668594"/>
            </a:avLst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923" name="正方形/長方形 55"/>
          <p:cNvSpPr>
            <a:spLocks noChangeArrowheads="1"/>
          </p:cNvSpPr>
          <p:nvPr/>
        </p:nvSpPr>
        <p:spPr bwMode="auto">
          <a:xfrm>
            <a:off x="2779713" y="3700463"/>
            <a:ext cx="2730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ja-JP">
                <a:latin typeface="IPAゴシック" pitchFamily="49" charset="-128"/>
                <a:ea typeface="IPAゴシック" pitchFamily="49" charset="-128"/>
              </a:rPr>
              <a:t>1</a:t>
            </a:r>
          </a:p>
        </p:txBody>
      </p:sp>
      <p:sp>
        <p:nvSpPr>
          <p:cNvPr id="38924" name="正方形/長方形 56"/>
          <p:cNvSpPr>
            <a:spLocks noChangeArrowheads="1"/>
          </p:cNvSpPr>
          <p:nvPr/>
        </p:nvSpPr>
        <p:spPr bwMode="auto">
          <a:xfrm>
            <a:off x="1482725" y="3702050"/>
            <a:ext cx="2730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ja-JP">
                <a:latin typeface="IPAゴシック" pitchFamily="49" charset="-128"/>
                <a:ea typeface="IPAゴシック" pitchFamily="49" charset="-128"/>
              </a:rPr>
              <a:t>0</a:t>
            </a:r>
          </a:p>
        </p:txBody>
      </p:sp>
      <p:sp>
        <p:nvSpPr>
          <p:cNvPr id="38925" name="正方形/長方形 57"/>
          <p:cNvSpPr>
            <a:spLocks noChangeArrowheads="1"/>
          </p:cNvSpPr>
          <p:nvPr/>
        </p:nvSpPr>
        <p:spPr bwMode="auto">
          <a:xfrm>
            <a:off x="6883400" y="3702050"/>
            <a:ext cx="2730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ja-JP">
                <a:latin typeface="IPAゴシック" pitchFamily="49" charset="-128"/>
                <a:ea typeface="IPAゴシック" pitchFamily="49" charset="-128"/>
              </a:rPr>
              <a:t>4</a:t>
            </a:r>
          </a:p>
        </p:txBody>
      </p:sp>
      <p:sp>
        <p:nvSpPr>
          <p:cNvPr id="38926" name="正方形/長方形 58"/>
          <p:cNvSpPr>
            <a:spLocks noChangeArrowheads="1"/>
          </p:cNvSpPr>
          <p:nvPr/>
        </p:nvSpPr>
        <p:spPr bwMode="auto">
          <a:xfrm>
            <a:off x="4148138" y="3698875"/>
            <a:ext cx="2730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ja-JP">
                <a:latin typeface="IPAゴシック" pitchFamily="49" charset="-128"/>
                <a:ea typeface="IPAゴシック" pitchFamily="49" charset="-128"/>
              </a:rPr>
              <a:t>2</a:t>
            </a:r>
          </a:p>
        </p:txBody>
      </p:sp>
      <p:sp>
        <p:nvSpPr>
          <p:cNvPr id="38927" name="正方形/長方形 59"/>
          <p:cNvSpPr>
            <a:spLocks noChangeArrowheads="1"/>
          </p:cNvSpPr>
          <p:nvPr/>
        </p:nvSpPr>
        <p:spPr bwMode="auto">
          <a:xfrm>
            <a:off x="5514975" y="3700463"/>
            <a:ext cx="2730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ja-JP">
                <a:latin typeface="IPAゴシック" pitchFamily="49" charset="-128"/>
                <a:ea typeface="IPAゴシック" pitchFamily="49" charset="-128"/>
              </a:rPr>
              <a:t>3</a:t>
            </a:r>
          </a:p>
        </p:txBody>
      </p:sp>
      <p:grpSp>
        <p:nvGrpSpPr>
          <p:cNvPr id="38928" name="グループ化 3"/>
          <p:cNvGrpSpPr>
            <a:grpSpLocks/>
          </p:cNvGrpSpPr>
          <p:nvPr/>
        </p:nvGrpSpPr>
        <p:grpSpPr bwMode="auto">
          <a:xfrm>
            <a:off x="5867400" y="5213375"/>
            <a:ext cx="2952750" cy="1023937"/>
            <a:chOff x="5868144" y="5069404"/>
            <a:chExt cx="2952328" cy="1023892"/>
          </a:xfrm>
        </p:grpSpPr>
        <p:sp>
          <p:nvSpPr>
            <p:cNvPr id="28" name="角丸四角形 27"/>
            <p:cNvSpPr/>
            <p:nvPr/>
          </p:nvSpPr>
          <p:spPr>
            <a:xfrm>
              <a:off x="5868144" y="5069404"/>
              <a:ext cx="2952328" cy="1023892"/>
            </a:xfrm>
            <a:prstGeom prst="round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29" name="円/楕円 28"/>
            <p:cNvSpPr/>
            <p:nvPr/>
          </p:nvSpPr>
          <p:spPr>
            <a:xfrm>
              <a:off x="6444325" y="5364666"/>
              <a:ext cx="431738" cy="433368"/>
            </a:xfrm>
            <a:prstGeom prst="ellipse">
              <a:avLst/>
            </a:prstGeom>
            <a:gradFill flip="none" rotWithShape="1">
              <a:gsLst>
                <a:gs pos="0">
                  <a:srgbClr val="00B050">
                    <a:tint val="66000"/>
                    <a:satMod val="160000"/>
                  </a:srgbClr>
                </a:gs>
                <a:gs pos="50000">
                  <a:srgbClr val="00B050">
                    <a:tint val="44500"/>
                    <a:satMod val="160000"/>
                  </a:srgbClr>
                </a:gs>
                <a:gs pos="100000">
                  <a:srgbClr val="00B050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38934" name="正方形/長方形 39"/>
            <p:cNvSpPr>
              <a:spLocks noChangeArrowheads="1"/>
            </p:cNvSpPr>
            <p:nvPr/>
          </p:nvSpPr>
          <p:spPr bwMode="auto">
            <a:xfrm>
              <a:off x="7020272" y="5350517"/>
              <a:ext cx="121216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ja-JP" altLang="en-US" sz="2400" dirty="0">
                  <a:latin typeface="IPAゴシック" pitchFamily="49" charset="-128"/>
                  <a:ea typeface="IPAゴシック" pitchFamily="49" charset="-128"/>
                </a:rPr>
                <a:t>：ハブ</a:t>
              </a:r>
              <a:endParaRPr lang="en-US" altLang="ja-JP" sz="2400" dirty="0">
                <a:latin typeface="IPAゴシック" pitchFamily="49" charset="-128"/>
                <a:ea typeface="IPAゴシック" pitchFamily="49" charset="-128"/>
              </a:endParaRPr>
            </a:p>
          </p:txBody>
        </p:sp>
      </p:grpSp>
      <p:sp>
        <p:nvSpPr>
          <p:cNvPr id="38930" name="正方形/長方形 21"/>
          <p:cNvSpPr>
            <a:spLocks noChangeArrowheads="1"/>
          </p:cNvSpPr>
          <p:nvPr/>
        </p:nvSpPr>
        <p:spPr bwMode="auto">
          <a:xfrm>
            <a:off x="473075" y="1412875"/>
            <a:ext cx="79041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ja-JP" altLang="en-US" sz="2400">
                <a:latin typeface="IPAゴシック" pitchFamily="49" charset="-128"/>
                <a:ea typeface="IPAゴシック" pitchFamily="49" charset="-128"/>
              </a:rPr>
              <a:t>例（</a:t>
            </a:r>
            <a:r>
              <a:rPr lang="ja-JP" altLang="en-US" sz="2400" u="sng">
                <a:latin typeface="IPAゴシック" pitchFamily="49" charset="-128"/>
                <a:ea typeface="IPAゴシック" pitchFamily="49" charset="-128"/>
              </a:rPr>
              <a:t>修正版ＢＡモデル</a:t>
            </a:r>
            <a:r>
              <a:rPr lang="ja-JP" altLang="en-US" sz="2400">
                <a:latin typeface="IPAゴシック" pitchFamily="49" charset="-128"/>
                <a:ea typeface="IPAゴシック" pitchFamily="49" charset="-128"/>
              </a:rPr>
              <a:t>）</a:t>
            </a:r>
            <a:endParaRPr lang="en-US" altLang="ja-JP" sz="2400">
              <a:latin typeface="IPAゴシック" pitchFamily="49" charset="-128"/>
              <a:ea typeface="IPAゴシック" pitchFamily="49" charset="-128"/>
            </a:endParaRPr>
          </a:p>
        </p:txBody>
      </p:sp>
      <p:sp>
        <p:nvSpPr>
          <p:cNvPr id="23" name="テキスト ボックス 5"/>
          <p:cNvSpPr txBox="1">
            <a:spLocks noChangeArrowheads="1"/>
          </p:cNvSpPr>
          <p:nvPr/>
        </p:nvSpPr>
        <p:spPr bwMode="auto">
          <a:xfrm>
            <a:off x="468313" y="620713"/>
            <a:ext cx="80645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9pPr>
          </a:lstStyle>
          <a:p>
            <a:r>
              <a:rPr lang="en-US" altLang="ja-JP" sz="3200" dirty="0" smtClean="0">
                <a:latin typeface="IPAゴシック" pitchFamily="49" charset="-128"/>
                <a:ea typeface="IPAゴシック" pitchFamily="49" charset="-128"/>
              </a:rPr>
              <a:t>3.</a:t>
            </a:r>
            <a:r>
              <a:rPr lang="ja-JP" altLang="en-US" sz="3200" dirty="0" smtClean="0">
                <a:latin typeface="IPAゴシック" pitchFamily="49" charset="-128"/>
                <a:ea typeface="IPAゴシック" pitchFamily="49" charset="-128"/>
              </a:rPr>
              <a:t>修正版</a:t>
            </a:r>
            <a:r>
              <a:rPr lang="en-US" altLang="ja-JP" sz="3200" dirty="0">
                <a:latin typeface="IPA Pゴシック" pitchFamily="50" charset="-128"/>
                <a:ea typeface="IPA Pゴシック" pitchFamily="50" charset="-128"/>
              </a:rPr>
              <a:t>BA</a:t>
            </a:r>
            <a:r>
              <a:rPr lang="ja-JP" altLang="en-US" sz="3200" dirty="0" smtClean="0">
                <a:latin typeface="IPAゴシック" pitchFamily="49" charset="-128"/>
                <a:ea typeface="IPAゴシック" pitchFamily="49" charset="-128"/>
              </a:rPr>
              <a:t>モデル</a:t>
            </a:r>
            <a:endParaRPr lang="ja-JP" altLang="en-US" sz="3200" dirty="0">
              <a:latin typeface="IPAゴシック" pitchFamily="49" charset="-128"/>
              <a:ea typeface="IPAゴシック" pitchFamily="49" charset="-128"/>
            </a:endParaRPr>
          </a:p>
        </p:txBody>
      </p:sp>
      <p:sp>
        <p:nvSpPr>
          <p:cNvPr id="26" name="Rectangle 6"/>
          <p:cNvSpPr>
            <a:spLocks noGrp="1" noChangeArrowheads="1"/>
          </p:cNvSpPr>
          <p:nvPr>
            <p:ph type="ftr" sz="quarter" idx="4294967295"/>
          </p:nvPr>
        </p:nvSpPr>
        <p:spPr>
          <a:xfrm>
            <a:off x="-23307" y="6480720"/>
            <a:ext cx="8651063" cy="260648"/>
          </a:xfrm>
          <a:prstGeom prst="rect">
            <a:avLst/>
          </a:prstGeom>
          <a:ln/>
        </p:spPr>
        <p:txBody>
          <a:bodyPr/>
          <a:lstStyle>
            <a:lvl1pPr algn="l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ja-JP" altLang="en-US" sz="1100" smtClean="0"/>
              <a:t>修正版</a:t>
            </a:r>
            <a:r>
              <a:rPr lang="en-US" altLang="ja-JP" sz="1100" smtClean="0"/>
              <a:t>BA</a:t>
            </a:r>
            <a:r>
              <a:rPr lang="ja-JP" altLang="en-US" sz="1100" smtClean="0"/>
              <a:t>モデルで生成したネットワークのスケールフリー性判定計算実験　　　卒業演習発表会　　　田中勇歩（谷聖一研究室）</a:t>
            </a:r>
            <a:endParaRPr lang="ja-JP" altLang="en-US" sz="1100" dirty="0"/>
          </a:p>
        </p:txBody>
      </p:sp>
      <p:sp>
        <p:nvSpPr>
          <p:cNvPr id="24" name="スライド番号プレースホルダー 6"/>
          <p:cNvSpPr>
            <a:spLocks noGrp="1"/>
          </p:cNvSpPr>
          <p:nvPr>
            <p:ph type="sldNum" sz="quarter" idx="12"/>
          </p:nvPr>
        </p:nvSpPr>
        <p:spPr bwMode="auto">
          <a:xfrm>
            <a:off x="8234063" y="6453188"/>
            <a:ext cx="874441" cy="4048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B4DD223-A1D0-4DE8-AFD0-D99F82140F00}" type="slidenum">
              <a:rPr lang="ja-JP" altLang="en-US" smtClean="0">
                <a:solidFill>
                  <a:schemeClr val="bg1"/>
                </a:solidFill>
                <a:latin typeface="IPAゴシック" pitchFamily="49" charset="-128"/>
                <a:ea typeface="IPAゴシック" pitchFamily="49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32</a:t>
            </a:fld>
            <a:r>
              <a:rPr lang="en-US" altLang="ja-JP" dirty="0" smtClean="0">
                <a:solidFill>
                  <a:schemeClr val="bg1"/>
                </a:solidFill>
                <a:latin typeface="IPAゴシック" pitchFamily="49" charset="-128"/>
                <a:ea typeface="IPAゴシック" pitchFamily="49" charset="-128"/>
              </a:rPr>
              <a:t>/78</a:t>
            </a:r>
            <a:endParaRPr lang="ja-JP" altLang="en-US" dirty="0">
              <a:solidFill>
                <a:schemeClr val="bg1"/>
              </a:solidFill>
              <a:latin typeface="IPAゴシック" pitchFamily="49" charset="-128"/>
              <a:ea typeface="IPAゴシック" pitchFamily="49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19" name="正方形/長方形 204"/>
          <p:cNvSpPr>
            <a:spLocks noChangeArrowheads="1"/>
          </p:cNvSpPr>
          <p:nvPr/>
        </p:nvSpPr>
        <p:spPr bwMode="auto">
          <a:xfrm>
            <a:off x="473075" y="1412875"/>
            <a:ext cx="79041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ja-JP" altLang="en-US" sz="2400" dirty="0">
                <a:latin typeface="IPAゴシック" pitchFamily="49" charset="-128"/>
                <a:ea typeface="IPAゴシック" pitchFamily="49" charset="-128"/>
              </a:rPr>
              <a:t>例（</a:t>
            </a:r>
            <a:r>
              <a:rPr lang="ja-JP" altLang="en-US" sz="2400" u="sng" dirty="0">
                <a:latin typeface="IPAゴシック" pitchFamily="49" charset="-128"/>
                <a:ea typeface="IPAゴシック" pitchFamily="49" charset="-128"/>
              </a:rPr>
              <a:t>修正版ＢＡモデル</a:t>
            </a:r>
            <a:r>
              <a:rPr lang="ja-JP" altLang="en-US" sz="2400" dirty="0">
                <a:latin typeface="IPAゴシック" pitchFamily="49" charset="-128"/>
                <a:ea typeface="IPAゴシック" pitchFamily="49" charset="-128"/>
              </a:rPr>
              <a:t>）</a:t>
            </a:r>
            <a:endParaRPr lang="en-US" altLang="ja-JP" sz="2400" dirty="0">
              <a:latin typeface="IPAゴシック" pitchFamily="49" charset="-128"/>
              <a:ea typeface="IPAゴシック" pitchFamily="49" charset="-128"/>
            </a:endParaRPr>
          </a:p>
        </p:txBody>
      </p:sp>
      <p:sp>
        <p:nvSpPr>
          <p:cNvPr id="148" name="テキスト ボックス 5"/>
          <p:cNvSpPr txBox="1">
            <a:spLocks noChangeArrowheads="1"/>
          </p:cNvSpPr>
          <p:nvPr/>
        </p:nvSpPr>
        <p:spPr bwMode="auto">
          <a:xfrm>
            <a:off x="468313" y="620713"/>
            <a:ext cx="80645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9pPr>
          </a:lstStyle>
          <a:p>
            <a:r>
              <a:rPr lang="en-US" altLang="ja-JP" sz="3200" dirty="0" smtClean="0">
                <a:latin typeface="IPAゴシック" pitchFamily="49" charset="-128"/>
                <a:ea typeface="IPAゴシック" pitchFamily="49" charset="-128"/>
              </a:rPr>
              <a:t>3.</a:t>
            </a:r>
            <a:r>
              <a:rPr lang="ja-JP" altLang="en-US" sz="3200" dirty="0" smtClean="0">
                <a:latin typeface="IPAゴシック" pitchFamily="49" charset="-128"/>
                <a:ea typeface="IPAゴシック" pitchFamily="49" charset="-128"/>
              </a:rPr>
              <a:t>修正版</a:t>
            </a:r>
            <a:r>
              <a:rPr lang="en-US" altLang="ja-JP" sz="3200" dirty="0">
                <a:latin typeface="IPA Pゴシック" pitchFamily="50" charset="-128"/>
                <a:ea typeface="IPA Pゴシック" pitchFamily="50" charset="-128"/>
              </a:rPr>
              <a:t>BA</a:t>
            </a:r>
            <a:r>
              <a:rPr lang="ja-JP" altLang="en-US" sz="3200" dirty="0" smtClean="0">
                <a:latin typeface="IPAゴシック" pitchFamily="49" charset="-128"/>
                <a:ea typeface="IPAゴシック" pitchFamily="49" charset="-128"/>
              </a:rPr>
              <a:t>モデル</a:t>
            </a:r>
            <a:endParaRPr lang="ja-JP" altLang="en-US" sz="3200" dirty="0">
              <a:latin typeface="IPAゴシック" pitchFamily="49" charset="-128"/>
              <a:ea typeface="IPAゴシック" pitchFamily="49" charset="-128"/>
            </a:endParaRPr>
          </a:p>
        </p:txBody>
      </p:sp>
      <p:sp>
        <p:nvSpPr>
          <p:cNvPr id="151" name="Rectangle 6"/>
          <p:cNvSpPr>
            <a:spLocks noGrp="1" noChangeArrowheads="1"/>
          </p:cNvSpPr>
          <p:nvPr>
            <p:ph type="ftr" sz="quarter" idx="4294967295"/>
          </p:nvPr>
        </p:nvSpPr>
        <p:spPr>
          <a:xfrm>
            <a:off x="-23307" y="6480720"/>
            <a:ext cx="8651063" cy="260648"/>
          </a:xfrm>
          <a:prstGeom prst="rect">
            <a:avLst/>
          </a:prstGeom>
          <a:ln/>
        </p:spPr>
        <p:txBody>
          <a:bodyPr/>
          <a:lstStyle>
            <a:lvl1pPr algn="l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ja-JP" altLang="en-US" sz="1100" smtClean="0"/>
              <a:t>修正版</a:t>
            </a:r>
            <a:r>
              <a:rPr lang="en-US" altLang="ja-JP" sz="1100" smtClean="0"/>
              <a:t>BA</a:t>
            </a:r>
            <a:r>
              <a:rPr lang="ja-JP" altLang="en-US" sz="1100" smtClean="0"/>
              <a:t>モデルで生成したネットワークのスケールフリー性判定計算実験　　　卒業演習発表会　　　田中勇歩（谷聖一研究室）</a:t>
            </a:r>
            <a:endParaRPr lang="ja-JP" altLang="en-US" sz="1100" dirty="0"/>
          </a:p>
        </p:txBody>
      </p:sp>
      <p:sp>
        <p:nvSpPr>
          <p:cNvPr id="39939" name="正方形/長方形 75"/>
          <p:cNvSpPr>
            <a:spLocks noChangeArrowheads="1"/>
          </p:cNvSpPr>
          <p:nvPr/>
        </p:nvSpPr>
        <p:spPr bwMode="auto">
          <a:xfrm>
            <a:off x="7280275" y="1851967"/>
            <a:ext cx="17621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ja-JP" altLang="en-US" sz="2400" dirty="0">
                <a:latin typeface="IPAゴシック" pitchFamily="49" charset="-128"/>
                <a:ea typeface="IPAゴシック" pitchFamily="49" charset="-128"/>
              </a:rPr>
              <a:t>ステップ０</a:t>
            </a:r>
            <a:endParaRPr lang="en-US" altLang="ja-JP" sz="2400" dirty="0">
              <a:latin typeface="IPAゴシック" pitchFamily="49" charset="-128"/>
              <a:ea typeface="IPAゴシック" pitchFamily="49" charset="-128"/>
            </a:endParaRPr>
          </a:p>
        </p:txBody>
      </p:sp>
      <p:sp>
        <p:nvSpPr>
          <p:cNvPr id="39941" name="正方形/長方形 11"/>
          <p:cNvSpPr>
            <a:spLocks noChangeArrowheads="1"/>
          </p:cNvSpPr>
          <p:nvPr/>
        </p:nvSpPr>
        <p:spPr bwMode="auto">
          <a:xfrm>
            <a:off x="7297738" y="2519985"/>
            <a:ext cx="17621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ja-JP" altLang="en-US" sz="2400" dirty="0">
                <a:latin typeface="IPAゴシック" pitchFamily="49" charset="-128"/>
                <a:ea typeface="IPAゴシック" pitchFamily="49" charset="-128"/>
              </a:rPr>
              <a:t>ステップ１</a:t>
            </a:r>
            <a:endParaRPr lang="en-US" altLang="ja-JP" sz="2400" dirty="0">
              <a:latin typeface="IPAゴシック" pitchFamily="49" charset="-128"/>
              <a:ea typeface="IPAゴシック" pitchFamily="49" charset="-128"/>
            </a:endParaRPr>
          </a:p>
        </p:txBody>
      </p:sp>
      <p:sp>
        <p:nvSpPr>
          <p:cNvPr id="39942" name="正方形/長方形 23"/>
          <p:cNvSpPr>
            <a:spLocks noChangeArrowheads="1"/>
          </p:cNvSpPr>
          <p:nvPr/>
        </p:nvSpPr>
        <p:spPr bwMode="auto">
          <a:xfrm>
            <a:off x="7273925" y="3256905"/>
            <a:ext cx="17621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ja-JP" altLang="en-US" sz="2400" dirty="0">
                <a:latin typeface="IPAゴシック" pitchFamily="49" charset="-128"/>
                <a:ea typeface="IPAゴシック" pitchFamily="49" charset="-128"/>
              </a:rPr>
              <a:t>ステップ２</a:t>
            </a:r>
            <a:endParaRPr lang="en-US" altLang="ja-JP" sz="2400" dirty="0">
              <a:latin typeface="IPAゴシック" pitchFamily="49" charset="-128"/>
              <a:ea typeface="IPAゴシック" pitchFamily="49" charset="-128"/>
            </a:endParaRPr>
          </a:p>
        </p:txBody>
      </p:sp>
      <p:sp>
        <p:nvSpPr>
          <p:cNvPr id="39943" name="正方形/長方形 60"/>
          <p:cNvSpPr>
            <a:spLocks noChangeArrowheads="1"/>
          </p:cNvSpPr>
          <p:nvPr/>
        </p:nvSpPr>
        <p:spPr bwMode="auto">
          <a:xfrm>
            <a:off x="7280275" y="4075261"/>
            <a:ext cx="17621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ja-JP" altLang="en-US" sz="2400" dirty="0">
                <a:latin typeface="IPAゴシック" pitchFamily="49" charset="-128"/>
                <a:ea typeface="IPAゴシック" pitchFamily="49" charset="-128"/>
              </a:rPr>
              <a:t>ステップ３</a:t>
            </a:r>
            <a:endParaRPr lang="en-US" altLang="ja-JP" sz="2400" dirty="0">
              <a:latin typeface="IPAゴシック" pitchFamily="49" charset="-128"/>
              <a:ea typeface="IPAゴシック" pitchFamily="49" charset="-128"/>
            </a:endParaRPr>
          </a:p>
        </p:txBody>
      </p:sp>
      <p:cxnSp>
        <p:nvCxnSpPr>
          <p:cNvPr id="268" name="直線矢印コネクタ 267"/>
          <p:cNvCxnSpPr/>
          <p:nvPr/>
        </p:nvCxnSpPr>
        <p:spPr>
          <a:xfrm>
            <a:off x="8161338" y="2313632"/>
            <a:ext cx="0" cy="251272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0" name="直線矢印コネクタ 269"/>
          <p:cNvCxnSpPr/>
          <p:nvPr/>
        </p:nvCxnSpPr>
        <p:spPr>
          <a:xfrm flipH="1">
            <a:off x="8151813" y="2988122"/>
            <a:ext cx="0" cy="296862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1" name="直線矢印コネクタ 270"/>
          <p:cNvCxnSpPr/>
          <p:nvPr/>
        </p:nvCxnSpPr>
        <p:spPr>
          <a:xfrm flipH="1">
            <a:off x="8151019" y="3644900"/>
            <a:ext cx="3969" cy="432172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9938" name="グループ化 2061"/>
          <p:cNvGrpSpPr>
            <a:grpSpLocks/>
          </p:cNvGrpSpPr>
          <p:nvPr/>
        </p:nvGrpSpPr>
        <p:grpSpPr bwMode="auto">
          <a:xfrm>
            <a:off x="3495675" y="1925638"/>
            <a:ext cx="284163" cy="314325"/>
            <a:chOff x="3442229" y="1926124"/>
            <a:chExt cx="284289" cy="313473"/>
          </a:xfrm>
        </p:grpSpPr>
        <p:sp>
          <p:nvSpPr>
            <p:cNvPr id="8" name="円/楕円 7"/>
            <p:cNvSpPr/>
            <p:nvPr/>
          </p:nvSpPr>
          <p:spPr>
            <a:xfrm>
              <a:off x="3442229" y="1926124"/>
              <a:ext cx="284289" cy="313473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sz="1400"/>
            </a:p>
          </p:txBody>
        </p:sp>
        <p:sp>
          <p:nvSpPr>
            <p:cNvPr id="40083" name="正方形/長方形 56"/>
            <p:cNvSpPr>
              <a:spLocks noChangeArrowheads="1"/>
            </p:cNvSpPr>
            <p:nvPr/>
          </p:nvSpPr>
          <p:spPr bwMode="auto">
            <a:xfrm>
              <a:off x="3516108" y="1931820"/>
              <a:ext cx="13653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ja-JP" altLang="en-US" sz="1400" dirty="0">
                  <a:latin typeface="IPAゴシック" pitchFamily="49" charset="-128"/>
                  <a:ea typeface="IPAゴシック" pitchFamily="49" charset="-128"/>
                </a:rPr>
                <a:t>０</a:t>
              </a:r>
              <a:endParaRPr lang="en-US" altLang="ja-JP" sz="1400" dirty="0">
                <a:latin typeface="IPAゴシック" pitchFamily="49" charset="-128"/>
                <a:ea typeface="IPAゴシック" pitchFamily="49" charset="-128"/>
              </a:endParaRPr>
            </a:p>
          </p:txBody>
        </p:sp>
      </p:grpSp>
      <p:grpSp>
        <p:nvGrpSpPr>
          <p:cNvPr id="39944" name="グループ化 2056"/>
          <p:cNvGrpSpPr>
            <a:grpSpLocks/>
          </p:cNvGrpSpPr>
          <p:nvPr/>
        </p:nvGrpSpPr>
        <p:grpSpPr bwMode="auto">
          <a:xfrm>
            <a:off x="3208338" y="2590800"/>
            <a:ext cx="284162" cy="314325"/>
            <a:chOff x="2555776" y="2677266"/>
            <a:chExt cx="284289" cy="313473"/>
          </a:xfrm>
        </p:grpSpPr>
        <p:sp>
          <p:nvSpPr>
            <p:cNvPr id="93" name="円/楕円 92"/>
            <p:cNvSpPr/>
            <p:nvPr/>
          </p:nvSpPr>
          <p:spPr>
            <a:xfrm>
              <a:off x="2555776" y="2677266"/>
              <a:ext cx="284289" cy="313473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sz="1400"/>
            </a:p>
          </p:txBody>
        </p:sp>
        <p:sp>
          <p:nvSpPr>
            <p:cNvPr id="40081" name="正方形/長方形 93"/>
            <p:cNvSpPr>
              <a:spLocks noChangeArrowheads="1"/>
            </p:cNvSpPr>
            <p:nvPr/>
          </p:nvSpPr>
          <p:spPr bwMode="auto">
            <a:xfrm>
              <a:off x="2629655" y="2682962"/>
              <a:ext cx="13653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ja-JP" altLang="en-US" sz="1400">
                  <a:latin typeface="IPAゴシック" pitchFamily="49" charset="-128"/>
                  <a:ea typeface="IPAゴシック" pitchFamily="49" charset="-128"/>
                </a:rPr>
                <a:t>０</a:t>
              </a:r>
              <a:endParaRPr lang="en-US" altLang="ja-JP" sz="1400">
                <a:latin typeface="IPAゴシック" pitchFamily="49" charset="-128"/>
                <a:ea typeface="IPAゴシック" pitchFamily="49" charset="-128"/>
              </a:endParaRPr>
            </a:p>
          </p:txBody>
        </p:sp>
      </p:grpSp>
      <p:grpSp>
        <p:nvGrpSpPr>
          <p:cNvPr id="39945" name="グループ化 2055"/>
          <p:cNvGrpSpPr>
            <a:grpSpLocks/>
          </p:cNvGrpSpPr>
          <p:nvPr/>
        </p:nvGrpSpPr>
        <p:grpSpPr bwMode="auto">
          <a:xfrm>
            <a:off x="3794125" y="2590800"/>
            <a:ext cx="284163" cy="314325"/>
            <a:chOff x="3252422" y="2996321"/>
            <a:chExt cx="284289" cy="313473"/>
          </a:xfrm>
        </p:grpSpPr>
        <p:sp>
          <p:nvSpPr>
            <p:cNvPr id="103" name="円/楕円 102"/>
            <p:cNvSpPr/>
            <p:nvPr/>
          </p:nvSpPr>
          <p:spPr>
            <a:xfrm>
              <a:off x="3252422" y="2996321"/>
              <a:ext cx="284289" cy="313473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sz="1400"/>
            </a:p>
          </p:txBody>
        </p:sp>
        <p:sp>
          <p:nvSpPr>
            <p:cNvPr id="40079" name="正方形/長方形 103"/>
            <p:cNvSpPr>
              <a:spLocks noChangeArrowheads="1"/>
            </p:cNvSpPr>
            <p:nvPr/>
          </p:nvSpPr>
          <p:spPr bwMode="auto">
            <a:xfrm>
              <a:off x="3326301" y="3002017"/>
              <a:ext cx="13653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ja-JP" altLang="en-US" sz="1400" dirty="0">
                  <a:latin typeface="IPAゴシック" pitchFamily="49" charset="-128"/>
                  <a:ea typeface="IPAゴシック" pitchFamily="49" charset="-128"/>
                </a:rPr>
                <a:t>１</a:t>
              </a:r>
              <a:endParaRPr lang="en-US" altLang="ja-JP" sz="1400" dirty="0">
                <a:latin typeface="IPAゴシック" pitchFamily="49" charset="-128"/>
                <a:ea typeface="IPAゴシック" pitchFamily="49" charset="-128"/>
              </a:endParaRPr>
            </a:p>
          </p:txBody>
        </p:sp>
      </p:grpSp>
      <p:cxnSp>
        <p:nvCxnSpPr>
          <p:cNvPr id="109" name="直線コネクタ 108"/>
          <p:cNvCxnSpPr>
            <a:stCxn id="93" idx="6"/>
            <a:endCxn id="103" idx="2"/>
          </p:cNvCxnSpPr>
          <p:nvPr/>
        </p:nvCxnSpPr>
        <p:spPr>
          <a:xfrm flipV="1">
            <a:off x="3492500" y="2747963"/>
            <a:ext cx="301625" cy="0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9947" name="グループ化 112"/>
          <p:cNvGrpSpPr>
            <a:grpSpLocks/>
          </p:cNvGrpSpPr>
          <p:nvPr/>
        </p:nvGrpSpPr>
        <p:grpSpPr bwMode="auto">
          <a:xfrm>
            <a:off x="4783783" y="3332163"/>
            <a:ext cx="284162" cy="312737"/>
            <a:chOff x="2555776" y="2677266"/>
            <a:chExt cx="284289" cy="313473"/>
          </a:xfrm>
        </p:grpSpPr>
        <p:sp>
          <p:nvSpPr>
            <p:cNvPr id="114" name="円/楕円 113"/>
            <p:cNvSpPr/>
            <p:nvPr/>
          </p:nvSpPr>
          <p:spPr>
            <a:xfrm>
              <a:off x="2555776" y="2677266"/>
              <a:ext cx="284289" cy="313473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sz="1400"/>
            </a:p>
          </p:txBody>
        </p:sp>
        <p:sp>
          <p:nvSpPr>
            <p:cNvPr id="40077" name="正方形/長方形 114"/>
            <p:cNvSpPr>
              <a:spLocks noChangeArrowheads="1"/>
            </p:cNvSpPr>
            <p:nvPr/>
          </p:nvSpPr>
          <p:spPr bwMode="auto">
            <a:xfrm>
              <a:off x="2629655" y="2682962"/>
              <a:ext cx="13653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ja-JP" altLang="en-US" sz="1400">
                  <a:latin typeface="IPAゴシック" pitchFamily="49" charset="-128"/>
                  <a:ea typeface="IPAゴシック" pitchFamily="49" charset="-128"/>
                </a:rPr>
                <a:t>０</a:t>
              </a:r>
              <a:endParaRPr lang="en-US" altLang="ja-JP" sz="1400">
                <a:latin typeface="IPAゴシック" pitchFamily="49" charset="-128"/>
                <a:ea typeface="IPAゴシック" pitchFamily="49" charset="-128"/>
              </a:endParaRPr>
            </a:p>
          </p:txBody>
        </p:sp>
      </p:grpSp>
      <p:grpSp>
        <p:nvGrpSpPr>
          <p:cNvPr id="39948" name="グループ化 115"/>
          <p:cNvGrpSpPr>
            <a:grpSpLocks/>
          </p:cNvGrpSpPr>
          <p:nvPr/>
        </p:nvGrpSpPr>
        <p:grpSpPr bwMode="auto">
          <a:xfrm>
            <a:off x="5369570" y="3332163"/>
            <a:ext cx="284163" cy="312737"/>
            <a:chOff x="3252422" y="2996321"/>
            <a:chExt cx="284289" cy="313473"/>
          </a:xfrm>
        </p:grpSpPr>
        <p:sp>
          <p:nvSpPr>
            <p:cNvPr id="117" name="円/楕円 116"/>
            <p:cNvSpPr/>
            <p:nvPr/>
          </p:nvSpPr>
          <p:spPr>
            <a:xfrm>
              <a:off x="3252422" y="2996321"/>
              <a:ext cx="284289" cy="313473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sz="1400"/>
            </a:p>
          </p:txBody>
        </p:sp>
        <p:sp>
          <p:nvSpPr>
            <p:cNvPr id="40075" name="正方形/長方形 117"/>
            <p:cNvSpPr>
              <a:spLocks noChangeArrowheads="1"/>
            </p:cNvSpPr>
            <p:nvPr/>
          </p:nvSpPr>
          <p:spPr bwMode="auto">
            <a:xfrm>
              <a:off x="3326301" y="3002017"/>
              <a:ext cx="13653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ja-JP" altLang="en-US" sz="1400">
                  <a:latin typeface="IPAゴシック" pitchFamily="49" charset="-128"/>
                  <a:ea typeface="IPAゴシック" pitchFamily="49" charset="-128"/>
                </a:rPr>
                <a:t>１</a:t>
              </a:r>
              <a:endParaRPr lang="en-US" altLang="ja-JP" sz="1400">
                <a:latin typeface="IPAゴシック" pitchFamily="49" charset="-128"/>
                <a:ea typeface="IPAゴシック" pitchFamily="49" charset="-128"/>
              </a:endParaRPr>
            </a:p>
          </p:txBody>
        </p:sp>
      </p:grpSp>
      <p:cxnSp>
        <p:nvCxnSpPr>
          <p:cNvPr id="119" name="直線コネクタ 118"/>
          <p:cNvCxnSpPr>
            <a:stCxn id="114" idx="6"/>
            <a:endCxn id="117" idx="2"/>
          </p:cNvCxnSpPr>
          <p:nvPr/>
        </p:nvCxnSpPr>
        <p:spPr>
          <a:xfrm flipV="1">
            <a:off x="5067945" y="3487738"/>
            <a:ext cx="301625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9950" name="グループ化 119"/>
          <p:cNvGrpSpPr>
            <a:grpSpLocks/>
          </p:cNvGrpSpPr>
          <p:nvPr/>
        </p:nvGrpSpPr>
        <p:grpSpPr bwMode="auto">
          <a:xfrm>
            <a:off x="6004570" y="3332163"/>
            <a:ext cx="284163" cy="312737"/>
            <a:chOff x="3252422" y="2996321"/>
            <a:chExt cx="284289" cy="313473"/>
          </a:xfrm>
        </p:grpSpPr>
        <p:sp>
          <p:nvSpPr>
            <p:cNvPr id="121" name="円/楕円 120"/>
            <p:cNvSpPr/>
            <p:nvPr/>
          </p:nvSpPr>
          <p:spPr>
            <a:xfrm>
              <a:off x="3252422" y="2996321"/>
              <a:ext cx="284289" cy="313473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sz="1400"/>
            </a:p>
          </p:txBody>
        </p:sp>
        <p:sp>
          <p:nvSpPr>
            <p:cNvPr id="40073" name="正方形/長方形 121"/>
            <p:cNvSpPr>
              <a:spLocks noChangeArrowheads="1"/>
            </p:cNvSpPr>
            <p:nvPr/>
          </p:nvSpPr>
          <p:spPr bwMode="auto">
            <a:xfrm>
              <a:off x="3326301" y="3002017"/>
              <a:ext cx="13653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ja-JP" altLang="en-US" sz="1400" dirty="0">
                  <a:latin typeface="IPAゴシック" pitchFamily="49" charset="-128"/>
                  <a:ea typeface="IPAゴシック" pitchFamily="49" charset="-128"/>
                </a:rPr>
                <a:t>２</a:t>
              </a:r>
              <a:endParaRPr lang="en-US" altLang="ja-JP" sz="1400" dirty="0">
                <a:latin typeface="IPAゴシック" pitchFamily="49" charset="-128"/>
                <a:ea typeface="IPAゴシック" pitchFamily="49" charset="-128"/>
              </a:endParaRPr>
            </a:p>
          </p:txBody>
        </p:sp>
      </p:grpSp>
      <p:cxnSp>
        <p:nvCxnSpPr>
          <p:cNvPr id="123" name="直線コネクタ 122"/>
          <p:cNvCxnSpPr>
            <a:stCxn id="117" idx="6"/>
            <a:endCxn id="121" idx="2"/>
          </p:cNvCxnSpPr>
          <p:nvPr/>
        </p:nvCxnSpPr>
        <p:spPr>
          <a:xfrm>
            <a:off x="5653733" y="3487738"/>
            <a:ext cx="350837" cy="0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9952" name="グループ化 136"/>
          <p:cNvGrpSpPr>
            <a:grpSpLocks/>
          </p:cNvGrpSpPr>
          <p:nvPr/>
        </p:nvGrpSpPr>
        <p:grpSpPr bwMode="auto">
          <a:xfrm>
            <a:off x="3851920" y="4797425"/>
            <a:ext cx="284163" cy="312738"/>
            <a:chOff x="2555776" y="2677266"/>
            <a:chExt cx="284289" cy="313473"/>
          </a:xfrm>
        </p:grpSpPr>
        <p:sp>
          <p:nvSpPr>
            <p:cNvPr id="138" name="円/楕円 137"/>
            <p:cNvSpPr/>
            <p:nvPr/>
          </p:nvSpPr>
          <p:spPr>
            <a:xfrm>
              <a:off x="2555776" y="2677266"/>
              <a:ext cx="284289" cy="313473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sz="1400"/>
            </a:p>
          </p:txBody>
        </p:sp>
        <p:sp>
          <p:nvSpPr>
            <p:cNvPr id="40071" name="正方形/長方形 138"/>
            <p:cNvSpPr>
              <a:spLocks noChangeArrowheads="1"/>
            </p:cNvSpPr>
            <p:nvPr/>
          </p:nvSpPr>
          <p:spPr bwMode="auto">
            <a:xfrm>
              <a:off x="2629655" y="2682962"/>
              <a:ext cx="13653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ja-JP" altLang="en-US" sz="1400">
                  <a:latin typeface="IPAゴシック" pitchFamily="49" charset="-128"/>
                  <a:ea typeface="IPAゴシック" pitchFamily="49" charset="-128"/>
                </a:rPr>
                <a:t>０</a:t>
              </a:r>
              <a:endParaRPr lang="en-US" altLang="ja-JP" sz="1400">
                <a:latin typeface="IPAゴシック" pitchFamily="49" charset="-128"/>
                <a:ea typeface="IPAゴシック" pitchFamily="49" charset="-128"/>
              </a:endParaRPr>
            </a:p>
          </p:txBody>
        </p:sp>
      </p:grpSp>
      <p:grpSp>
        <p:nvGrpSpPr>
          <p:cNvPr id="39953" name="グループ化 139"/>
          <p:cNvGrpSpPr>
            <a:grpSpLocks/>
          </p:cNvGrpSpPr>
          <p:nvPr/>
        </p:nvGrpSpPr>
        <p:grpSpPr bwMode="auto">
          <a:xfrm>
            <a:off x="4437708" y="4797425"/>
            <a:ext cx="284162" cy="312738"/>
            <a:chOff x="3252422" y="2996321"/>
            <a:chExt cx="284289" cy="313473"/>
          </a:xfrm>
        </p:grpSpPr>
        <p:sp>
          <p:nvSpPr>
            <p:cNvPr id="141" name="円/楕円 140"/>
            <p:cNvSpPr/>
            <p:nvPr/>
          </p:nvSpPr>
          <p:spPr>
            <a:xfrm>
              <a:off x="3252422" y="2996321"/>
              <a:ext cx="284289" cy="313473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sz="1400"/>
            </a:p>
          </p:txBody>
        </p:sp>
        <p:sp>
          <p:nvSpPr>
            <p:cNvPr id="40069" name="正方形/長方形 141"/>
            <p:cNvSpPr>
              <a:spLocks noChangeArrowheads="1"/>
            </p:cNvSpPr>
            <p:nvPr/>
          </p:nvSpPr>
          <p:spPr bwMode="auto">
            <a:xfrm>
              <a:off x="3326301" y="3002017"/>
              <a:ext cx="13653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ja-JP" altLang="en-US" sz="1400">
                  <a:latin typeface="IPAゴシック" pitchFamily="49" charset="-128"/>
                  <a:ea typeface="IPAゴシック" pitchFamily="49" charset="-128"/>
                </a:rPr>
                <a:t>１</a:t>
              </a:r>
              <a:endParaRPr lang="en-US" altLang="ja-JP" sz="1400">
                <a:latin typeface="IPAゴシック" pitchFamily="49" charset="-128"/>
                <a:ea typeface="IPAゴシック" pitchFamily="49" charset="-128"/>
              </a:endParaRPr>
            </a:p>
          </p:txBody>
        </p:sp>
      </p:grpSp>
      <p:cxnSp>
        <p:nvCxnSpPr>
          <p:cNvPr id="143" name="直線コネクタ 142"/>
          <p:cNvCxnSpPr>
            <a:stCxn id="138" idx="6"/>
            <a:endCxn id="141" idx="2"/>
          </p:cNvCxnSpPr>
          <p:nvPr/>
        </p:nvCxnSpPr>
        <p:spPr>
          <a:xfrm flipV="1">
            <a:off x="4136083" y="4954588"/>
            <a:ext cx="301625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9955" name="グループ化 143"/>
          <p:cNvGrpSpPr>
            <a:grpSpLocks/>
          </p:cNvGrpSpPr>
          <p:nvPr/>
        </p:nvGrpSpPr>
        <p:grpSpPr bwMode="auto">
          <a:xfrm>
            <a:off x="5071120" y="4797425"/>
            <a:ext cx="285750" cy="312738"/>
            <a:chOff x="3252422" y="2996321"/>
            <a:chExt cx="284289" cy="313473"/>
          </a:xfrm>
        </p:grpSpPr>
        <p:sp>
          <p:nvSpPr>
            <p:cNvPr id="145" name="円/楕円 144"/>
            <p:cNvSpPr/>
            <p:nvPr/>
          </p:nvSpPr>
          <p:spPr>
            <a:xfrm>
              <a:off x="3252422" y="2996321"/>
              <a:ext cx="284289" cy="313473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sz="1400"/>
            </a:p>
          </p:txBody>
        </p:sp>
        <p:sp>
          <p:nvSpPr>
            <p:cNvPr id="40067" name="正方形/長方形 145"/>
            <p:cNvSpPr>
              <a:spLocks noChangeArrowheads="1"/>
            </p:cNvSpPr>
            <p:nvPr/>
          </p:nvSpPr>
          <p:spPr bwMode="auto">
            <a:xfrm>
              <a:off x="3326301" y="3002017"/>
              <a:ext cx="13653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ja-JP" altLang="en-US" sz="1400">
                  <a:latin typeface="IPAゴシック" pitchFamily="49" charset="-128"/>
                  <a:ea typeface="IPAゴシック" pitchFamily="49" charset="-128"/>
                </a:rPr>
                <a:t>２</a:t>
              </a:r>
              <a:endParaRPr lang="en-US" altLang="ja-JP" sz="1400">
                <a:latin typeface="IPAゴシック" pitchFamily="49" charset="-128"/>
                <a:ea typeface="IPAゴシック" pitchFamily="49" charset="-128"/>
              </a:endParaRPr>
            </a:p>
          </p:txBody>
        </p:sp>
      </p:grpSp>
      <p:cxnSp>
        <p:nvCxnSpPr>
          <p:cNvPr id="147" name="直線コネクタ 146"/>
          <p:cNvCxnSpPr>
            <a:stCxn id="141" idx="6"/>
            <a:endCxn id="145" idx="2"/>
          </p:cNvCxnSpPr>
          <p:nvPr/>
        </p:nvCxnSpPr>
        <p:spPr>
          <a:xfrm>
            <a:off x="4721870" y="4954588"/>
            <a:ext cx="34925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9957" name="グループ化 147"/>
          <p:cNvGrpSpPr>
            <a:grpSpLocks/>
          </p:cNvGrpSpPr>
          <p:nvPr/>
        </p:nvGrpSpPr>
        <p:grpSpPr bwMode="auto">
          <a:xfrm>
            <a:off x="5715645" y="4797425"/>
            <a:ext cx="284163" cy="312738"/>
            <a:chOff x="2555776" y="2677266"/>
            <a:chExt cx="284289" cy="313473"/>
          </a:xfrm>
        </p:grpSpPr>
        <p:sp>
          <p:nvSpPr>
            <p:cNvPr id="149" name="円/楕円 148"/>
            <p:cNvSpPr/>
            <p:nvPr/>
          </p:nvSpPr>
          <p:spPr>
            <a:xfrm>
              <a:off x="2555776" y="2677266"/>
              <a:ext cx="284289" cy="313473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sz="1400"/>
            </a:p>
          </p:txBody>
        </p:sp>
        <p:sp>
          <p:nvSpPr>
            <p:cNvPr id="40065" name="正方形/長方形 149"/>
            <p:cNvSpPr>
              <a:spLocks noChangeArrowheads="1"/>
            </p:cNvSpPr>
            <p:nvPr/>
          </p:nvSpPr>
          <p:spPr bwMode="auto">
            <a:xfrm>
              <a:off x="2629655" y="2682962"/>
              <a:ext cx="13653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ja-JP" altLang="en-US" sz="1400">
                  <a:latin typeface="IPAゴシック" pitchFamily="49" charset="-128"/>
                  <a:ea typeface="IPAゴシック" pitchFamily="49" charset="-128"/>
                </a:rPr>
                <a:t>０</a:t>
              </a:r>
              <a:endParaRPr lang="en-US" altLang="ja-JP" sz="1400">
                <a:latin typeface="IPAゴシック" pitchFamily="49" charset="-128"/>
                <a:ea typeface="IPAゴシック" pitchFamily="49" charset="-128"/>
              </a:endParaRPr>
            </a:p>
          </p:txBody>
        </p:sp>
      </p:grpSp>
      <p:grpSp>
        <p:nvGrpSpPr>
          <p:cNvPr id="39958" name="グループ化 150"/>
          <p:cNvGrpSpPr>
            <a:grpSpLocks/>
          </p:cNvGrpSpPr>
          <p:nvPr/>
        </p:nvGrpSpPr>
        <p:grpSpPr bwMode="auto">
          <a:xfrm>
            <a:off x="6303020" y="4797425"/>
            <a:ext cx="284163" cy="312738"/>
            <a:chOff x="3252422" y="2996321"/>
            <a:chExt cx="284289" cy="313473"/>
          </a:xfrm>
        </p:grpSpPr>
        <p:sp>
          <p:nvSpPr>
            <p:cNvPr id="152" name="円/楕円 151"/>
            <p:cNvSpPr/>
            <p:nvPr/>
          </p:nvSpPr>
          <p:spPr>
            <a:xfrm>
              <a:off x="3252422" y="2996321"/>
              <a:ext cx="284289" cy="313473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sz="1400"/>
            </a:p>
          </p:txBody>
        </p:sp>
        <p:sp>
          <p:nvSpPr>
            <p:cNvPr id="40063" name="正方形/長方形 152"/>
            <p:cNvSpPr>
              <a:spLocks noChangeArrowheads="1"/>
            </p:cNvSpPr>
            <p:nvPr/>
          </p:nvSpPr>
          <p:spPr bwMode="auto">
            <a:xfrm>
              <a:off x="3326301" y="3002017"/>
              <a:ext cx="13653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ja-JP" altLang="en-US" sz="1400">
                  <a:latin typeface="IPAゴシック" pitchFamily="49" charset="-128"/>
                  <a:ea typeface="IPAゴシック" pitchFamily="49" charset="-128"/>
                </a:rPr>
                <a:t>１</a:t>
              </a:r>
              <a:endParaRPr lang="en-US" altLang="ja-JP" sz="1400">
                <a:latin typeface="IPAゴシック" pitchFamily="49" charset="-128"/>
                <a:ea typeface="IPAゴシック" pitchFamily="49" charset="-128"/>
              </a:endParaRPr>
            </a:p>
          </p:txBody>
        </p:sp>
      </p:grpSp>
      <p:cxnSp>
        <p:nvCxnSpPr>
          <p:cNvPr id="154" name="直線コネクタ 153"/>
          <p:cNvCxnSpPr>
            <a:stCxn id="149" idx="6"/>
            <a:endCxn id="152" idx="2"/>
          </p:cNvCxnSpPr>
          <p:nvPr/>
        </p:nvCxnSpPr>
        <p:spPr>
          <a:xfrm flipV="1">
            <a:off x="5999808" y="4954588"/>
            <a:ext cx="30321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9960" name="グループ化 154"/>
          <p:cNvGrpSpPr>
            <a:grpSpLocks/>
          </p:cNvGrpSpPr>
          <p:nvPr/>
        </p:nvGrpSpPr>
        <p:grpSpPr bwMode="auto">
          <a:xfrm>
            <a:off x="6939608" y="4797425"/>
            <a:ext cx="285750" cy="312738"/>
            <a:chOff x="3252422" y="2996321"/>
            <a:chExt cx="284289" cy="313473"/>
          </a:xfrm>
        </p:grpSpPr>
        <p:sp>
          <p:nvSpPr>
            <p:cNvPr id="156" name="円/楕円 155"/>
            <p:cNvSpPr/>
            <p:nvPr/>
          </p:nvSpPr>
          <p:spPr>
            <a:xfrm>
              <a:off x="3252422" y="2996321"/>
              <a:ext cx="284289" cy="313473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sz="1400"/>
            </a:p>
          </p:txBody>
        </p:sp>
        <p:sp>
          <p:nvSpPr>
            <p:cNvPr id="40061" name="正方形/長方形 156"/>
            <p:cNvSpPr>
              <a:spLocks noChangeArrowheads="1"/>
            </p:cNvSpPr>
            <p:nvPr/>
          </p:nvSpPr>
          <p:spPr bwMode="auto">
            <a:xfrm>
              <a:off x="3326301" y="3002017"/>
              <a:ext cx="13653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ja-JP" altLang="en-US" sz="1400">
                  <a:latin typeface="IPAゴシック" pitchFamily="49" charset="-128"/>
                  <a:ea typeface="IPAゴシック" pitchFamily="49" charset="-128"/>
                </a:rPr>
                <a:t>２</a:t>
              </a:r>
              <a:endParaRPr lang="en-US" altLang="ja-JP" sz="1400">
                <a:latin typeface="IPAゴシック" pitchFamily="49" charset="-128"/>
                <a:ea typeface="IPAゴシック" pitchFamily="49" charset="-128"/>
              </a:endParaRPr>
            </a:p>
          </p:txBody>
        </p:sp>
      </p:grpSp>
      <p:cxnSp>
        <p:nvCxnSpPr>
          <p:cNvPr id="158" name="直線コネクタ 157"/>
          <p:cNvCxnSpPr>
            <a:stCxn id="152" idx="6"/>
            <a:endCxn id="156" idx="2"/>
          </p:cNvCxnSpPr>
          <p:nvPr/>
        </p:nvCxnSpPr>
        <p:spPr>
          <a:xfrm>
            <a:off x="6587183" y="4954588"/>
            <a:ext cx="352425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9962" name="グループ化 158"/>
          <p:cNvGrpSpPr>
            <a:grpSpLocks/>
          </p:cNvGrpSpPr>
          <p:nvPr/>
        </p:nvGrpSpPr>
        <p:grpSpPr bwMode="auto">
          <a:xfrm>
            <a:off x="1017830" y="3332163"/>
            <a:ext cx="284162" cy="312737"/>
            <a:chOff x="2555776" y="2677266"/>
            <a:chExt cx="284289" cy="313473"/>
          </a:xfrm>
        </p:grpSpPr>
        <p:sp>
          <p:nvSpPr>
            <p:cNvPr id="160" name="円/楕円 159"/>
            <p:cNvSpPr/>
            <p:nvPr/>
          </p:nvSpPr>
          <p:spPr>
            <a:xfrm>
              <a:off x="2555776" y="2677266"/>
              <a:ext cx="284289" cy="313473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sz="1400"/>
            </a:p>
          </p:txBody>
        </p:sp>
        <p:sp>
          <p:nvSpPr>
            <p:cNvPr id="40059" name="正方形/長方形 160"/>
            <p:cNvSpPr>
              <a:spLocks noChangeArrowheads="1"/>
            </p:cNvSpPr>
            <p:nvPr/>
          </p:nvSpPr>
          <p:spPr bwMode="auto">
            <a:xfrm>
              <a:off x="2629655" y="2682962"/>
              <a:ext cx="13653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ja-JP" altLang="en-US" sz="1400">
                  <a:latin typeface="IPAゴシック" pitchFamily="49" charset="-128"/>
                  <a:ea typeface="IPAゴシック" pitchFamily="49" charset="-128"/>
                </a:rPr>
                <a:t>２</a:t>
              </a:r>
              <a:endParaRPr lang="en-US" altLang="ja-JP" sz="1400">
                <a:latin typeface="IPAゴシック" pitchFamily="49" charset="-128"/>
                <a:ea typeface="IPAゴシック" pitchFamily="49" charset="-128"/>
              </a:endParaRPr>
            </a:p>
          </p:txBody>
        </p:sp>
      </p:grpSp>
      <p:grpSp>
        <p:nvGrpSpPr>
          <p:cNvPr id="39963" name="グループ化 161"/>
          <p:cNvGrpSpPr>
            <a:grpSpLocks/>
          </p:cNvGrpSpPr>
          <p:nvPr/>
        </p:nvGrpSpPr>
        <p:grpSpPr bwMode="auto">
          <a:xfrm>
            <a:off x="1603617" y="3332163"/>
            <a:ext cx="284163" cy="312737"/>
            <a:chOff x="3252422" y="2996321"/>
            <a:chExt cx="284289" cy="313473"/>
          </a:xfrm>
        </p:grpSpPr>
        <p:sp>
          <p:nvSpPr>
            <p:cNvPr id="163" name="円/楕円 162"/>
            <p:cNvSpPr/>
            <p:nvPr/>
          </p:nvSpPr>
          <p:spPr>
            <a:xfrm>
              <a:off x="3252422" y="2996321"/>
              <a:ext cx="284289" cy="313473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sz="1400"/>
            </a:p>
          </p:txBody>
        </p:sp>
        <p:sp>
          <p:nvSpPr>
            <p:cNvPr id="40057" name="正方形/長方形 163"/>
            <p:cNvSpPr>
              <a:spLocks noChangeArrowheads="1"/>
            </p:cNvSpPr>
            <p:nvPr/>
          </p:nvSpPr>
          <p:spPr bwMode="auto">
            <a:xfrm>
              <a:off x="3326301" y="3002017"/>
              <a:ext cx="13653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ja-JP" altLang="en-US" sz="1400" dirty="0">
                  <a:latin typeface="IPAゴシック" pitchFamily="49" charset="-128"/>
                  <a:ea typeface="IPAゴシック" pitchFamily="49" charset="-128"/>
                </a:rPr>
                <a:t>０</a:t>
              </a:r>
              <a:endParaRPr lang="en-US" altLang="ja-JP" sz="1400" dirty="0">
                <a:latin typeface="IPAゴシック" pitchFamily="49" charset="-128"/>
                <a:ea typeface="IPAゴシック" pitchFamily="49" charset="-128"/>
              </a:endParaRPr>
            </a:p>
          </p:txBody>
        </p:sp>
      </p:grpSp>
      <p:cxnSp>
        <p:nvCxnSpPr>
          <p:cNvPr id="165" name="直線コネクタ 164"/>
          <p:cNvCxnSpPr>
            <a:stCxn id="160" idx="6"/>
            <a:endCxn id="163" idx="2"/>
          </p:cNvCxnSpPr>
          <p:nvPr/>
        </p:nvCxnSpPr>
        <p:spPr>
          <a:xfrm flipV="1">
            <a:off x="1301992" y="3487738"/>
            <a:ext cx="301625" cy="0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9965" name="グループ化 165"/>
          <p:cNvGrpSpPr>
            <a:grpSpLocks/>
          </p:cNvGrpSpPr>
          <p:nvPr/>
        </p:nvGrpSpPr>
        <p:grpSpPr bwMode="auto">
          <a:xfrm>
            <a:off x="2238617" y="3332163"/>
            <a:ext cx="284163" cy="312737"/>
            <a:chOff x="3252422" y="2996321"/>
            <a:chExt cx="284289" cy="313473"/>
          </a:xfrm>
        </p:grpSpPr>
        <p:sp>
          <p:nvSpPr>
            <p:cNvPr id="167" name="円/楕円 166"/>
            <p:cNvSpPr/>
            <p:nvPr/>
          </p:nvSpPr>
          <p:spPr>
            <a:xfrm>
              <a:off x="3252422" y="2996321"/>
              <a:ext cx="284289" cy="313473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sz="1400"/>
            </a:p>
          </p:txBody>
        </p:sp>
        <p:sp>
          <p:nvSpPr>
            <p:cNvPr id="40055" name="正方形/長方形 167"/>
            <p:cNvSpPr>
              <a:spLocks noChangeArrowheads="1"/>
            </p:cNvSpPr>
            <p:nvPr/>
          </p:nvSpPr>
          <p:spPr bwMode="auto">
            <a:xfrm>
              <a:off x="3326301" y="3002017"/>
              <a:ext cx="13653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ja-JP" altLang="en-US" sz="1400" dirty="0" smtClean="0">
                  <a:latin typeface="IPAゴシック" pitchFamily="49" charset="-128"/>
                  <a:ea typeface="IPAゴシック" pitchFamily="49" charset="-128"/>
                </a:rPr>
                <a:t>１</a:t>
              </a:r>
              <a:endParaRPr lang="en-US" altLang="ja-JP" sz="1400" dirty="0">
                <a:latin typeface="IPAゴシック" pitchFamily="49" charset="-128"/>
                <a:ea typeface="IPAゴシック" pitchFamily="49" charset="-128"/>
              </a:endParaRPr>
            </a:p>
          </p:txBody>
        </p:sp>
      </p:grpSp>
      <p:cxnSp>
        <p:nvCxnSpPr>
          <p:cNvPr id="169" name="直線コネクタ 168"/>
          <p:cNvCxnSpPr>
            <a:stCxn id="163" idx="6"/>
            <a:endCxn id="167" idx="2"/>
          </p:cNvCxnSpPr>
          <p:nvPr/>
        </p:nvCxnSpPr>
        <p:spPr>
          <a:xfrm>
            <a:off x="1887780" y="3487738"/>
            <a:ext cx="350837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9967" name="グループ化 169"/>
          <p:cNvGrpSpPr>
            <a:grpSpLocks/>
          </p:cNvGrpSpPr>
          <p:nvPr/>
        </p:nvGrpSpPr>
        <p:grpSpPr bwMode="auto">
          <a:xfrm>
            <a:off x="85967" y="4797425"/>
            <a:ext cx="284163" cy="312738"/>
            <a:chOff x="2555776" y="2677266"/>
            <a:chExt cx="284289" cy="313473"/>
          </a:xfrm>
        </p:grpSpPr>
        <p:sp>
          <p:nvSpPr>
            <p:cNvPr id="171" name="円/楕円 170"/>
            <p:cNvSpPr/>
            <p:nvPr/>
          </p:nvSpPr>
          <p:spPr>
            <a:xfrm>
              <a:off x="2555776" y="2677266"/>
              <a:ext cx="284289" cy="313473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sz="1400"/>
            </a:p>
          </p:txBody>
        </p:sp>
        <p:sp>
          <p:nvSpPr>
            <p:cNvPr id="40053" name="正方形/長方形 171"/>
            <p:cNvSpPr>
              <a:spLocks noChangeArrowheads="1"/>
            </p:cNvSpPr>
            <p:nvPr/>
          </p:nvSpPr>
          <p:spPr bwMode="auto">
            <a:xfrm>
              <a:off x="2629655" y="2682962"/>
              <a:ext cx="13653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ja-JP" altLang="en-US" sz="1400">
                  <a:latin typeface="IPAゴシック" pitchFamily="49" charset="-128"/>
                  <a:ea typeface="IPAゴシック" pitchFamily="49" charset="-128"/>
                </a:rPr>
                <a:t>２</a:t>
              </a:r>
              <a:endParaRPr lang="en-US" altLang="ja-JP" sz="1400">
                <a:latin typeface="IPAゴシック" pitchFamily="49" charset="-128"/>
                <a:ea typeface="IPAゴシック" pitchFamily="49" charset="-128"/>
              </a:endParaRPr>
            </a:p>
          </p:txBody>
        </p:sp>
      </p:grpSp>
      <p:grpSp>
        <p:nvGrpSpPr>
          <p:cNvPr id="39968" name="グループ化 172"/>
          <p:cNvGrpSpPr>
            <a:grpSpLocks/>
          </p:cNvGrpSpPr>
          <p:nvPr/>
        </p:nvGrpSpPr>
        <p:grpSpPr bwMode="auto">
          <a:xfrm>
            <a:off x="671755" y="4797425"/>
            <a:ext cx="284162" cy="312738"/>
            <a:chOff x="3252422" y="2996321"/>
            <a:chExt cx="284289" cy="313473"/>
          </a:xfrm>
        </p:grpSpPr>
        <p:sp>
          <p:nvSpPr>
            <p:cNvPr id="174" name="円/楕円 173"/>
            <p:cNvSpPr/>
            <p:nvPr/>
          </p:nvSpPr>
          <p:spPr>
            <a:xfrm>
              <a:off x="3252422" y="2996321"/>
              <a:ext cx="284289" cy="313473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sz="1400"/>
            </a:p>
          </p:txBody>
        </p:sp>
        <p:sp>
          <p:nvSpPr>
            <p:cNvPr id="40051" name="正方形/長方形 174"/>
            <p:cNvSpPr>
              <a:spLocks noChangeArrowheads="1"/>
            </p:cNvSpPr>
            <p:nvPr/>
          </p:nvSpPr>
          <p:spPr bwMode="auto">
            <a:xfrm>
              <a:off x="3326301" y="3002017"/>
              <a:ext cx="13653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ja-JP" altLang="en-US" sz="1400" dirty="0">
                  <a:latin typeface="IPAゴシック" pitchFamily="49" charset="-128"/>
                  <a:ea typeface="IPAゴシック" pitchFamily="49" charset="-128"/>
                </a:rPr>
                <a:t>０</a:t>
              </a:r>
              <a:endParaRPr lang="en-US" altLang="ja-JP" sz="1400" dirty="0">
                <a:latin typeface="IPAゴシック" pitchFamily="49" charset="-128"/>
                <a:ea typeface="IPAゴシック" pitchFamily="49" charset="-128"/>
              </a:endParaRPr>
            </a:p>
          </p:txBody>
        </p:sp>
      </p:grpSp>
      <p:grpSp>
        <p:nvGrpSpPr>
          <p:cNvPr id="39970" name="グループ化 176"/>
          <p:cNvGrpSpPr>
            <a:grpSpLocks/>
          </p:cNvGrpSpPr>
          <p:nvPr/>
        </p:nvGrpSpPr>
        <p:grpSpPr bwMode="auto">
          <a:xfrm>
            <a:off x="1306755" y="4797425"/>
            <a:ext cx="284162" cy="312738"/>
            <a:chOff x="3252422" y="2996321"/>
            <a:chExt cx="284289" cy="313473"/>
          </a:xfrm>
        </p:grpSpPr>
        <p:sp>
          <p:nvSpPr>
            <p:cNvPr id="178" name="円/楕円 177"/>
            <p:cNvSpPr/>
            <p:nvPr/>
          </p:nvSpPr>
          <p:spPr>
            <a:xfrm>
              <a:off x="3252422" y="2996321"/>
              <a:ext cx="284289" cy="313473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sz="1400"/>
            </a:p>
          </p:txBody>
        </p:sp>
        <p:sp>
          <p:nvSpPr>
            <p:cNvPr id="40049" name="正方形/長方形 178"/>
            <p:cNvSpPr>
              <a:spLocks noChangeArrowheads="1"/>
            </p:cNvSpPr>
            <p:nvPr/>
          </p:nvSpPr>
          <p:spPr bwMode="auto">
            <a:xfrm>
              <a:off x="3326301" y="3002017"/>
              <a:ext cx="13653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ja-JP" altLang="en-US" sz="1400" dirty="0">
                  <a:latin typeface="IPAゴシック" pitchFamily="49" charset="-128"/>
                  <a:ea typeface="IPAゴシック" pitchFamily="49" charset="-128"/>
                </a:rPr>
                <a:t>１</a:t>
              </a:r>
              <a:endParaRPr lang="en-US" altLang="ja-JP" sz="1400" dirty="0">
                <a:latin typeface="IPAゴシック" pitchFamily="49" charset="-128"/>
                <a:ea typeface="IPAゴシック" pitchFamily="49" charset="-128"/>
              </a:endParaRPr>
            </a:p>
          </p:txBody>
        </p:sp>
      </p:grpSp>
      <p:grpSp>
        <p:nvGrpSpPr>
          <p:cNvPr id="39972" name="グループ化 180"/>
          <p:cNvGrpSpPr>
            <a:grpSpLocks/>
          </p:cNvGrpSpPr>
          <p:nvPr/>
        </p:nvGrpSpPr>
        <p:grpSpPr bwMode="auto">
          <a:xfrm>
            <a:off x="1949692" y="4797425"/>
            <a:ext cx="284163" cy="312738"/>
            <a:chOff x="2555776" y="2677266"/>
            <a:chExt cx="284289" cy="313473"/>
          </a:xfrm>
        </p:grpSpPr>
        <p:sp>
          <p:nvSpPr>
            <p:cNvPr id="182" name="円/楕円 181"/>
            <p:cNvSpPr/>
            <p:nvPr/>
          </p:nvSpPr>
          <p:spPr>
            <a:xfrm>
              <a:off x="2555776" y="2677266"/>
              <a:ext cx="284289" cy="313473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sz="1400"/>
            </a:p>
          </p:txBody>
        </p:sp>
        <p:sp>
          <p:nvSpPr>
            <p:cNvPr id="40047" name="正方形/長方形 182"/>
            <p:cNvSpPr>
              <a:spLocks noChangeArrowheads="1"/>
            </p:cNvSpPr>
            <p:nvPr/>
          </p:nvSpPr>
          <p:spPr bwMode="auto">
            <a:xfrm>
              <a:off x="2629655" y="2682962"/>
              <a:ext cx="13653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ja-JP" altLang="en-US" sz="1400">
                  <a:latin typeface="IPAゴシック" pitchFamily="49" charset="-128"/>
                  <a:ea typeface="IPAゴシック" pitchFamily="49" charset="-128"/>
                </a:rPr>
                <a:t>２</a:t>
              </a:r>
              <a:endParaRPr lang="en-US" altLang="ja-JP" sz="1400">
                <a:latin typeface="IPAゴシック" pitchFamily="49" charset="-128"/>
                <a:ea typeface="IPAゴシック" pitchFamily="49" charset="-128"/>
              </a:endParaRPr>
            </a:p>
          </p:txBody>
        </p:sp>
      </p:grpSp>
      <p:grpSp>
        <p:nvGrpSpPr>
          <p:cNvPr id="39973" name="グループ化 183"/>
          <p:cNvGrpSpPr>
            <a:grpSpLocks/>
          </p:cNvGrpSpPr>
          <p:nvPr/>
        </p:nvGrpSpPr>
        <p:grpSpPr bwMode="auto">
          <a:xfrm>
            <a:off x="2537067" y="4797425"/>
            <a:ext cx="284163" cy="312738"/>
            <a:chOff x="3252422" y="2996321"/>
            <a:chExt cx="284289" cy="313473"/>
          </a:xfrm>
        </p:grpSpPr>
        <p:sp>
          <p:nvSpPr>
            <p:cNvPr id="185" name="円/楕円 184"/>
            <p:cNvSpPr/>
            <p:nvPr/>
          </p:nvSpPr>
          <p:spPr>
            <a:xfrm>
              <a:off x="3252422" y="2996321"/>
              <a:ext cx="284289" cy="313473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sz="1400"/>
            </a:p>
          </p:txBody>
        </p:sp>
        <p:sp>
          <p:nvSpPr>
            <p:cNvPr id="40045" name="正方形/長方形 185"/>
            <p:cNvSpPr>
              <a:spLocks noChangeArrowheads="1"/>
            </p:cNvSpPr>
            <p:nvPr/>
          </p:nvSpPr>
          <p:spPr bwMode="auto">
            <a:xfrm>
              <a:off x="3326301" y="3002017"/>
              <a:ext cx="13653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ja-JP" altLang="en-US" sz="1400" dirty="0">
                  <a:latin typeface="IPAゴシック" pitchFamily="49" charset="-128"/>
                  <a:ea typeface="IPAゴシック" pitchFamily="49" charset="-128"/>
                </a:rPr>
                <a:t>０</a:t>
              </a:r>
              <a:endParaRPr lang="en-US" altLang="ja-JP" sz="1400" dirty="0">
                <a:latin typeface="IPAゴシック" pitchFamily="49" charset="-128"/>
                <a:ea typeface="IPAゴシック" pitchFamily="49" charset="-128"/>
              </a:endParaRPr>
            </a:p>
          </p:txBody>
        </p:sp>
      </p:grpSp>
      <p:cxnSp>
        <p:nvCxnSpPr>
          <p:cNvPr id="187" name="直線コネクタ 186"/>
          <p:cNvCxnSpPr>
            <a:stCxn id="182" idx="6"/>
            <a:endCxn id="185" idx="2"/>
          </p:cNvCxnSpPr>
          <p:nvPr/>
        </p:nvCxnSpPr>
        <p:spPr>
          <a:xfrm flipV="1">
            <a:off x="2233855" y="4954588"/>
            <a:ext cx="30321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9975" name="グループ化 187"/>
          <p:cNvGrpSpPr>
            <a:grpSpLocks/>
          </p:cNvGrpSpPr>
          <p:nvPr/>
        </p:nvGrpSpPr>
        <p:grpSpPr bwMode="auto">
          <a:xfrm>
            <a:off x="3175242" y="4797425"/>
            <a:ext cx="284163" cy="312738"/>
            <a:chOff x="3252422" y="2996321"/>
            <a:chExt cx="284289" cy="313473"/>
          </a:xfrm>
        </p:grpSpPr>
        <p:sp>
          <p:nvSpPr>
            <p:cNvPr id="189" name="円/楕円 188"/>
            <p:cNvSpPr/>
            <p:nvPr/>
          </p:nvSpPr>
          <p:spPr>
            <a:xfrm>
              <a:off x="3252422" y="2996321"/>
              <a:ext cx="284289" cy="313473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sz="1400"/>
            </a:p>
          </p:txBody>
        </p:sp>
        <p:sp>
          <p:nvSpPr>
            <p:cNvPr id="40043" name="正方形/長方形 189"/>
            <p:cNvSpPr>
              <a:spLocks noChangeArrowheads="1"/>
            </p:cNvSpPr>
            <p:nvPr/>
          </p:nvSpPr>
          <p:spPr bwMode="auto">
            <a:xfrm>
              <a:off x="3326301" y="3002017"/>
              <a:ext cx="13653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ja-JP" altLang="en-US" sz="1400" dirty="0">
                  <a:latin typeface="IPAゴシック" pitchFamily="49" charset="-128"/>
                  <a:ea typeface="IPAゴシック" pitchFamily="49" charset="-128"/>
                </a:rPr>
                <a:t>１</a:t>
              </a:r>
              <a:endParaRPr lang="en-US" altLang="ja-JP" sz="1400" dirty="0">
                <a:latin typeface="IPAゴシック" pitchFamily="49" charset="-128"/>
                <a:ea typeface="IPAゴシック" pitchFamily="49" charset="-128"/>
              </a:endParaRPr>
            </a:p>
          </p:txBody>
        </p:sp>
      </p:grpSp>
      <p:cxnSp>
        <p:nvCxnSpPr>
          <p:cNvPr id="191" name="直線コネクタ 190"/>
          <p:cNvCxnSpPr>
            <a:stCxn id="185" idx="6"/>
            <a:endCxn id="189" idx="2"/>
          </p:cNvCxnSpPr>
          <p:nvPr/>
        </p:nvCxnSpPr>
        <p:spPr>
          <a:xfrm>
            <a:off x="2821230" y="4954588"/>
            <a:ext cx="35401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9977" name="グループ化 191"/>
          <p:cNvGrpSpPr>
            <a:grpSpLocks/>
          </p:cNvGrpSpPr>
          <p:nvPr/>
        </p:nvGrpSpPr>
        <p:grpSpPr bwMode="auto">
          <a:xfrm>
            <a:off x="4437708" y="4149725"/>
            <a:ext cx="284162" cy="312738"/>
            <a:chOff x="3442229" y="1926124"/>
            <a:chExt cx="284289" cy="313473"/>
          </a:xfrm>
        </p:grpSpPr>
        <p:sp>
          <p:nvSpPr>
            <p:cNvPr id="193" name="円/楕円 192"/>
            <p:cNvSpPr/>
            <p:nvPr/>
          </p:nvSpPr>
          <p:spPr>
            <a:xfrm>
              <a:off x="3442229" y="1926124"/>
              <a:ext cx="284289" cy="313473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sz="1400"/>
            </a:p>
          </p:txBody>
        </p:sp>
        <p:sp>
          <p:nvSpPr>
            <p:cNvPr id="40041" name="正方形/長方形 193"/>
            <p:cNvSpPr>
              <a:spLocks noChangeArrowheads="1"/>
            </p:cNvSpPr>
            <p:nvPr/>
          </p:nvSpPr>
          <p:spPr bwMode="auto">
            <a:xfrm>
              <a:off x="3516108" y="1931820"/>
              <a:ext cx="13653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ja-JP" altLang="en-US" sz="1400">
                  <a:latin typeface="IPAゴシック" pitchFamily="49" charset="-128"/>
                  <a:ea typeface="IPAゴシック" pitchFamily="49" charset="-128"/>
                </a:rPr>
                <a:t>３</a:t>
              </a:r>
              <a:endParaRPr lang="en-US" altLang="ja-JP" sz="1400">
                <a:latin typeface="IPAゴシック" pitchFamily="49" charset="-128"/>
                <a:ea typeface="IPAゴシック" pitchFamily="49" charset="-128"/>
              </a:endParaRPr>
            </a:p>
          </p:txBody>
        </p:sp>
      </p:grpSp>
      <p:grpSp>
        <p:nvGrpSpPr>
          <p:cNvPr id="39978" name="グループ化 194"/>
          <p:cNvGrpSpPr>
            <a:grpSpLocks/>
          </p:cNvGrpSpPr>
          <p:nvPr/>
        </p:nvGrpSpPr>
        <p:grpSpPr bwMode="auto">
          <a:xfrm>
            <a:off x="6303020" y="4154488"/>
            <a:ext cx="284163" cy="314325"/>
            <a:chOff x="3442229" y="1926124"/>
            <a:chExt cx="284289" cy="313473"/>
          </a:xfrm>
        </p:grpSpPr>
        <p:sp>
          <p:nvSpPr>
            <p:cNvPr id="196" name="円/楕円 195"/>
            <p:cNvSpPr/>
            <p:nvPr/>
          </p:nvSpPr>
          <p:spPr>
            <a:xfrm>
              <a:off x="3442229" y="1926124"/>
              <a:ext cx="284289" cy="313473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sz="1400"/>
            </a:p>
          </p:txBody>
        </p:sp>
        <p:sp>
          <p:nvSpPr>
            <p:cNvPr id="40039" name="正方形/長方形 196"/>
            <p:cNvSpPr>
              <a:spLocks noChangeArrowheads="1"/>
            </p:cNvSpPr>
            <p:nvPr/>
          </p:nvSpPr>
          <p:spPr bwMode="auto">
            <a:xfrm>
              <a:off x="3516108" y="1931820"/>
              <a:ext cx="13653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ja-JP" altLang="en-US" sz="1400">
                  <a:latin typeface="IPAゴシック" pitchFamily="49" charset="-128"/>
                  <a:ea typeface="IPAゴシック" pitchFamily="49" charset="-128"/>
                </a:rPr>
                <a:t>３</a:t>
              </a:r>
              <a:endParaRPr lang="en-US" altLang="ja-JP" sz="1400">
                <a:latin typeface="IPAゴシック" pitchFamily="49" charset="-128"/>
                <a:ea typeface="IPAゴシック" pitchFamily="49" charset="-128"/>
              </a:endParaRPr>
            </a:p>
          </p:txBody>
        </p:sp>
      </p:grpSp>
      <p:grpSp>
        <p:nvGrpSpPr>
          <p:cNvPr id="39979" name="グループ化 197"/>
          <p:cNvGrpSpPr>
            <a:grpSpLocks/>
          </p:cNvGrpSpPr>
          <p:nvPr/>
        </p:nvGrpSpPr>
        <p:grpSpPr bwMode="auto">
          <a:xfrm>
            <a:off x="671755" y="4149725"/>
            <a:ext cx="284162" cy="312738"/>
            <a:chOff x="3442229" y="1926124"/>
            <a:chExt cx="284289" cy="313473"/>
          </a:xfrm>
        </p:grpSpPr>
        <p:sp>
          <p:nvSpPr>
            <p:cNvPr id="199" name="円/楕円 198"/>
            <p:cNvSpPr/>
            <p:nvPr/>
          </p:nvSpPr>
          <p:spPr>
            <a:xfrm>
              <a:off x="3442229" y="1926124"/>
              <a:ext cx="284289" cy="313473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sz="1400"/>
            </a:p>
          </p:txBody>
        </p:sp>
        <p:sp>
          <p:nvSpPr>
            <p:cNvPr id="40037" name="正方形/長方形 199"/>
            <p:cNvSpPr>
              <a:spLocks noChangeArrowheads="1"/>
            </p:cNvSpPr>
            <p:nvPr/>
          </p:nvSpPr>
          <p:spPr bwMode="auto">
            <a:xfrm>
              <a:off x="3516108" y="1931820"/>
              <a:ext cx="13653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ja-JP" altLang="en-US" sz="1400" dirty="0">
                  <a:latin typeface="IPAゴシック" pitchFamily="49" charset="-128"/>
                  <a:ea typeface="IPAゴシック" pitchFamily="49" charset="-128"/>
                </a:rPr>
                <a:t>３</a:t>
              </a:r>
              <a:endParaRPr lang="en-US" altLang="ja-JP" sz="1400" dirty="0">
                <a:latin typeface="IPAゴシック" pitchFamily="49" charset="-128"/>
                <a:ea typeface="IPAゴシック" pitchFamily="49" charset="-128"/>
              </a:endParaRPr>
            </a:p>
          </p:txBody>
        </p:sp>
      </p:grpSp>
      <p:grpSp>
        <p:nvGrpSpPr>
          <p:cNvPr id="39980" name="グループ化 200"/>
          <p:cNvGrpSpPr>
            <a:grpSpLocks/>
          </p:cNvGrpSpPr>
          <p:nvPr/>
        </p:nvGrpSpPr>
        <p:grpSpPr bwMode="auto">
          <a:xfrm>
            <a:off x="2537067" y="4149725"/>
            <a:ext cx="284163" cy="312738"/>
            <a:chOff x="3442229" y="1926124"/>
            <a:chExt cx="284289" cy="313473"/>
          </a:xfrm>
        </p:grpSpPr>
        <p:sp>
          <p:nvSpPr>
            <p:cNvPr id="202" name="円/楕円 201"/>
            <p:cNvSpPr/>
            <p:nvPr/>
          </p:nvSpPr>
          <p:spPr>
            <a:xfrm>
              <a:off x="3442229" y="1926124"/>
              <a:ext cx="284289" cy="313473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sz="1400"/>
            </a:p>
          </p:txBody>
        </p:sp>
        <p:sp>
          <p:nvSpPr>
            <p:cNvPr id="40035" name="正方形/長方形 202"/>
            <p:cNvSpPr>
              <a:spLocks noChangeArrowheads="1"/>
            </p:cNvSpPr>
            <p:nvPr/>
          </p:nvSpPr>
          <p:spPr bwMode="auto">
            <a:xfrm>
              <a:off x="3516108" y="1931820"/>
              <a:ext cx="13653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ja-JP" altLang="en-US" sz="1400">
                  <a:latin typeface="IPAゴシック" pitchFamily="49" charset="-128"/>
                  <a:ea typeface="IPAゴシック" pitchFamily="49" charset="-128"/>
                </a:rPr>
                <a:t>３</a:t>
              </a:r>
              <a:endParaRPr lang="en-US" altLang="ja-JP" sz="1400">
                <a:latin typeface="IPAゴシック" pitchFamily="49" charset="-128"/>
                <a:ea typeface="IPAゴシック" pitchFamily="49" charset="-128"/>
              </a:endParaRPr>
            </a:p>
          </p:txBody>
        </p:sp>
      </p:grpSp>
      <p:cxnSp>
        <p:nvCxnSpPr>
          <p:cNvPr id="204" name="直線コネクタ 203"/>
          <p:cNvCxnSpPr>
            <a:stCxn id="193" idx="3"/>
            <a:endCxn id="138" idx="7"/>
          </p:cNvCxnSpPr>
          <p:nvPr/>
        </p:nvCxnSpPr>
        <p:spPr>
          <a:xfrm flipH="1">
            <a:off x="4094808" y="4416425"/>
            <a:ext cx="384175" cy="427038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9" name="直線コネクタ 208"/>
          <p:cNvCxnSpPr>
            <a:stCxn id="189" idx="1"/>
            <a:endCxn id="202" idx="5"/>
          </p:cNvCxnSpPr>
          <p:nvPr/>
        </p:nvCxnSpPr>
        <p:spPr>
          <a:xfrm flipH="1" flipV="1">
            <a:off x="2778367" y="4416425"/>
            <a:ext cx="438150" cy="427038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0" name="直線コネクタ 209"/>
          <p:cNvCxnSpPr>
            <a:stCxn id="196" idx="5"/>
            <a:endCxn id="156" idx="1"/>
          </p:cNvCxnSpPr>
          <p:nvPr/>
        </p:nvCxnSpPr>
        <p:spPr>
          <a:xfrm>
            <a:off x="6544320" y="4422775"/>
            <a:ext cx="438150" cy="420688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3" name="直線コネクタ 212"/>
          <p:cNvCxnSpPr>
            <a:stCxn id="199" idx="3"/>
            <a:endCxn id="171" idx="7"/>
          </p:cNvCxnSpPr>
          <p:nvPr/>
        </p:nvCxnSpPr>
        <p:spPr>
          <a:xfrm flipH="1">
            <a:off x="328855" y="4416425"/>
            <a:ext cx="384175" cy="427038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9985" name="グループ化 221"/>
          <p:cNvGrpSpPr>
            <a:grpSpLocks/>
          </p:cNvGrpSpPr>
          <p:nvPr/>
        </p:nvGrpSpPr>
        <p:grpSpPr bwMode="auto">
          <a:xfrm>
            <a:off x="4786958" y="6068590"/>
            <a:ext cx="284162" cy="312738"/>
            <a:chOff x="2555776" y="2677266"/>
            <a:chExt cx="284289" cy="313473"/>
          </a:xfrm>
        </p:grpSpPr>
        <p:sp>
          <p:nvSpPr>
            <p:cNvPr id="223" name="円/楕円 222"/>
            <p:cNvSpPr/>
            <p:nvPr/>
          </p:nvSpPr>
          <p:spPr>
            <a:xfrm>
              <a:off x="2555776" y="2677266"/>
              <a:ext cx="284289" cy="313473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sz="1400"/>
            </a:p>
          </p:txBody>
        </p:sp>
        <p:sp>
          <p:nvSpPr>
            <p:cNvPr id="40033" name="正方形/長方形 223"/>
            <p:cNvSpPr>
              <a:spLocks noChangeArrowheads="1"/>
            </p:cNvSpPr>
            <p:nvPr/>
          </p:nvSpPr>
          <p:spPr bwMode="auto">
            <a:xfrm>
              <a:off x="2629655" y="2682962"/>
              <a:ext cx="13653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ja-JP" altLang="en-US" sz="1400">
                  <a:latin typeface="IPAゴシック" pitchFamily="49" charset="-128"/>
                  <a:ea typeface="IPAゴシック" pitchFamily="49" charset="-128"/>
                </a:rPr>
                <a:t>０</a:t>
              </a:r>
              <a:endParaRPr lang="en-US" altLang="ja-JP" sz="1400">
                <a:latin typeface="IPAゴシック" pitchFamily="49" charset="-128"/>
                <a:ea typeface="IPAゴシック" pitchFamily="49" charset="-128"/>
              </a:endParaRPr>
            </a:p>
          </p:txBody>
        </p:sp>
      </p:grpSp>
      <p:sp>
        <p:nvSpPr>
          <p:cNvPr id="226" name="円/楕円 225"/>
          <p:cNvSpPr/>
          <p:nvPr/>
        </p:nvSpPr>
        <p:spPr>
          <a:xfrm>
            <a:off x="5374333" y="6068590"/>
            <a:ext cx="284162" cy="312738"/>
          </a:xfrm>
          <a:prstGeom prst="ellipse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400"/>
          </a:p>
        </p:txBody>
      </p:sp>
      <p:sp>
        <p:nvSpPr>
          <p:cNvPr id="39987" name="正方形/長方形 226"/>
          <p:cNvSpPr>
            <a:spLocks noChangeArrowheads="1"/>
          </p:cNvSpPr>
          <p:nvPr/>
        </p:nvSpPr>
        <p:spPr bwMode="auto">
          <a:xfrm>
            <a:off x="5447358" y="6074940"/>
            <a:ext cx="136525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ja-JP" altLang="en-US" sz="1400">
                <a:latin typeface="IPAゴシック" pitchFamily="49" charset="-128"/>
                <a:ea typeface="IPAゴシック" pitchFamily="49" charset="-128"/>
              </a:rPr>
              <a:t>１</a:t>
            </a:r>
            <a:endParaRPr lang="en-US" altLang="ja-JP" sz="1400">
              <a:latin typeface="IPAゴシック" pitchFamily="49" charset="-128"/>
              <a:ea typeface="IPAゴシック" pitchFamily="49" charset="-128"/>
            </a:endParaRPr>
          </a:p>
        </p:txBody>
      </p:sp>
      <p:cxnSp>
        <p:nvCxnSpPr>
          <p:cNvPr id="228" name="直線コネクタ 227"/>
          <p:cNvCxnSpPr>
            <a:stCxn id="223" idx="6"/>
            <a:endCxn id="226" idx="2"/>
          </p:cNvCxnSpPr>
          <p:nvPr/>
        </p:nvCxnSpPr>
        <p:spPr>
          <a:xfrm flipV="1">
            <a:off x="5071120" y="6225753"/>
            <a:ext cx="303213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9989" name="グループ化 228"/>
          <p:cNvGrpSpPr>
            <a:grpSpLocks/>
          </p:cNvGrpSpPr>
          <p:nvPr/>
        </p:nvGrpSpPr>
        <p:grpSpPr bwMode="auto">
          <a:xfrm>
            <a:off x="6012508" y="6068590"/>
            <a:ext cx="284162" cy="312738"/>
            <a:chOff x="3252422" y="2996321"/>
            <a:chExt cx="284289" cy="313473"/>
          </a:xfrm>
        </p:grpSpPr>
        <p:sp>
          <p:nvSpPr>
            <p:cNvPr id="230" name="円/楕円 229"/>
            <p:cNvSpPr/>
            <p:nvPr/>
          </p:nvSpPr>
          <p:spPr>
            <a:xfrm>
              <a:off x="3252422" y="2996321"/>
              <a:ext cx="284289" cy="313473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sz="1400"/>
            </a:p>
          </p:txBody>
        </p:sp>
        <p:sp>
          <p:nvSpPr>
            <p:cNvPr id="40031" name="正方形/長方形 230"/>
            <p:cNvSpPr>
              <a:spLocks noChangeArrowheads="1"/>
            </p:cNvSpPr>
            <p:nvPr/>
          </p:nvSpPr>
          <p:spPr bwMode="auto">
            <a:xfrm>
              <a:off x="3326301" y="3002017"/>
              <a:ext cx="13653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ja-JP" altLang="en-US" sz="1400">
                  <a:latin typeface="IPAゴシック" pitchFamily="49" charset="-128"/>
                  <a:ea typeface="IPAゴシック" pitchFamily="49" charset="-128"/>
                </a:rPr>
                <a:t>２</a:t>
              </a:r>
              <a:endParaRPr lang="en-US" altLang="ja-JP" sz="1400">
                <a:latin typeface="IPAゴシック" pitchFamily="49" charset="-128"/>
                <a:ea typeface="IPAゴシック" pitchFamily="49" charset="-128"/>
              </a:endParaRPr>
            </a:p>
          </p:txBody>
        </p:sp>
      </p:grpSp>
      <p:cxnSp>
        <p:nvCxnSpPr>
          <p:cNvPr id="232" name="直線コネクタ 231"/>
          <p:cNvCxnSpPr>
            <a:stCxn id="226" idx="6"/>
            <a:endCxn id="230" idx="2"/>
          </p:cNvCxnSpPr>
          <p:nvPr/>
        </p:nvCxnSpPr>
        <p:spPr>
          <a:xfrm>
            <a:off x="5658495" y="6225753"/>
            <a:ext cx="354013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9991" name="グループ化 232"/>
          <p:cNvGrpSpPr>
            <a:grpSpLocks/>
          </p:cNvGrpSpPr>
          <p:nvPr/>
        </p:nvGrpSpPr>
        <p:grpSpPr bwMode="auto">
          <a:xfrm>
            <a:off x="5374333" y="5425653"/>
            <a:ext cx="284162" cy="314325"/>
            <a:chOff x="3442229" y="1926124"/>
            <a:chExt cx="284289" cy="313473"/>
          </a:xfrm>
        </p:grpSpPr>
        <p:sp>
          <p:nvSpPr>
            <p:cNvPr id="234" name="円/楕円 233"/>
            <p:cNvSpPr/>
            <p:nvPr/>
          </p:nvSpPr>
          <p:spPr>
            <a:xfrm>
              <a:off x="3442229" y="1926124"/>
              <a:ext cx="284289" cy="313473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sz="1400"/>
            </a:p>
          </p:txBody>
        </p:sp>
        <p:sp>
          <p:nvSpPr>
            <p:cNvPr id="40029" name="正方形/長方形 234"/>
            <p:cNvSpPr>
              <a:spLocks noChangeArrowheads="1"/>
            </p:cNvSpPr>
            <p:nvPr/>
          </p:nvSpPr>
          <p:spPr bwMode="auto">
            <a:xfrm>
              <a:off x="3516108" y="1931820"/>
              <a:ext cx="13653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ja-JP" altLang="en-US" sz="1400" dirty="0">
                  <a:latin typeface="IPAゴシック" pitchFamily="49" charset="-128"/>
                  <a:ea typeface="IPAゴシック" pitchFamily="49" charset="-128"/>
                </a:rPr>
                <a:t>３</a:t>
              </a:r>
              <a:endParaRPr lang="en-US" altLang="ja-JP" sz="1400" dirty="0">
                <a:latin typeface="IPAゴシック" pitchFamily="49" charset="-128"/>
                <a:ea typeface="IPAゴシック" pitchFamily="49" charset="-128"/>
              </a:endParaRPr>
            </a:p>
          </p:txBody>
        </p:sp>
      </p:grpSp>
      <p:cxnSp>
        <p:nvCxnSpPr>
          <p:cNvPr id="236" name="直線コネクタ 235"/>
          <p:cNvCxnSpPr>
            <a:stCxn id="234" idx="4"/>
            <a:endCxn id="226" idx="0"/>
          </p:cNvCxnSpPr>
          <p:nvPr/>
        </p:nvCxnSpPr>
        <p:spPr>
          <a:xfrm>
            <a:off x="5515620" y="5739978"/>
            <a:ext cx="0" cy="328612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9993" name="グループ化 239"/>
          <p:cNvGrpSpPr>
            <a:grpSpLocks/>
          </p:cNvGrpSpPr>
          <p:nvPr/>
        </p:nvGrpSpPr>
        <p:grpSpPr bwMode="auto">
          <a:xfrm>
            <a:off x="1049580" y="6060653"/>
            <a:ext cx="284162" cy="314325"/>
            <a:chOff x="2555776" y="2677266"/>
            <a:chExt cx="284289" cy="313473"/>
          </a:xfrm>
        </p:grpSpPr>
        <p:sp>
          <p:nvSpPr>
            <p:cNvPr id="241" name="円/楕円 240"/>
            <p:cNvSpPr/>
            <p:nvPr/>
          </p:nvSpPr>
          <p:spPr>
            <a:xfrm>
              <a:off x="2555776" y="2677266"/>
              <a:ext cx="284289" cy="313473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sz="1400"/>
            </a:p>
          </p:txBody>
        </p:sp>
        <p:sp>
          <p:nvSpPr>
            <p:cNvPr id="40027" name="正方形/長方形 241"/>
            <p:cNvSpPr>
              <a:spLocks noChangeArrowheads="1"/>
            </p:cNvSpPr>
            <p:nvPr/>
          </p:nvSpPr>
          <p:spPr bwMode="auto">
            <a:xfrm>
              <a:off x="2629655" y="2682962"/>
              <a:ext cx="13653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ja-JP" altLang="en-US" sz="1400" dirty="0" smtClean="0">
                  <a:latin typeface="IPAゴシック" pitchFamily="49" charset="-128"/>
                  <a:ea typeface="IPAゴシック" pitchFamily="49" charset="-128"/>
                </a:rPr>
                <a:t>２</a:t>
              </a:r>
              <a:endParaRPr lang="en-US" altLang="ja-JP" sz="1400" dirty="0">
                <a:latin typeface="IPAゴシック" pitchFamily="49" charset="-128"/>
                <a:ea typeface="IPAゴシック" pitchFamily="49" charset="-128"/>
              </a:endParaRPr>
            </a:p>
          </p:txBody>
        </p:sp>
      </p:grpSp>
      <p:sp>
        <p:nvSpPr>
          <p:cNvPr id="244" name="円/楕円 243"/>
          <p:cNvSpPr/>
          <p:nvPr/>
        </p:nvSpPr>
        <p:spPr>
          <a:xfrm>
            <a:off x="1635367" y="6060653"/>
            <a:ext cx="284163" cy="314325"/>
          </a:xfrm>
          <a:prstGeom prst="ellipse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400"/>
          </a:p>
        </p:txBody>
      </p:sp>
      <p:sp>
        <p:nvSpPr>
          <p:cNvPr id="39995" name="正方形/長方形 244"/>
          <p:cNvSpPr>
            <a:spLocks noChangeArrowheads="1"/>
          </p:cNvSpPr>
          <p:nvPr/>
        </p:nvSpPr>
        <p:spPr bwMode="auto">
          <a:xfrm>
            <a:off x="1709980" y="6067003"/>
            <a:ext cx="1365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ja-JP" altLang="en-US" sz="1400" dirty="0">
                <a:latin typeface="IPAゴシック" pitchFamily="49" charset="-128"/>
                <a:ea typeface="IPAゴシック" pitchFamily="49" charset="-128"/>
              </a:rPr>
              <a:t>０</a:t>
            </a:r>
            <a:endParaRPr lang="en-US" altLang="ja-JP" sz="1400" dirty="0">
              <a:latin typeface="IPAゴシック" pitchFamily="49" charset="-128"/>
              <a:ea typeface="IPAゴシック" pitchFamily="49" charset="-128"/>
            </a:endParaRPr>
          </a:p>
        </p:txBody>
      </p:sp>
      <p:cxnSp>
        <p:nvCxnSpPr>
          <p:cNvPr id="246" name="直線コネクタ 245"/>
          <p:cNvCxnSpPr>
            <a:stCxn id="241" idx="6"/>
            <a:endCxn id="244" idx="2"/>
          </p:cNvCxnSpPr>
          <p:nvPr/>
        </p:nvCxnSpPr>
        <p:spPr>
          <a:xfrm flipV="1">
            <a:off x="1333742" y="6217815"/>
            <a:ext cx="301625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9997" name="グループ化 246"/>
          <p:cNvGrpSpPr>
            <a:grpSpLocks/>
          </p:cNvGrpSpPr>
          <p:nvPr/>
        </p:nvGrpSpPr>
        <p:grpSpPr bwMode="auto">
          <a:xfrm>
            <a:off x="2273542" y="6060653"/>
            <a:ext cx="284163" cy="314325"/>
            <a:chOff x="3252422" y="2996321"/>
            <a:chExt cx="284289" cy="313473"/>
          </a:xfrm>
        </p:grpSpPr>
        <p:sp>
          <p:nvSpPr>
            <p:cNvPr id="248" name="円/楕円 247"/>
            <p:cNvSpPr/>
            <p:nvPr/>
          </p:nvSpPr>
          <p:spPr>
            <a:xfrm>
              <a:off x="3252422" y="2996321"/>
              <a:ext cx="284289" cy="313473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sz="1400"/>
            </a:p>
          </p:txBody>
        </p:sp>
        <p:sp>
          <p:nvSpPr>
            <p:cNvPr id="40025" name="正方形/長方形 248"/>
            <p:cNvSpPr>
              <a:spLocks noChangeArrowheads="1"/>
            </p:cNvSpPr>
            <p:nvPr/>
          </p:nvSpPr>
          <p:spPr bwMode="auto">
            <a:xfrm>
              <a:off x="3326301" y="3002017"/>
              <a:ext cx="136530" cy="3069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ja-JP" altLang="en-US" sz="1400" dirty="0" smtClean="0">
                  <a:latin typeface="IPAゴシック" pitchFamily="49" charset="-128"/>
                  <a:ea typeface="IPAゴシック" pitchFamily="49" charset="-128"/>
                </a:rPr>
                <a:t>１</a:t>
              </a:r>
              <a:endParaRPr lang="en-US" altLang="ja-JP" sz="1400" dirty="0">
                <a:latin typeface="IPAゴシック" pitchFamily="49" charset="-128"/>
                <a:ea typeface="IPAゴシック" pitchFamily="49" charset="-128"/>
              </a:endParaRPr>
            </a:p>
          </p:txBody>
        </p:sp>
      </p:grpSp>
      <p:cxnSp>
        <p:nvCxnSpPr>
          <p:cNvPr id="250" name="直線コネクタ 249"/>
          <p:cNvCxnSpPr>
            <a:stCxn id="244" idx="6"/>
            <a:endCxn id="248" idx="2"/>
          </p:cNvCxnSpPr>
          <p:nvPr/>
        </p:nvCxnSpPr>
        <p:spPr>
          <a:xfrm>
            <a:off x="1919530" y="6217815"/>
            <a:ext cx="35401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9999" name="グループ化 250"/>
          <p:cNvGrpSpPr>
            <a:grpSpLocks/>
          </p:cNvGrpSpPr>
          <p:nvPr/>
        </p:nvGrpSpPr>
        <p:grpSpPr bwMode="auto">
          <a:xfrm>
            <a:off x="1635367" y="5419303"/>
            <a:ext cx="284163" cy="312737"/>
            <a:chOff x="3442229" y="1926124"/>
            <a:chExt cx="284289" cy="313473"/>
          </a:xfrm>
        </p:grpSpPr>
        <p:sp>
          <p:nvSpPr>
            <p:cNvPr id="252" name="円/楕円 251"/>
            <p:cNvSpPr/>
            <p:nvPr/>
          </p:nvSpPr>
          <p:spPr>
            <a:xfrm>
              <a:off x="3442229" y="1926124"/>
              <a:ext cx="284289" cy="313473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sz="1400"/>
            </a:p>
          </p:txBody>
        </p:sp>
        <p:sp>
          <p:nvSpPr>
            <p:cNvPr id="40023" name="正方形/長方形 252"/>
            <p:cNvSpPr>
              <a:spLocks noChangeArrowheads="1"/>
            </p:cNvSpPr>
            <p:nvPr/>
          </p:nvSpPr>
          <p:spPr bwMode="auto">
            <a:xfrm>
              <a:off x="3516108" y="1931820"/>
              <a:ext cx="13653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ja-JP" altLang="en-US" sz="1400">
                  <a:latin typeface="IPAゴシック" pitchFamily="49" charset="-128"/>
                  <a:ea typeface="IPAゴシック" pitchFamily="49" charset="-128"/>
                </a:rPr>
                <a:t>３</a:t>
              </a:r>
              <a:endParaRPr lang="en-US" altLang="ja-JP" sz="1400">
                <a:latin typeface="IPAゴシック" pitchFamily="49" charset="-128"/>
                <a:ea typeface="IPAゴシック" pitchFamily="49" charset="-128"/>
              </a:endParaRPr>
            </a:p>
          </p:txBody>
        </p:sp>
      </p:grpSp>
      <p:cxnSp>
        <p:nvCxnSpPr>
          <p:cNvPr id="254" name="直線コネクタ 253"/>
          <p:cNvCxnSpPr>
            <a:stCxn id="252" idx="4"/>
            <a:endCxn id="244" idx="0"/>
          </p:cNvCxnSpPr>
          <p:nvPr/>
        </p:nvCxnSpPr>
        <p:spPr>
          <a:xfrm>
            <a:off x="1778242" y="5732040"/>
            <a:ext cx="0" cy="328613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4" name="直線矢印コネクタ 283"/>
          <p:cNvCxnSpPr/>
          <p:nvPr/>
        </p:nvCxnSpPr>
        <p:spPr>
          <a:xfrm flipH="1">
            <a:off x="3635375" y="2341563"/>
            <a:ext cx="0" cy="295275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5" name="直線矢印コネクタ 284"/>
          <p:cNvCxnSpPr/>
          <p:nvPr/>
        </p:nvCxnSpPr>
        <p:spPr>
          <a:xfrm flipH="1">
            <a:off x="1898650" y="2852738"/>
            <a:ext cx="1179513" cy="438150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8" name="直線矢印コネクタ 287"/>
          <p:cNvCxnSpPr/>
          <p:nvPr/>
        </p:nvCxnSpPr>
        <p:spPr>
          <a:xfrm>
            <a:off x="4238625" y="2852738"/>
            <a:ext cx="1118245" cy="432246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1" name="直線矢印コネクタ 290"/>
          <p:cNvCxnSpPr/>
          <p:nvPr/>
        </p:nvCxnSpPr>
        <p:spPr>
          <a:xfrm flipH="1">
            <a:off x="4721870" y="3660775"/>
            <a:ext cx="560388" cy="488950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8" name="直線矢印コネクタ 297"/>
          <p:cNvCxnSpPr/>
          <p:nvPr/>
        </p:nvCxnSpPr>
        <p:spPr>
          <a:xfrm flipH="1">
            <a:off x="995605" y="3671888"/>
            <a:ext cx="560387" cy="488950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9" name="直線矢印コネクタ 298"/>
          <p:cNvCxnSpPr/>
          <p:nvPr/>
        </p:nvCxnSpPr>
        <p:spPr>
          <a:xfrm>
            <a:off x="5717233" y="3671888"/>
            <a:ext cx="582612" cy="477837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6" name="直線矢印コネクタ 305"/>
          <p:cNvCxnSpPr/>
          <p:nvPr/>
        </p:nvCxnSpPr>
        <p:spPr>
          <a:xfrm>
            <a:off x="1951280" y="3683000"/>
            <a:ext cx="582612" cy="477838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7" name="直線矢印コネクタ 306"/>
          <p:cNvCxnSpPr/>
          <p:nvPr/>
        </p:nvCxnSpPr>
        <p:spPr>
          <a:xfrm flipH="1">
            <a:off x="5514033" y="3790950"/>
            <a:ext cx="6350" cy="1354138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9" name="直線矢印コネクタ 308"/>
          <p:cNvCxnSpPr/>
          <p:nvPr/>
        </p:nvCxnSpPr>
        <p:spPr>
          <a:xfrm>
            <a:off x="1776655" y="3736975"/>
            <a:ext cx="6720" cy="1510606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グループ化 22"/>
          <p:cNvGrpSpPr/>
          <p:nvPr/>
        </p:nvGrpSpPr>
        <p:grpSpPr>
          <a:xfrm>
            <a:off x="6659563" y="5481616"/>
            <a:ext cx="2400300" cy="899712"/>
            <a:chOff x="8892480" y="5318103"/>
            <a:chExt cx="2400300" cy="899712"/>
          </a:xfrm>
        </p:grpSpPr>
        <p:sp>
          <p:nvSpPr>
            <p:cNvPr id="214" name="角丸四角形 213"/>
            <p:cNvSpPr/>
            <p:nvPr/>
          </p:nvSpPr>
          <p:spPr>
            <a:xfrm>
              <a:off x="8892480" y="5318103"/>
              <a:ext cx="2382837" cy="899712"/>
            </a:xfrm>
            <a:prstGeom prst="round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cxnSp>
          <p:nvCxnSpPr>
            <p:cNvPr id="215" name="直線コネクタ 214"/>
            <p:cNvCxnSpPr/>
            <p:nvPr/>
          </p:nvCxnSpPr>
          <p:spPr>
            <a:xfrm flipV="1">
              <a:off x="9108380" y="5512470"/>
              <a:ext cx="468312" cy="4762"/>
            </a:xfrm>
            <a:prstGeom prst="line">
              <a:avLst/>
            </a:prstGeom>
            <a:ln w="254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直線コネクタ 215"/>
            <p:cNvCxnSpPr/>
            <p:nvPr/>
          </p:nvCxnSpPr>
          <p:spPr>
            <a:xfrm flipV="1">
              <a:off x="9114730" y="5740378"/>
              <a:ext cx="468312" cy="4762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016" name="正方形/長方形 216"/>
            <p:cNvSpPr>
              <a:spLocks noChangeArrowheads="1"/>
            </p:cNvSpPr>
            <p:nvPr/>
          </p:nvSpPr>
          <p:spPr bwMode="auto">
            <a:xfrm>
              <a:off x="9637017" y="5318103"/>
              <a:ext cx="1655763" cy="338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ja-JP" altLang="en-US" sz="1600" dirty="0">
                  <a:latin typeface="IPAゴシック" pitchFamily="49" charset="-128"/>
                  <a:ea typeface="IPAゴシック" pitchFamily="49" charset="-128"/>
                </a:rPr>
                <a:t>新しく増えた枝</a:t>
              </a:r>
              <a:endParaRPr lang="en-US" altLang="ja-JP" sz="1600" dirty="0">
                <a:latin typeface="IPAゴシック" pitchFamily="49" charset="-128"/>
                <a:ea typeface="IPAゴシック" pitchFamily="49" charset="-128"/>
              </a:endParaRPr>
            </a:p>
          </p:txBody>
        </p:sp>
        <p:sp>
          <p:nvSpPr>
            <p:cNvPr id="40017" name="正方形/長方形 217"/>
            <p:cNvSpPr>
              <a:spLocks noChangeArrowheads="1"/>
            </p:cNvSpPr>
            <p:nvPr/>
          </p:nvSpPr>
          <p:spPr bwMode="auto">
            <a:xfrm>
              <a:off x="9613205" y="5572103"/>
              <a:ext cx="1655762" cy="338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ja-JP" altLang="en-US" sz="1600" dirty="0">
                  <a:latin typeface="IPAゴシック" pitchFamily="49" charset="-128"/>
                  <a:ea typeface="IPAゴシック" pitchFamily="49" charset="-128"/>
                </a:rPr>
                <a:t>既存の枝</a:t>
              </a:r>
              <a:endParaRPr lang="en-US" altLang="ja-JP" sz="1600" dirty="0">
                <a:latin typeface="IPAゴシック" pitchFamily="49" charset="-128"/>
                <a:ea typeface="IPAゴシック" pitchFamily="49" charset="-128"/>
              </a:endParaRPr>
            </a:p>
          </p:txBody>
        </p:sp>
        <p:sp>
          <p:nvSpPr>
            <p:cNvPr id="40018" name="正方形/長方形 220"/>
            <p:cNvSpPr>
              <a:spLocks noChangeArrowheads="1"/>
            </p:cNvSpPr>
            <p:nvPr/>
          </p:nvSpPr>
          <p:spPr bwMode="auto">
            <a:xfrm>
              <a:off x="9978330" y="5805264"/>
              <a:ext cx="811212" cy="338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ja-JP" altLang="en-US" sz="1600" dirty="0">
                  <a:latin typeface="IPAゴシック" pitchFamily="49" charset="-128"/>
                  <a:ea typeface="IPAゴシック" pitchFamily="49" charset="-128"/>
                </a:rPr>
                <a:t>：ハブ</a:t>
              </a:r>
              <a:endParaRPr lang="en-US" altLang="ja-JP" sz="1600" dirty="0">
                <a:latin typeface="IPAゴシック" pitchFamily="49" charset="-128"/>
                <a:ea typeface="IPAゴシック" pitchFamily="49" charset="-128"/>
              </a:endParaRPr>
            </a:p>
          </p:txBody>
        </p:sp>
        <p:sp>
          <p:nvSpPr>
            <p:cNvPr id="207" name="円/楕円 206"/>
            <p:cNvSpPr/>
            <p:nvPr/>
          </p:nvSpPr>
          <p:spPr>
            <a:xfrm>
              <a:off x="9246093" y="5847233"/>
              <a:ext cx="222451" cy="246063"/>
            </a:xfrm>
            <a:prstGeom prst="ellipse">
              <a:avLst/>
            </a:prstGeom>
            <a:gradFill flip="none" rotWithShape="1">
              <a:gsLst>
                <a:gs pos="0">
                  <a:srgbClr val="00B050">
                    <a:tint val="66000"/>
                    <a:satMod val="160000"/>
                  </a:srgbClr>
                </a:gs>
                <a:gs pos="50000">
                  <a:srgbClr val="00B050">
                    <a:tint val="44500"/>
                    <a:satMod val="160000"/>
                  </a:srgbClr>
                </a:gs>
                <a:gs pos="100000">
                  <a:srgbClr val="00B050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sz="1400"/>
            </a:p>
          </p:txBody>
        </p:sp>
      </p:grpSp>
      <p:cxnSp>
        <p:nvCxnSpPr>
          <p:cNvPr id="176" name="直線コネクタ 175"/>
          <p:cNvCxnSpPr/>
          <p:nvPr/>
        </p:nvCxnSpPr>
        <p:spPr>
          <a:xfrm flipV="1">
            <a:off x="370130" y="4941168"/>
            <a:ext cx="301625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0" name="直線コネクタ 179"/>
          <p:cNvCxnSpPr/>
          <p:nvPr/>
        </p:nvCxnSpPr>
        <p:spPr>
          <a:xfrm>
            <a:off x="955917" y="4941168"/>
            <a:ext cx="350838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5" name="直線コネクタ 174"/>
          <p:cNvCxnSpPr>
            <a:stCxn id="138" idx="6"/>
            <a:endCxn id="141" idx="2"/>
          </p:cNvCxnSpPr>
          <p:nvPr/>
        </p:nvCxnSpPr>
        <p:spPr>
          <a:xfrm>
            <a:off x="4136083" y="4953794"/>
            <a:ext cx="301625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7" name="直線コネクタ 176"/>
          <p:cNvCxnSpPr>
            <a:stCxn id="141" idx="6"/>
            <a:endCxn id="145" idx="2"/>
          </p:cNvCxnSpPr>
          <p:nvPr/>
        </p:nvCxnSpPr>
        <p:spPr>
          <a:xfrm>
            <a:off x="4721870" y="4953794"/>
            <a:ext cx="34925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4" name="スライド番号プレースホルダー 6"/>
          <p:cNvSpPr>
            <a:spLocks noGrp="1"/>
          </p:cNvSpPr>
          <p:nvPr>
            <p:ph type="sldNum" sz="quarter" idx="12"/>
          </p:nvPr>
        </p:nvSpPr>
        <p:spPr bwMode="auto">
          <a:xfrm>
            <a:off x="8234063" y="6453188"/>
            <a:ext cx="874441" cy="4048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B4DD223-A1D0-4DE8-AFD0-D99F82140F00}" type="slidenum">
              <a:rPr lang="ja-JP" altLang="en-US" smtClean="0">
                <a:solidFill>
                  <a:schemeClr val="bg1"/>
                </a:solidFill>
                <a:latin typeface="IPAゴシック" pitchFamily="49" charset="-128"/>
                <a:ea typeface="IPAゴシック" pitchFamily="49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33</a:t>
            </a:fld>
            <a:r>
              <a:rPr lang="en-US" altLang="ja-JP" dirty="0" smtClean="0">
                <a:solidFill>
                  <a:schemeClr val="bg1"/>
                </a:solidFill>
                <a:latin typeface="IPAゴシック" pitchFamily="49" charset="-128"/>
                <a:ea typeface="IPAゴシック" pitchFamily="49" charset="-128"/>
              </a:rPr>
              <a:t>/78</a:t>
            </a:r>
            <a:endParaRPr lang="ja-JP" altLang="en-US" dirty="0">
              <a:solidFill>
                <a:schemeClr val="bg1"/>
              </a:solidFill>
              <a:latin typeface="IPAゴシック" pitchFamily="49" charset="-128"/>
              <a:ea typeface="IPAゴシック" pitchFamily="49" charset="-128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6359" y="2886522"/>
            <a:ext cx="658813" cy="500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573016"/>
            <a:ext cx="1249363" cy="500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610955"/>
            <a:ext cx="1249363" cy="500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4058" y="5010969"/>
            <a:ext cx="1890713" cy="500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760" y="4981554"/>
            <a:ext cx="1890713" cy="500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1890" y="4981554"/>
            <a:ext cx="1890713" cy="500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1607" y="4925591"/>
            <a:ext cx="1890713" cy="500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426" y="5665242"/>
            <a:ext cx="1884363" cy="500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9788" y="5665242"/>
            <a:ext cx="1884363" cy="500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右矢印 17"/>
          <p:cNvSpPr/>
          <p:nvPr/>
        </p:nvSpPr>
        <p:spPr>
          <a:xfrm>
            <a:off x="4356348" y="4725144"/>
            <a:ext cx="647700" cy="510431"/>
          </a:xfrm>
          <a:prstGeom prst="rightArrow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grpSp>
        <p:nvGrpSpPr>
          <p:cNvPr id="7" name="グループ化 6"/>
          <p:cNvGrpSpPr/>
          <p:nvPr/>
        </p:nvGrpSpPr>
        <p:grpSpPr>
          <a:xfrm>
            <a:off x="252164" y="4865688"/>
            <a:ext cx="3887788" cy="292100"/>
            <a:chOff x="107950" y="4865688"/>
            <a:chExt cx="3887788" cy="292100"/>
          </a:xfrm>
        </p:grpSpPr>
        <p:sp>
          <p:nvSpPr>
            <p:cNvPr id="26" name="円/楕円 25"/>
            <p:cNvSpPr/>
            <p:nvPr/>
          </p:nvSpPr>
          <p:spPr>
            <a:xfrm>
              <a:off x="107950" y="4868863"/>
              <a:ext cx="287338" cy="288925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sz="1200"/>
            </a:p>
          </p:txBody>
        </p:sp>
        <p:sp>
          <p:nvSpPr>
            <p:cNvPr id="31" name="円/楕円 30"/>
            <p:cNvSpPr/>
            <p:nvPr/>
          </p:nvSpPr>
          <p:spPr>
            <a:xfrm>
              <a:off x="827088" y="4865688"/>
              <a:ext cx="288925" cy="287337"/>
            </a:xfrm>
            <a:prstGeom prst="ellipse">
              <a:avLst/>
            </a:prstGeom>
            <a:gradFill flip="none" rotWithShape="1">
              <a:gsLst>
                <a:gs pos="0">
                  <a:srgbClr val="00B050">
                    <a:tint val="66000"/>
                    <a:satMod val="160000"/>
                  </a:srgbClr>
                </a:gs>
                <a:gs pos="50000">
                  <a:srgbClr val="00B050">
                    <a:tint val="44500"/>
                    <a:satMod val="160000"/>
                  </a:srgbClr>
                </a:gs>
                <a:gs pos="100000">
                  <a:srgbClr val="00B050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sz="1200"/>
            </a:p>
          </p:txBody>
        </p:sp>
        <p:cxnSp>
          <p:nvCxnSpPr>
            <p:cNvPr id="32" name="直線コネクタ 31"/>
            <p:cNvCxnSpPr>
              <a:stCxn id="26" idx="6"/>
              <a:endCxn id="31" idx="2"/>
            </p:cNvCxnSpPr>
            <p:nvPr/>
          </p:nvCxnSpPr>
          <p:spPr>
            <a:xfrm flipV="1">
              <a:off x="395288" y="5008563"/>
              <a:ext cx="431800" cy="4762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円/楕円 32"/>
            <p:cNvSpPr/>
            <p:nvPr/>
          </p:nvSpPr>
          <p:spPr>
            <a:xfrm>
              <a:off x="1547813" y="4865688"/>
              <a:ext cx="287337" cy="287337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sz="1200"/>
            </a:p>
          </p:txBody>
        </p:sp>
        <p:cxnSp>
          <p:nvCxnSpPr>
            <p:cNvPr id="34" name="直線コネクタ 33"/>
            <p:cNvCxnSpPr>
              <a:stCxn id="31" idx="6"/>
              <a:endCxn id="33" idx="2"/>
            </p:cNvCxnSpPr>
            <p:nvPr/>
          </p:nvCxnSpPr>
          <p:spPr>
            <a:xfrm>
              <a:off x="1116013" y="5008563"/>
              <a:ext cx="4318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円/楕円 34"/>
            <p:cNvSpPr/>
            <p:nvPr/>
          </p:nvSpPr>
          <p:spPr>
            <a:xfrm>
              <a:off x="2268538" y="4865688"/>
              <a:ext cx="287337" cy="287337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sz="1200"/>
            </a:p>
          </p:txBody>
        </p:sp>
        <p:sp>
          <p:nvSpPr>
            <p:cNvPr id="36" name="円/楕円 35"/>
            <p:cNvSpPr/>
            <p:nvPr/>
          </p:nvSpPr>
          <p:spPr>
            <a:xfrm>
              <a:off x="2987675" y="4868863"/>
              <a:ext cx="288925" cy="288925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sz="1200"/>
            </a:p>
          </p:txBody>
        </p:sp>
        <p:cxnSp>
          <p:nvCxnSpPr>
            <p:cNvPr id="37" name="カギ線コネクタ 36"/>
            <p:cNvCxnSpPr>
              <a:stCxn id="90" idx="0"/>
              <a:endCxn id="31" idx="0"/>
            </p:cNvCxnSpPr>
            <p:nvPr/>
          </p:nvCxnSpPr>
          <p:spPr>
            <a:xfrm rot="16200000" flipV="1">
              <a:off x="2409825" y="3427413"/>
              <a:ext cx="3175" cy="2879725"/>
            </a:xfrm>
            <a:prstGeom prst="bentConnector3">
              <a:avLst>
                <a:gd name="adj1" fmla="val 5519630"/>
              </a:avLst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カギ線コネクタ 37"/>
            <p:cNvCxnSpPr>
              <a:stCxn id="36" idx="4"/>
              <a:endCxn id="33" idx="4"/>
            </p:cNvCxnSpPr>
            <p:nvPr/>
          </p:nvCxnSpPr>
          <p:spPr>
            <a:xfrm rot="5400000" flipH="1">
              <a:off x="2409825" y="4435475"/>
              <a:ext cx="4763" cy="1439863"/>
            </a:xfrm>
            <a:prstGeom prst="bentConnector3">
              <a:avLst>
                <a:gd name="adj1" fmla="val -5418346"/>
              </a:avLst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0" name="円/楕円 89"/>
            <p:cNvSpPr/>
            <p:nvPr/>
          </p:nvSpPr>
          <p:spPr>
            <a:xfrm>
              <a:off x="3708400" y="4868863"/>
              <a:ext cx="287338" cy="288925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sz="1200"/>
            </a:p>
          </p:txBody>
        </p:sp>
        <p:cxnSp>
          <p:nvCxnSpPr>
            <p:cNvPr id="93" name="直線コネクタ 92"/>
            <p:cNvCxnSpPr>
              <a:stCxn id="33" idx="6"/>
              <a:endCxn id="35" idx="2"/>
            </p:cNvCxnSpPr>
            <p:nvPr/>
          </p:nvCxnSpPr>
          <p:spPr>
            <a:xfrm>
              <a:off x="1835150" y="5008563"/>
              <a:ext cx="433388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" name="グループ化 1"/>
          <p:cNvGrpSpPr/>
          <p:nvPr/>
        </p:nvGrpSpPr>
        <p:grpSpPr>
          <a:xfrm>
            <a:off x="5797550" y="3616325"/>
            <a:ext cx="2374900" cy="2722563"/>
            <a:chOff x="5797550" y="3616325"/>
            <a:chExt cx="2374900" cy="2722563"/>
          </a:xfrm>
        </p:grpSpPr>
        <p:sp>
          <p:nvSpPr>
            <p:cNvPr id="67" name="円/楕円 66"/>
            <p:cNvSpPr/>
            <p:nvPr/>
          </p:nvSpPr>
          <p:spPr>
            <a:xfrm>
              <a:off x="5797550" y="4881563"/>
              <a:ext cx="288925" cy="287337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sz="1200"/>
            </a:p>
          </p:txBody>
        </p:sp>
        <p:sp>
          <p:nvSpPr>
            <p:cNvPr id="68" name="円/楕円 67"/>
            <p:cNvSpPr/>
            <p:nvPr/>
          </p:nvSpPr>
          <p:spPr>
            <a:xfrm>
              <a:off x="6691313" y="3616325"/>
              <a:ext cx="288925" cy="287338"/>
            </a:xfrm>
            <a:prstGeom prst="ellipse">
              <a:avLst/>
            </a:prstGeom>
            <a:gradFill flip="none" rotWithShape="1">
              <a:gsLst>
                <a:gs pos="0">
                  <a:srgbClr val="00B050">
                    <a:tint val="66000"/>
                    <a:satMod val="160000"/>
                  </a:srgbClr>
                </a:gs>
                <a:gs pos="50000">
                  <a:srgbClr val="00B050">
                    <a:tint val="44500"/>
                    <a:satMod val="160000"/>
                  </a:srgbClr>
                </a:gs>
                <a:gs pos="100000">
                  <a:srgbClr val="00B050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sz="1200"/>
            </a:p>
          </p:txBody>
        </p:sp>
        <p:cxnSp>
          <p:nvCxnSpPr>
            <p:cNvPr id="69" name="直線コネクタ 68"/>
            <p:cNvCxnSpPr>
              <a:stCxn id="67" idx="7"/>
              <a:endCxn id="68" idx="3"/>
            </p:cNvCxnSpPr>
            <p:nvPr/>
          </p:nvCxnSpPr>
          <p:spPr>
            <a:xfrm flipV="1">
              <a:off x="6043613" y="3862388"/>
              <a:ext cx="690562" cy="106045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0" name="円/楕円 69"/>
            <p:cNvSpPr/>
            <p:nvPr/>
          </p:nvSpPr>
          <p:spPr>
            <a:xfrm>
              <a:off x="6684963" y="4865688"/>
              <a:ext cx="288925" cy="287337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sz="1200"/>
            </a:p>
          </p:txBody>
        </p:sp>
        <p:cxnSp>
          <p:nvCxnSpPr>
            <p:cNvPr id="71" name="直線コネクタ 70"/>
            <p:cNvCxnSpPr>
              <a:stCxn id="68" idx="4"/>
              <a:endCxn id="70" idx="0"/>
            </p:cNvCxnSpPr>
            <p:nvPr/>
          </p:nvCxnSpPr>
          <p:spPr>
            <a:xfrm flipH="1">
              <a:off x="6829425" y="3903663"/>
              <a:ext cx="6350" cy="962025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2" name="円/楕円 71"/>
            <p:cNvSpPr/>
            <p:nvPr/>
          </p:nvSpPr>
          <p:spPr>
            <a:xfrm>
              <a:off x="7885113" y="6051550"/>
              <a:ext cx="287337" cy="287338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sz="1200"/>
            </a:p>
          </p:txBody>
        </p:sp>
        <p:sp>
          <p:nvSpPr>
            <p:cNvPr id="73" name="円/楕円 72"/>
            <p:cNvSpPr/>
            <p:nvPr/>
          </p:nvSpPr>
          <p:spPr>
            <a:xfrm>
              <a:off x="7524750" y="4868863"/>
              <a:ext cx="287338" cy="288925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sz="1200"/>
            </a:p>
          </p:txBody>
        </p:sp>
        <p:sp>
          <p:nvSpPr>
            <p:cNvPr id="96" name="円/楕円 95"/>
            <p:cNvSpPr/>
            <p:nvPr/>
          </p:nvSpPr>
          <p:spPr>
            <a:xfrm>
              <a:off x="7235825" y="6051550"/>
              <a:ext cx="288925" cy="287338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sz="1200"/>
            </a:p>
          </p:txBody>
        </p:sp>
        <p:cxnSp>
          <p:nvCxnSpPr>
            <p:cNvPr id="101" name="直線コネクタ 100"/>
            <p:cNvCxnSpPr>
              <a:stCxn id="68" idx="5"/>
              <a:endCxn id="73" idx="1"/>
            </p:cNvCxnSpPr>
            <p:nvPr/>
          </p:nvCxnSpPr>
          <p:spPr>
            <a:xfrm>
              <a:off x="6937375" y="3862388"/>
              <a:ext cx="628650" cy="1049337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直線コネクタ 101"/>
            <p:cNvCxnSpPr>
              <a:stCxn id="73" idx="5"/>
              <a:endCxn id="72" idx="0"/>
            </p:cNvCxnSpPr>
            <p:nvPr/>
          </p:nvCxnSpPr>
          <p:spPr>
            <a:xfrm>
              <a:off x="7770813" y="5114925"/>
              <a:ext cx="257175" cy="936625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直線コネクタ 102"/>
            <p:cNvCxnSpPr>
              <a:stCxn id="73" idx="3"/>
              <a:endCxn id="96" idx="0"/>
            </p:cNvCxnSpPr>
            <p:nvPr/>
          </p:nvCxnSpPr>
          <p:spPr>
            <a:xfrm flipH="1">
              <a:off x="7380288" y="5114925"/>
              <a:ext cx="185737" cy="936625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5" name="正方形/長方形 124"/>
          <p:cNvSpPr>
            <a:spLocks noChangeArrowheads="1"/>
          </p:cNvSpPr>
          <p:nvPr/>
        </p:nvSpPr>
        <p:spPr bwMode="auto">
          <a:xfrm>
            <a:off x="468313" y="3501008"/>
            <a:ext cx="1943100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ja-JP" altLang="en-US" sz="2200" dirty="0">
                <a:latin typeface="IPAゴシック" pitchFamily="49" charset="-128"/>
                <a:ea typeface="IPAゴシック" pitchFamily="49" charset="-128"/>
              </a:rPr>
              <a:t>つまり</a:t>
            </a:r>
            <a:r>
              <a:rPr lang="en-US" altLang="ja-JP" sz="2200" dirty="0">
                <a:latin typeface="IPAゴシック" pitchFamily="49" charset="-128"/>
                <a:ea typeface="IPAゴシック" pitchFamily="49" charset="-128"/>
              </a:rPr>
              <a:t>…</a:t>
            </a:r>
            <a:endParaRPr lang="ja-JP" altLang="en-US" sz="2200" dirty="0">
              <a:latin typeface="IPAゴシック" pitchFamily="49" charset="-128"/>
              <a:ea typeface="IPAゴシック" pitchFamily="49" charset="-128"/>
            </a:endParaRPr>
          </a:p>
        </p:txBody>
      </p:sp>
      <p:grpSp>
        <p:nvGrpSpPr>
          <p:cNvPr id="8" name="グループ化 7"/>
          <p:cNvGrpSpPr/>
          <p:nvPr/>
        </p:nvGrpSpPr>
        <p:grpSpPr>
          <a:xfrm>
            <a:off x="468313" y="1492721"/>
            <a:ext cx="8207375" cy="1727200"/>
            <a:chOff x="468313" y="1557338"/>
            <a:chExt cx="8207375" cy="1727200"/>
          </a:xfrm>
        </p:grpSpPr>
        <p:sp>
          <p:nvSpPr>
            <p:cNvPr id="126" name="正方形/長方形 125"/>
            <p:cNvSpPr/>
            <p:nvPr/>
          </p:nvSpPr>
          <p:spPr>
            <a:xfrm>
              <a:off x="468313" y="1557338"/>
              <a:ext cx="8207375" cy="17272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40963" name="正方形/長方形 8"/>
            <p:cNvSpPr>
              <a:spLocks noChangeArrowheads="1"/>
            </p:cNvSpPr>
            <p:nvPr/>
          </p:nvSpPr>
          <p:spPr bwMode="auto">
            <a:xfrm>
              <a:off x="473075" y="1557338"/>
              <a:ext cx="7904163" cy="430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ja-JP" altLang="en-US" sz="2200" u="sng">
                  <a:latin typeface="IPAゴシック" pitchFamily="49" charset="-128"/>
                  <a:ea typeface="IPAゴシック" pitchFamily="49" charset="-128"/>
                </a:rPr>
                <a:t>修正版ＢＡモデルの特徴</a:t>
              </a:r>
            </a:p>
          </p:txBody>
        </p:sp>
        <p:sp>
          <p:nvSpPr>
            <p:cNvPr id="3" name="加算記号 2"/>
            <p:cNvSpPr/>
            <p:nvPr/>
          </p:nvSpPr>
          <p:spPr>
            <a:xfrm>
              <a:off x="4284663" y="2251075"/>
              <a:ext cx="719137" cy="719138"/>
            </a:xfrm>
            <a:prstGeom prst="mathPlus">
              <a:avLst/>
            </a:prstGeom>
            <a:gradFill flip="none" rotWithShape="1">
              <a:gsLst>
                <a:gs pos="0">
                  <a:srgbClr val="00B050">
                    <a:tint val="66000"/>
                    <a:satMod val="160000"/>
                  </a:srgbClr>
                </a:gs>
                <a:gs pos="50000">
                  <a:srgbClr val="00B050">
                    <a:tint val="44500"/>
                    <a:satMod val="160000"/>
                  </a:srgbClr>
                </a:gs>
                <a:gs pos="100000">
                  <a:srgbClr val="00B050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40966" name="正方形/長方形 3"/>
            <p:cNvSpPr>
              <a:spLocks noChangeArrowheads="1"/>
            </p:cNvSpPr>
            <p:nvPr/>
          </p:nvSpPr>
          <p:spPr bwMode="auto">
            <a:xfrm>
              <a:off x="5076825" y="2405063"/>
              <a:ext cx="3527425" cy="430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ja-JP" altLang="en-US" sz="2200" dirty="0">
                  <a:latin typeface="IPAゴシック" pitchFamily="49" charset="-128"/>
                  <a:ea typeface="IPAゴシック" pitchFamily="49" charset="-128"/>
                </a:rPr>
                <a:t>生成するグラフは木構造</a:t>
              </a:r>
            </a:p>
          </p:txBody>
        </p:sp>
        <p:sp>
          <p:nvSpPr>
            <p:cNvPr id="40" name="正方形/長方形 39"/>
            <p:cNvSpPr/>
            <p:nvPr/>
          </p:nvSpPr>
          <p:spPr>
            <a:xfrm>
              <a:off x="900113" y="2060575"/>
              <a:ext cx="3311525" cy="1054100"/>
            </a:xfrm>
            <a:prstGeom prst="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fontAlgn="auto">
                <a:lnSpc>
                  <a:spcPts val="25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ja-JP" sz="2200" u="sng" dirty="0">
                  <a:latin typeface="IPA Pゴシック" pitchFamily="50" charset="-128"/>
                  <a:ea typeface="IPA Pゴシック" pitchFamily="50" charset="-128"/>
                </a:rPr>
                <a:t>BA</a:t>
              </a:r>
              <a:r>
                <a:rPr lang="ja-JP" altLang="en-US" sz="2200" u="sng" dirty="0">
                  <a:latin typeface="IPAゴシック" pitchFamily="49" charset="-128"/>
                  <a:ea typeface="IPAゴシック" pitchFamily="49" charset="-128"/>
                </a:rPr>
                <a:t>モデルの</a:t>
              </a:r>
              <a:r>
                <a:rPr lang="en-US" altLang="ja-JP" sz="2200" u="sng" dirty="0">
                  <a:latin typeface="IPA Pゴシック" pitchFamily="50" charset="-128"/>
                  <a:ea typeface="IPA Pゴシック" pitchFamily="50" charset="-128"/>
                </a:rPr>
                <a:t>2</a:t>
              </a:r>
              <a:r>
                <a:rPr lang="ja-JP" altLang="en-US" sz="2200" u="sng" dirty="0" err="1">
                  <a:latin typeface="IPAゴシック" pitchFamily="49" charset="-128"/>
                  <a:ea typeface="IPAゴシック" pitchFamily="49" charset="-128"/>
                </a:rPr>
                <a:t>つの</a:t>
              </a:r>
              <a:r>
                <a:rPr lang="ja-JP" altLang="en-US" sz="2200" u="sng" dirty="0">
                  <a:latin typeface="IPAゴシック" pitchFamily="49" charset="-128"/>
                  <a:ea typeface="IPAゴシック" pitchFamily="49" charset="-128"/>
                </a:rPr>
                <a:t>鍵</a:t>
              </a:r>
              <a:endParaRPr lang="en-US" altLang="ja-JP" sz="2200" u="sng" dirty="0">
                <a:latin typeface="IPAゴシック" pitchFamily="49" charset="-128"/>
                <a:ea typeface="IPAゴシック" pitchFamily="49" charset="-128"/>
              </a:endParaRPr>
            </a:p>
            <a:p>
              <a:pPr marL="285750" indent="-285750" fontAlgn="auto">
                <a:lnSpc>
                  <a:spcPts val="2500"/>
                </a:lnSpc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Char char="•"/>
                <a:defRPr/>
              </a:pPr>
              <a:r>
                <a:rPr lang="ja-JP" altLang="en-US" sz="2200" dirty="0">
                  <a:latin typeface="IPAゴシック" pitchFamily="49" charset="-128"/>
                  <a:ea typeface="IPAゴシック" pitchFamily="49" charset="-128"/>
                </a:rPr>
                <a:t>ネットワークの成長</a:t>
              </a:r>
              <a:endParaRPr lang="en-US" altLang="ja-JP" sz="2200" dirty="0">
                <a:latin typeface="IPAゴシック" pitchFamily="49" charset="-128"/>
                <a:ea typeface="IPAゴシック" pitchFamily="49" charset="-128"/>
              </a:endParaRPr>
            </a:p>
            <a:p>
              <a:pPr marL="285750" indent="-285750" fontAlgn="auto">
                <a:lnSpc>
                  <a:spcPts val="2500"/>
                </a:lnSpc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Char char="•"/>
                <a:defRPr/>
              </a:pPr>
              <a:r>
                <a:rPr lang="ja-JP" altLang="en-US" sz="2200" dirty="0">
                  <a:latin typeface="IPAゴシック" pitchFamily="49" charset="-128"/>
                  <a:ea typeface="IPAゴシック" pitchFamily="49" charset="-128"/>
                </a:rPr>
                <a:t>優位的選択</a:t>
              </a:r>
            </a:p>
          </p:txBody>
        </p:sp>
      </p:grpSp>
      <p:sp>
        <p:nvSpPr>
          <p:cNvPr id="39" name="テキスト ボックス 5"/>
          <p:cNvSpPr txBox="1">
            <a:spLocks noChangeArrowheads="1"/>
          </p:cNvSpPr>
          <p:nvPr/>
        </p:nvSpPr>
        <p:spPr bwMode="auto">
          <a:xfrm>
            <a:off x="468313" y="620713"/>
            <a:ext cx="80645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9pPr>
          </a:lstStyle>
          <a:p>
            <a:r>
              <a:rPr lang="en-US" altLang="ja-JP" sz="3200" dirty="0" smtClean="0">
                <a:latin typeface="IPAゴシック" pitchFamily="49" charset="-128"/>
                <a:ea typeface="IPAゴシック" pitchFamily="49" charset="-128"/>
              </a:rPr>
              <a:t>3.</a:t>
            </a:r>
            <a:r>
              <a:rPr lang="ja-JP" altLang="en-US" sz="3200" dirty="0" smtClean="0">
                <a:latin typeface="IPAゴシック" pitchFamily="49" charset="-128"/>
                <a:ea typeface="IPAゴシック" pitchFamily="49" charset="-128"/>
              </a:rPr>
              <a:t>修正版</a:t>
            </a:r>
            <a:r>
              <a:rPr lang="en-US" altLang="ja-JP" sz="3200" dirty="0">
                <a:latin typeface="IPA Pゴシック" pitchFamily="50" charset="-128"/>
                <a:ea typeface="IPA Pゴシック" pitchFamily="50" charset="-128"/>
              </a:rPr>
              <a:t>BA</a:t>
            </a:r>
            <a:r>
              <a:rPr lang="ja-JP" altLang="en-US" sz="3200" dirty="0" smtClean="0">
                <a:latin typeface="IPAゴシック" pitchFamily="49" charset="-128"/>
                <a:ea typeface="IPAゴシック" pitchFamily="49" charset="-128"/>
              </a:rPr>
              <a:t>モデル</a:t>
            </a:r>
            <a:endParaRPr lang="ja-JP" altLang="en-US" sz="3200" dirty="0">
              <a:latin typeface="IPAゴシック" pitchFamily="49" charset="-128"/>
              <a:ea typeface="IPAゴシック" pitchFamily="49" charset="-128"/>
            </a:endParaRPr>
          </a:p>
        </p:txBody>
      </p:sp>
      <p:sp>
        <p:nvSpPr>
          <p:cNvPr id="42" name="Rectangle 6"/>
          <p:cNvSpPr>
            <a:spLocks noGrp="1" noChangeArrowheads="1"/>
          </p:cNvSpPr>
          <p:nvPr>
            <p:ph type="ftr" sz="quarter" idx="4294967295"/>
          </p:nvPr>
        </p:nvSpPr>
        <p:spPr>
          <a:xfrm>
            <a:off x="-23307" y="6480720"/>
            <a:ext cx="8651063" cy="260648"/>
          </a:xfrm>
          <a:prstGeom prst="rect">
            <a:avLst/>
          </a:prstGeom>
          <a:ln/>
        </p:spPr>
        <p:txBody>
          <a:bodyPr/>
          <a:lstStyle>
            <a:lvl1pPr algn="l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ja-JP" altLang="en-US" sz="1100" smtClean="0"/>
              <a:t>修正版</a:t>
            </a:r>
            <a:r>
              <a:rPr lang="en-US" altLang="ja-JP" sz="1100" smtClean="0"/>
              <a:t>BA</a:t>
            </a:r>
            <a:r>
              <a:rPr lang="ja-JP" altLang="en-US" sz="1100" smtClean="0"/>
              <a:t>モデルで生成したネットワークのスケールフリー性判定計算実験　　　卒業演習発表会　　　田中勇歩（谷聖一研究室）</a:t>
            </a:r>
            <a:endParaRPr lang="ja-JP" altLang="en-US" sz="1100" dirty="0"/>
          </a:p>
        </p:txBody>
      </p:sp>
      <p:sp>
        <p:nvSpPr>
          <p:cNvPr id="41" name="スライド番号プレースホルダー 6"/>
          <p:cNvSpPr>
            <a:spLocks noGrp="1"/>
          </p:cNvSpPr>
          <p:nvPr>
            <p:ph type="sldNum" sz="quarter" idx="12"/>
          </p:nvPr>
        </p:nvSpPr>
        <p:spPr bwMode="auto">
          <a:xfrm>
            <a:off x="8234063" y="6453188"/>
            <a:ext cx="874441" cy="4048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B4DD223-A1D0-4DE8-AFD0-D99F82140F00}" type="slidenum">
              <a:rPr lang="ja-JP" altLang="en-US" smtClean="0">
                <a:solidFill>
                  <a:schemeClr val="bg1"/>
                </a:solidFill>
                <a:latin typeface="IPAゴシック" pitchFamily="49" charset="-128"/>
                <a:ea typeface="IPAゴシック" pitchFamily="49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34</a:t>
            </a:fld>
            <a:r>
              <a:rPr lang="en-US" altLang="ja-JP" dirty="0" smtClean="0">
                <a:solidFill>
                  <a:schemeClr val="bg1"/>
                </a:solidFill>
                <a:latin typeface="IPAゴシック" pitchFamily="49" charset="-128"/>
                <a:ea typeface="IPAゴシック" pitchFamily="49" charset="-128"/>
              </a:rPr>
              <a:t>/78</a:t>
            </a:r>
            <a:endParaRPr lang="ja-JP" altLang="en-US" dirty="0">
              <a:solidFill>
                <a:schemeClr val="bg1"/>
              </a:solidFill>
              <a:latin typeface="IPAゴシック" pitchFamily="49" charset="-128"/>
              <a:ea typeface="IPAゴシック" pitchFamily="49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25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8" name="Picture 3" descr="D:\クラウド\Dropbox\sscale10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8650" y="1484313"/>
            <a:ext cx="5202238" cy="417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9" name="正方形/長方形 41"/>
          <p:cNvSpPr>
            <a:spLocks noChangeArrowheads="1"/>
          </p:cNvSpPr>
          <p:nvPr/>
        </p:nvSpPr>
        <p:spPr bwMode="auto">
          <a:xfrm>
            <a:off x="2052638" y="5775325"/>
            <a:ext cx="48942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ja-JP" altLang="en-US" sz="2400">
                <a:latin typeface="IPAゴシック" pitchFamily="49" charset="-128"/>
                <a:ea typeface="IPAゴシック" pitchFamily="49" charset="-128"/>
              </a:rPr>
              <a:t>図</a:t>
            </a:r>
            <a:r>
              <a:rPr lang="en-US" altLang="ja-JP" sz="2400">
                <a:latin typeface="IPAゴシック" pitchFamily="49" charset="-128"/>
                <a:ea typeface="IPAゴシック" pitchFamily="49" charset="-128"/>
              </a:rPr>
              <a:t>.</a:t>
            </a:r>
            <a:r>
              <a:rPr lang="ja-JP" altLang="en-US" sz="2400">
                <a:latin typeface="IPAゴシック" pitchFamily="49" charset="-128"/>
                <a:ea typeface="IPAゴシック" pitchFamily="49" charset="-128"/>
              </a:rPr>
              <a:t>頂点数</a:t>
            </a:r>
            <a:r>
              <a:rPr lang="en-US" altLang="ja-JP" sz="2400">
                <a:latin typeface="IPA Pゴシック" pitchFamily="50" charset="-128"/>
                <a:ea typeface="IPA Pゴシック" pitchFamily="50" charset="-128"/>
              </a:rPr>
              <a:t>1000</a:t>
            </a:r>
            <a:r>
              <a:rPr lang="ja-JP" altLang="en-US" sz="2400">
                <a:latin typeface="IPAゴシック" pitchFamily="49" charset="-128"/>
                <a:ea typeface="IPAゴシック" pitchFamily="49" charset="-128"/>
              </a:rPr>
              <a:t>の修正版</a:t>
            </a:r>
            <a:r>
              <a:rPr lang="en-US" altLang="ja-JP" sz="2400">
                <a:latin typeface="IPA Pゴシック" pitchFamily="50" charset="-128"/>
                <a:ea typeface="IPA Pゴシック" pitchFamily="50" charset="-128"/>
              </a:rPr>
              <a:t>BA</a:t>
            </a:r>
            <a:r>
              <a:rPr lang="ja-JP" altLang="en-US" sz="2400">
                <a:latin typeface="IPAゴシック" pitchFamily="49" charset="-128"/>
                <a:ea typeface="IPAゴシック" pitchFamily="49" charset="-128"/>
              </a:rPr>
              <a:t>モデル</a:t>
            </a:r>
            <a:endParaRPr lang="en-US" altLang="ja-JP" sz="2400">
              <a:latin typeface="IPAゴシック" pitchFamily="49" charset="-128"/>
              <a:ea typeface="IPAゴシック" pitchFamily="49" charset="-128"/>
            </a:endParaRPr>
          </a:p>
        </p:txBody>
      </p:sp>
      <p:sp>
        <p:nvSpPr>
          <p:cNvPr id="6" name="テキスト ボックス 5"/>
          <p:cNvSpPr txBox="1">
            <a:spLocks noChangeArrowheads="1"/>
          </p:cNvSpPr>
          <p:nvPr/>
        </p:nvSpPr>
        <p:spPr bwMode="auto">
          <a:xfrm>
            <a:off x="468313" y="620713"/>
            <a:ext cx="80645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9pPr>
          </a:lstStyle>
          <a:p>
            <a:r>
              <a:rPr lang="en-US" altLang="ja-JP" sz="3200" dirty="0" smtClean="0">
                <a:latin typeface="IPAゴシック" pitchFamily="49" charset="-128"/>
                <a:ea typeface="IPAゴシック" pitchFamily="49" charset="-128"/>
              </a:rPr>
              <a:t>3.</a:t>
            </a:r>
            <a:r>
              <a:rPr lang="ja-JP" altLang="en-US" sz="3200" dirty="0" smtClean="0">
                <a:latin typeface="IPAゴシック" pitchFamily="49" charset="-128"/>
                <a:ea typeface="IPAゴシック" pitchFamily="49" charset="-128"/>
              </a:rPr>
              <a:t>修正版</a:t>
            </a:r>
            <a:r>
              <a:rPr lang="en-US" altLang="ja-JP" sz="3200" dirty="0">
                <a:latin typeface="IPA Pゴシック" pitchFamily="50" charset="-128"/>
                <a:ea typeface="IPA Pゴシック" pitchFamily="50" charset="-128"/>
              </a:rPr>
              <a:t>BA</a:t>
            </a:r>
            <a:r>
              <a:rPr lang="ja-JP" altLang="en-US" sz="3200" dirty="0" smtClean="0">
                <a:latin typeface="IPAゴシック" pitchFamily="49" charset="-128"/>
                <a:ea typeface="IPAゴシック" pitchFamily="49" charset="-128"/>
              </a:rPr>
              <a:t>モデル</a:t>
            </a:r>
            <a:endParaRPr lang="ja-JP" altLang="en-US" sz="3200" dirty="0">
              <a:latin typeface="IPAゴシック" pitchFamily="49" charset="-128"/>
              <a:ea typeface="IPAゴシック" pitchFamily="49" charset="-128"/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4294967295"/>
          </p:nvPr>
        </p:nvSpPr>
        <p:spPr>
          <a:xfrm>
            <a:off x="-23307" y="6480720"/>
            <a:ext cx="8651063" cy="260648"/>
          </a:xfrm>
          <a:prstGeom prst="rect">
            <a:avLst/>
          </a:prstGeom>
          <a:ln/>
        </p:spPr>
        <p:txBody>
          <a:bodyPr/>
          <a:lstStyle>
            <a:lvl1pPr algn="l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ja-JP" altLang="en-US" sz="1100" smtClean="0"/>
              <a:t>修正版</a:t>
            </a:r>
            <a:r>
              <a:rPr lang="en-US" altLang="ja-JP" sz="1100" smtClean="0"/>
              <a:t>BA</a:t>
            </a:r>
            <a:r>
              <a:rPr lang="ja-JP" altLang="en-US" sz="1100" smtClean="0"/>
              <a:t>モデルで生成したネットワークのスケールフリー性判定計算実験　　　卒業演習発表会　　　田中勇歩（谷聖一研究室）</a:t>
            </a:r>
            <a:endParaRPr lang="ja-JP" altLang="en-US" sz="1100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 bwMode="auto">
          <a:xfrm>
            <a:off x="8234063" y="6453188"/>
            <a:ext cx="874441" cy="4048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B4DD223-A1D0-4DE8-AFD0-D99F82140F00}" type="slidenum">
              <a:rPr lang="ja-JP" altLang="en-US" smtClean="0">
                <a:solidFill>
                  <a:schemeClr val="bg1"/>
                </a:solidFill>
                <a:latin typeface="IPAゴシック" pitchFamily="49" charset="-128"/>
                <a:ea typeface="IPAゴシック" pitchFamily="49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35</a:t>
            </a:fld>
            <a:r>
              <a:rPr lang="en-US" altLang="ja-JP" dirty="0" smtClean="0">
                <a:solidFill>
                  <a:schemeClr val="bg1"/>
                </a:solidFill>
                <a:latin typeface="IPAゴシック" pitchFamily="49" charset="-128"/>
                <a:ea typeface="IPAゴシック" pitchFamily="49" charset="-128"/>
              </a:rPr>
              <a:t>/78</a:t>
            </a:r>
            <a:endParaRPr lang="ja-JP" altLang="en-US" dirty="0">
              <a:solidFill>
                <a:schemeClr val="bg1"/>
              </a:solidFill>
              <a:latin typeface="IPAゴシック" pitchFamily="49" charset="-128"/>
              <a:ea typeface="IPAゴシック" pitchFamily="49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2405051" y="3013502"/>
            <a:ext cx="433389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PAゴシック" pitchFamily="49" charset="-128"/>
                <a:ea typeface="IPAゴシック" pitchFamily="49" charset="-128"/>
                <a:cs typeface="+mn-cs"/>
              </a:rPr>
              <a:t>４章</a:t>
            </a:r>
            <a:r>
              <a:rPr lang="en-US" altLang="ja-JP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PAゴシック" pitchFamily="49" charset="-128"/>
                <a:ea typeface="IPAゴシック" pitchFamily="49" charset="-128"/>
                <a:cs typeface="+mn-cs"/>
              </a:rPr>
              <a:t>.</a:t>
            </a:r>
            <a:r>
              <a:rPr lang="ja-JP" alt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PAゴシック" pitchFamily="49" charset="-128"/>
                <a:ea typeface="IPAゴシック" pitchFamily="49" charset="-128"/>
                <a:cs typeface="+mn-cs"/>
              </a:rPr>
              <a:t>実験方法</a:t>
            </a:r>
            <a:endParaRPr lang="ja-JP" alt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PAゴシック" pitchFamily="49" charset="-128"/>
              <a:ea typeface="IPAゴシック" pitchFamily="49" charset="-128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4294967295"/>
          </p:nvPr>
        </p:nvSpPr>
        <p:spPr>
          <a:xfrm>
            <a:off x="-23307" y="6480720"/>
            <a:ext cx="8651063" cy="260648"/>
          </a:xfrm>
          <a:prstGeom prst="rect">
            <a:avLst/>
          </a:prstGeom>
          <a:ln/>
        </p:spPr>
        <p:txBody>
          <a:bodyPr/>
          <a:lstStyle>
            <a:lvl1pPr algn="l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ja-JP" altLang="en-US" sz="1100" smtClean="0"/>
              <a:t>修正版</a:t>
            </a:r>
            <a:r>
              <a:rPr lang="en-US" altLang="ja-JP" sz="1100" smtClean="0"/>
              <a:t>BA</a:t>
            </a:r>
            <a:r>
              <a:rPr lang="ja-JP" altLang="en-US" sz="1100" smtClean="0"/>
              <a:t>モデルで生成したネットワークのスケールフリー性判定計算実験　　　卒業演習発表会　　　田中勇歩（谷聖一研究室）</a:t>
            </a:r>
            <a:endParaRPr lang="ja-JP" altLang="en-US" sz="1100" dirty="0"/>
          </a:p>
        </p:txBody>
      </p:sp>
      <p:pic>
        <p:nvPicPr>
          <p:cNvPr id="8" name="Picture 3" descr="D:\クラウド\Dropbox\My picture\アイコン\アイコン（ヤンデレ）\真帆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789039"/>
            <a:ext cx="1974030" cy="24117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6" name="スライド番号プレースホルダー 6"/>
          <p:cNvSpPr>
            <a:spLocks noGrp="1"/>
          </p:cNvSpPr>
          <p:nvPr>
            <p:ph type="sldNum" sz="quarter" idx="12"/>
          </p:nvPr>
        </p:nvSpPr>
        <p:spPr bwMode="auto">
          <a:xfrm>
            <a:off x="8234063" y="6453188"/>
            <a:ext cx="874441" cy="4048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B4DD223-A1D0-4DE8-AFD0-D99F82140F00}" type="slidenum">
              <a:rPr lang="ja-JP" altLang="en-US" smtClean="0">
                <a:solidFill>
                  <a:schemeClr val="bg1"/>
                </a:solidFill>
                <a:latin typeface="IPAゴシック" pitchFamily="49" charset="-128"/>
                <a:ea typeface="IPAゴシック" pitchFamily="49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36</a:t>
            </a:fld>
            <a:r>
              <a:rPr lang="en-US" altLang="ja-JP" dirty="0" smtClean="0">
                <a:solidFill>
                  <a:schemeClr val="bg1"/>
                </a:solidFill>
                <a:latin typeface="IPAゴシック" pitchFamily="49" charset="-128"/>
                <a:ea typeface="IPAゴシック" pitchFamily="49" charset="-128"/>
              </a:rPr>
              <a:t>/78</a:t>
            </a:r>
            <a:endParaRPr lang="ja-JP" altLang="en-US" dirty="0">
              <a:solidFill>
                <a:schemeClr val="bg1"/>
              </a:solidFill>
              <a:latin typeface="IPAゴシック" pitchFamily="49" charset="-128"/>
              <a:ea typeface="IPAゴシック" pitchFamily="49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正方形/長方形 8"/>
          <p:cNvSpPr>
            <a:spLocks noChangeArrowheads="1"/>
          </p:cNvSpPr>
          <p:nvPr/>
        </p:nvSpPr>
        <p:spPr bwMode="auto">
          <a:xfrm>
            <a:off x="468313" y="1478394"/>
            <a:ext cx="8208143" cy="1446550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ja-JP" altLang="en-US" sz="2200" u="sng" dirty="0" smtClean="0">
                <a:latin typeface="IPAゴシック" pitchFamily="49" charset="-128"/>
                <a:ea typeface="IPAゴシック" pitchFamily="49" charset="-128"/>
              </a:rPr>
              <a:t>実験準備</a:t>
            </a:r>
            <a:endParaRPr lang="en-US" altLang="ja-JP" sz="2200" u="sng" dirty="0" smtClean="0">
              <a:latin typeface="IPAゴシック" pitchFamily="49" charset="-128"/>
              <a:ea typeface="IPAゴシック" pitchFamily="49" charset="-128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ja-JP" altLang="en-US" sz="2200" dirty="0" smtClean="0">
                <a:latin typeface="IPAゴシック" pitchFamily="49" charset="-128"/>
                <a:ea typeface="IPAゴシック" pitchFamily="49" charset="-128"/>
              </a:rPr>
              <a:t>ネットワークモデル：修正版</a:t>
            </a:r>
            <a:r>
              <a:rPr lang="ja-JP" altLang="en-US" sz="2200" dirty="0" smtClean="0">
                <a:latin typeface="IPA Pゴシック" pitchFamily="50" charset="-128"/>
                <a:ea typeface="IPA Pゴシック" pitchFamily="50" charset="-128"/>
              </a:rPr>
              <a:t>ＢＡ</a:t>
            </a:r>
            <a:r>
              <a:rPr lang="ja-JP" altLang="en-US" sz="2200" dirty="0" smtClean="0">
                <a:latin typeface="IPAゴシック" pitchFamily="49" charset="-128"/>
                <a:ea typeface="IPAゴシック" pitchFamily="49" charset="-128"/>
              </a:rPr>
              <a:t>モデル</a:t>
            </a:r>
            <a:endParaRPr lang="en-US" altLang="ja-JP" sz="2200" dirty="0" smtClean="0">
              <a:latin typeface="IPAゴシック" pitchFamily="49" charset="-128"/>
              <a:ea typeface="IPAゴシック" pitchFamily="49" charset="-128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ja-JP" altLang="en-US" sz="2200" dirty="0">
                <a:latin typeface="IPAゴシック" pitchFamily="49" charset="-128"/>
                <a:ea typeface="IPAゴシック" pitchFamily="49" charset="-128"/>
              </a:rPr>
              <a:t>使用</a:t>
            </a:r>
            <a:r>
              <a:rPr lang="ja-JP" altLang="en-US" sz="2200" dirty="0" smtClean="0">
                <a:latin typeface="IPAゴシック" pitchFamily="49" charset="-128"/>
                <a:ea typeface="IPAゴシック" pitchFamily="49" charset="-128"/>
              </a:rPr>
              <a:t>言語：</a:t>
            </a:r>
            <a:r>
              <a:rPr lang="en-US" altLang="ja-JP" sz="2200" dirty="0" smtClean="0">
                <a:latin typeface="IPA Pゴシック" pitchFamily="50" charset="-128"/>
                <a:ea typeface="IPA Pゴシック" pitchFamily="50" charset="-128"/>
              </a:rPr>
              <a:t>C++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ja-JP" altLang="en-US" sz="2200" dirty="0" smtClean="0">
                <a:latin typeface="IPAゴシック" pitchFamily="49" charset="-128"/>
                <a:ea typeface="IPAゴシック" pitchFamily="49" charset="-128"/>
              </a:rPr>
              <a:t>頂点数</a:t>
            </a:r>
            <a:r>
              <a:rPr lang="ja-JP" altLang="en-US" sz="2200" dirty="0" smtClean="0">
                <a:latin typeface="IPA Pゴシック" pitchFamily="50" charset="-128"/>
                <a:ea typeface="IPA Pゴシック" pitchFamily="50" charset="-128"/>
              </a:rPr>
              <a:t>１０００</a:t>
            </a:r>
            <a:r>
              <a:rPr lang="en-US" altLang="ja-JP" sz="2200" dirty="0">
                <a:latin typeface="IPAゴシック" pitchFamily="49" charset="-128"/>
                <a:ea typeface="IPAゴシック" pitchFamily="49" charset="-128"/>
              </a:rPr>
              <a:t>､</a:t>
            </a:r>
            <a:r>
              <a:rPr lang="ja-JP" altLang="en-US" sz="2200" dirty="0" smtClean="0">
                <a:latin typeface="IPA Pゴシック" pitchFamily="50" charset="-128"/>
                <a:ea typeface="IPA Pゴシック" pitchFamily="50" charset="-128"/>
              </a:rPr>
              <a:t>１万</a:t>
            </a:r>
            <a:r>
              <a:rPr lang="en-US" altLang="ja-JP" sz="2200" dirty="0">
                <a:latin typeface="IPAゴシック" pitchFamily="49" charset="-128"/>
                <a:ea typeface="IPAゴシック" pitchFamily="49" charset="-128"/>
              </a:rPr>
              <a:t>､</a:t>
            </a:r>
            <a:r>
              <a:rPr lang="ja-JP" altLang="en-US" sz="2200" dirty="0" smtClean="0">
                <a:latin typeface="IPA Pゴシック" pitchFamily="50" charset="-128"/>
                <a:ea typeface="IPA Pゴシック" pitchFamily="50" charset="-128"/>
              </a:rPr>
              <a:t>１０万</a:t>
            </a:r>
            <a:r>
              <a:rPr lang="ja-JP" altLang="en-US" sz="2200" dirty="0" smtClean="0">
                <a:latin typeface="IPAゴシック" pitchFamily="49" charset="-128"/>
                <a:ea typeface="IPAゴシック" pitchFamily="49" charset="-128"/>
              </a:rPr>
              <a:t>のネットワークを</a:t>
            </a:r>
            <a:r>
              <a:rPr lang="en-US" altLang="ja-JP" sz="2200" dirty="0" smtClean="0">
                <a:latin typeface="IPAゴシック" pitchFamily="49" charset="-128"/>
                <a:ea typeface="IPAゴシック" pitchFamily="49" charset="-128"/>
              </a:rPr>
              <a:t>､</a:t>
            </a:r>
            <a:r>
              <a:rPr lang="ja-JP" altLang="en-US" sz="2200" dirty="0" smtClean="0">
                <a:latin typeface="IPAゴシック" pitchFamily="49" charset="-128"/>
                <a:ea typeface="IPAゴシック" pitchFamily="49" charset="-128"/>
              </a:rPr>
              <a:t>各</a:t>
            </a:r>
            <a:r>
              <a:rPr lang="ja-JP" altLang="en-US" sz="2200" dirty="0" smtClean="0">
                <a:latin typeface="IPA Pゴシック" pitchFamily="50" charset="-128"/>
                <a:ea typeface="IPA Pゴシック" pitchFamily="50" charset="-128"/>
              </a:rPr>
              <a:t>３００</a:t>
            </a:r>
            <a:r>
              <a:rPr lang="ja-JP" altLang="en-US" sz="2200" dirty="0" smtClean="0">
                <a:latin typeface="IPAゴシック" pitchFamily="49" charset="-128"/>
                <a:ea typeface="IPAゴシック" pitchFamily="49" charset="-128"/>
              </a:rPr>
              <a:t>個生成</a:t>
            </a:r>
            <a:endParaRPr lang="en-US" altLang="ja-JP" sz="2200" dirty="0" smtClean="0">
              <a:latin typeface="IPAゴシック" pitchFamily="49" charset="-128"/>
              <a:ea typeface="IPAゴシック" pitchFamily="49" charset="-128"/>
            </a:endParaRPr>
          </a:p>
        </p:txBody>
      </p:sp>
      <p:sp>
        <p:nvSpPr>
          <p:cNvPr id="5" name="テキスト ボックス 38"/>
          <p:cNvSpPr txBox="1">
            <a:spLocks noChangeArrowheads="1"/>
          </p:cNvSpPr>
          <p:nvPr/>
        </p:nvSpPr>
        <p:spPr bwMode="auto">
          <a:xfrm>
            <a:off x="468313" y="620713"/>
            <a:ext cx="80645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9pPr>
          </a:lstStyle>
          <a:p>
            <a:r>
              <a:rPr lang="en-US" altLang="ja-JP" sz="3200" dirty="0" smtClean="0">
                <a:latin typeface="IPAゴシック" pitchFamily="49" charset="-128"/>
                <a:ea typeface="IPAゴシック" pitchFamily="49" charset="-128"/>
              </a:rPr>
              <a:t>4.</a:t>
            </a:r>
            <a:r>
              <a:rPr lang="ja-JP" altLang="en-US" sz="3200" dirty="0">
                <a:latin typeface="IPAゴシック" pitchFamily="49" charset="-128"/>
                <a:ea typeface="IPAゴシック" pitchFamily="49" charset="-128"/>
              </a:rPr>
              <a:t>実験方法</a:t>
            </a:r>
            <a:r>
              <a:rPr lang="en-US" altLang="ja-JP" sz="3200" dirty="0" smtClean="0">
                <a:latin typeface="IPAゴシック" pitchFamily="49" charset="-128"/>
                <a:ea typeface="IPAゴシック" pitchFamily="49" charset="-128"/>
              </a:rPr>
              <a:t> </a:t>
            </a:r>
            <a:endParaRPr lang="ja-JP" altLang="en-US" sz="3200" dirty="0">
              <a:latin typeface="IPAゴシック" pitchFamily="49" charset="-128"/>
              <a:ea typeface="IPAゴシック" pitchFamily="49" charset="-128"/>
            </a:endParaRPr>
          </a:p>
        </p:txBody>
      </p:sp>
      <p:sp>
        <p:nvSpPr>
          <p:cNvPr id="8" name="正方形/長方形 8"/>
          <p:cNvSpPr>
            <a:spLocks noChangeArrowheads="1"/>
          </p:cNvSpPr>
          <p:nvPr/>
        </p:nvSpPr>
        <p:spPr bwMode="auto">
          <a:xfrm>
            <a:off x="468312" y="3429288"/>
            <a:ext cx="8208144" cy="1695336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16200000" scaled="1"/>
            <a:tileRect/>
          </a:gradFill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ts val="2500"/>
              </a:lnSpc>
            </a:pPr>
            <a:r>
              <a:rPr lang="ja-JP" altLang="en-US" sz="2200" u="sng" dirty="0" smtClean="0">
                <a:latin typeface="IPAゴシック" pitchFamily="49" charset="-128"/>
                <a:ea typeface="IPAゴシック" pitchFamily="49" charset="-128"/>
              </a:rPr>
              <a:t>実験の指針</a:t>
            </a:r>
            <a:endParaRPr lang="en-US" altLang="ja-JP" sz="2200" u="sng" dirty="0" smtClean="0">
              <a:latin typeface="IPAゴシック" pitchFamily="49" charset="-128"/>
              <a:ea typeface="IPAゴシック" pitchFamily="49" charset="-128"/>
            </a:endParaRPr>
          </a:p>
          <a:p>
            <a:pPr>
              <a:lnSpc>
                <a:spcPts val="2500"/>
              </a:lnSpc>
            </a:pPr>
            <a:r>
              <a:rPr lang="ja-JP" altLang="en-US" sz="2200" dirty="0" smtClean="0">
                <a:latin typeface="IPAゴシック" pitchFamily="49" charset="-128"/>
                <a:ea typeface="IPAゴシック" pitchFamily="49" charset="-128"/>
              </a:rPr>
              <a:t>生成した各ネットワークに対して以下の</a:t>
            </a:r>
            <a:r>
              <a:rPr lang="en-US" altLang="ja-JP" sz="2200" dirty="0" smtClean="0">
                <a:latin typeface="IPA Pゴシック" pitchFamily="50" charset="-128"/>
                <a:ea typeface="IPA Pゴシック" pitchFamily="50" charset="-128"/>
              </a:rPr>
              <a:t>3</a:t>
            </a:r>
            <a:r>
              <a:rPr lang="ja-JP" altLang="en-US" sz="2200" dirty="0" err="1" smtClean="0">
                <a:latin typeface="IPAゴシック" pitchFamily="49" charset="-128"/>
                <a:ea typeface="IPAゴシック" pitchFamily="49" charset="-128"/>
              </a:rPr>
              <a:t>つを</a:t>
            </a:r>
            <a:r>
              <a:rPr lang="ja-JP" altLang="en-US" sz="2200" dirty="0" smtClean="0">
                <a:latin typeface="IPAゴシック" pitchFamily="49" charset="-128"/>
                <a:ea typeface="IPAゴシック" pitchFamily="49" charset="-128"/>
              </a:rPr>
              <a:t>実施</a:t>
            </a:r>
            <a:endParaRPr lang="en-US" altLang="ja-JP" sz="2200" dirty="0" smtClean="0">
              <a:latin typeface="IPAゴシック" pitchFamily="49" charset="-128"/>
              <a:ea typeface="IPAゴシック" pitchFamily="49" charset="-128"/>
            </a:endParaRPr>
          </a:p>
          <a:p>
            <a:pPr marL="914400" lvl="1" indent="-457200">
              <a:lnSpc>
                <a:spcPts val="2500"/>
              </a:lnSpc>
              <a:buFont typeface="+mj-ea"/>
              <a:buAutoNum type="circleNumDbPlain"/>
            </a:pPr>
            <a:r>
              <a:rPr lang="ja-JP" altLang="en-US" sz="2200" dirty="0" smtClean="0">
                <a:latin typeface="IPAゴシック" pitchFamily="49" charset="-128"/>
                <a:ea typeface="IPAゴシック" pitchFamily="49" charset="-128"/>
              </a:rPr>
              <a:t>直感的にも判断できるよう</a:t>
            </a:r>
            <a:r>
              <a:rPr lang="en-US" altLang="ja-JP" sz="2200" dirty="0" smtClean="0">
                <a:latin typeface="IPAゴシック" pitchFamily="49" charset="-128"/>
                <a:ea typeface="IPAゴシック" pitchFamily="49" charset="-128"/>
              </a:rPr>
              <a:t>､</a:t>
            </a:r>
            <a:r>
              <a:rPr lang="ja-JP" altLang="en-US" sz="2200" dirty="0" smtClean="0">
                <a:latin typeface="IPAゴシック" pitchFamily="49" charset="-128"/>
                <a:ea typeface="IPAゴシック" pitchFamily="49" charset="-128"/>
              </a:rPr>
              <a:t>ネットワークを可視化</a:t>
            </a:r>
            <a:endParaRPr lang="en-US" altLang="ja-JP" sz="2200" dirty="0" smtClean="0">
              <a:latin typeface="IPAゴシック" pitchFamily="49" charset="-128"/>
              <a:ea typeface="IPAゴシック" pitchFamily="49" charset="-128"/>
            </a:endParaRPr>
          </a:p>
          <a:p>
            <a:pPr marL="914400" lvl="1" indent="-457200">
              <a:lnSpc>
                <a:spcPts val="2500"/>
              </a:lnSpc>
              <a:buFont typeface="+mj-ea"/>
              <a:buAutoNum type="circleNumDbPlain"/>
            </a:pPr>
            <a:r>
              <a:rPr lang="ja-JP" altLang="en-US" sz="2200" dirty="0" smtClean="0">
                <a:latin typeface="IPAゴシック" pitchFamily="49" charset="-128"/>
                <a:ea typeface="IPAゴシック" pitchFamily="49" charset="-128"/>
              </a:rPr>
              <a:t>ネットワークの</a:t>
            </a:r>
            <a:r>
              <a:rPr lang="ja-JP" altLang="en-US" sz="2200" dirty="0" smtClean="0">
                <a:latin typeface="IPA Pゴシック" pitchFamily="50" charset="-128"/>
                <a:ea typeface="IPA Pゴシック" pitchFamily="50" charset="-128"/>
              </a:rPr>
              <a:t>直径、半径、平均値を計算し、グラフを描画</a:t>
            </a:r>
            <a:endParaRPr lang="en-US" altLang="ja-JP" sz="2200" dirty="0" smtClean="0">
              <a:latin typeface="IPA Pゴシック" pitchFamily="50" charset="-128"/>
              <a:ea typeface="IPA Pゴシック" pitchFamily="50" charset="-128"/>
            </a:endParaRPr>
          </a:p>
          <a:p>
            <a:pPr marL="914400" lvl="1" indent="-457200">
              <a:lnSpc>
                <a:spcPts val="2500"/>
              </a:lnSpc>
              <a:buFont typeface="+mj-ea"/>
              <a:buAutoNum type="circleNumDbPlain"/>
            </a:pPr>
            <a:r>
              <a:rPr lang="ja-JP" altLang="en-US" sz="2200" dirty="0" smtClean="0">
                <a:latin typeface="IPAゴシック" pitchFamily="49" charset="-128"/>
                <a:ea typeface="IPAゴシック" pitchFamily="49" charset="-128"/>
              </a:rPr>
              <a:t>次数分布図を描画し</a:t>
            </a:r>
            <a:r>
              <a:rPr lang="en-US" altLang="ja-JP" sz="2200" dirty="0" smtClean="0">
                <a:latin typeface="IPAゴシック" pitchFamily="49" charset="-128"/>
                <a:ea typeface="IPAゴシック" pitchFamily="49" charset="-128"/>
              </a:rPr>
              <a:t>､</a:t>
            </a:r>
            <a:r>
              <a:rPr lang="ja-JP" altLang="en-US" sz="2200" dirty="0" smtClean="0">
                <a:latin typeface="IPAゴシック" pitchFamily="49" charset="-128"/>
                <a:ea typeface="IPAゴシック" pitchFamily="49" charset="-128"/>
              </a:rPr>
              <a:t>データの配置を調査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ftr" sz="quarter" idx="4294967295"/>
          </p:nvPr>
        </p:nvSpPr>
        <p:spPr>
          <a:xfrm>
            <a:off x="-23307" y="6480720"/>
            <a:ext cx="8651063" cy="260648"/>
          </a:xfrm>
          <a:prstGeom prst="rect">
            <a:avLst/>
          </a:prstGeom>
          <a:ln/>
        </p:spPr>
        <p:txBody>
          <a:bodyPr/>
          <a:lstStyle>
            <a:lvl1pPr algn="l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ja-JP" altLang="en-US" sz="1100" smtClean="0"/>
              <a:t>修正版</a:t>
            </a:r>
            <a:r>
              <a:rPr lang="en-US" altLang="ja-JP" sz="1100" smtClean="0"/>
              <a:t>BA</a:t>
            </a:r>
            <a:r>
              <a:rPr lang="ja-JP" altLang="en-US" sz="1100" smtClean="0"/>
              <a:t>モデルで生成したネットワークのスケールフリー性判定計算実験　　　卒業演習発表会　　　田中勇歩（谷聖一研究室）</a:t>
            </a:r>
            <a:endParaRPr lang="ja-JP" altLang="en-US" sz="1100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 bwMode="auto">
          <a:xfrm>
            <a:off x="8234063" y="6453188"/>
            <a:ext cx="874441" cy="4048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B4DD223-A1D0-4DE8-AFD0-D99F82140F00}" type="slidenum">
              <a:rPr lang="ja-JP" altLang="en-US" smtClean="0">
                <a:solidFill>
                  <a:schemeClr val="bg1"/>
                </a:solidFill>
                <a:latin typeface="IPAゴシック" pitchFamily="49" charset="-128"/>
                <a:ea typeface="IPAゴシック" pitchFamily="49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37</a:t>
            </a:fld>
            <a:r>
              <a:rPr lang="en-US" altLang="ja-JP" dirty="0" smtClean="0">
                <a:solidFill>
                  <a:schemeClr val="bg1"/>
                </a:solidFill>
                <a:latin typeface="IPAゴシック" pitchFamily="49" charset="-128"/>
                <a:ea typeface="IPAゴシック" pitchFamily="49" charset="-128"/>
              </a:rPr>
              <a:t>/78</a:t>
            </a:r>
            <a:endParaRPr lang="ja-JP" altLang="en-US" dirty="0">
              <a:solidFill>
                <a:schemeClr val="bg1"/>
              </a:solidFill>
              <a:latin typeface="IPAゴシック" pitchFamily="49" charset="-128"/>
              <a:ea typeface="IPAゴシック" pitchFamily="49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正方形/長方形 8"/>
          <p:cNvSpPr>
            <a:spLocks noChangeArrowheads="1"/>
          </p:cNvSpPr>
          <p:nvPr/>
        </p:nvSpPr>
        <p:spPr bwMode="auto">
          <a:xfrm>
            <a:off x="473075" y="1484784"/>
            <a:ext cx="8203381" cy="2015936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16200000" scaled="1"/>
            <a:tileRect/>
          </a:gradFill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ts val="2500"/>
              </a:lnSpc>
            </a:pPr>
            <a:r>
              <a:rPr lang="ja-JP" altLang="en-US" sz="2200" u="sng" dirty="0" smtClean="0">
                <a:latin typeface="IPAゴシック" pitchFamily="49" charset="-128"/>
                <a:ea typeface="IPAゴシック" pitchFamily="49" charset="-128"/>
              </a:rPr>
              <a:t>ネットワークの生成プログラム</a:t>
            </a:r>
            <a:endParaRPr lang="en-US" altLang="ja-JP" sz="2200" u="sng" dirty="0" smtClean="0">
              <a:latin typeface="IPAゴシック" pitchFamily="49" charset="-128"/>
              <a:ea typeface="IPAゴシック" pitchFamily="49" charset="-128"/>
            </a:endParaRPr>
          </a:p>
          <a:p>
            <a:pPr>
              <a:lnSpc>
                <a:spcPts val="2500"/>
              </a:lnSpc>
            </a:pPr>
            <a:r>
              <a:rPr lang="en-US" altLang="ja-JP" sz="2200" dirty="0" smtClean="0">
                <a:latin typeface="IPA Pゴシック" pitchFamily="50" charset="-128"/>
                <a:ea typeface="IPA Pゴシック" pitchFamily="50" charset="-128"/>
              </a:rPr>
              <a:t>INPUT</a:t>
            </a:r>
            <a:r>
              <a:rPr lang="en-US" altLang="ja-JP" sz="2200" dirty="0" smtClean="0">
                <a:latin typeface="IPAゴシック" pitchFamily="49" charset="-128"/>
                <a:ea typeface="IPAゴシック" pitchFamily="49" charset="-128"/>
              </a:rPr>
              <a:t>:</a:t>
            </a:r>
            <a:r>
              <a:rPr lang="ja-JP" altLang="en-US" sz="2200" dirty="0" smtClean="0">
                <a:latin typeface="IPAゴシック" pitchFamily="49" charset="-128"/>
                <a:ea typeface="IPAゴシック" pitchFamily="49" charset="-128"/>
              </a:rPr>
              <a:t>作成ファイル名</a:t>
            </a:r>
            <a:r>
              <a:rPr lang="en-US" altLang="ja-JP" sz="2200" dirty="0" smtClean="0">
                <a:latin typeface="IPAゴシック" pitchFamily="49" charset="-128"/>
                <a:ea typeface="IPAゴシック" pitchFamily="49" charset="-128"/>
              </a:rPr>
              <a:t>､</a:t>
            </a:r>
            <a:r>
              <a:rPr lang="ja-JP" altLang="en-US" sz="2200" dirty="0" smtClean="0">
                <a:latin typeface="IPAゴシック" pitchFamily="49" charset="-128"/>
                <a:ea typeface="IPAゴシック" pitchFamily="49" charset="-128"/>
              </a:rPr>
              <a:t>最大</a:t>
            </a:r>
            <a:r>
              <a:rPr lang="ja-JP" altLang="en-US" sz="2200" dirty="0">
                <a:latin typeface="IPAゴシック" pitchFamily="49" charset="-128"/>
                <a:ea typeface="IPAゴシック" pitchFamily="49" charset="-128"/>
              </a:rPr>
              <a:t>頂</a:t>
            </a:r>
            <a:r>
              <a:rPr lang="ja-JP" altLang="en-US" sz="2200" dirty="0" smtClean="0">
                <a:latin typeface="IPAゴシック" pitchFamily="49" charset="-128"/>
                <a:ea typeface="IPAゴシック" pitchFamily="49" charset="-128"/>
              </a:rPr>
              <a:t>点数</a:t>
            </a:r>
            <a:endParaRPr lang="en-US" altLang="ja-JP" sz="2200" dirty="0" smtClean="0">
              <a:latin typeface="IPAゴシック" pitchFamily="49" charset="-128"/>
              <a:ea typeface="IPAゴシック" pitchFamily="49" charset="-128"/>
            </a:endParaRPr>
          </a:p>
          <a:p>
            <a:pPr marL="285750" indent="-285750">
              <a:lnSpc>
                <a:spcPts val="2500"/>
              </a:lnSpc>
              <a:buFont typeface="Arial" pitchFamily="34" charset="0"/>
              <a:buChar char="•"/>
            </a:pPr>
            <a:r>
              <a:rPr lang="ja-JP" altLang="en-US" sz="2200" dirty="0" smtClean="0">
                <a:latin typeface="IPAゴシック" pitchFamily="49" charset="-128"/>
                <a:ea typeface="IPAゴシック" pitchFamily="49" charset="-128"/>
              </a:rPr>
              <a:t>ファイルの</a:t>
            </a:r>
            <a:r>
              <a:rPr lang="en-US" altLang="ja-JP" sz="2200" dirty="0" smtClean="0">
                <a:latin typeface="IPAゴシック" pitchFamily="49" charset="-128"/>
                <a:ea typeface="IPAゴシック" pitchFamily="49" charset="-128"/>
              </a:rPr>
              <a:t>1</a:t>
            </a:r>
            <a:r>
              <a:rPr lang="ja-JP" altLang="en-US" sz="2200" dirty="0" smtClean="0">
                <a:latin typeface="IPAゴシック" pitchFamily="49" charset="-128"/>
                <a:ea typeface="IPAゴシック" pitchFamily="49" charset="-128"/>
              </a:rPr>
              <a:t>行目　　：最大頂点数</a:t>
            </a:r>
            <a:r>
              <a:rPr lang="en-US" altLang="ja-JP" sz="2200" dirty="0" smtClean="0">
                <a:latin typeface="IPAゴシック" pitchFamily="49" charset="-128"/>
                <a:ea typeface="IPAゴシック" pitchFamily="49" charset="-128"/>
              </a:rPr>
              <a:t>､</a:t>
            </a:r>
            <a:r>
              <a:rPr lang="ja-JP" altLang="en-US" sz="2200" dirty="0" smtClean="0">
                <a:latin typeface="IPAゴシック" pitchFamily="49" charset="-128"/>
                <a:ea typeface="IPAゴシック" pitchFamily="49" charset="-128"/>
              </a:rPr>
              <a:t>枝数を記録</a:t>
            </a:r>
            <a:endParaRPr lang="en-US" altLang="ja-JP" sz="2200" dirty="0" smtClean="0">
              <a:latin typeface="IPAゴシック" pitchFamily="49" charset="-128"/>
              <a:ea typeface="IPAゴシック" pitchFamily="49" charset="-128"/>
            </a:endParaRPr>
          </a:p>
          <a:p>
            <a:pPr marL="285750" indent="-285750">
              <a:lnSpc>
                <a:spcPts val="2500"/>
              </a:lnSpc>
              <a:buFont typeface="Arial" pitchFamily="34" charset="0"/>
              <a:buChar char="•"/>
            </a:pPr>
            <a:r>
              <a:rPr lang="ja-JP" altLang="en-US" sz="2200" dirty="0" smtClean="0">
                <a:latin typeface="IPAゴシック" pitchFamily="49" charset="-128"/>
                <a:ea typeface="IPAゴシック" pitchFamily="49" charset="-128"/>
              </a:rPr>
              <a:t>ファイルの</a:t>
            </a:r>
            <a:r>
              <a:rPr lang="en-US" altLang="ja-JP" sz="2200" dirty="0" smtClean="0">
                <a:latin typeface="IPAゴシック" pitchFamily="49" charset="-128"/>
                <a:ea typeface="IPAゴシック" pitchFamily="49" charset="-128"/>
              </a:rPr>
              <a:t>2</a:t>
            </a:r>
            <a:r>
              <a:rPr lang="ja-JP" altLang="en-US" sz="2200" dirty="0" smtClean="0">
                <a:latin typeface="IPAゴシック" pitchFamily="49" charset="-128"/>
                <a:ea typeface="IPAゴシック" pitchFamily="49" charset="-128"/>
              </a:rPr>
              <a:t>行目以降：最大頂点数まで</a:t>
            </a:r>
            <a:r>
              <a:rPr lang="en-US" altLang="ja-JP" sz="2200" dirty="0" smtClean="0">
                <a:latin typeface="IPAゴシック" pitchFamily="49" charset="-128"/>
                <a:ea typeface="IPAゴシック" pitchFamily="49" charset="-128"/>
              </a:rPr>
              <a:t>､</a:t>
            </a:r>
            <a:r>
              <a:rPr lang="ja-JP" altLang="en-US" sz="2200" dirty="0" smtClean="0">
                <a:latin typeface="IPAゴシック" pitchFamily="49" charset="-128"/>
                <a:ea typeface="IPAゴシック" pitchFamily="49" charset="-128"/>
              </a:rPr>
              <a:t>各頂点がどの</a:t>
            </a:r>
            <a:r>
              <a:rPr lang="ja-JP" altLang="en-US" sz="2200" dirty="0">
                <a:latin typeface="IPAゴシック" pitchFamily="49" charset="-128"/>
                <a:ea typeface="IPAゴシック" pitchFamily="49" charset="-128"/>
              </a:rPr>
              <a:t>頂点に枝を</a:t>
            </a:r>
            <a:r>
              <a:rPr lang="ja-JP" altLang="en-US" sz="2200" dirty="0" smtClean="0">
                <a:latin typeface="IPAゴシック" pitchFamily="49" charset="-128"/>
                <a:ea typeface="IPAゴシック" pitchFamily="49" charset="-128"/>
              </a:rPr>
              <a:t>張ったかを記録</a:t>
            </a:r>
            <a:endParaRPr lang="en-US" altLang="ja-JP" sz="2200" dirty="0">
              <a:latin typeface="IPAゴシック" pitchFamily="49" charset="-128"/>
              <a:ea typeface="IPAゴシック" pitchFamily="49" charset="-128"/>
            </a:endParaRPr>
          </a:p>
          <a:p>
            <a:pPr marL="285750" indent="-285750">
              <a:lnSpc>
                <a:spcPts val="2500"/>
              </a:lnSpc>
              <a:buFont typeface="Arial" pitchFamily="34" charset="0"/>
              <a:buChar char="•"/>
            </a:pPr>
            <a:r>
              <a:rPr lang="ja-JP" altLang="en-US" sz="2200" dirty="0" smtClean="0">
                <a:latin typeface="IPAゴシック" pitchFamily="49" charset="-128"/>
                <a:ea typeface="IPAゴシック" pitchFamily="49" charset="-128"/>
              </a:rPr>
              <a:t>ファイルを各</a:t>
            </a:r>
            <a:r>
              <a:rPr lang="ja-JP" altLang="en-US" sz="2200" dirty="0" smtClean="0">
                <a:latin typeface="IPA Pゴシック" pitchFamily="50" charset="-128"/>
                <a:ea typeface="IPA Pゴシック" pitchFamily="50" charset="-128"/>
              </a:rPr>
              <a:t>３００</a:t>
            </a:r>
            <a:r>
              <a:rPr lang="ja-JP" altLang="en-US" sz="2200" dirty="0" smtClean="0">
                <a:latin typeface="IPAゴシック" pitchFamily="49" charset="-128"/>
                <a:ea typeface="IPAゴシック" pitchFamily="49" charset="-128"/>
              </a:rPr>
              <a:t>個生成</a:t>
            </a:r>
            <a:endParaRPr lang="ja-JP" altLang="en-US" sz="2200" u="sng" dirty="0">
              <a:latin typeface="IPAゴシック" pitchFamily="49" charset="-128"/>
              <a:ea typeface="IPAゴシック" pitchFamily="49" charset="-128"/>
            </a:endParaRPr>
          </a:p>
        </p:txBody>
      </p:sp>
      <p:sp>
        <p:nvSpPr>
          <p:cNvPr id="15" name="テキスト ボックス 38"/>
          <p:cNvSpPr txBox="1">
            <a:spLocks noChangeArrowheads="1"/>
          </p:cNvSpPr>
          <p:nvPr/>
        </p:nvSpPr>
        <p:spPr bwMode="auto">
          <a:xfrm>
            <a:off x="468313" y="620713"/>
            <a:ext cx="80645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9pPr>
          </a:lstStyle>
          <a:p>
            <a:r>
              <a:rPr lang="en-US" altLang="ja-JP" sz="3200" dirty="0" smtClean="0">
                <a:latin typeface="IPAゴシック" pitchFamily="49" charset="-128"/>
                <a:ea typeface="IPAゴシック" pitchFamily="49" charset="-128"/>
              </a:rPr>
              <a:t>4.1 </a:t>
            </a:r>
            <a:r>
              <a:rPr lang="en-US" altLang="ja-JP" sz="3200" dirty="0">
                <a:latin typeface="IPAゴシック" pitchFamily="49" charset="-128"/>
                <a:ea typeface="IPAゴシック" pitchFamily="49" charset="-128"/>
              </a:rPr>
              <a:t>-</a:t>
            </a:r>
            <a:r>
              <a:rPr lang="ja-JP" altLang="en-US" sz="3200" dirty="0" smtClean="0">
                <a:latin typeface="IPAゴシック" pitchFamily="49" charset="-128"/>
                <a:ea typeface="IPAゴシック" pitchFamily="49" charset="-128"/>
              </a:rPr>
              <a:t>実験準備</a:t>
            </a:r>
            <a:r>
              <a:rPr lang="en-US" altLang="ja-JP" sz="3200" dirty="0" smtClean="0">
                <a:latin typeface="IPAゴシック" pitchFamily="49" charset="-128"/>
                <a:ea typeface="IPAゴシック" pitchFamily="49" charset="-128"/>
              </a:rPr>
              <a:t>- </a:t>
            </a:r>
            <a:endParaRPr lang="ja-JP" altLang="en-US" sz="3200" dirty="0">
              <a:latin typeface="IPAゴシック" pitchFamily="49" charset="-128"/>
              <a:ea typeface="IPAゴシック" pitchFamily="49" charset="-128"/>
            </a:endParaRPr>
          </a:p>
        </p:txBody>
      </p:sp>
      <p:grpSp>
        <p:nvGrpSpPr>
          <p:cNvPr id="7" name="グループ化 6"/>
          <p:cNvGrpSpPr/>
          <p:nvPr/>
        </p:nvGrpSpPr>
        <p:grpSpPr>
          <a:xfrm>
            <a:off x="440229" y="3707350"/>
            <a:ext cx="4954321" cy="2621373"/>
            <a:chOff x="440229" y="3707350"/>
            <a:chExt cx="4954321" cy="2621373"/>
          </a:xfrm>
        </p:grpSpPr>
        <p:sp>
          <p:nvSpPr>
            <p:cNvPr id="3" name="角丸四角形 2"/>
            <p:cNvSpPr/>
            <p:nvPr/>
          </p:nvSpPr>
          <p:spPr>
            <a:xfrm>
              <a:off x="440229" y="3707350"/>
              <a:ext cx="4954321" cy="262137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" name="正方形/長方形 15"/>
            <p:cNvSpPr/>
            <p:nvPr/>
          </p:nvSpPr>
          <p:spPr>
            <a:xfrm>
              <a:off x="893891" y="4188560"/>
              <a:ext cx="1169770" cy="2122110"/>
            </a:xfrm>
            <a:prstGeom prst="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300" dirty="0" smtClean="0">
                  <a:latin typeface="IPAゴシック" pitchFamily="49" charset="-128"/>
                  <a:ea typeface="IPAゴシック" pitchFamily="49" charset="-128"/>
                </a:rPr>
                <a:t>１０　９</a:t>
              </a:r>
              <a:endParaRPr lang="en-US" altLang="ja-JP" sz="1300" dirty="0">
                <a:latin typeface="IPAゴシック" pitchFamily="49" charset="-128"/>
                <a:ea typeface="IPAゴシック" pitchFamily="49" charset="-128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300" dirty="0" smtClean="0">
                  <a:latin typeface="IPAゴシック" pitchFamily="49" charset="-128"/>
                  <a:ea typeface="IPAゴシック" pitchFamily="49" charset="-128"/>
                </a:rPr>
                <a:t>　０</a:t>
              </a:r>
              <a:r>
                <a:rPr lang="ja-JP" altLang="en-US" sz="1300" dirty="0">
                  <a:latin typeface="IPAゴシック" pitchFamily="49" charset="-128"/>
                  <a:ea typeface="IPAゴシック" pitchFamily="49" charset="-128"/>
                </a:rPr>
                <a:t>　１</a:t>
              </a:r>
              <a:endParaRPr lang="en-US" altLang="ja-JP" sz="1300" dirty="0">
                <a:latin typeface="IPAゴシック" pitchFamily="49" charset="-128"/>
                <a:ea typeface="IPAゴシック" pitchFamily="49" charset="-128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300" dirty="0" smtClean="0">
                  <a:latin typeface="IPAゴシック" pitchFamily="49" charset="-128"/>
                  <a:ea typeface="IPAゴシック" pitchFamily="49" charset="-128"/>
                </a:rPr>
                <a:t>　１</a:t>
              </a:r>
              <a:r>
                <a:rPr lang="ja-JP" altLang="en-US" sz="1300" dirty="0">
                  <a:latin typeface="IPAゴシック" pitchFamily="49" charset="-128"/>
                  <a:ea typeface="IPAゴシック" pitchFamily="49" charset="-128"/>
                </a:rPr>
                <a:t>　２</a:t>
              </a:r>
              <a:endParaRPr lang="en-US" altLang="ja-JP" sz="1300" dirty="0">
                <a:latin typeface="IPAゴシック" pitchFamily="49" charset="-128"/>
                <a:ea typeface="IPAゴシック" pitchFamily="49" charset="-128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300" dirty="0" smtClean="0">
                  <a:latin typeface="IPAゴシック" pitchFamily="49" charset="-128"/>
                  <a:ea typeface="IPAゴシック" pitchFamily="49" charset="-128"/>
                </a:rPr>
                <a:t>　１</a:t>
              </a:r>
              <a:r>
                <a:rPr lang="ja-JP" altLang="en-US" sz="1300" dirty="0">
                  <a:latin typeface="IPAゴシック" pitchFamily="49" charset="-128"/>
                  <a:ea typeface="IPAゴシック" pitchFamily="49" charset="-128"/>
                </a:rPr>
                <a:t>　３</a:t>
              </a:r>
              <a:endParaRPr lang="en-US" altLang="ja-JP" sz="1300" dirty="0">
                <a:latin typeface="IPAゴシック" pitchFamily="49" charset="-128"/>
                <a:ea typeface="IPAゴシック" pitchFamily="49" charset="-128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300" dirty="0" smtClean="0">
                  <a:latin typeface="IPAゴシック" pitchFamily="49" charset="-128"/>
                  <a:ea typeface="IPAゴシック" pitchFamily="49" charset="-128"/>
                </a:rPr>
                <a:t>　３</a:t>
              </a:r>
              <a:r>
                <a:rPr lang="ja-JP" altLang="en-US" sz="1300" dirty="0">
                  <a:latin typeface="IPAゴシック" pitchFamily="49" charset="-128"/>
                  <a:ea typeface="IPAゴシック" pitchFamily="49" charset="-128"/>
                </a:rPr>
                <a:t>　４</a:t>
              </a:r>
              <a:endParaRPr lang="en-US" altLang="ja-JP" sz="1300" dirty="0">
                <a:latin typeface="IPAゴシック" pitchFamily="49" charset="-128"/>
                <a:ea typeface="IPAゴシック" pitchFamily="49" charset="-128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300" dirty="0" smtClean="0">
                  <a:latin typeface="IPAゴシック" pitchFamily="49" charset="-128"/>
                  <a:ea typeface="IPAゴシック" pitchFamily="49" charset="-128"/>
                </a:rPr>
                <a:t>　１</a:t>
              </a:r>
              <a:r>
                <a:rPr lang="ja-JP" altLang="en-US" sz="1300" dirty="0">
                  <a:latin typeface="IPAゴシック" pitchFamily="49" charset="-128"/>
                  <a:ea typeface="IPAゴシック" pitchFamily="49" charset="-128"/>
                </a:rPr>
                <a:t>　５</a:t>
              </a:r>
              <a:endParaRPr lang="en-US" altLang="ja-JP" sz="1300" dirty="0">
                <a:latin typeface="IPAゴシック" pitchFamily="49" charset="-128"/>
                <a:ea typeface="IPAゴシック" pitchFamily="49" charset="-128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300" dirty="0" smtClean="0">
                  <a:latin typeface="IPAゴシック" pitchFamily="49" charset="-128"/>
                  <a:ea typeface="IPAゴシック" pitchFamily="49" charset="-128"/>
                </a:rPr>
                <a:t>　１</a:t>
              </a:r>
              <a:r>
                <a:rPr lang="ja-JP" altLang="en-US" sz="1300" dirty="0">
                  <a:latin typeface="IPAゴシック" pitchFamily="49" charset="-128"/>
                  <a:ea typeface="IPAゴシック" pitchFamily="49" charset="-128"/>
                </a:rPr>
                <a:t>　６</a:t>
              </a:r>
              <a:endParaRPr lang="en-US" altLang="ja-JP" sz="1300" dirty="0">
                <a:latin typeface="IPAゴシック" pitchFamily="49" charset="-128"/>
                <a:ea typeface="IPAゴシック" pitchFamily="49" charset="-128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300" dirty="0" smtClean="0">
                  <a:latin typeface="IPAゴシック" pitchFamily="49" charset="-128"/>
                  <a:ea typeface="IPAゴシック" pitchFamily="49" charset="-128"/>
                </a:rPr>
                <a:t>　６</a:t>
              </a:r>
              <a:r>
                <a:rPr lang="ja-JP" altLang="en-US" sz="1300" dirty="0">
                  <a:latin typeface="IPAゴシック" pitchFamily="49" charset="-128"/>
                  <a:ea typeface="IPAゴシック" pitchFamily="49" charset="-128"/>
                </a:rPr>
                <a:t>　７</a:t>
              </a:r>
              <a:endParaRPr lang="en-US" altLang="ja-JP" sz="1300" dirty="0">
                <a:latin typeface="IPAゴシック" pitchFamily="49" charset="-128"/>
                <a:ea typeface="IPAゴシック" pitchFamily="49" charset="-128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300" dirty="0" smtClean="0">
                  <a:latin typeface="IPAゴシック" pitchFamily="49" charset="-128"/>
                  <a:ea typeface="IPAゴシック" pitchFamily="49" charset="-128"/>
                </a:rPr>
                <a:t>　１</a:t>
              </a:r>
              <a:r>
                <a:rPr lang="ja-JP" altLang="en-US" sz="1300" dirty="0">
                  <a:latin typeface="IPAゴシック" pitchFamily="49" charset="-128"/>
                  <a:ea typeface="IPAゴシック" pitchFamily="49" charset="-128"/>
                </a:rPr>
                <a:t>　８</a:t>
              </a:r>
              <a:endParaRPr lang="en-US" altLang="ja-JP" sz="1300" dirty="0">
                <a:latin typeface="IPAゴシック" pitchFamily="49" charset="-128"/>
                <a:ea typeface="IPAゴシック" pitchFamily="49" charset="-128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300" dirty="0" smtClean="0">
                  <a:latin typeface="IPAゴシック" pitchFamily="49" charset="-128"/>
                  <a:ea typeface="IPAゴシック" pitchFamily="49" charset="-128"/>
                </a:rPr>
                <a:t>　１</a:t>
              </a:r>
              <a:r>
                <a:rPr lang="ja-JP" altLang="en-US" sz="1300" dirty="0">
                  <a:latin typeface="IPAゴシック" pitchFamily="49" charset="-128"/>
                  <a:ea typeface="IPAゴシック" pitchFamily="49" charset="-128"/>
                </a:rPr>
                <a:t>　９</a:t>
              </a:r>
            </a:p>
          </p:txBody>
        </p:sp>
        <p:sp>
          <p:nvSpPr>
            <p:cNvPr id="17" name="正方形/長方形 2"/>
            <p:cNvSpPr>
              <a:spLocks noChangeArrowheads="1"/>
            </p:cNvSpPr>
            <p:nvPr/>
          </p:nvSpPr>
          <p:spPr bwMode="auto">
            <a:xfrm>
              <a:off x="785014" y="3707350"/>
              <a:ext cx="1920719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ja-JP" altLang="en-US" sz="1400" u="sng" dirty="0">
                  <a:latin typeface="IPAゴシック" pitchFamily="49" charset="-128"/>
                  <a:ea typeface="IPAゴシック" pitchFamily="49" charset="-128"/>
                </a:rPr>
                <a:t>最大頂点数</a:t>
              </a:r>
              <a:r>
                <a:rPr lang="en-US" altLang="ja-JP" sz="1400" u="sng" dirty="0">
                  <a:latin typeface="IPAゴシック" pitchFamily="49" charset="-128"/>
                  <a:ea typeface="IPAゴシック" pitchFamily="49" charset="-128"/>
                </a:rPr>
                <a:t>:</a:t>
              </a:r>
              <a:r>
                <a:rPr lang="ja-JP" altLang="en-US" sz="1400" u="sng" dirty="0">
                  <a:latin typeface="IPA Pゴシック" pitchFamily="50" charset="-128"/>
                  <a:ea typeface="IPA Pゴシック" pitchFamily="50" charset="-128"/>
                </a:rPr>
                <a:t>１０</a:t>
              </a:r>
              <a:r>
                <a:rPr lang="ja-JP" altLang="en-US" sz="1400" u="sng" dirty="0">
                  <a:latin typeface="IPAゴシック" pitchFamily="49" charset="-128"/>
                  <a:ea typeface="IPAゴシック" pitchFamily="49" charset="-128"/>
                </a:rPr>
                <a:t>の場合</a:t>
              </a:r>
              <a:endParaRPr lang="ja-JP" altLang="en-US" sz="1400" u="sng" dirty="0"/>
            </a:p>
          </p:txBody>
        </p:sp>
        <p:grpSp>
          <p:nvGrpSpPr>
            <p:cNvPr id="2" name="グループ化 1"/>
            <p:cNvGrpSpPr/>
            <p:nvPr/>
          </p:nvGrpSpPr>
          <p:grpSpPr>
            <a:xfrm>
              <a:off x="2573339" y="4202275"/>
              <a:ext cx="2601182" cy="2069391"/>
              <a:chOff x="1408113" y="3592513"/>
              <a:chExt cx="3235325" cy="2566118"/>
            </a:xfrm>
          </p:grpSpPr>
          <p:sp>
            <p:nvSpPr>
              <p:cNvPr id="18" name="円/楕円 17"/>
              <p:cNvSpPr/>
              <p:nvPr/>
            </p:nvSpPr>
            <p:spPr>
              <a:xfrm>
                <a:off x="1776413" y="3744913"/>
                <a:ext cx="433387" cy="433387"/>
              </a:xfrm>
              <a:prstGeom prst="ellipse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 sz="1600"/>
              </a:p>
            </p:txBody>
          </p:sp>
          <p:sp>
            <p:nvSpPr>
              <p:cNvPr id="19" name="円/楕円 18"/>
              <p:cNvSpPr/>
              <p:nvPr/>
            </p:nvSpPr>
            <p:spPr>
              <a:xfrm>
                <a:off x="1408113" y="5419725"/>
                <a:ext cx="431800" cy="431800"/>
              </a:xfrm>
              <a:prstGeom prst="ellipse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 sz="1600"/>
              </a:p>
            </p:txBody>
          </p:sp>
          <p:sp>
            <p:nvSpPr>
              <p:cNvPr id="20" name="円/楕円 19"/>
              <p:cNvSpPr/>
              <p:nvPr/>
            </p:nvSpPr>
            <p:spPr>
              <a:xfrm>
                <a:off x="2503488" y="5708650"/>
                <a:ext cx="431800" cy="431800"/>
              </a:xfrm>
              <a:prstGeom prst="ellipse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 sz="1600"/>
              </a:p>
            </p:txBody>
          </p:sp>
          <p:cxnSp>
            <p:nvCxnSpPr>
              <p:cNvPr id="21" name="直線コネクタ 20"/>
              <p:cNvCxnSpPr>
                <a:stCxn id="19" idx="7"/>
                <a:endCxn id="30" idx="3"/>
              </p:cNvCxnSpPr>
              <p:nvPr/>
            </p:nvCxnSpPr>
            <p:spPr>
              <a:xfrm flipV="1">
                <a:off x="1776413" y="4908550"/>
                <a:ext cx="1063625" cy="574675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" name="円/楕円 21"/>
              <p:cNvSpPr/>
              <p:nvPr/>
            </p:nvSpPr>
            <p:spPr>
              <a:xfrm>
                <a:off x="3368675" y="5635625"/>
                <a:ext cx="431800" cy="431800"/>
              </a:xfrm>
              <a:prstGeom prst="ellipse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 sz="1600"/>
              </a:p>
            </p:txBody>
          </p:sp>
          <p:sp>
            <p:nvSpPr>
              <p:cNvPr id="23" name="円/楕円 22"/>
              <p:cNvSpPr/>
              <p:nvPr/>
            </p:nvSpPr>
            <p:spPr>
              <a:xfrm>
                <a:off x="4125913" y="5303838"/>
                <a:ext cx="431800" cy="433387"/>
              </a:xfrm>
              <a:prstGeom prst="ellipse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 sz="1600"/>
              </a:p>
            </p:txBody>
          </p:sp>
          <p:sp>
            <p:nvSpPr>
              <p:cNvPr id="24" name="正方形/長方形 23"/>
              <p:cNvSpPr>
                <a:spLocks noChangeArrowheads="1"/>
              </p:cNvSpPr>
              <p:nvPr/>
            </p:nvSpPr>
            <p:spPr bwMode="auto">
              <a:xfrm>
                <a:off x="1487488" y="5453064"/>
                <a:ext cx="273051" cy="4198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algn="ctr"/>
                <a:r>
                  <a:rPr lang="en-US" altLang="ja-JP" sz="1600">
                    <a:latin typeface="IPAゴシック" pitchFamily="49" charset="-128"/>
                    <a:ea typeface="IPAゴシック" pitchFamily="49" charset="-128"/>
                  </a:rPr>
                  <a:t>6</a:t>
                </a:r>
              </a:p>
            </p:txBody>
          </p:sp>
          <p:sp>
            <p:nvSpPr>
              <p:cNvPr id="25" name="正方形/長方形 24"/>
              <p:cNvSpPr>
                <a:spLocks noChangeArrowheads="1"/>
              </p:cNvSpPr>
              <p:nvPr/>
            </p:nvSpPr>
            <p:spPr bwMode="auto">
              <a:xfrm>
                <a:off x="1857375" y="3776663"/>
                <a:ext cx="273051" cy="4198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algn="ctr"/>
                <a:r>
                  <a:rPr lang="en-US" altLang="ja-JP" sz="1600">
                    <a:latin typeface="IPAゴシック" pitchFamily="49" charset="-128"/>
                    <a:ea typeface="IPAゴシック" pitchFamily="49" charset="-128"/>
                  </a:rPr>
                  <a:t>5</a:t>
                </a:r>
              </a:p>
            </p:txBody>
          </p:sp>
          <p:sp>
            <p:nvSpPr>
              <p:cNvPr id="26" name="正方形/長方形 25"/>
              <p:cNvSpPr>
                <a:spLocks noChangeArrowheads="1"/>
              </p:cNvSpPr>
              <p:nvPr/>
            </p:nvSpPr>
            <p:spPr bwMode="auto">
              <a:xfrm>
                <a:off x="4205287" y="5335588"/>
                <a:ext cx="273051" cy="4198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algn="ctr"/>
                <a:r>
                  <a:rPr lang="en-US" altLang="ja-JP" sz="1600">
                    <a:latin typeface="IPAゴシック" pitchFamily="49" charset="-128"/>
                    <a:ea typeface="IPAゴシック" pitchFamily="49" charset="-128"/>
                  </a:rPr>
                  <a:t>9</a:t>
                </a:r>
              </a:p>
            </p:txBody>
          </p:sp>
          <p:sp>
            <p:nvSpPr>
              <p:cNvPr id="27" name="正方形/長方形 26"/>
              <p:cNvSpPr>
                <a:spLocks noChangeArrowheads="1"/>
              </p:cNvSpPr>
              <p:nvPr/>
            </p:nvSpPr>
            <p:spPr bwMode="auto">
              <a:xfrm>
                <a:off x="2582863" y="5738812"/>
                <a:ext cx="273051" cy="4198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algn="ctr"/>
                <a:r>
                  <a:rPr lang="en-US" altLang="ja-JP" sz="1600">
                    <a:latin typeface="IPAゴシック" pitchFamily="49" charset="-128"/>
                    <a:ea typeface="IPAゴシック" pitchFamily="49" charset="-128"/>
                  </a:rPr>
                  <a:t>7</a:t>
                </a:r>
              </a:p>
            </p:txBody>
          </p:sp>
          <p:sp>
            <p:nvSpPr>
              <p:cNvPr id="28" name="正方形/長方形 27"/>
              <p:cNvSpPr>
                <a:spLocks noChangeArrowheads="1"/>
              </p:cNvSpPr>
              <p:nvPr/>
            </p:nvSpPr>
            <p:spPr bwMode="auto">
              <a:xfrm>
                <a:off x="3448050" y="5668962"/>
                <a:ext cx="273051" cy="4198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algn="ctr"/>
                <a:r>
                  <a:rPr lang="en-US" altLang="ja-JP" sz="1600">
                    <a:latin typeface="IPAゴシック" pitchFamily="49" charset="-128"/>
                    <a:ea typeface="IPAゴシック" pitchFamily="49" charset="-128"/>
                  </a:rPr>
                  <a:t>8</a:t>
                </a:r>
              </a:p>
            </p:txBody>
          </p:sp>
          <p:sp>
            <p:nvSpPr>
              <p:cNvPr id="29" name="円/楕円 28"/>
              <p:cNvSpPr/>
              <p:nvPr/>
            </p:nvSpPr>
            <p:spPr>
              <a:xfrm>
                <a:off x="1408113" y="4540250"/>
                <a:ext cx="431800" cy="431800"/>
              </a:xfrm>
              <a:prstGeom prst="ellipse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 sz="1600"/>
              </a:p>
            </p:txBody>
          </p:sp>
          <p:sp>
            <p:nvSpPr>
              <p:cNvPr id="30" name="円/楕円 29"/>
              <p:cNvSpPr/>
              <p:nvPr/>
            </p:nvSpPr>
            <p:spPr>
              <a:xfrm>
                <a:off x="2776538" y="4540250"/>
                <a:ext cx="431800" cy="431800"/>
              </a:xfrm>
              <a:prstGeom prst="ellipse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 sz="1600"/>
              </a:p>
            </p:txBody>
          </p:sp>
          <p:sp>
            <p:nvSpPr>
              <p:cNvPr id="31" name="円/楕円 30"/>
              <p:cNvSpPr/>
              <p:nvPr/>
            </p:nvSpPr>
            <p:spPr>
              <a:xfrm>
                <a:off x="2776538" y="3592513"/>
                <a:ext cx="431800" cy="431800"/>
              </a:xfrm>
              <a:prstGeom prst="ellipse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 sz="1600"/>
              </a:p>
            </p:txBody>
          </p:sp>
          <p:cxnSp>
            <p:nvCxnSpPr>
              <p:cNvPr id="32" name="直線コネクタ 31"/>
              <p:cNvCxnSpPr>
                <a:stCxn id="30" idx="2"/>
                <a:endCxn id="29" idx="6"/>
              </p:cNvCxnSpPr>
              <p:nvPr/>
            </p:nvCxnSpPr>
            <p:spPr>
              <a:xfrm flipH="1">
                <a:off x="1839913" y="4756150"/>
                <a:ext cx="936625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3" name="円/楕円 32"/>
              <p:cNvSpPr/>
              <p:nvPr/>
            </p:nvSpPr>
            <p:spPr>
              <a:xfrm>
                <a:off x="4211638" y="4540250"/>
                <a:ext cx="431800" cy="431800"/>
              </a:xfrm>
              <a:prstGeom prst="ellipse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 sz="1600"/>
              </a:p>
            </p:txBody>
          </p:sp>
          <p:sp>
            <p:nvSpPr>
              <p:cNvPr id="34" name="円/楕円 33"/>
              <p:cNvSpPr/>
              <p:nvPr/>
            </p:nvSpPr>
            <p:spPr>
              <a:xfrm>
                <a:off x="3529013" y="3881438"/>
                <a:ext cx="433387" cy="431800"/>
              </a:xfrm>
              <a:prstGeom prst="ellipse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 sz="1600"/>
              </a:p>
            </p:txBody>
          </p:sp>
          <p:sp>
            <p:nvSpPr>
              <p:cNvPr id="35" name="正方形/長方形 34"/>
              <p:cNvSpPr>
                <a:spLocks noChangeArrowheads="1"/>
              </p:cNvSpPr>
              <p:nvPr/>
            </p:nvSpPr>
            <p:spPr bwMode="auto">
              <a:xfrm>
                <a:off x="2855914" y="4573588"/>
                <a:ext cx="273051" cy="4198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algn="ctr"/>
                <a:r>
                  <a:rPr lang="en-US" altLang="ja-JP" sz="1600">
                    <a:latin typeface="IPAゴシック" pitchFamily="49" charset="-128"/>
                    <a:ea typeface="IPAゴシック" pitchFamily="49" charset="-128"/>
                  </a:rPr>
                  <a:t>1</a:t>
                </a:r>
              </a:p>
            </p:txBody>
          </p:sp>
          <p:sp>
            <p:nvSpPr>
              <p:cNvPr id="36" name="正方形/長方形 35"/>
              <p:cNvSpPr>
                <a:spLocks noChangeArrowheads="1"/>
              </p:cNvSpPr>
              <p:nvPr/>
            </p:nvSpPr>
            <p:spPr bwMode="auto">
              <a:xfrm>
                <a:off x="1487488" y="4572001"/>
                <a:ext cx="273051" cy="4198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algn="ctr"/>
                <a:r>
                  <a:rPr lang="en-US" altLang="ja-JP" sz="1600">
                    <a:latin typeface="IPAゴシック" pitchFamily="49" charset="-128"/>
                    <a:ea typeface="IPAゴシック" pitchFamily="49" charset="-128"/>
                  </a:rPr>
                  <a:t>0</a:t>
                </a:r>
              </a:p>
            </p:txBody>
          </p:sp>
          <p:sp>
            <p:nvSpPr>
              <p:cNvPr id="37" name="正方形/長方形 36"/>
              <p:cNvSpPr>
                <a:spLocks noChangeArrowheads="1"/>
              </p:cNvSpPr>
              <p:nvPr/>
            </p:nvSpPr>
            <p:spPr bwMode="auto">
              <a:xfrm>
                <a:off x="3609975" y="3913187"/>
                <a:ext cx="273051" cy="4198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algn="ctr"/>
                <a:r>
                  <a:rPr lang="en-US" altLang="ja-JP" sz="1600" dirty="0">
                    <a:latin typeface="IPAゴシック" pitchFamily="49" charset="-128"/>
                    <a:ea typeface="IPAゴシック" pitchFamily="49" charset="-128"/>
                  </a:rPr>
                  <a:t>4</a:t>
                </a:r>
              </a:p>
            </p:txBody>
          </p:sp>
          <p:sp>
            <p:nvSpPr>
              <p:cNvPr id="38" name="正方形/長方形 37"/>
              <p:cNvSpPr>
                <a:spLocks noChangeArrowheads="1"/>
              </p:cNvSpPr>
              <p:nvPr/>
            </p:nvSpPr>
            <p:spPr bwMode="auto">
              <a:xfrm>
                <a:off x="2855914" y="3624263"/>
                <a:ext cx="273051" cy="4198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algn="ctr"/>
                <a:r>
                  <a:rPr lang="en-US" altLang="ja-JP" sz="1600" dirty="0">
                    <a:latin typeface="IPAゴシック" pitchFamily="49" charset="-128"/>
                    <a:ea typeface="IPAゴシック" pitchFamily="49" charset="-128"/>
                  </a:rPr>
                  <a:t>2</a:t>
                </a:r>
              </a:p>
            </p:txBody>
          </p:sp>
          <p:sp>
            <p:nvSpPr>
              <p:cNvPr id="39" name="正方形/長方形 38"/>
              <p:cNvSpPr>
                <a:spLocks noChangeArrowheads="1"/>
              </p:cNvSpPr>
              <p:nvPr/>
            </p:nvSpPr>
            <p:spPr bwMode="auto">
              <a:xfrm>
                <a:off x="4291012" y="4573588"/>
                <a:ext cx="273051" cy="4198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algn="ctr"/>
                <a:r>
                  <a:rPr lang="en-US" altLang="ja-JP" sz="1600">
                    <a:latin typeface="IPAゴシック" pitchFamily="49" charset="-128"/>
                    <a:ea typeface="IPAゴシック" pitchFamily="49" charset="-128"/>
                  </a:rPr>
                  <a:t>3</a:t>
                </a:r>
              </a:p>
            </p:txBody>
          </p:sp>
          <p:cxnSp>
            <p:nvCxnSpPr>
              <p:cNvPr id="40" name="直線コネクタ 39"/>
              <p:cNvCxnSpPr>
                <a:stCxn id="31" idx="4"/>
                <a:endCxn id="30" idx="0"/>
              </p:cNvCxnSpPr>
              <p:nvPr/>
            </p:nvCxnSpPr>
            <p:spPr>
              <a:xfrm>
                <a:off x="2992438" y="4024313"/>
                <a:ext cx="0" cy="515937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直線コネクタ 40"/>
              <p:cNvCxnSpPr>
                <a:stCxn id="33" idx="2"/>
                <a:endCxn id="30" idx="6"/>
              </p:cNvCxnSpPr>
              <p:nvPr/>
            </p:nvCxnSpPr>
            <p:spPr>
              <a:xfrm flipH="1">
                <a:off x="3208338" y="4756150"/>
                <a:ext cx="1003300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直線コネクタ 41"/>
              <p:cNvCxnSpPr>
                <a:stCxn id="34" idx="5"/>
                <a:endCxn id="33" idx="1"/>
              </p:cNvCxnSpPr>
              <p:nvPr/>
            </p:nvCxnSpPr>
            <p:spPr>
              <a:xfrm>
                <a:off x="3898900" y="4251325"/>
                <a:ext cx="376238" cy="352425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直線コネクタ 44"/>
              <p:cNvCxnSpPr>
                <a:stCxn id="30" idx="1"/>
                <a:endCxn id="18" idx="5"/>
              </p:cNvCxnSpPr>
              <p:nvPr/>
            </p:nvCxnSpPr>
            <p:spPr>
              <a:xfrm flipH="1" flipV="1">
                <a:off x="2146300" y="4114800"/>
                <a:ext cx="693738" cy="48895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直線コネクタ 45"/>
              <p:cNvCxnSpPr>
                <a:stCxn id="20" idx="2"/>
                <a:endCxn id="19" idx="6"/>
              </p:cNvCxnSpPr>
              <p:nvPr/>
            </p:nvCxnSpPr>
            <p:spPr>
              <a:xfrm flipH="1" flipV="1">
                <a:off x="1839913" y="5635625"/>
                <a:ext cx="663575" cy="288925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直線コネクタ 47"/>
              <p:cNvCxnSpPr>
                <a:stCxn id="30" idx="4"/>
                <a:endCxn id="22" idx="1"/>
              </p:cNvCxnSpPr>
              <p:nvPr/>
            </p:nvCxnSpPr>
            <p:spPr>
              <a:xfrm>
                <a:off x="2992438" y="4972050"/>
                <a:ext cx="438150" cy="727075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直線コネクタ 48"/>
              <p:cNvCxnSpPr>
                <a:stCxn id="30" idx="5"/>
                <a:endCxn id="23" idx="1"/>
              </p:cNvCxnSpPr>
              <p:nvPr/>
            </p:nvCxnSpPr>
            <p:spPr>
              <a:xfrm>
                <a:off x="3144838" y="4908550"/>
                <a:ext cx="1042987" cy="458788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2" name="正方形/長方形 2"/>
            <p:cNvSpPr>
              <a:spLocks noChangeArrowheads="1"/>
            </p:cNvSpPr>
            <p:nvPr/>
          </p:nvSpPr>
          <p:spPr bwMode="auto">
            <a:xfrm>
              <a:off x="785014" y="3911575"/>
              <a:ext cx="862716" cy="290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ja-JP" altLang="en-US" sz="1400" u="sng" dirty="0" smtClean="0">
                  <a:latin typeface="IPAゴシック" pitchFamily="49" charset="-128"/>
                  <a:ea typeface="IPAゴシック" pitchFamily="49" charset="-128"/>
                </a:rPr>
                <a:t>テキスト</a:t>
              </a:r>
              <a:endParaRPr lang="ja-JP" altLang="en-US" sz="1400" u="sng" dirty="0">
                <a:latin typeface="IPAゴシック" pitchFamily="49" charset="-128"/>
                <a:ea typeface="IPAゴシック" pitchFamily="49" charset="-128"/>
              </a:endParaRPr>
            </a:p>
          </p:txBody>
        </p:sp>
        <p:sp>
          <p:nvSpPr>
            <p:cNvPr id="53" name="正方形/長方形 2"/>
            <p:cNvSpPr>
              <a:spLocks noChangeArrowheads="1"/>
            </p:cNvSpPr>
            <p:nvPr/>
          </p:nvSpPr>
          <p:spPr bwMode="auto">
            <a:xfrm>
              <a:off x="2280108" y="3922298"/>
              <a:ext cx="691153" cy="290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ja-JP" altLang="en-US" sz="1400" u="sng" dirty="0">
                  <a:latin typeface="IPAゴシック" pitchFamily="49" charset="-128"/>
                  <a:ea typeface="IPAゴシック" pitchFamily="49" charset="-128"/>
                </a:rPr>
                <a:t>グラフ</a:t>
              </a:r>
            </a:p>
          </p:txBody>
        </p:sp>
      </p:grpSp>
      <p:sp>
        <p:nvSpPr>
          <p:cNvPr id="44" name="Rectangle 6"/>
          <p:cNvSpPr>
            <a:spLocks noGrp="1" noChangeArrowheads="1"/>
          </p:cNvSpPr>
          <p:nvPr>
            <p:ph type="ftr" sz="quarter" idx="4294967295"/>
          </p:nvPr>
        </p:nvSpPr>
        <p:spPr>
          <a:xfrm>
            <a:off x="-23307" y="6480720"/>
            <a:ext cx="8651063" cy="260648"/>
          </a:xfrm>
          <a:prstGeom prst="rect">
            <a:avLst/>
          </a:prstGeom>
          <a:ln/>
        </p:spPr>
        <p:txBody>
          <a:bodyPr/>
          <a:lstStyle>
            <a:lvl1pPr algn="l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ja-JP" altLang="en-US" sz="1100" smtClean="0"/>
              <a:t>修正版</a:t>
            </a:r>
            <a:r>
              <a:rPr lang="en-US" altLang="ja-JP" sz="1100" smtClean="0"/>
              <a:t>BA</a:t>
            </a:r>
            <a:r>
              <a:rPr lang="ja-JP" altLang="en-US" sz="1100" smtClean="0"/>
              <a:t>モデルで生成したネットワークのスケールフリー性判定計算実験　　　卒業演習発表会　　　田中勇歩（谷聖一研究室）</a:t>
            </a:r>
            <a:endParaRPr lang="ja-JP" altLang="en-US" sz="1100" dirty="0"/>
          </a:p>
        </p:txBody>
      </p:sp>
      <p:sp>
        <p:nvSpPr>
          <p:cNvPr id="43" name="スライド番号プレースホルダー 6"/>
          <p:cNvSpPr>
            <a:spLocks noGrp="1"/>
          </p:cNvSpPr>
          <p:nvPr>
            <p:ph type="sldNum" sz="quarter" idx="12"/>
          </p:nvPr>
        </p:nvSpPr>
        <p:spPr bwMode="auto">
          <a:xfrm>
            <a:off x="8234063" y="6453188"/>
            <a:ext cx="874441" cy="4048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B4DD223-A1D0-4DE8-AFD0-D99F82140F00}" type="slidenum">
              <a:rPr lang="ja-JP" altLang="en-US" smtClean="0">
                <a:solidFill>
                  <a:schemeClr val="bg1"/>
                </a:solidFill>
                <a:latin typeface="IPAゴシック" pitchFamily="49" charset="-128"/>
                <a:ea typeface="IPAゴシック" pitchFamily="49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38</a:t>
            </a:fld>
            <a:r>
              <a:rPr lang="en-US" altLang="ja-JP" dirty="0" smtClean="0">
                <a:solidFill>
                  <a:schemeClr val="bg1"/>
                </a:solidFill>
                <a:latin typeface="IPAゴシック" pitchFamily="49" charset="-128"/>
                <a:ea typeface="IPAゴシック" pitchFamily="49" charset="-128"/>
              </a:rPr>
              <a:t>/78</a:t>
            </a:r>
            <a:endParaRPr lang="ja-JP" altLang="en-US" dirty="0">
              <a:solidFill>
                <a:schemeClr val="bg1"/>
              </a:solidFill>
              <a:latin typeface="IPAゴシック" pitchFamily="49" charset="-128"/>
              <a:ea typeface="IPAゴシック" pitchFamily="49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テキスト ボックス 38"/>
          <p:cNvSpPr txBox="1">
            <a:spLocks noChangeArrowheads="1"/>
          </p:cNvSpPr>
          <p:nvPr/>
        </p:nvSpPr>
        <p:spPr bwMode="auto">
          <a:xfrm>
            <a:off x="468313" y="620713"/>
            <a:ext cx="80645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9pPr>
          </a:lstStyle>
          <a:p>
            <a:r>
              <a:rPr lang="en-US" altLang="ja-JP" sz="3200" dirty="0" smtClean="0">
                <a:latin typeface="IPAゴシック" pitchFamily="49" charset="-128"/>
                <a:ea typeface="IPAゴシック" pitchFamily="49" charset="-128"/>
              </a:rPr>
              <a:t>4.1 </a:t>
            </a:r>
            <a:r>
              <a:rPr lang="en-US" altLang="ja-JP" sz="3200" dirty="0">
                <a:latin typeface="IPAゴシック" pitchFamily="49" charset="-128"/>
                <a:ea typeface="IPAゴシック" pitchFamily="49" charset="-128"/>
              </a:rPr>
              <a:t>-</a:t>
            </a:r>
            <a:r>
              <a:rPr lang="ja-JP" altLang="en-US" sz="3200" dirty="0" smtClean="0">
                <a:latin typeface="IPAゴシック" pitchFamily="49" charset="-128"/>
                <a:ea typeface="IPAゴシック" pitchFamily="49" charset="-128"/>
              </a:rPr>
              <a:t>実験準備</a:t>
            </a:r>
            <a:r>
              <a:rPr lang="en-US" altLang="ja-JP" sz="3200" dirty="0" smtClean="0">
                <a:latin typeface="IPAゴシック" pitchFamily="49" charset="-128"/>
                <a:ea typeface="IPAゴシック" pitchFamily="49" charset="-128"/>
              </a:rPr>
              <a:t>- </a:t>
            </a:r>
            <a:endParaRPr lang="ja-JP" altLang="en-US" sz="3200" dirty="0">
              <a:latin typeface="IPAゴシック" pitchFamily="49" charset="-128"/>
              <a:ea typeface="IPAゴシック" pitchFamily="49" charset="-128"/>
            </a:endParaRPr>
          </a:p>
        </p:txBody>
      </p:sp>
      <p:sp>
        <p:nvSpPr>
          <p:cNvPr id="18" name="正方形/長方形 8"/>
          <p:cNvSpPr>
            <a:spLocks noChangeArrowheads="1"/>
          </p:cNvSpPr>
          <p:nvPr/>
        </p:nvSpPr>
        <p:spPr bwMode="auto">
          <a:xfrm>
            <a:off x="473075" y="1484784"/>
            <a:ext cx="8203381" cy="1054135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16200000" scaled="1"/>
            <a:tileRect/>
          </a:gradFill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ts val="2500"/>
              </a:lnSpc>
            </a:pPr>
            <a:r>
              <a:rPr lang="ja-JP" altLang="en-US" sz="2200" u="sng" dirty="0">
                <a:latin typeface="IPAゴシック" pitchFamily="49" charset="-128"/>
                <a:ea typeface="IPAゴシック" pitchFamily="49" charset="-128"/>
              </a:rPr>
              <a:t>プログラム内での次数の格納の仕方</a:t>
            </a:r>
            <a:endParaRPr lang="en-US" altLang="ja-JP" sz="2200" u="sng" dirty="0">
              <a:latin typeface="IPAゴシック" pitchFamily="49" charset="-128"/>
              <a:ea typeface="IPAゴシック" pitchFamily="49" charset="-128"/>
            </a:endParaRPr>
          </a:p>
          <a:p>
            <a:pPr>
              <a:lnSpc>
                <a:spcPts val="2500"/>
              </a:lnSpc>
            </a:pPr>
            <a:r>
              <a:rPr lang="ja-JP" altLang="en-US" sz="2200" dirty="0" smtClean="0">
                <a:latin typeface="IPAゴシック" pitchFamily="49" charset="-128"/>
                <a:ea typeface="IPAゴシック" pitchFamily="49" charset="-128"/>
              </a:rPr>
              <a:t>最大頂点数まで</a:t>
            </a:r>
            <a:r>
              <a:rPr lang="en-US" altLang="ja-JP" sz="2200" dirty="0" smtClean="0">
                <a:latin typeface="IPAゴシック" pitchFamily="49" charset="-128"/>
                <a:ea typeface="IPAゴシック" pitchFamily="49" charset="-128"/>
              </a:rPr>
              <a:t>､</a:t>
            </a:r>
            <a:r>
              <a:rPr lang="ja-JP" altLang="en-US" sz="2200" dirty="0" smtClean="0">
                <a:latin typeface="IPAゴシック" pitchFamily="49" charset="-128"/>
                <a:ea typeface="IPAゴシック" pitchFamily="49" charset="-128"/>
              </a:rPr>
              <a:t>各頂点がどの</a:t>
            </a:r>
            <a:r>
              <a:rPr lang="ja-JP" altLang="en-US" sz="2200" dirty="0">
                <a:latin typeface="IPAゴシック" pitchFamily="49" charset="-128"/>
                <a:ea typeface="IPAゴシック" pitchFamily="49" charset="-128"/>
              </a:rPr>
              <a:t>頂点に枝を張ったの</a:t>
            </a:r>
            <a:r>
              <a:rPr lang="ja-JP" altLang="en-US" sz="2200" dirty="0" smtClean="0">
                <a:latin typeface="IPAゴシック" pitchFamily="49" charset="-128"/>
                <a:ea typeface="IPAゴシック" pitchFamily="49" charset="-128"/>
              </a:rPr>
              <a:t>か読み取り</a:t>
            </a:r>
            <a:r>
              <a:rPr lang="en-US" altLang="ja-JP" sz="2200" dirty="0" smtClean="0">
                <a:latin typeface="IPAゴシック" pitchFamily="49" charset="-128"/>
                <a:ea typeface="IPAゴシック" pitchFamily="49" charset="-128"/>
              </a:rPr>
              <a:t>､</a:t>
            </a:r>
            <a:r>
              <a:rPr lang="ja-JP" altLang="en-US" sz="2200" dirty="0" smtClean="0">
                <a:latin typeface="IPAゴシック" pitchFamily="49" charset="-128"/>
                <a:ea typeface="IPAゴシック" pitchFamily="49" charset="-128"/>
              </a:rPr>
              <a:t>プログラム内</a:t>
            </a:r>
            <a:r>
              <a:rPr lang="ja-JP" altLang="en-US" sz="2200" dirty="0">
                <a:latin typeface="IPAゴシック" pitchFamily="49" charset="-128"/>
                <a:ea typeface="IPAゴシック" pitchFamily="49" charset="-128"/>
              </a:rPr>
              <a:t>に</a:t>
            </a:r>
            <a:r>
              <a:rPr lang="ja-JP" altLang="en-US" sz="2200" dirty="0" smtClean="0">
                <a:latin typeface="IPAゴシック" pitchFamily="49" charset="-128"/>
                <a:ea typeface="IPAゴシック" pitchFamily="49" charset="-128"/>
              </a:rPr>
              <a:t>格納</a:t>
            </a:r>
            <a:endParaRPr lang="en-US" altLang="ja-JP" sz="2200" u="sng" dirty="0">
              <a:latin typeface="IPAゴシック" pitchFamily="49" charset="-128"/>
              <a:ea typeface="IPAゴシック" pitchFamily="49" charset="-128"/>
            </a:endParaRPr>
          </a:p>
        </p:txBody>
      </p:sp>
      <p:sp>
        <p:nvSpPr>
          <p:cNvPr id="61" name="角丸四角形 60"/>
          <p:cNvSpPr/>
          <p:nvPr/>
        </p:nvSpPr>
        <p:spPr>
          <a:xfrm>
            <a:off x="440229" y="2708920"/>
            <a:ext cx="6220003" cy="3551246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" name="正方形/長方形 61"/>
          <p:cNvSpPr/>
          <p:nvPr/>
        </p:nvSpPr>
        <p:spPr>
          <a:xfrm>
            <a:off x="772544" y="3397844"/>
            <a:ext cx="1400604" cy="2708434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700" dirty="0" smtClean="0">
                <a:latin typeface="IPAゴシック" pitchFamily="49" charset="-128"/>
                <a:ea typeface="IPAゴシック" pitchFamily="49" charset="-128"/>
              </a:rPr>
              <a:t>１０　９</a:t>
            </a:r>
            <a:endParaRPr lang="en-US" altLang="ja-JP" sz="1700" dirty="0">
              <a:latin typeface="IPAゴシック" pitchFamily="49" charset="-128"/>
              <a:ea typeface="IPAゴシック" pitchFamily="49" charset="-128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700" dirty="0" smtClean="0">
                <a:latin typeface="IPAゴシック" pitchFamily="49" charset="-128"/>
                <a:ea typeface="IPAゴシック" pitchFamily="49" charset="-128"/>
              </a:rPr>
              <a:t>　０</a:t>
            </a:r>
            <a:r>
              <a:rPr lang="ja-JP" altLang="en-US" sz="1700" dirty="0">
                <a:latin typeface="IPAゴシック" pitchFamily="49" charset="-128"/>
                <a:ea typeface="IPAゴシック" pitchFamily="49" charset="-128"/>
              </a:rPr>
              <a:t>　１</a:t>
            </a:r>
            <a:endParaRPr lang="en-US" altLang="ja-JP" sz="1700" dirty="0">
              <a:latin typeface="IPAゴシック" pitchFamily="49" charset="-128"/>
              <a:ea typeface="IPAゴシック" pitchFamily="49" charset="-128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700" dirty="0" smtClean="0">
                <a:latin typeface="IPAゴシック" pitchFamily="49" charset="-128"/>
                <a:ea typeface="IPAゴシック" pitchFamily="49" charset="-128"/>
              </a:rPr>
              <a:t>　１</a:t>
            </a:r>
            <a:r>
              <a:rPr lang="ja-JP" altLang="en-US" sz="1700" dirty="0">
                <a:latin typeface="IPAゴシック" pitchFamily="49" charset="-128"/>
                <a:ea typeface="IPAゴシック" pitchFamily="49" charset="-128"/>
              </a:rPr>
              <a:t>　２</a:t>
            </a:r>
            <a:endParaRPr lang="en-US" altLang="ja-JP" sz="1700" dirty="0">
              <a:latin typeface="IPAゴシック" pitchFamily="49" charset="-128"/>
              <a:ea typeface="IPAゴシック" pitchFamily="49" charset="-128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700" dirty="0" smtClean="0">
                <a:latin typeface="IPAゴシック" pitchFamily="49" charset="-128"/>
                <a:ea typeface="IPAゴシック" pitchFamily="49" charset="-128"/>
              </a:rPr>
              <a:t>　１</a:t>
            </a:r>
            <a:r>
              <a:rPr lang="ja-JP" altLang="en-US" sz="1700" dirty="0">
                <a:latin typeface="IPAゴシック" pitchFamily="49" charset="-128"/>
                <a:ea typeface="IPAゴシック" pitchFamily="49" charset="-128"/>
              </a:rPr>
              <a:t>　３</a:t>
            </a:r>
            <a:endParaRPr lang="en-US" altLang="ja-JP" sz="1700" dirty="0">
              <a:latin typeface="IPAゴシック" pitchFamily="49" charset="-128"/>
              <a:ea typeface="IPAゴシック" pitchFamily="49" charset="-128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700" dirty="0" smtClean="0">
                <a:latin typeface="IPAゴシック" pitchFamily="49" charset="-128"/>
                <a:ea typeface="IPAゴシック" pitchFamily="49" charset="-128"/>
              </a:rPr>
              <a:t>　３</a:t>
            </a:r>
            <a:r>
              <a:rPr lang="ja-JP" altLang="en-US" sz="1700" dirty="0">
                <a:latin typeface="IPAゴシック" pitchFamily="49" charset="-128"/>
                <a:ea typeface="IPAゴシック" pitchFamily="49" charset="-128"/>
              </a:rPr>
              <a:t>　４</a:t>
            </a:r>
            <a:endParaRPr lang="en-US" altLang="ja-JP" sz="1700" dirty="0">
              <a:latin typeface="IPAゴシック" pitchFamily="49" charset="-128"/>
              <a:ea typeface="IPAゴシック" pitchFamily="49" charset="-128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700" dirty="0" smtClean="0">
                <a:latin typeface="IPAゴシック" pitchFamily="49" charset="-128"/>
                <a:ea typeface="IPAゴシック" pitchFamily="49" charset="-128"/>
              </a:rPr>
              <a:t>　１</a:t>
            </a:r>
            <a:r>
              <a:rPr lang="ja-JP" altLang="en-US" sz="1700" dirty="0">
                <a:latin typeface="IPAゴシック" pitchFamily="49" charset="-128"/>
                <a:ea typeface="IPAゴシック" pitchFamily="49" charset="-128"/>
              </a:rPr>
              <a:t>　５</a:t>
            </a:r>
            <a:endParaRPr lang="en-US" altLang="ja-JP" sz="1700" dirty="0">
              <a:latin typeface="IPAゴシック" pitchFamily="49" charset="-128"/>
              <a:ea typeface="IPAゴシック" pitchFamily="49" charset="-128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700" dirty="0" smtClean="0">
                <a:latin typeface="IPAゴシック" pitchFamily="49" charset="-128"/>
                <a:ea typeface="IPAゴシック" pitchFamily="49" charset="-128"/>
              </a:rPr>
              <a:t>　１</a:t>
            </a:r>
            <a:r>
              <a:rPr lang="ja-JP" altLang="en-US" sz="1700" dirty="0">
                <a:latin typeface="IPAゴシック" pitchFamily="49" charset="-128"/>
                <a:ea typeface="IPAゴシック" pitchFamily="49" charset="-128"/>
              </a:rPr>
              <a:t>　６</a:t>
            </a:r>
            <a:endParaRPr lang="en-US" altLang="ja-JP" sz="1700" dirty="0">
              <a:latin typeface="IPAゴシック" pitchFamily="49" charset="-128"/>
              <a:ea typeface="IPAゴシック" pitchFamily="49" charset="-128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700" dirty="0" smtClean="0">
                <a:latin typeface="IPAゴシック" pitchFamily="49" charset="-128"/>
                <a:ea typeface="IPAゴシック" pitchFamily="49" charset="-128"/>
              </a:rPr>
              <a:t>　６</a:t>
            </a:r>
            <a:r>
              <a:rPr lang="ja-JP" altLang="en-US" sz="1700" dirty="0">
                <a:latin typeface="IPAゴシック" pitchFamily="49" charset="-128"/>
                <a:ea typeface="IPAゴシック" pitchFamily="49" charset="-128"/>
              </a:rPr>
              <a:t>　７</a:t>
            </a:r>
            <a:endParaRPr lang="en-US" altLang="ja-JP" sz="1700" dirty="0">
              <a:latin typeface="IPAゴシック" pitchFamily="49" charset="-128"/>
              <a:ea typeface="IPAゴシック" pitchFamily="49" charset="-128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700" dirty="0" smtClean="0">
                <a:latin typeface="IPAゴシック" pitchFamily="49" charset="-128"/>
                <a:ea typeface="IPAゴシック" pitchFamily="49" charset="-128"/>
              </a:rPr>
              <a:t>　１</a:t>
            </a:r>
            <a:r>
              <a:rPr lang="ja-JP" altLang="en-US" sz="1700" dirty="0">
                <a:latin typeface="IPAゴシック" pitchFamily="49" charset="-128"/>
                <a:ea typeface="IPAゴシック" pitchFamily="49" charset="-128"/>
              </a:rPr>
              <a:t>　８</a:t>
            </a:r>
            <a:endParaRPr lang="en-US" altLang="ja-JP" sz="1700" dirty="0">
              <a:latin typeface="IPAゴシック" pitchFamily="49" charset="-128"/>
              <a:ea typeface="IPAゴシック" pitchFamily="49" charset="-128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700" dirty="0" smtClean="0">
                <a:latin typeface="IPAゴシック" pitchFamily="49" charset="-128"/>
                <a:ea typeface="IPAゴシック" pitchFamily="49" charset="-128"/>
              </a:rPr>
              <a:t>　１</a:t>
            </a:r>
            <a:r>
              <a:rPr lang="ja-JP" altLang="en-US" sz="1700" dirty="0">
                <a:latin typeface="IPAゴシック" pitchFamily="49" charset="-128"/>
                <a:ea typeface="IPAゴシック" pitchFamily="49" charset="-128"/>
              </a:rPr>
              <a:t>　９</a:t>
            </a:r>
          </a:p>
        </p:txBody>
      </p:sp>
      <p:sp>
        <p:nvSpPr>
          <p:cNvPr id="63" name="正方形/長方形 2"/>
          <p:cNvSpPr>
            <a:spLocks noChangeArrowheads="1"/>
          </p:cNvSpPr>
          <p:nvPr/>
        </p:nvSpPr>
        <p:spPr bwMode="auto">
          <a:xfrm>
            <a:off x="642182" y="2780928"/>
            <a:ext cx="24176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ja-JP" altLang="en-US" u="sng" dirty="0">
                <a:latin typeface="IPAゴシック" pitchFamily="49" charset="-128"/>
                <a:ea typeface="IPAゴシック" pitchFamily="49" charset="-128"/>
              </a:rPr>
              <a:t>最大頂点数</a:t>
            </a:r>
            <a:r>
              <a:rPr lang="en-US" altLang="ja-JP" u="sng" dirty="0">
                <a:latin typeface="IPAゴシック" pitchFamily="49" charset="-128"/>
                <a:ea typeface="IPAゴシック" pitchFamily="49" charset="-128"/>
              </a:rPr>
              <a:t>:</a:t>
            </a:r>
            <a:r>
              <a:rPr lang="ja-JP" altLang="en-US" u="sng" dirty="0">
                <a:latin typeface="IPA Pゴシック" pitchFamily="50" charset="-128"/>
                <a:ea typeface="IPA Pゴシック" pitchFamily="50" charset="-128"/>
              </a:rPr>
              <a:t>１０</a:t>
            </a:r>
            <a:r>
              <a:rPr lang="ja-JP" altLang="en-US" u="sng" dirty="0">
                <a:latin typeface="IPAゴシック" pitchFamily="49" charset="-128"/>
                <a:ea typeface="IPAゴシック" pitchFamily="49" charset="-128"/>
              </a:rPr>
              <a:t>の場合</a:t>
            </a:r>
            <a:endParaRPr lang="ja-JP" altLang="en-US" u="sng" dirty="0"/>
          </a:p>
        </p:txBody>
      </p:sp>
      <p:sp>
        <p:nvSpPr>
          <p:cNvPr id="65" name="正方形/長方形 2"/>
          <p:cNvSpPr>
            <a:spLocks noChangeArrowheads="1"/>
          </p:cNvSpPr>
          <p:nvPr/>
        </p:nvSpPr>
        <p:spPr bwMode="auto">
          <a:xfrm>
            <a:off x="642182" y="3042747"/>
            <a:ext cx="110799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ja-JP" altLang="en-US" u="sng" dirty="0">
                <a:latin typeface="IPAゴシック" pitchFamily="49" charset="-128"/>
                <a:ea typeface="IPAゴシック" pitchFamily="49" charset="-128"/>
              </a:rPr>
              <a:t>テキスト</a:t>
            </a:r>
          </a:p>
        </p:txBody>
      </p:sp>
      <p:grpSp>
        <p:nvGrpSpPr>
          <p:cNvPr id="2" name="グループ化 1"/>
          <p:cNvGrpSpPr/>
          <p:nvPr/>
        </p:nvGrpSpPr>
        <p:grpSpPr>
          <a:xfrm>
            <a:off x="3479725" y="3028897"/>
            <a:ext cx="2867008" cy="3123333"/>
            <a:chOff x="3479725" y="3028897"/>
            <a:chExt cx="2867008" cy="3123333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54444" y="3393448"/>
              <a:ext cx="2592289" cy="27587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2592" name="正方形/長方形 40"/>
            <p:cNvSpPr>
              <a:spLocks noChangeArrowheads="1"/>
            </p:cNvSpPr>
            <p:nvPr/>
          </p:nvSpPr>
          <p:spPr bwMode="auto">
            <a:xfrm>
              <a:off x="3479725" y="3028897"/>
              <a:ext cx="768845" cy="383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>
                <a:lnSpc>
                  <a:spcPts val="2500"/>
                </a:lnSpc>
              </a:pPr>
              <a:r>
                <a:rPr lang="ja-JP" altLang="en-US" dirty="0">
                  <a:latin typeface="IPAゴシック" pitchFamily="49" charset="-128"/>
                  <a:ea typeface="IPAゴシック" pitchFamily="49" charset="-128"/>
                </a:rPr>
                <a:t>頂点</a:t>
              </a:r>
              <a:endParaRPr lang="en-US" altLang="ja-JP" dirty="0">
                <a:latin typeface="IPAゴシック" pitchFamily="49" charset="-128"/>
                <a:ea typeface="IPAゴシック" pitchFamily="49" charset="-128"/>
              </a:endParaRPr>
            </a:p>
          </p:txBody>
        </p:sp>
        <p:sp>
          <p:nvSpPr>
            <p:cNvPr id="62593" name="正方形/長方形 41"/>
            <p:cNvSpPr>
              <a:spLocks noChangeArrowheads="1"/>
            </p:cNvSpPr>
            <p:nvPr/>
          </p:nvSpPr>
          <p:spPr bwMode="auto">
            <a:xfrm>
              <a:off x="4173246" y="3028897"/>
              <a:ext cx="2088401" cy="383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>
                <a:lnSpc>
                  <a:spcPts val="2500"/>
                </a:lnSpc>
              </a:pPr>
              <a:r>
                <a:rPr lang="ja-JP" altLang="en-US" dirty="0">
                  <a:latin typeface="IPAゴシック" pitchFamily="49" charset="-128"/>
                  <a:ea typeface="IPAゴシック" pitchFamily="49" charset="-128"/>
                </a:rPr>
                <a:t>頂点へのポインタ</a:t>
              </a:r>
              <a:endParaRPr lang="en-US" altLang="ja-JP" dirty="0">
                <a:latin typeface="IPAゴシック" pitchFamily="49" charset="-128"/>
                <a:ea typeface="IPAゴシック" pitchFamily="49" charset="-128"/>
              </a:endParaRPr>
            </a:p>
          </p:txBody>
        </p:sp>
      </p:grpSp>
      <p:sp>
        <p:nvSpPr>
          <p:cNvPr id="96" name="右矢印 95"/>
          <p:cNvSpPr/>
          <p:nvPr/>
        </p:nvSpPr>
        <p:spPr>
          <a:xfrm>
            <a:off x="2674325" y="4391399"/>
            <a:ext cx="647700" cy="510431"/>
          </a:xfrm>
          <a:prstGeom prst="rightArrow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98" name="正方形/長方形 2"/>
          <p:cNvSpPr>
            <a:spLocks noChangeArrowheads="1"/>
          </p:cNvSpPr>
          <p:nvPr/>
        </p:nvSpPr>
        <p:spPr bwMode="auto">
          <a:xfrm>
            <a:off x="2229418" y="3789040"/>
            <a:ext cx="1492716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ja-JP" altLang="en-US" sz="1700" dirty="0" smtClean="0">
                <a:latin typeface="IPAゴシック" pitchFamily="49" charset="-128"/>
                <a:ea typeface="IPAゴシック" pitchFamily="49" charset="-128"/>
              </a:rPr>
              <a:t>プログラム内</a:t>
            </a:r>
            <a:r>
              <a:rPr lang="en-US" altLang="ja-JP" sz="1700" dirty="0" smtClean="0">
                <a:latin typeface="IPAゴシック" pitchFamily="49" charset="-128"/>
                <a:ea typeface="IPAゴシック" pitchFamily="49" charset="-128"/>
              </a:rPr>
              <a:t/>
            </a:r>
            <a:br>
              <a:rPr lang="en-US" altLang="ja-JP" sz="1700" dirty="0" smtClean="0">
                <a:latin typeface="IPAゴシック" pitchFamily="49" charset="-128"/>
                <a:ea typeface="IPAゴシック" pitchFamily="49" charset="-128"/>
              </a:rPr>
            </a:br>
            <a:r>
              <a:rPr lang="ja-JP" altLang="en-US" sz="1700" dirty="0" smtClean="0">
                <a:latin typeface="IPAゴシック" pitchFamily="49" charset="-128"/>
                <a:ea typeface="IPAゴシック" pitchFamily="49" charset="-128"/>
              </a:rPr>
              <a:t>に格納</a:t>
            </a:r>
            <a:endParaRPr lang="ja-JP" altLang="en-US" sz="1700" dirty="0">
              <a:latin typeface="IPAゴシック" pitchFamily="49" charset="-128"/>
              <a:ea typeface="IPAゴシック" pitchFamily="49" charset="-128"/>
            </a:endParaRPr>
          </a:p>
        </p:txBody>
      </p:sp>
      <p:sp>
        <p:nvSpPr>
          <p:cNvPr id="99" name="右矢印 98"/>
          <p:cNvSpPr/>
          <p:nvPr/>
        </p:nvSpPr>
        <p:spPr>
          <a:xfrm>
            <a:off x="6444208" y="5222825"/>
            <a:ext cx="2623814" cy="654447"/>
          </a:xfrm>
          <a:prstGeom prst="rightArrow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102" name="右矢印 101"/>
          <p:cNvSpPr/>
          <p:nvPr/>
        </p:nvSpPr>
        <p:spPr>
          <a:xfrm>
            <a:off x="6444209" y="3638649"/>
            <a:ext cx="648072" cy="654447"/>
          </a:xfrm>
          <a:prstGeom prst="rightArrow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104" name="正方形/長方形 2"/>
          <p:cNvSpPr>
            <a:spLocks noChangeArrowheads="1"/>
          </p:cNvSpPr>
          <p:nvPr/>
        </p:nvSpPr>
        <p:spPr bwMode="auto">
          <a:xfrm>
            <a:off x="6610070" y="4962654"/>
            <a:ext cx="225724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ja-JP" altLang="en-US" sz="1600" dirty="0" smtClean="0">
                <a:latin typeface="IPAゴシック" pitchFamily="49" charset="-128"/>
                <a:ea typeface="IPAゴシック" pitchFamily="49" charset="-128"/>
              </a:rPr>
              <a:t>他のプログラムで使用</a:t>
            </a:r>
            <a:endParaRPr lang="ja-JP" altLang="en-US" sz="1600" dirty="0">
              <a:latin typeface="IPAゴシック" pitchFamily="49" charset="-128"/>
              <a:ea typeface="IPAゴシック" pitchFamily="49" charset="-128"/>
            </a:endParaRPr>
          </a:p>
        </p:txBody>
      </p:sp>
      <p:sp>
        <p:nvSpPr>
          <p:cNvPr id="20" name="Rectangle 6"/>
          <p:cNvSpPr>
            <a:spLocks noGrp="1" noChangeArrowheads="1"/>
          </p:cNvSpPr>
          <p:nvPr>
            <p:ph type="ftr" sz="quarter" idx="4294967295"/>
          </p:nvPr>
        </p:nvSpPr>
        <p:spPr>
          <a:xfrm>
            <a:off x="-23307" y="6480720"/>
            <a:ext cx="8651063" cy="260648"/>
          </a:xfrm>
          <a:prstGeom prst="rect">
            <a:avLst/>
          </a:prstGeom>
          <a:ln/>
        </p:spPr>
        <p:txBody>
          <a:bodyPr/>
          <a:lstStyle>
            <a:lvl1pPr algn="l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ja-JP" altLang="en-US" sz="1100" smtClean="0"/>
              <a:t>修正版</a:t>
            </a:r>
            <a:r>
              <a:rPr lang="en-US" altLang="ja-JP" sz="1100" smtClean="0"/>
              <a:t>BA</a:t>
            </a:r>
            <a:r>
              <a:rPr lang="ja-JP" altLang="en-US" sz="1100" smtClean="0"/>
              <a:t>モデルで生成したネットワークのスケールフリー性判定計算実験　　　卒業演習発表会　　　田中勇歩（谷聖一研究室）</a:t>
            </a:r>
            <a:endParaRPr lang="ja-JP" altLang="en-US" sz="1100" dirty="0"/>
          </a:p>
        </p:txBody>
      </p:sp>
      <p:grpSp>
        <p:nvGrpSpPr>
          <p:cNvPr id="5" name="グループ化 4"/>
          <p:cNvGrpSpPr/>
          <p:nvPr/>
        </p:nvGrpSpPr>
        <p:grpSpPr>
          <a:xfrm>
            <a:off x="7174314" y="3618120"/>
            <a:ext cx="1502142" cy="695503"/>
            <a:chOff x="7174314" y="3618120"/>
            <a:chExt cx="1502142" cy="695503"/>
          </a:xfrm>
        </p:grpSpPr>
        <p:sp>
          <p:nvSpPr>
            <p:cNvPr id="4" name="正方形/長方形 3"/>
            <p:cNvSpPr/>
            <p:nvPr/>
          </p:nvSpPr>
          <p:spPr>
            <a:xfrm>
              <a:off x="7174314" y="3618120"/>
              <a:ext cx="1502142" cy="695503"/>
            </a:xfrm>
            <a:prstGeom prst="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" name="正方形/長方形 2"/>
            <p:cNvSpPr/>
            <p:nvPr/>
          </p:nvSpPr>
          <p:spPr>
            <a:xfrm>
              <a:off x="7448331" y="3765816"/>
              <a:ext cx="954108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/>
              <a:r>
                <a:rPr lang="ja-JP" altLang="en-US" sz="2000" dirty="0">
                  <a:solidFill>
                    <a:srgbClr val="000000"/>
                  </a:solidFill>
                  <a:latin typeface="IPAゴシック" pitchFamily="49" charset="-128"/>
                  <a:ea typeface="IPAゴシック" pitchFamily="49" charset="-128"/>
                  <a:cs typeface="メイリオ"/>
                </a:rPr>
                <a:t>可視化</a:t>
              </a:r>
            </a:p>
          </p:txBody>
        </p:sp>
      </p:grpSp>
      <p:sp>
        <p:nvSpPr>
          <p:cNvPr id="22" name="スライド番号プレースホルダー 6"/>
          <p:cNvSpPr>
            <a:spLocks noGrp="1"/>
          </p:cNvSpPr>
          <p:nvPr>
            <p:ph type="sldNum" sz="quarter" idx="12"/>
          </p:nvPr>
        </p:nvSpPr>
        <p:spPr bwMode="auto">
          <a:xfrm>
            <a:off x="8234063" y="6453188"/>
            <a:ext cx="874441" cy="4048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B4DD223-A1D0-4DE8-AFD0-D99F82140F00}" type="slidenum">
              <a:rPr lang="ja-JP" altLang="en-US" smtClean="0">
                <a:solidFill>
                  <a:schemeClr val="bg1"/>
                </a:solidFill>
                <a:latin typeface="IPAゴシック" pitchFamily="49" charset="-128"/>
                <a:ea typeface="IPAゴシック" pitchFamily="49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39</a:t>
            </a:fld>
            <a:r>
              <a:rPr lang="en-US" altLang="ja-JP" dirty="0" smtClean="0">
                <a:solidFill>
                  <a:schemeClr val="bg1"/>
                </a:solidFill>
                <a:latin typeface="IPAゴシック" pitchFamily="49" charset="-128"/>
                <a:ea typeface="IPAゴシック" pitchFamily="49" charset="-128"/>
              </a:rPr>
              <a:t>/78</a:t>
            </a:r>
            <a:endParaRPr lang="ja-JP" altLang="en-US" dirty="0">
              <a:solidFill>
                <a:schemeClr val="bg1"/>
              </a:solidFill>
              <a:latin typeface="IPAゴシック" pitchFamily="49" charset="-128"/>
              <a:ea typeface="IPAゴシック" pitchFamily="49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" grpId="0" animBg="1"/>
      <p:bldP spid="99" grpId="0" animBg="1"/>
      <p:bldP spid="10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テキスト ボックス 3"/>
          <p:cNvSpPr txBox="1">
            <a:spLocks noChangeArrowheads="1"/>
          </p:cNvSpPr>
          <p:nvPr/>
        </p:nvSpPr>
        <p:spPr bwMode="auto">
          <a:xfrm>
            <a:off x="468313" y="620713"/>
            <a:ext cx="79089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9pPr>
          </a:lstStyle>
          <a:p>
            <a:r>
              <a:rPr lang="en-US" altLang="ja-JP" sz="3200" dirty="0">
                <a:latin typeface="IPAゴシック" pitchFamily="49" charset="-128"/>
                <a:ea typeface="IPAゴシック" pitchFamily="49" charset="-128"/>
              </a:rPr>
              <a:t>1.1 -</a:t>
            </a:r>
            <a:r>
              <a:rPr lang="ja-JP" altLang="en-US" sz="3200" dirty="0">
                <a:latin typeface="IPAゴシック" pitchFamily="49" charset="-128"/>
                <a:ea typeface="IPAゴシック" pitchFamily="49" charset="-128"/>
              </a:rPr>
              <a:t>背景</a:t>
            </a:r>
            <a:r>
              <a:rPr lang="en-US" altLang="ja-JP" sz="3200" dirty="0">
                <a:latin typeface="IPAゴシック" pitchFamily="49" charset="-128"/>
                <a:ea typeface="IPAゴシック" pitchFamily="49" charset="-128"/>
              </a:rPr>
              <a:t>-</a:t>
            </a:r>
            <a:endParaRPr lang="ja-JP" altLang="en-US" sz="3200" dirty="0">
              <a:latin typeface="IPAゴシック" pitchFamily="49" charset="-128"/>
              <a:ea typeface="IPAゴシック" pitchFamily="49" charset="-128"/>
            </a:endParaRPr>
          </a:p>
        </p:txBody>
      </p:sp>
      <p:sp>
        <p:nvSpPr>
          <p:cNvPr id="7171" name="正方形/長方形 2"/>
          <p:cNvSpPr>
            <a:spLocks noChangeArrowheads="1"/>
          </p:cNvSpPr>
          <p:nvPr/>
        </p:nvSpPr>
        <p:spPr bwMode="auto">
          <a:xfrm>
            <a:off x="468313" y="1444625"/>
            <a:ext cx="81359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ja-JP" altLang="en-US" sz="2000" dirty="0">
                <a:solidFill>
                  <a:srgbClr val="000000"/>
                </a:solidFill>
                <a:latin typeface="IPAゴシック" pitchFamily="49" charset="-128"/>
                <a:ea typeface="IPAゴシック" pitchFamily="49" charset="-128"/>
              </a:rPr>
              <a:t>世の中には様々なネットワークが存在</a:t>
            </a:r>
          </a:p>
        </p:txBody>
      </p:sp>
      <p:sp>
        <p:nvSpPr>
          <p:cNvPr id="7173" name="正方形/長方形 8"/>
          <p:cNvSpPr>
            <a:spLocks noChangeArrowheads="1"/>
          </p:cNvSpPr>
          <p:nvPr/>
        </p:nvSpPr>
        <p:spPr bwMode="auto">
          <a:xfrm>
            <a:off x="3465513" y="5713413"/>
            <a:ext cx="214153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ja-JP" altLang="en-US" sz="1400" dirty="0">
                <a:solidFill>
                  <a:srgbClr val="000000"/>
                </a:solidFill>
                <a:latin typeface="IPAゴシック" pitchFamily="49" charset="-128"/>
                <a:ea typeface="IPAゴシック" pitchFamily="49" charset="-128"/>
              </a:rPr>
              <a:t>図</a:t>
            </a:r>
            <a:r>
              <a:rPr lang="en-US" altLang="ja-JP" sz="1400" dirty="0">
                <a:solidFill>
                  <a:srgbClr val="000000"/>
                </a:solidFill>
                <a:latin typeface="IPAゴシック" pitchFamily="49" charset="-128"/>
                <a:ea typeface="IPAゴシック" pitchFamily="49" charset="-128"/>
              </a:rPr>
              <a:t>:</a:t>
            </a:r>
            <a:r>
              <a:rPr lang="ja-JP" altLang="en-US" sz="1400" dirty="0">
                <a:solidFill>
                  <a:srgbClr val="000000"/>
                </a:solidFill>
                <a:latin typeface="IPAゴシック" pitchFamily="49" charset="-128"/>
                <a:ea typeface="IPAゴシック" pitchFamily="49" charset="-128"/>
              </a:rPr>
              <a:t>東京地下鉄の路線図</a:t>
            </a:r>
          </a:p>
        </p:txBody>
      </p:sp>
      <p:sp>
        <p:nvSpPr>
          <p:cNvPr id="7174" name="正方形/長方形 10"/>
          <p:cNvSpPr>
            <a:spLocks noChangeArrowheads="1"/>
          </p:cNvSpPr>
          <p:nvPr/>
        </p:nvSpPr>
        <p:spPr bwMode="auto">
          <a:xfrm>
            <a:off x="468313" y="5981700"/>
            <a:ext cx="8280151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ja-JP" altLang="en-US" sz="2000" dirty="0">
                <a:solidFill>
                  <a:srgbClr val="000000"/>
                </a:solidFill>
                <a:latin typeface="IPAゴシック" pitchFamily="49" charset="-128"/>
                <a:ea typeface="IPAゴシック" pitchFamily="49" charset="-128"/>
              </a:rPr>
              <a:t>他に</a:t>
            </a:r>
            <a:r>
              <a:rPr lang="ja-JP" altLang="en-US" sz="2000" dirty="0" smtClean="0">
                <a:solidFill>
                  <a:srgbClr val="000000"/>
                </a:solidFill>
                <a:latin typeface="IPAゴシック" pitchFamily="49" charset="-128"/>
                <a:ea typeface="IPAゴシック" pitchFamily="49" charset="-128"/>
              </a:rPr>
              <a:t>も</a:t>
            </a:r>
            <a:r>
              <a:rPr lang="en-US" altLang="ja-JP" sz="2000" dirty="0" smtClean="0">
                <a:solidFill>
                  <a:srgbClr val="000000"/>
                </a:solidFill>
                <a:latin typeface="IPAゴシック" pitchFamily="49" charset="-128"/>
                <a:ea typeface="IPAゴシック" pitchFamily="49" charset="-128"/>
              </a:rPr>
              <a:t>､</a:t>
            </a:r>
            <a:r>
              <a:rPr lang="ja-JP" altLang="en-US" sz="2000" dirty="0" smtClean="0">
                <a:solidFill>
                  <a:srgbClr val="000000"/>
                </a:solidFill>
                <a:latin typeface="IPAゴシック" pitchFamily="49" charset="-128"/>
                <a:ea typeface="IPAゴシック" pitchFamily="49" charset="-128"/>
              </a:rPr>
              <a:t>鉄道網</a:t>
            </a:r>
            <a:r>
              <a:rPr lang="en-US" altLang="ja-JP" sz="2000" dirty="0">
                <a:solidFill>
                  <a:srgbClr val="000000"/>
                </a:solidFill>
                <a:latin typeface="IPAゴシック" pitchFamily="49" charset="-128"/>
                <a:ea typeface="IPAゴシック" pitchFamily="49" charset="-128"/>
              </a:rPr>
              <a:t>､</a:t>
            </a:r>
            <a:r>
              <a:rPr lang="ja-JP" altLang="en-US" sz="2000" dirty="0" smtClean="0">
                <a:solidFill>
                  <a:srgbClr val="000000"/>
                </a:solidFill>
                <a:latin typeface="IPAゴシック" pitchFamily="49" charset="-128"/>
                <a:ea typeface="IPAゴシック" pitchFamily="49" charset="-128"/>
              </a:rPr>
              <a:t>学校</a:t>
            </a:r>
            <a:r>
              <a:rPr lang="ja-JP" altLang="en-US" sz="2000" dirty="0">
                <a:solidFill>
                  <a:srgbClr val="000000"/>
                </a:solidFill>
                <a:latin typeface="IPAゴシック" pitchFamily="49" charset="-128"/>
                <a:ea typeface="IPAゴシック" pitchFamily="49" charset="-128"/>
              </a:rPr>
              <a:t>のクラス内における友人</a:t>
            </a:r>
            <a:r>
              <a:rPr lang="ja-JP" altLang="en-US" sz="2000" dirty="0" smtClean="0">
                <a:solidFill>
                  <a:srgbClr val="000000"/>
                </a:solidFill>
                <a:latin typeface="IPAゴシック" pitchFamily="49" charset="-128"/>
                <a:ea typeface="IPAゴシック" pitchFamily="49" charset="-128"/>
              </a:rPr>
              <a:t>関係</a:t>
            </a:r>
            <a:r>
              <a:rPr lang="en-US" altLang="ja-JP" sz="2000" dirty="0" smtClean="0">
                <a:solidFill>
                  <a:srgbClr val="000000"/>
                </a:solidFill>
                <a:latin typeface="IPAゴシック" pitchFamily="49" charset="-128"/>
                <a:ea typeface="IPAゴシック" pitchFamily="49" charset="-128"/>
              </a:rPr>
              <a:t>､</a:t>
            </a:r>
            <a:r>
              <a:rPr lang="ja-JP" altLang="en-US" sz="2000" dirty="0" smtClean="0">
                <a:solidFill>
                  <a:srgbClr val="000000"/>
                </a:solidFill>
                <a:latin typeface="IPAゴシック" pitchFamily="49" charset="-128"/>
                <a:ea typeface="IPAゴシック" pitchFamily="49" charset="-128"/>
              </a:rPr>
              <a:t>インターネット網</a:t>
            </a:r>
            <a:r>
              <a:rPr lang="ja-JP" altLang="en-US" sz="2000" dirty="0">
                <a:solidFill>
                  <a:srgbClr val="000000"/>
                </a:solidFill>
                <a:latin typeface="IPAゴシック" pitchFamily="49" charset="-128"/>
                <a:ea typeface="IPAゴシック" pitchFamily="49" charset="-128"/>
              </a:rPr>
              <a:t>等</a:t>
            </a:r>
          </a:p>
        </p:txBody>
      </p:sp>
      <p:sp>
        <p:nvSpPr>
          <p:cNvPr id="10" name="Rectangle 6"/>
          <p:cNvSpPr>
            <a:spLocks noGrp="1" noChangeArrowheads="1"/>
          </p:cNvSpPr>
          <p:nvPr>
            <p:ph type="ftr" sz="quarter" idx="4294967295"/>
          </p:nvPr>
        </p:nvSpPr>
        <p:spPr>
          <a:xfrm>
            <a:off x="-23307" y="6480720"/>
            <a:ext cx="8651063" cy="260648"/>
          </a:xfrm>
          <a:prstGeom prst="rect">
            <a:avLst/>
          </a:prstGeom>
          <a:ln/>
        </p:spPr>
        <p:txBody>
          <a:bodyPr/>
          <a:lstStyle>
            <a:lvl1pPr algn="l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ja-JP" altLang="en-US" sz="1100" smtClean="0"/>
              <a:t>修正版</a:t>
            </a:r>
            <a:r>
              <a:rPr lang="en-US" altLang="ja-JP" sz="1100" smtClean="0"/>
              <a:t>BA</a:t>
            </a:r>
            <a:r>
              <a:rPr lang="ja-JP" altLang="en-US" sz="1100" smtClean="0"/>
              <a:t>モデルで生成したネットワークのスケールフリー性判定計算実験　　　卒業演習発表会　　　田中勇歩（谷聖一研究室）</a:t>
            </a:r>
            <a:endParaRPr lang="ja-JP" altLang="en-US" sz="1100" dirty="0"/>
          </a:p>
        </p:txBody>
      </p:sp>
      <p:pic>
        <p:nvPicPr>
          <p:cNvPr id="1027" name="Picture 3" descr="C:\Users\勇歩\Desktop\Downloads\subway\subwa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867820"/>
            <a:ext cx="5368178" cy="3793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正方形/長方形 8"/>
          <p:cNvSpPr>
            <a:spLocks noChangeArrowheads="1"/>
          </p:cNvSpPr>
          <p:nvPr/>
        </p:nvSpPr>
        <p:spPr bwMode="auto">
          <a:xfrm>
            <a:off x="7275882" y="5301208"/>
            <a:ext cx="179360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ja-JP" altLang="en-US" sz="900" dirty="0">
                <a:latin typeface="IPA Pゴシック" pitchFamily="50" charset="-128"/>
                <a:ea typeface="IPA Pゴシック" pitchFamily="50" charset="-128"/>
              </a:rPr>
              <a:t>出典</a:t>
            </a:r>
            <a:r>
              <a:rPr lang="en-US" altLang="ja-JP" sz="900" dirty="0">
                <a:latin typeface="IPA Pゴシック" pitchFamily="50" charset="-128"/>
                <a:ea typeface="IPA Pゴシック" pitchFamily="50" charset="-128"/>
              </a:rPr>
              <a:t>: </a:t>
            </a:r>
            <a:r>
              <a:rPr lang="ja-JP" altLang="en-US" sz="900" dirty="0" smtClean="0">
                <a:latin typeface="IPA Pゴシック" pitchFamily="50" charset="-128"/>
                <a:ea typeface="IPA Pゴシック" pitchFamily="50" charset="-128"/>
              </a:rPr>
              <a:t>東京都公式ホームページ</a:t>
            </a:r>
            <a:r>
              <a:rPr lang="en-US" altLang="ja-JP" sz="900" dirty="0" smtClean="0">
                <a:latin typeface="IPA Pゴシック" pitchFamily="50" charset="-128"/>
                <a:ea typeface="IPA Pゴシック" pitchFamily="50" charset="-128"/>
              </a:rPr>
              <a:t>(2013/02/06 03:12 </a:t>
            </a:r>
            <a:r>
              <a:rPr lang="en-US" altLang="ja-JP" sz="900" dirty="0">
                <a:latin typeface="IPA Pゴシック" pitchFamily="50" charset="-128"/>
                <a:ea typeface="IPA Pゴシック" pitchFamily="50" charset="-128"/>
              </a:rPr>
              <a:t>UTC</a:t>
            </a:r>
            <a:r>
              <a:rPr lang="ja-JP" altLang="en-US" sz="900" dirty="0">
                <a:latin typeface="IPA Pゴシック" pitchFamily="50" charset="-128"/>
                <a:ea typeface="IPA Pゴシック" pitchFamily="50" charset="-128"/>
              </a:rPr>
              <a:t>版 </a:t>
            </a:r>
            <a:r>
              <a:rPr lang="en-US" altLang="ja-JP" sz="900" dirty="0">
                <a:latin typeface="IPA Pゴシック" pitchFamily="50" charset="-128"/>
                <a:ea typeface="IPA Pゴシック" pitchFamily="50" charset="-128"/>
              </a:rPr>
              <a:t>)</a:t>
            </a:r>
            <a:endParaRPr lang="ja-JP" altLang="en-US" sz="900" dirty="0">
              <a:latin typeface="IPA Pゴシック" pitchFamily="50" charset="-128"/>
              <a:ea typeface="IPA Pゴシック" pitchFamily="50" charset="-128"/>
            </a:endParaRPr>
          </a:p>
        </p:txBody>
      </p:sp>
      <p:sp>
        <p:nvSpPr>
          <p:cNvPr id="11" name="スライド番号プレースホルダー 6"/>
          <p:cNvSpPr>
            <a:spLocks noGrp="1"/>
          </p:cNvSpPr>
          <p:nvPr>
            <p:ph type="sldNum" sz="quarter" idx="12"/>
          </p:nvPr>
        </p:nvSpPr>
        <p:spPr bwMode="auto">
          <a:xfrm>
            <a:off x="8234063" y="6453188"/>
            <a:ext cx="874441" cy="4048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B4DD223-A1D0-4DE8-AFD0-D99F82140F00}" type="slidenum">
              <a:rPr lang="ja-JP" altLang="en-US" smtClean="0">
                <a:solidFill>
                  <a:schemeClr val="bg1"/>
                </a:solidFill>
                <a:latin typeface="IPAゴシック" pitchFamily="49" charset="-128"/>
                <a:ea typeface="IPAゴシック" pitchFamily="49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r>
              <a:rPr lang="en-US" altLang="ja-JP" dirty="0" smtClean="0">
                <a:solidFill>
                  <a:schemeClr val="bg1"/>
                </a:solidFill>
                <a:latin typeface="IPAゴシック" pitchFamily="49" charset="-128"/>
                <a:ea typeface="IPAゴシック" pitchFamily="49" charset="-128"/>
              </a:rPr>
              <a:t>/78</a:t>
            </a:r>
            <a:endParaRPr lang="ja-JP" altLang="en-US" dirty="0">
              <a:solidFill>
                <a:schemeClr val="bg1"/>
              </a:solidFill>
              <a:latin typeface="IPAゴシック" pitchFamily="49" charset="-128"/>
              <a:ea typeface="IPAゴシック" pitchFamily="49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角丸四角形 28"/>
          <p:cNvSpPr/>
          <p:nvPr/>
        </p:nvSpPr>
        <p:spPr>
          <a:xfrm>
            <a:off x="436659" y="2132856"/>
            <a:ext cx="3559277" cy="3551246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38"/>
          <p:cNvSpPr txBox="1">
            <a:spLocks noChangeArrowheads="1"/>
          </p:cNvSpPr>
          <p:nvPr/>
        </p:nvSpPr>
        <p:spPr bwMode="auto">
          <a:xfrm>
            <a:off x="468313" y="620713"/>
            <a:ext cx="80645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9pPr>
          </a:lstStyle>
          <a:p>
            <a:r>
              <a:rPr lang="en-US" altLang="ja-JP" sz="3200" dirty="0" smtClean="0">
                <a:latin typeface="IPAゴシック" pitchFamily="49" charset="-128"/>
                <a:ea typeface="IPAゴシック" pitchFamily="49" charset="-128"/>
              </a:rPr>
              <a:t>4.2 </a:t>
            </a:r>
            <a:r>
              <a:rPr lang="ja-JP" altLang="en-US" sz="3200" dirty="0" err="1" smtClean="0">
                <a:latin typeface="IPAゴシック" pitchFamily="49" charset="-128"/>
                <a:ea typeface="IPAゴシック" pitchFamily="49" charset="-128"/>
              </a:rPr>
              <a:t>ｰ</a:t>
            </a:r>
            <a:r>
              <a:rPr lang="ja-JP" altLang="en-US" sz="3200" dirty="0" smtClean="0">
                <a:latin typeface="IPAゴシック" pitchFamily="49" charset="-128"/>
                <a:ea typeface="IPAゴシック" pitchFamily="49" charset="-128"/>
              </a:rPr>
              <a:t>①ネットワークの可視化方法</a:t>
            </a:r>
            <a:r>
              <a:rPr lang="en-US" altLang="ja-JP" sz="3200" dirty="0" smtClean="0">
                <a:latin typeface="IPAゴシック" pitchFamily="49" charset="-128"/>
                <a:ea typeface="IPAゴシック" pitchFamily="49" charset="-128"/>
              </a:rPr>
              <a:t>- </a:t>
            </a:r>
            <a:endParaRPr lang="ja-JP" altLang="en-US" sz="3200" dirty="0">
              <a:latin typeface="IPAゴシック" pitchFamily="49" charset="-128"/>
              <a:ea typeface="IPAゴシック" pitchFamily="49" charset="-128"/>
            </a:endParaRPr>
          </a:p>
        </p:txBody>
      </p:sp>
      <p:sp>
        <p:nvSpPr>
          <p:cNvPr id="10" name="正方形/長方形 29"/>
          <p:cNvSpPr>
            <a:spLocks noChangeArrowheads="1"/>
          </p:cNvSpPr>
          <p:nvPr/>
        </p:nvSpPr>
        <p:spPr bwMode="auto">
          <a:xfrm>
            <a:off x="468313" y="1412776"/>
            <a:ext cx="244750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ja-JP" altLang="en-US" sz="2400" u="sng" dirty="0" smtClean="0">
                <a:latin typeface="IPAゴシック" pitchFamily="49" charset="-128"/>
                <a:ea typeface="IPAゴシック" pitchFamily="49" charset="-128"/>
              </a:rPr>
              <a:t>可視化の前処理</a:t>
            </a:r>
            <a:endParaRPr lang="ja-JP" altLang="en-US" sz="2400" u="sng" dirty="0">
              <a:latin typeface="IPAゴシック" pitchFamily="49" charset="-128"/>
              <a:ea typeface="IPAゴシック" pitchFamily="49" charset="-128"/>
            </a:endParaRPr>
          </a:p>
        </p:txBody>
      </p:sp>
      <p:grpSp>
        <p:nvGrpSpPr>
          <p:cNvPr id="12" name="グループ化 11"/>
          <p:cNvGrpSpPr/>
          <p:nvPr/>
        </p:nvGrpSpPr>
        <p:grpSpPr>
          <a:xfrm>
            <a:off x="468313" y="2286081"/>
            <a:ext cx="3312368" cy="3271556"/>
            <a:chOff x="3479725" y="3010265"/>
            <a:chExt cx="2867008" cy="3141965"/>
          </a:xfrm>
        </p:grpSpPr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54444" y="3393448"/>
              <a:ext cx="2592289" cy="27587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4" name="正方形/長方形 40"/>
            <p:cNvSpPr>
              <a:spLocks noChangeArrowheads="1"/>
            </p:cNvSpPr>
            <p:nvPr/>
          </p:nvSpPr>
          <p:spPr bwMode="auto">
            <a:xfrm>
              <a:off x="3479725" y="3010267"/>
              <a:ext cx="768846" cy="373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>
                <a:lnSpc>
                  <a:spcPts val="2500"/>
                </a:lnSpc>
              </a:pPr>
              <a:r>
                <a:rPr lang="ja-JP" altLang="en-US" dirty="0">
                  <a:latin typeface="IPAゴシック" pitchFamily="49" charset="-128"/>
                  <a:ea typeface="IPAゴシック" pitchFamily="49" charset="-128"/>
                </a:rPr>
                <a:t>頂点</a:t>
              </a:r>
              <a:endParaRPr lang="en-US" altLang="ja-JP" dirty="0">
                <a:latin typeface="IPAゴシック" pitchFamily="49" charset="-128"/>
                <a:ea typeface="IPAゴシック" pitchFamily="49" charset="-128"/>
              </a:endParaRPr>
            </a:p>
          </p:txBody>
        </p:sp>
        <p:sp>
          <p:nvSpPr>
            <p:cNvPr id="15" name="正方形/長方形 41"/>
            <p:cNvSpPr>
              <a:spLocks noChangeArrowheads="1"/>
            </p:cNvSpPr>
            <p:nvPr/>
          </p:nvSpPr>
          <p:spPr bwMode="auto">
            <a:xfrm>
              <a:off x="4173246" y="3010265"/>
              <a:ext cx="2088401" cy="373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>
                <a:lnSpc>
                  <a:spcPts val="2500"/>
                </a:lnSpc>
              </a:pPr>
              <a:r>
                <a:rPr lang="ja-JP" altLang="en-US" dirty="0">
                  <a:latin typeface="IPAゴシック" pitchFamily="49" charset="-128"/>
                  <a:ea typeface="IPAゴシック" pitchFamily="49" charset="-128"/>
                </a:rPr>
                <a:t>頂点へのポインタ</a:t>
              </a:r>
              <a:endParaRPr lang="en-US" altLang="ja-JP" dirty="0">
                <a:latin typeface="IPAゴシック" pitchFamily="49" charset="-128"/>
                <a:ea typeface="IPAゴシック" pitchFamily="49" charset="-128"/>
              </a:endParaRPr>
            </a:p>
          </p:txBody>
        </p:sp>
      </p:grpSp>
      <p:grpSp>
        <p:nvGrpSpPr>
          <p:cNvPr id="8" name="グループ化 7"/>
          <p:cNvGrpSpPr/>
          <p:nvPr/>
        </p:nvGrpSpPr>
        <p:grpSpPr>
          <a:xfrm>
            <a:off x="4932040" y="2286082"/>
            <a:ext cx="3315547" cy="3277655"/>
            <a:chOff x="4932040" y="2286082"/>
            <a:chExt cx="3315547" cy="3277655"/>
          </a:xfrm>
        </p:grpSpPr>
        <p:pic>
          <p:nvPicPr>
            <p:cNvPr id="3076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48800" y="2685600"/>
              <a:ext cx="2998787" cy="28781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9" name="正方形/長方形 40"/>
            <p:cNvSpPr>
              <a:spLocks noChangeArrowheads="1"/>
            </p:cNvSpPr>
            <p:nvPr/>
          </p:nvSpPr>
          <p:spPr bwMode="auto">
            <a:xfrm>
              <a:off x="4932040" y="2286082"/>
              <a:ext cx="888278" cy="3887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>
                <a:lnSpc>
                  <a:spcPts val="2500"/>
                </a:lnSpc>
              </a:pPr>
              <a:r>
                <a:rPr lang="ja-JP" altLang="en-US" dirty="0">
                  <a:latin typeface="IPAゴシック" pitchFamily="49" charset="-128"/>
                  <a:ea typeface="IPAゴシック" pitchFamily="49" charset="-128"/>
                </a:rPr>
                <a:t>頂点</a:t>
              </a:r>
              <a:endParaRPr lang="en-US" altLang="ja-JP" dirty="0">
                <a:latin typeface="IPAゴシック" pitchFamily="49" charset="-128"/>
                <a:ea typeface="IPAゴシック" pitchFamily="49" charset="-128"/>
              </a:endParaRPr>
            </a:p>
          </p:txBody>
        </p:sp>
        <p:sp>
          <p:nvSpPr>
            <p:cNvPr id="20" name="正方形/長方形 41"/>
            <p:cNvSpPr>
              <a:spLocks noChangeArrowheads="1"/>
            </p:cNvSpPr>
            <p:nvPr/>
          </p:nvSpPr>
          <p:spPr bwMode="auto">
            <a:xfrm>
              <a:off x="5733292" y="2286082"/>
              <a:ext cx="2412812" cy="3887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>
                <a:lnSpc>
                  <a:spcPts val="2500"/>
                </a:lnSpc>
              </a:pPr>
              <a:r>
                <a:rPr lang="ja-JP" altLang="en-US" dirty="0">
                  <a:latin typeface="IPAゴシック" pitchFamily="49" charset="-128"/>
                  <a:ea typeface="IPAゴシック" pitchFamily="49" charset="-128"/>
                </a:rPr>
                <a:t>頂点へのポインタ</a:t>
              </a:r>
              <a:endParaRPr lang="en-US" altLang="ja-JP" dirty="0">
                <a:latin typeface="IPAゴシック" pitchFamily="49" charset="-128"/>
                <a:ea typeface="IPAゴシック" pitchFamily="49" charset="-128"/>
              </a:endParaRPr>
            </a:p>
          </p:txBody>
        </p:sp>
      </p:grpSp>
      <p:sp>
        <p:nvSpPr>
          <p:cNvPr id="23" name="正方形/長方形 2"/>
          <p:cNvSpPr>
            <a:spLocks noChangeArrowheads="1"/>
          </p:cNvSpPr>
          <p:nvPr/>
        </p:nvSpPr>
        <p:spPr bwMode="auto">
          <a:xfrm>
            <a:off x="3754208" y="3068960"/>
            <a:ext cx="1492716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ja-JP" altLang="en-US" sz="1700" dirty="0">
                <a:latin typeface="IPAゴシック" pitchFamily="49" charset="-128"/>
                <a:ea typeface="IPAゴシック" pitchFamily="49" charset="-128"/>
              </a:rPr>
              <a:t>自分</a:t>
            </a:r>
            <a:r>
              <a:rPr lang="ja-JP" altLang="en-US" sz="1700" dirty="0" smtClean="0">
                <a:latin typeface="IPAゴシック" pitchFamily="49" charset="-128"/>
                <a:ea typeface="IPAゴシック" pitchFamily="49" charset="-128"/>
              </a:rPr>
              <a:t>より低い</a:t>
            </a:r>
            <a:r>
              <a:rPr lang="en-US" altLang="ja-JP" sz="1700" dirty="0" smtClean="0">
                <a:latin typeface="IPAゴシック" pitchFamily="49" charset="-128"/>
                <a:ea typeface="IPAゴシック" pitchFamily="49" charset="-128"/>
              </a:rPr>
              <a:t/>
            </a:r>
            <a:br>
              <a:rPr lang="en-US" altLang="ja-JP" sz="1700" dirty="0" smtClean="0">
                <a:latin typeface="IPAゴシック" pitchFamily="49" charset="-128"/>
                <a:ea typeface="IPAゴシック" pitchFamily="49" charset="-128"/>
              </a:rPr>
            </a:br>
            <a:r>
              <a:rPr lang="ja-JP" altLang="en-US" sz="1700" dirty="0" smtClean="0">
                <a:latin typeface="IPAゴシック" pitchFamily="49" charset="-128"/>
                <a:ea typeface="IPAゴシック" pitchFamily="49" charset="-128"/>
              </a:rPr>
              <a:t>頂点を削除</a:t>
            </a:r>
            <a:endParaRPr lang="ja-JP" altLang="en-US" sz="1700" dirty="0">
              <a:latin typeface="IPAゴシック" pitchFamily="49" charset="-128"/>
              <a:ea typeface="IPAゴシック" pitchFamily="49" charset="-128"/>
            </a:endParaRPr>
          </a:p>
        </p:txBody>
      </p:sp>
      <p:sp>
        <p:nvSpPr>
          <p:cNvPr id="28" name="右矢印 27"/>
          <p:cNvSpPr/>
          <p:nvPr/>
        </p:nvSpPr>
        <p:spPr>
          <a:xfrm>
            <a:off x="4176713" y="3780640"/>
            <a:ext cx="647700" cy="510431"/>
          </a:xfrm>
          <a:prstGeom prst="rightArrow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18" name="Rectangle 6"/>
          <p:cNvSpPr>
            <a:spLocks noGrp="1" noChangeArrowheads="1"/>
          </p:cNvSpPr>
          <p:nvPr>
            <p:ph type="ftr" sz="quarter" idx="4294967295"/>
          </p:nvPr>
        </p:nvSpPr>
        <p:spPr>
          <a:xfrm>
            <a:off x="-23307" y="6480720"/>
            <a:ext cx="8651063" cy="260648"/>
          </a:xfrm>
          <a:prstGeom prst="rect">
            <a:avLst/>
          </a:prstGeom>
          <a:ln/>
        </p:spPr>
        <p:txBody>
          <a:bodyPr/>
          <a:lstStyle>
            <a:lvl1pPr algn="l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ja-JP" altLang="en-US" sz="1100" smtClean="0"/>
              <a:t>修正版</a:t>
            </a:r>
            <a:r>
              <a:rPr lang="en-US" altLang="ja-JP" sz="1100" smtClean="0"/>
              <a:t>BA</a:t>
            </a:r>
            <a:r>
              <a:rPr lang="ja-JP" altLang="en-US" sz="1100" smtClean="0"/>
              <a:t>モデルで生成したネットワークのスケールフリー性判定計算実験　　　卒業演習発表会　　　田中勇歩（谷聖一研究室）</a:t>
            </a:r>
            <a:endParaRPr lang="ja-JP" altLang="en-US" sz="1100" dirty="0"/>
          </a:p>
        </p:txBody>
      </p:sp>
      <p:sp>
        <p:nvSpPr>
          <p:cNvPr id="21" name="スライド番号プレースホルダー 6"/>
          <p:cNvSpPr>
            <a:spLocks noGrp="1"/>
          </p:cNvSpPr>
          <p:nvPr>
            <p:ph type="sldNum" sz="quarter" idx="12"/>
          </p:nvPr>
        </p:nvSpPr>
        <p:spPr bwMode="auto">
          <a:xfrm>
            <a:off x="8234063" y="6453188"/>
            <a:ext cx="874441" cy="4048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B4DD223-A1D0-4DE8-AFD0-D99F82140F00}" type="slidenum">
              <a:rPr lang="ja-JP" altLang="en-US" smtClean="0">
                <a:solidFill>
                  <a:schemeClr val="bg1"/>
                </a:solidFill>
                <a:latin typeface="IPAゴシック" pitchFamily="49" charset="-128"/>
                <a:ea typeface="IPAゴシック" pitchFamily="49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40</a:t>
            </a:fld>
            <a:r>
              <a:rPr lang="en-US" altLang="ja-JP" dirty="0" smtClean="0">
                <a:solidFill>
                  <a:schemeClr val="bg1"/>
                </a:solidFill>
                <a:latin typeface="IPAゴシック" pitchFamily="49" charset="-128"/>
                <a:ea typeface="IPAゴシック" pitchFamily="49" charset="-128"/>
              </a:rPr>
              <a:t>/78</a:t>
            </a:r>
            <a:endParaRPr lang="ja-JP" altLang="en-US" dirty="0">
              <a:solidFill>
                <a:schemeClr val="bg1"/>
              </a:solidFill>
              <a:latin typeface="IPAゴシック" pitchFamily="49" charset="-128"/>
              <a:ea typeface="IPAゴシック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52315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四角形吹き出し 52"/>
          <p:cNvSpPr/>
          <p:nvPr/>
        </p:nvSpPr>
        <p:spPr>
          <a:xfrm>
            <a:off x="3779912" y="1556792"/>
            <a:ext cx="4878734" cy="934363"/>
          </a:xfrm>
          <a:prstGeom prst="wedgeRectCallout">
            <a:avLst>
              <a:gd name="adj1" fmla="val -35258"/>
              <a:gd name="adj2" fmla="val 180264"/>
            </a:avLst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16200000" scaled="1"/>
            <a:tileRect/>
          </a:gra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buFont typeface="+mj-lt"/>
              <a:buAutoNum type="arabicPeriod"/>
            </a:pPr>
            <a:r>
              <a:rPr lang="ja-JP" altLang="en-US" dirty="0" smtClean="0">
                <a:latin typeface="IPAゴシック" pitchFamily="49" charset="-128"/>
                <a:ea typeface="IPAゴシック" pitchFamily="49" charset="-128"/>
              </a:rPr>
              <a:t>現在の頂点</a:t>
            </a:r>
            <a:r>
              <a:rPr lang="ja-JP" altLang="en-US" dirty="0">
                <a:latin typeface="IPAゴシック" pitchFamily="49" charset="-128"/>
                <a:ea typeface="IPAゴシック" pitchFamily="49" charset="-128"/>
              </a:rPr>
              <a:t>を置く</a:t>
            </a:r>
          </a:p>
          <a:p>
            <a:pPr marL="342900" indent="-342900">
              <a:buFont typeface="+mj-lt"/>
              <a:buAutoNum type="arabicPeriod"/>
            </a:pPr>
            <a:r>
              <a:rPr lang="ja-JP" altLang="en-US" dirty="0">
                <a:latin typeface="IPAゴシック" pitchFamily="49" charset="-128"/>
                <a:ea typeface="IPAゴシック" pitchFamily="49" charset="-128"/>
              </a:rPr>
              <a:t>頂点から頂点へのポインタ全てに枝を張る</a:t>
            </a:r>
          </a:p>
          <a:p>
            <a:pPr marL="342900" indent="-342900">
              <a:buFont typeface="+mj-lt"/>
              <a:buAutoNum type="arabicPeriod"/>
            </a:pPr>
            <a:r>
              <a:rPr lang="ja-JP" altLang="en-US" dirty="0">
                <a:latin typeface="IPAゴシック" pitchFamily="49" charset="-128"/>
                <a:ea typeface="IPAゴシック" pitchFamily="49" charset="-128"/>
              </a:rPr>
              <a:t>次の頂点へ移動</a:t>
            </a:r>
          </a:p>
        </p:txBody>
      </p:sp>
      <p:grpSp>
        <p:nvGrpSpPr>
          <p:cNvPr id="2" name="グループ化 1"/>
          <p:cNvGrpSpPr/>
          <p:nvPr/>
        </p:nvGrpSpPr>
        <p:grpSpPr>
          <a:xfrm>
            <a:off x="468000" y="2286082"/>
            <a:ext cx="3315547" cy="3277655"/>
            <a:chOff x="4932040" y="2286082"/>
            <a:chExt cx="3315547" cy="3277655"/>
          </a:xfrm>
        </p:grpSpPr>
        <p:pic>
          <p:nvPicPr>
            <p:cNvPr id="3076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48800" y="2685600"/>
              <a:ext cx="2998787" cy="28781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9" name="正方形/長方形 40"/>
            <p:cNvSpPr>
              <a:spLocks noChangeArrowheads="1"/>
            </p:cNvSpPr>
            <p:nvPr/>
          </p:nvSpPr>
          <p:spPr bwMode="auto">
            <a:xfrm>
              <a:off x="4932040" y="2286082"/>
              <a:ext cx="888278" cy="3887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>
                <a:lnSpc>
                  <a:spcPts val="2500"/>
                </a:lnSpc>
              </a:pPr>
              <a:r>
                <a:rPr lang="ja-JP" altLang="en-US" dirty="0">
                  <a:latin typeface="IPAゴシック" pitchFamily="49" charset="-128"/>
                  <a:ea typeface="IPAゴシック" pitchFamily="49" charset="-128"/>
                </a:rPr>
                <a:t>頂点</a:t>
              </a:r>
              <a:endParaRPr lang="en-US" altLang="ja-JP" dirty="0">
                <a:latin typeface="IPAゴシック" pitchFamily="49" charset="-128"/>
                <a:ea typeface="IPAゴシック" pitchFamily="49" charset="-128"/>
              </a:endParaRPr>
            </a:p>
          </p:txBody>
        </p:sp>
        <p:sp>
          <p:nvSpPr>
            <p:cNvPr id="20" name="正方形/長方形 41"/>
            <p:cNvSpPr>
              <a:spLocks noChangeArrowheads="1"/>
            </p:cNvSpPr>
            <p:nvPr/>
          </p:nvSpPr>
          <p:spPr bwMode="auto">
            <a:xfrm>
              <a:off x="5733292" y="2286082"/>
              <a:ext cx="2412812" cy="3887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>
                <a:lnSpc>
                  <a:spcPts val="2500"/>
                </a:lnSpc>
              </a:pPr>
              <a:r>
                <a:rPr lang="ja-JP" altLang="en-US" dirty="0">
                  <a:latin typeface="IPAゴシック" pitchFamily="49" charset="-128"/>
                  <a:ea typeface="IPAゴシック" pitchFamily="49" charset="-128"/>
                </a:rPr>
                <a:t>頂点へのポインタ</a:t>
              </a:r>
              <a:endParaRPr lang="en-US" altLang="ja-JP" dirty="0">
                <a:latin typeface="IPAゴシック" pitchFamily="49" charset="-128"/>
                <a:ea typeface="IPAゴシック" pitchFamily="49" charset="-128"/>
              </a:endParaRPr>
            </a:p>
          </p:txBody>
        </p:sp>
      </p:grpSp>
      <p:grpSp>
        <p:nvGrpSpPr>
          <p:cNvPr id="56" name="グループ化 55"/>
          <p:cNvGrpSpPr/>
          <p:nvPr/>
        </p:nvGrpSpPr>
        <p:grpSpPr>
          <a:xfrm>
            <a:off x="5292080" y="2868767"/>
            <a:ext cx="3257367" cy="2573065"/>
            <a:chOff x="5292080" y="2868767"/>
            <a:chExt cx="3257367" cy="2573065"/>
          </a:xfrm>
        </p:grpSpPr>
        <p:sp>
          <p:nvSpPr>
            <p:cNvPr id="17" name="円/楕円 16"/>
            <p:cNvSpPr/>
            <p:nvPr/>
          </p:nvSpPr>
          <p:spPr>
            <a:xfrm>
              <a:off x="5662889" y="3022670"/>
              <a:ext cx="436340" cy="437661"/>
            </a:xfrm>
            <a:prstGeom prst="ellipse">
              <a:avLst/>
            </a:prstGeom>
            <a:gradFill flip="none" rotWithShape="1">
              <a:gsLst>
                <a:gs pos="0">
                  <a:srgbClr val="7030A0">
                    <a:tint val="66000"/>
                    <a:satMod val="160000"/>
                  </a:srgbClr>
                </a:gs>
                <a:gs pos="50000">
                  <a:srgbClr val="7030A0">
                    <a:tint val="44500"/>
                    <a:satMod val="160000"/>
                  </a:srgbClr>
                </a:gs>
                <a:gs pos="100000">
                  <a:srgbClr val="7030A0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18" name="円/楕円 17"/>
            <p:cNvSpPr/>
            <p:nvPr/>
          </p:nvSpPr>
          <p:spPr>
            <a:xfrm>
              <a:off x="5292080" y="4714000"/>
              <a:ext cx="434741" cy="436058"/>
            </a:xfrm>
            <a:prstGeom prst="ellipse">
              <a:avLst/>
            </a:prstGeom>
            <a:gradFill flip="none" rotWithShape="1">
              <a:gsLst>
                <a:gs pos="0">
                  <a:srgbClr val="7030A0">
                    <a:tint val="66000"/>
                    <a:satMod val="160000"/>
                  </a:srgbClr>
                </a:gs>
                <a:gs pos="50000">
                  <a:srgbClr val="7030A0">
                    <a:tint val="44500"/>
                    <a:satMod val="160000"/>
                  </a:srgbClr>
                </a:gs>
                <a:gs pos="100000">
                  <a:srgbClr val="7030A0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21" name="円/楕円 20"/>
            <p:cNvSpPr/>
            <p:nvPr/>
          </p:nvSpPr>
          <p:spPr>
            <a:xfrm>
              <a:off x="6394918" y="5005774"/>
              <a:ext cx="434741" cy="436058"/>
            </a:xfrm>
            <a:prstGeom prst="ellipse">
              <a:avLst/>
            </a:prstGeom>
            <a:gradFill flip="none" rotWithShape="1">
              <a:gsLst>
                <a:gs pos="0">
                  <a:srgbClr val="FFC000">
                    <a:tint val="66000"/>
                    <a:satMod val="160000"/>
                  </a:srgbClr>
                </a:gs>
                <a:gs pos="50000">
                  <a:srgbClr val="FFC000">
                    <a:tint val="44500"/>
                    <a:satMod val="160000"/>
                  </a:srgbClr>
                </a:gs>
                <a:gs pos="100000">
                  <a:srgbClr val="FFC000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cxnSp>
          <p:nvCxnSpPr>
            <p:cNvPr id="24" name="直線コネクタ 23"/>
            <p:cNvCxnSpPr>
              <a:stCxn id="18" idx="7"/>
              <a:endCxn id="33" idx="3"/>
            </p:cNvCxnSpPr>
            <p:nvPr/>
          </p:nvCxnSpPr>
          <p:spPr>
            <a:xfrm flipV="1">
              <a:off x="5662889" y="4197783"/>
              <a:ext cx="1070871" cy="580342"/>
            </a:xfrm>
            <a:prstGeom prst="line">
              <a:avLst/>
            </a:prstGeom>
            <a:ln w="254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円/楕円 24"/>
            <p:cNvSpPr/>
            <p:nvPr/>
          </p:nvSpPr>
          <p:spPr>
            <a:xfrm>
              <a:off x="7265999" y="4932029"/>
              <a:ext cx="434741" cy="436058"/>
            </a:xfrm>
            <a:prstGeom prst="ellipse">
              <a:avLst/>
            </a:prstGeom>
            <a:gradFill flip="none" rotWithShape="1">
              <a:gsLst>
                <a:gs pos="0">
                  <a:srgbClr val="7030A0">
                    <a:tint val="66000"/>
                    <a:satMod val="160000"/>
                  </a:srgbClr>
                </a:gs>
                <a:gs pos="50000">
                  <a:srgbClr val="7030A0">
                    <a:tint val="44500"/>
                    <a:satMod val="160000"/>
                  </a:srgbClr>
                </a:gs>
                <a:gs pos="100000">
                  <a:srgbClr val="7030A0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26" name="円/楕円 25"/>
            <p:cNvSpPr/>
            <p:nvPr/>
          </p:nvSpPr>
          <p:spPr>
            <a:xfrm>
              <a:off x="8028396" y="4596969"/>
              <a:ext cx="434741" cy="437661"/>
            </a:xfrm>
            <a:prstGeom prst="ellipse">
              <a:avLst/>
            </a:prstGeom>
            <a:gradFill flip="none" rotWithShape="1">
              <a:gsLst>
                <a:gs pos="0">
                  <a:srgbClr val="7030A0">
                    <a:tint val="66000"/>
                    <a:satMod val="160000"/>
                  </a:srgbClr>
                </a:gs>
                <a:gs pos="50000">
                  <a:srgbClr val="7030A0">
                    <a:tint val="44500"/>
                    <a:satMod val="160000"/>
                  </a:srgbClr>
                </a:gs>
                <a:gs pos="100000">
                  <a:srgbClr val="7030A0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27" name="正方形/長方形 26"/>
            <p:cNvSpPr>
              <a:spLocks noChangeArrowheads="1"/>
            </p:cNvSpPr>
            <p:nvPr/>
          </p:nvSpPr>
          <p:spPr bwMode="auto">
            <a:xfrm>
              <a:off x="5371995" y="4747667"/>
              <a:ext cx="274911" cy="3793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ja-JP" dirty="0">
                  <a:latin typeface="IPAゴシック" pitchFamily="49" charset="-128"/>
                  <a:ea typeface="IPAゴシック" pitchFamily="49" charset="-128"/>
                </a:rPr>
                <a:t>6</a:t>
              </a:r>
            </a:p>
          </p:txBody>
        </p:sp>
        <p:sp>
          <p:nvSpPr>
            <p:cNvPr id="28" name="正方形/長方形 27"/>
            <p:cNvSpPr>
              <a:spLocks noChangeArrowheads="1"/>
            </p:cNvSpPr>
            <p:nvPr/>
          </p:nvSpPr>
          <p:spPr bwMode="auto">
            <a:xfrm>
              <a:off x="5744403" y="3054733"/>
              <a:ext cx="274911" cy="3793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ja-JP">
                  <a:latin typeface="IPAゴシック" pitchFamily="49" charset="-128"/>
                  <a:ea typeface="IPAゴシック" pitchFamily="49" charset="-128"/>
                </a:rPr>
                <a:t>5</a:t>
              </a:r>
            </a:p>
          </p:txBody>
        </p:sp>
        <p:sp>
          <p:nvSpPr>
            <p:cNvPr id="29" name="正方形/長方形 28"/>
            <p:cNvSpPr>
              <a:spLocks noChangeArrowheads="1"/>
            </p:cNvSpPr>
            <p:nvPr/>
          </p:nvSpPr>
          <p:spPr bwMode="auto">
            <a:xfrm>
              <a:off x="8108311" y="4629033"/>
              <a:ext cx="274911" cy="3793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ja-JP" dirty="0">
                  <a:latin typeface="IPAゴシック" pitchFamily="49" charset="-128"/>
                  <a:ea typeface="IPAゴシック" pitchFamily="49" charset="-128"/>
                </a:rPr>
                <a:t>9</a:t>
              </a:r>
            </a:p>
          </p:txBody>
        </p:sp>
        <p:sp>
          <p:nvSpPr>
            <p:cNvPr id="30" name="正方形/長方形 29"/>
            <p:cNvSpPr>
              <a:spLocks noChangeArrowheads="1"/>
            </p:cNvSpPr>
            <p:nvPr/>
          </p:nvSpPr>
          <p:spPr bwMode="auto">
            <a:xfrm>
              <a:off x="6474834" y="5036233"/>
              <a:ext cx="274911" cy="3793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ja-JP">
                  <a:latin typeface="IPAゴシック" pitchFamily="49" charset="-128"/>
                  <a:ea typeface="IPAゴシック" pitchFamily="49" charset="-128"/>
                </a:rPr>
                <a:t>7</a:t>
              </a:r>
            </a:p>
          </p:txBody>
        </p:sp>
        <p:sp>
          <p:nvSpPr>
            <p:cNvPr id="31" name="正方形/長方形 30"/>
            <p:cNvSpPr>
              <a:spLocks noChangeArrowheads="1"/>
            </p:cNvSpPr>
            <p:nvPr/>
          </p:nvSpPr>
          <p:spPr bwMode="auto">
            <a:xfrm>
              <a:off x="7345915" y="4965694"/>
              <a:ext cx="274911" cy="3793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ja-JP">
                  <a:latin typeface="IPAゴシック" pitchFamily="49" charset="-128"/>
                  <a:ea typeface="IPAゴシック" pitchFamily="49" charset="-128"/>
                </a:rPr>
                <a:t>8</a:t>
              </a:r>
            </a:p>
          </p:txBody>
        </p:sp>
        <p:sp>
          <p:nvSpPr>
            <p:cNvPr id="32" name="円/楕円 31"/>
            <p:cNvSpPr/>
            <p:nvPr/>
          </p:nvSpPr>
          <p:spPr>
            <a:xfrm>
              <a:off x="5292080" y="3825851"/>
              <a:ext cx="434741" cy="436058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33" name="円/楕円 32"/>
            <p:cNvSpPr/>
            <p:nvPr/>
          </p:nvSpPr>
          <p:spPr>
            <a:xfrm>
              <a:off x="6669828" y="3825851"/>
              <a:ext cx="434741" cy="436058"/>
            </a:xfrm>
            <a:prstGeom prst="ellipse">
              <a:avLst/>
            </a:prstGeom>
            <a:gradFill flip="none" rotWithShape="1">
              <a:gsLst>
                <a:gs pos="0">
                  <a:srgbClr val="FF0000">
                    <a:tint val="66000"/>
                    <a:satMod val="160000"/>
                  </a:srgbClr>
                </a:gs>
                <a:gs pos="50000">
                  <a:srgbClr val="FF0000">
                    <a:tint val="44500"/>
                    <a:satMod val="160000"/>
                  </a:srgbClr>
                </a:gs>
                <a:gs pos="100000">
                  <a:srgbClr val="FF0000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34" name="円/楕円 33"/>
            <p:cNvSpPr/>
            <p:nvPr/>
          </p:nvSpPr>
          <p:spPr>
            <a:xfrm>
              <a:off x="6669828" y="2868767"/>
              <a:ext cx="434741" cy="436058"/>
            </a:xfrm>
            <a:prstGeom prst="ellipse">
              <a:avLst/>
            </a:prstGeom>
            <a:gradFill flip="none" rotWithShape="1">
              <a:gsLst>
                <a:gs pos="0">
                  <a:srgbClr val="7030A0">
                    <a:tint val="66000"/>
                    <a:satMod val="160000"/>
                  </a:srgbClr>
                </a:gs>
                <a:gs pos="50000">
                  <a:srgbClr val="7030A0">
                    <a:tint val="44500"/>
                    <a:satMod val="160000"/>
                  </a:srgbClr>
                </a:gs>
                <a:gs pos="100000">
                  <a:srgbClr val="7030A0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cxnSp>
          <p:nvCxnSpPr>
            <p:cNvPr id="35" name="直線コネクタ 34"/>
            <p:cNvCxnSpPr>
              <a:stCxn id="33" idx="2"/>
              <a:endCxn id="32" idx="6"/>
            </p:cNvCxnSpPr>
            <p:nvPr/>
          </p:nvCxnSpPr>
          <p:spPr>
            <a:xfrm flipH="1">
              <a:off x="5726821" y="4043880"/>
              <a:ext cx="943006" cy="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円/楕円 35"/>
            <p:cNvSpPr/>
            <p:nvPr/>
          </p:nvSpPr>
          <p:spPr>
            <a:xfrm>
              <a:off x="8114706" y="3825851"/>
              <a:ext cx="434741" cy="436058"/>
            </a:xfrm>
            <a:prstGeom prst="ellipse">
              <a:avLst/>
            </a:prstGeom>
            <a:gradFill flip="none" rotWithShape="1">
              <a:gsLst>
                <a:gs pos="0">
                  <a:srgbClr val="7030A0">
                    <a:tint val="66000"/>
                    <a:satMod val="160000"/>
                  </a:srgbClr>
                </a:gs>
                <a:gs pos="50000">
                  <a:srgbClr val="7030A0">
                    <a:tint val="44500"/>
                    <a:satMod val="160000"/>
                  </a:srgbClr>
                </a:gs>
                <a:gs pos="100000">
                  <a:srgbClr val="7030A0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37" name="円/楕円 36"/>
            <p:cNvSpPr/>
            <p:nvPr/>
          </p:nvSpPr>
          <p:spPr>
            <a:xfrm>
              <a:off x="7427430" y="3160541"/>
              <a:ext cx="436340" cy="436058"/>
            </a:xfrm>
            <a:prstGeom prst="ellipse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38" name="正方形/長方形 37"/>
            <p:cNvSpPr>
              <a:spLocks noChangeArrowheads="1"/>
            </p:cNvSpPr>
            <p:nvPr/>
          </p:nvSpPr>
          <p:spPr bwMode="auto">
            <a:xfrm>
              <a:off x="6749745" y="3859518"/>
              <a:ext cx="274911" cy="3793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ja-JP">
                  <a:latin typeface="IPAゴシック" pitchFamily="49" charset="-128"/>
                  <a:ea typeface="IPAゴシック" pitchFamily="49" charset="-128"/>
                </a:rPr>
                <a:t>1</a:t>
              </a:r>
            </a:p>
          </p:txBody>
        </p:sp>
        <p:sp>
          <p:nvSpPr>
            <p:cNvPr id="39" name="正方形/長方形 38"/>
            <p:cNvSpPr>
              <a:spLocks noChangeArrowheads="1"/>
            </p:cNvSpPr>
            <p:nvPr/>
          </p:nvSpPr>
          <p:spPr bwMode="auto">
            <a:xfrm>
              <a:off x="5371995" y="3857914"/>
              <a:ext cx="274911" cy="3793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ja-JP">
                  <a:latin typeface="IPAゴシック" pitchFamily="49" charset="-128"/>
                  <a:ea typeface="IPAゴシック" pitchFamily="49" charset="-128"/>
                </a:rPr>
                <a:t>0</a:t>
              </a:r>
            </a:p>
          </p:txBody>
        </p:sp>
        <p:sp>
          <p:nvSpPr>
            <p:cNvPr id="40" name="正方形/長方形 39"/>
            <p:cNvSpPr>
              <a:spLocks noChangeArrowheads="1"/>
            </p:cNvSpPr>
            <p:nvPr/>
          </p:nvSpPr>
          <p:spPr bwMode="auto">
            <a:xfrm>
              <a:off x="7508943" y="3192604"/>
              <a:ext cx="274911" cy="3793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ja-JP" dirty="0">
                  <a:latin typeface="IPAゴシック" pitchFamily="49" charset="-128"/>
                  <a:ea typeface="IPAゴシック" pitchFamily="49" charset="-128"/>
                </a:rPr>
                <a:t>4</a:t>
              </a:r>
            </a:p>
          </p:txBody>
        </p:sp>
        <p:sp>
          <p:nvSpPr>
            <p:cNvPr id="41" name="正方形/長方形 40"/>
            <p:cNvSpPr>
              <a:spLocks noChangeArrowheads="1"/>
            </p:cNvSpPr>
            <p:nvPr/>
          </p:nvSpPr>
          <p:spPr bwMode="auto">
            <a:xfrm>
              <a:off x="6749745" y="2900830"/>
              <a:ext cx="274911" cy="3793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ja-JP" dirty="0">
                  <a:latin typeface="IPAゴシック" pitchFamily="49" charset="-128"/>
                  <a:ea typeface="IPAゴシック" pitchFamily="49" charset="-128"/>
                </a:rPr>
                <a:t>2</a:t>
              </a:r>
            </a:p>
          </p:txBody>
        </p:sp>
        <p:sp>
          <p:nvSpPr>
            <p:cNvPr id="42" name="正方形/長方形 41"/>
            <p:cNvSpPr>
              <a:spLocks noChangeArrowheads="1"/>
            </p:cNvSpPr>
            <p:nvPr/>
          </p:nvSpPr>
          <p:spPr bwMode="auto">
            <a:xfrm>
              <a:off x="8194620" y="3859518"/>
              <a:ext cx="274911" cy="3793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ja-JP">
                  <a:latin typeface="IPAゴシック" pitchFamily="49" charset="-128"/>
                  <a:ea typeface="IPAゴシック" pitchFamily="49" charset="-128"/>
                </a:rPr>
                <a:t>3</a:t>
              </a:r>
            </a:p>
          </p:txBody>
        </p:sp>
        <p:cxnSp>
          <p:nvCxnSpPr>
            <p:cNvPr id="43" name="直線コネクタ 42"/>
            <p:cNvCxnSpPr>
              <a:stCxn id="34" idx="4"/>
              <a:endCxn id="33" idx="0"/>
            </p:cNvCxnSpPr>
            <p:nvPr/>
          </p:nvCxnSpPr>
          <p:spPr>
            <a:xfrm>
              <a:off x="6887199" y="3304825"/>
              <a:ext cx="0" cy="521025"/>
            </a:xfrm>
            <a:prstGeom prst="line">
              <a:avLst/>
            </a:prstGeom>
            <a:ln w="254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直線コネクタ 43"/>
            <p:cNvCxnSpPr>
              <a:stCxn id="36" idx="2"/>
              <a:endCxn id="33" idx="6"/>
            </p:cNvCxnSpPr>
            <p:nvPr/>
          </p:nvCxnSpPr>
          <p:spPr>
            <a:xfrm flipH="1">
              <a:off x="7104570" y="4043880"/>
              <a:ext cx="1010136" cy="0"/>
            </a:xfrm>
            <a:prstGeom prst="line">
              <a:avLst/>
            </a:prstGeom>
            <a:ln w="254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直線コネクタ 44"/>
            <p:cNvCxnSpPr>
              <a:stCxn id="37" idx="5"/>
              <a:endCxn id="36" idx="1"/>
            </p:cNvCxnSpPr>
            <p:nvPr/>
          </p:nvCxnSpPr>
          <p:spPr>
            <a:xfrm>
              <a:off x="7799836" y="3534076"/>
              <a:ext cx="378802" cy="355901"/>
            </a:xfrm>
            <a:prstGeom prst="line">
              <a:avLst/>
            </a:prstGeom>
            <a:ln w="254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直線コネクタ 45"/>
            <p:cNvCxnSpPr>
              <a:stCxn id="33" idx="1"/>
              <a:endCxn id="17" idx="5"/>
            </p:cNvCxnSpPr>
            <p:nvPr/>
          </p:nvCxnSpPr>
          <p:spPr>
            <a:xfrm flipH="1" flipV="1">
              <a:off x="6035297" y="3396205"/>
              <a:ext cx="698464" cy="493772"/>
            </a:xfrm>
            <a:prstGeom prst="line">
              <a:avLst/>
            </a:prstGeom>
            <a:ln w="254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直線コネクタ 46"/>
            <p:cNvCxnSpPr>
              <a:stCxn id="21" idx="2"/>
              <a:endCxn id="18" idx="6"/>
            </p:cNvCxnSpPr>
            <p:nvPr/>
          </p:nvCxnSpPr>
          <p:spPr>
            <a:xfrm flipH="1" flipV="1">
              <a:off x="5726821" y="4932029"/>
              <a:ext cx="668096" cy="291774"/>
            </a:xfrm>
            <a:prstGeom prst="line">
              <a:avLst/>
            </a:prstGeom>
            <a:ln w="254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直線コネクタ 47"/>
            <p:cNvCxnSpPr>
              <a:stCxn id="33" idx="4"/>
              <a:endCxn id="25" idx="1"/>
            </p:cNvCxnSpPr>
            <p:nvPr/>
          </p:nvCxnSpPr>
          <p:spPr>
            <a:xfrm>
              <a:off x="6887199" y="4261909"/>
              <a:ext cx="441135" cy="734245"/>
            </a:xfrm>
            <a:prstGeom prst="line">
              <a:avLst/>
            </a:prstGeom>
            <a:ln w="254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直線コネクタ 48"/>
            <p:cNvCxnSpPr>
              <a:stCxn id="33" idx="5"/>
              <a:endCxn id="26" idx="1"/>
            </p:cNvCxnSpPr>
            <p:nvPr/>
          </p:nvCxnSpPr>
          <p:spPr>
            <a:xfrm>
              <a:off x="7040638" y="4197783"/>
              <a:ext cx="1050092" cy="463313"/>
            </a:xfrm>
            <a:prstGeom prst="line">
              <a:avLst/>
            </a:prstGeom>
            <a:ln w="254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下矢印 2"/>
          <p:cNvSpPr/>
          <p:nvPr/>
        </p:nvSpPr>
        <p:spPr>
          <a:xfrm>
            <a:off x="3203848" y="2809591"/>
            <a:ext cx="432048" cy="2594839"/>
          </a:xfrm>
          <a:prstGeom prst="downArrow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右矢印 54"/>
          <p:cNvSpPr/>
          <p:nvPr/>
        </p:nvSpPr>
        <p:spPr>
          <a:xfrm>
            <a:off x="4176713" y="3780640"/>
            <a:ext cx="647700" cy="510431"/>
          </a:xfrm>
          <a:prstGeom prst="rightArrow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58" name="正方形/長方形 29"/>
          <p:cNvSpPr>
            <a:spLocks noChangeArrowheads="1"/>
          </p:cNvSpPr>
          <p:nvPr/>
        </p:nvSpPr>
        <p:spPr bwMode="auto">
          <a:xfrm>
            <a:off x="7661535" y="5415607"/>
            <a:ext cx="148246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ja-JP" altLang="en-US" sz="2400" dirty="0" smtClean="0">
                <a:latin typeface="IPAゴシック" pitchFamily="49" charset="-128"/>
                <a:ea typeface="IPAゴシック" pitchFamily="49" charset="-128"/>
              </a:rPr>
              <a:t>可視化！</a:t>
            </a:r>
            <a:endParaRPr lang="ja-JP" altLang="en-US" sz="2400" dirty="0">
              <a:latin typeface="IPAゴシック" pitchFamily="49" charset="-128"/>
              <a:ea typeface="IPAゴシック" pitchFamily="49" charset="-128"/>
            </a:endParaRPr>
          </a:p>
        </p:txBody>
      </p:sp>
      <p:sp>
        <p:nvSpPr>
          <p:cNvPr id="52" name="テキスト ボックス 38"/>
          <p:cNvSpPr txBox="1">
            <a:spLocks noChangeArrowheads="1"/>
          </p:cNvSpPr>
          <p:nvPr/>
        </p:nvSpPr>
        <p:spPr bwMode="auto">
          <a:xfrm>
            <a:off x="468313" y="620713"/>
            <a:ext cx="80645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9pPr>
          </a:lstStyle>
          <a:p>
            <a:r>
              <a:rPr lang="en-US" altLang="ja-JP" sz="3200" dirty="0" smtClean="0">
                <a:latin typeface="IPAゴシック" pitchFamily="49" charset="-128"/>
                <a:ea typeface="IPAゴシック" pitchFamily="49" charset="-128"/>
              </a:rPr>
              <a:t>4.2 </a:t>
            </a:r>
            <a:r>
              <a:rPr lang="ja-JP" altLang="en-US" sz="3200" dirty="0" err="1" smtClean="0">
                <a:latin typeface="IPAゴシック" pitchFamily="49" charset="-128"/>
                <a:ea typeface="IPAゴシック" pitchFamily="49" charset="-128"/>
              </a:rPr>
              <a:t>ｰ</a:t>
            </a:r>
            <a:r>
              <a:rPr lang="ja-JP" altLang="en-US" sz="3200" dirty="0" smtClean="0">
                <a:latin typeface="IPAゴシック" pitchFamily="49" charset="-128"/>
                <a:ea typeface="IPAゴシック" pitchFamily="49" charset="-128"/>
              </a:rPr>
              <a:t>①ネットワークの可視化方法</a:t>
            </a:r>
            <a:r>
              <a:rPr lang="en-US" altLang="ja-JP" sz="3200" dirty="0" smtClean="0">
                <a:latin typeface="IPAゴシック" pitchFamily="49" charset="-128"/>
                <a:ea typeface="IPAゴシック" pitchFamily="49" charset="-128"/>
              </a:rPr>
              <a:t>- </a:t>
            </a:r>
            <a:endParaRPr lang="ja-JP" altLang="en-US" sz="3200" dirty="0">
              <a:latin typeface="IPAゴシック" pitchFamily="49" charset="-128"/>
              <a:ea typeface="IPAゴシック" pitchFamily="49" charset="-128"/>
            </a:endParaRPr>
          </a:p>
        </p:txBody>
      </p:sp>
      <p:sp>
        <p:nvSpPr>
          <p:cNvPr id="54" name="Rectangle 6"/>
          <p:cNvSpPr>
            <a:spLocks noGrp="1" noChangeArrowheads="1"/>
          </p:cNvSpPr>
          <p:nvPr>
            <p:ph type="ftr" sz="quarter" idx="4294967295"/>
          </p:nvPr>
        </p:nvSpPr>
        <p:spPr>
          <a:xfrm>
            <a:off x="-23307" y="6480720"/>
            <a:ext cx="8651063" cy="260648"/>
          </a:xfrm>
          <a:prstGeom prst="rect">
            <a:avLst/>
          </a:prstGeom>
          <a:ln/>
        </p:spPr>
        <p:txBody>
          <a:bodyPr/>
          <a:lstStyle>
            <a:lvl1pPr algn="l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ja-JP" altLang="en-US" sz="1100" smtClean="0"/>
              <a:t>修正版</a:t>
            </a:r>
            <a:r>
              <a:rPr lang="en-US" altLang="ja-JP" sz="1100" smtClean="0"/>
              <a:t>BA</a:t>
            </a:r>
            <a:r>
              <a:rPr lang="ja-JP" altLang="en-US" sz="1100" smtClean="0"/>
              <a:t>モデルで生成したネットワークのスケールフリー性判定計算実験　　　卒業演習発表会　　　田中勇歩（谷聖一研究室）</a:t>
            </a:r>
            <a:endParaRPr lang="ja-JP" altLang="en-US" sz="1100" dirty="0"/>
          </a:p>
        </p:txBody>
      </p:sp>
      <p:sp>
        <p:nvSpPr>
          <p:cNvPr id="50" name="正方形/長方形 29"/>
          <p:cNvSpPr>
            <a:spLocks noChangeArrowheads="1"/>
          </p:cNvSpPr>
          <p:nvPr/>
        </p:nvSpPr>
        <p:spPr bwMode="auto">
          <a:xfrm>
            <a:off x="468313" y="1412776"/>
            <a:ext cx="244750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ja-JP" altLang="en-US" sz="2400" u="sng" dirty="0" smtClean="0">
                <a:latin typeface="IPAゴシック" pitchFamily="49" charset="-128"/>
                <a:ea typeface="IPAゴシック" pitchFamily="49" charset="-128"/>
              </a:rPr>
              <a:t>可視化の前処理</a:t>
            </a:r>
            <a:endParaRPr lang="ja-JP" altLang="en-US" sz="2400" u="sng" dirty="0">
              <a:latin typeface="IPAゴシック" pitchFamily="49" charset="-128"/>
              <a:ea typeface="IPAゴシック" pitchFamily="49" charset="-128"/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3777816" y="4368708"/>
            <a:ext cx="144549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ja-JP" sz="1600" dirty="0" err="1" smtClean="0"/>
              <a:t>Graphviz</a:t>
            </a:r>
            <a:r>
              <a:rPr lang="en-US" altLang="ja-JP" sz="1600" dirty="0" smtClean="0">
                <a:latin typeface="IPA Pゴシック" pitchFamily="50" charset="-128"/>
                <a:ea typeface="IPA Pゴシック" pitchFamily="50" charset="-128"/>
              </a:rPr>
              <a:t> </a:t>
            </a:r>
          </a:p>
          <a:p>
            <a:pPr algn="ctr"/>
            <a:r>
              <a:rPr lang="en-US" altLang="ja-JP" sz="1600" dirty="0" err="1" smtClean="0">
                <a:latin typeface="IPA Pゴシック" pitchFamily="50" charset="-128"/>
                <a:ea typeface="IPA Pゴシック" pitchFamily="50" charset="-128"/>
              </a:rPr>
              <a:t>Gviz</a:t>
            </a:r>
            <a:r>
              <a:rPr lang="ja-JP" altLang="en-US" sz="1600" dirty="0" smtClean="0">
                <a:latin typeface="IPA Pゴシック" pitchFamily="50" charset="-128"/>
                <a:ea typeface="IPA Pゴシック" pitchFamily="50" charset="-128"/>
              </a:rPr>
              <a:t>で可視化</a:t>
            </a:r>
            <a:endParaRPr lang="ja-JP" altLang="en-US" sz="1600" dirty="0"/>
          </a:p>
        </p:txBody>
      </p:sp>
      <p:sp>
        <p:nvSpPr>
          <p:cNvPr id="57" name="スライド番号プレースホルダー 6"/>
          <p:cNvSpPr>
            <a:spLocks noGrp="1"/>
          </p:cNvSpPr>
          <p:nvPr>
            <p:ph type="sldNum" sz="quarter" idx="12"/>
          </p:nvPr>
        </p:nvSpPr>
        <p:spPr bwMode="auto">
          <a:xfrm>
            <a:off x="8234063" y="6453188"/>
            <a:ext cx="874441" cy="4048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B4DD223-A1D0-4DE8-AFD0-D99F82140F00}" type="slidenum">
              <a:rPr lang="ja-JP" altLang="en-US" smtClean="0">
                <a:solidFill>
                  <a:schemeClr val="bg1"/>
                </a:solidFill>
                <a:latin typeface="IPAゴシック" pitchFamily="49" charset="-128"/>
                <a:ea typeface="IPAゴシック" pitchFamily="49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41</a:t>
            </a:fld>
            <a:r>
              <a:rPr lang="en-US" altLang="ja-JP" dirty="0" smtClean="0">
                <a:solidFill>
                  <a:schemeClr val="bg1"/>
                </a:solidFill>
                <a:latin typeface="IPAゴシック" pitchFamily="49" charset="-128"/>
                <a:ea typeface="IPAゴシック" pitchFamily="49" charset="-128"/>
              </a:rPr>
              <a:t>/78</a:t>
            </a:r>
            <a:endParaRPr lang="ja-JP" altLang="en-US" dirty="0">
              <a:solidFill>
                <a:schemeClr val="bg1"/>
              </a:solidFill>
              <a:latin typeface="IPAゴシック" pitchFamily="49" charset="-128"/>
              <a:ea typeface="IPAゴシック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03500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下矢印 8"/>
          <p:cNvSpPr/>
          <p:nvPr/>
        </p:nvSpPr>
        <p:spPr>
          <a:xfrm rot="16200000">
            <a:off x="4968218" y="4584962"/>
            <a:ext cx="575716" cy="648072"/>
          </a:xfrm>
          <a:prstGeom prst="downArrow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正方形/長方形 29"/>
          <p:cNvSpPr>
            <a:spLocks noChangeArrowheads="1"/>
          </p:cNvSpPr>
          <p:nvPr/>
        </p:nvSpPr>
        <p:spPr bwMode="auto">
          <a:xfrm>
            <a:off x="468313" y="1484784"/>
            <a:ext cx="8208142" cy="1785104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16200000" scaled="1"/>
            <a:tileRect/>
          </a:gradFill>
          <a:ln/>
          <a:ex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ja-JP" altLang="en-US" sz="2200" u="sng" dirty="0" smtClean="0">
                <a:latin typeface="IPAゴシック" pitchFamily="49" charset="-128"/>
                <a:ea typeface="IPAゴシック" pitchFamily="49" charset="-128"/>
              </a:rPr>
              <a:t>用語説明</a:t>
            </a:r>
            <a:endParaRPr lang="en-US" altLang="ja-JP" sz="2200" u="sng" dirty="0" smtClean="0">
              <a:latin typeface="IPAゴシック" pitchFamily="49" charset="-128"/>
              <a:ea typeface="IPAゴシック" pitchFamily="49" charset="-128"/>
            </a:endParaRPr>
          </a:p>
          <a:p>
            <a:r>
              <a:rPr lang="en-US" altLang="ja-JP" sz="2200" dirty="0" smtClean="0">
                <a:latin typeface="IPA Pゴシック" pitchFamily="50" charset="-128"/>
                <a:ea typeface="IPA Pゴシック" pitchFamily="50" charset="-128"/>
              </a:rPr>
              <a:t>eccentricity</a:t>
            </a:r>
            <a:r>
              <a:rPr lang="ja-JP" altLang="en-US" sz="2200" dirty="0" smtClean="0">
                <a:latin typeface="IPAゴシック" pitchFamily="49" charset="-128"/>
                <a:ea typeface="IPAゴシック" pitchFamily="49" charset="-128"/>
              </a:rPr>
              <a:t>：現在の頂点から各頂点への深さの最大値</a:t>
            </a:r>
            <a:endParaRPr lang="en-US" altLang="ja-JP" sz="2200" dirty="0" smtClean="0">
              <a:latin typeface="IPAゴシック" pitchFamily="49" charset="-128"/>
              <a:ea typeface="IPAゴシック" pitchFamily="49" charset="-128"/>
            </a:endParaRPr>
          </a:p>
          <a:p>
            <a:r>
              <a:rPr lang="ja-JP" altLang="en-US" sz="2200" dirty="0">
                <a:latin typeface="IPAゴシック" pitchFamily="49" charset="-128"/>
                <a:ea typeface="IPAゴシック" pitchFamily="49" charset="-128"/>
              </a:rPr>
              <a:t>直径</a:t>
            </a:r>
            <a:r>
              <a:rPr lang="en-US" altLang="ja-JP" sz="2200" dirty="0">
                <a:latin typeface="IPAゴシック" pitchFamily="49" charset="-128"/>
                <a:ea typeface="IPAゴシック" pitchFamily="49" charset="-128"/>
              </a:rPr>
              <a:t>(</a:t>
            </a:r>
            <a:r>
              <a:rPr lang="en-US" altLang="ja-JP" sz="2200" dirty="0" smtClean="0">
                <a:latin typeface="IPA Pゴシック" pitchFamily="50" charset="-128"/>
                <a:ea typeface="IPA Pゴシック" pitchFamily="50" charset="-128"/>
              </a:rPr>
              <a:t>diameter</a:t>
            </a:r>
            <a:r>
              <a:rPr lang="en-US" altLang="ja-JP" sz="2200" dirty="0" smtClean="0">
                <a:latin typeface="IPAゴシック" pitchFamily="49" charset="-128"/>
                <a:ea typeface="IPAゴシック" pitchFamily="49" charset="-128"/>
              </a:rPr>
              <a:t>)</a:t>
            </a:r>
            <a:r>
              <a:rPr lang="ja-JP" altLang="en-US" sz="2200" dirty="0" smtClean="0">
                <a:latin typeface="IPAゴシック" pitchFamily="49" charset="-128"/>
                <a:ea typeface="IPAゴシック" pitchFamily="49" charset="-128"/>
              </a:rPr>
              <a:t>：</a:t>
            </a:r>
            <a:r>
              <a:rPr lang="en-US" altLang="ja-JP" sz="2200" dirty="0" smtClean="0">
                <a:latin typeface="IPA Pゴシック" pitchFamily="50" charset="-128"/>
                <a:ea typeface="IPA Pゴシック" pitchFamily="50" charset="-128"/>
              </a:rPr>
              <a:t> eccentricity</a:t>
            </a:r>
            <a:r>
              <a:rPr lang="ja-JP" altLang="en-US" sz="2200" dirty="0" smtClean="0">
                <a:latin typeface="IPAゴシック" pitchFamily="49" charset="-128"/>
                <a:ea typeface="IPAゴシック" pitchFamily="49" charset="-128"/>
              </a:rPr>
              <a:t>の最大値</a:t>
            </a:r>
            <a:endParaRPr lang="en-US" altLang="ja-JP" sz="2200" dirty="0" smtClean="0">
              <a:latin typeface="IPAゴシック" pitchFamily="49" charset="-128"/>
              <a:ea typeface="IPAゴシック" pitchFamily="49" charset="-128"/>
            </a:endParaRPr>
          </a:p>
          <a:p>
            <a:r>
              <a:rPr lang="ja-JP" altLang="en-US" sz="2200" dirty="0">
                <a:latin typeface="IPAゴシック" pitchFamily="49" charset="-128"/>
                <a:ea typeface="IPAゴシック" pitchFamily="49" charset="-128"/>
              </a:rPr>
              <a:t>半径</a:t>
            </a:r>
            <a:r>
              <a:rPr lang="en-US" altLang="ja-JP" sz="2200" dirty="0">
                <a:latin typeface="IPAゴシック" pitchFamily="49" charset="-128"/>
                <a:ea typeface="IPAゴシック" pitchFamily="49" charset="-128"/>
              </a:rPr>
              <a:t>(</a:t>
            </a:r>
            <a:r>
              <a:rPr lang="en-US" altLang="ja-JP" sz="2200" dirty="0">
                <a:latin typeface="IPA Pゴシック" pitchFamily="50" charset="-128"/>
                <a:ea typeface="IPA Pゴシック" pitchFamily="50" charset="-128"/>
              </a:rPr>
              <a:t>radius</a:t>
            </a:r>
            <a:r>
              <a:rPr lang="en-US" altLang="ja-JP" sz="2200" dirty="0" smtClean="0">
                <a:latin typeface="IPAゴシック" pitchFamily="49" charset="-128"/>
                <a:ea typeface="IPAゴシック" pitchFamily="49" charset="-128"/>
              </a:rPr>
              <a:t>)</a:t>
            </a:r>
            <a:r>
              <a:rPr lang="ja-JP" altLang="en-US" sz="2200" dirty="0" smtClean="0">
                <a:latin typeface="IPAゴシック" pitchFamily="49" charset="-128"/>
                <a:ea typeface="IPAゴシック" pitchFamily="49" charset="-128"/>
              </a:rPr>
              <a:t>：</a:t>
            </a:r>
            <a:r>
              <a:rPr lang="en-US" altLang="ja-JP" sz="2200" dirty="0" smtClean="0">
                <a:latin typeface="IPA Pゴシック" pitchFamily="50" charset="-128"/>
                <a:ea typeface="IPA Pゴシック" pitchFamily="50" charset="-128"/>
              </a:rPr>
              <a:t> eccentricity</a:t>
            </a:r>
            <a:r>
              <a:rPr lang="ja-JP" altLang="en-US" sz="2200" dirty="0" smtClean="0">
                <a:latin typeface="IPAゴシック" pitchFamily="49" charset="-128"/>
                <a:ea typeface="IPAゴシック" pitchFamily="49" charset="-128"/>
              </a:rPr>
              <a:t>の最小値</a:t>
            </a:r>
            <a:endParaRPr lang="en-US" altLang="ja-JP" sz="2200" dirty="0" smtClean="0">
              <a:latin typeface="IPAゴシック" pitchFamily="49" charset="-128"/>
              <a:ea typeface="IPAゴシック" pitchFamily="49" charset="-128"/>
            </a:endParaRPr>
          </a:p>
          <a:p>
            <a:r>
              <a:rPr lang="ja-JP" altLang="en-US" sz="2200" dirty="0" smtClean="0">
                <a:latin typeface="IPAゴシック" pitchFamily="49" charset="-128"/>
                <a:ea typeface="IPAゴシック" pitchFamily="49" charset="-128"/>
              </a:rPr>
              <a:t>平均値：</a:t>
            </a:r>
            <a:r>
              <a:rPr lang="en-US" altLang="ja-JP" sz="2200" dirty="0" smtClean="0">
                <a:latin typeface="IPA Pゴシック" pitchFamily="50" charset="-128"/>
                <a:ea typeface="IPA Pゴシック" pitchFamily="50" charset="-128"/>
              </a:rPr>
              <a:t>eccentricity</a:t>
            </a:r>
            <a:r>
              <a:rPr lang="ja-JP" altLang="en-US" sz="2200" dirty="0" smtClean="0">
                <a:latin typeface="IPAゴシック" pitchFamily="49" charset="-128"/>
                <a:ea typeface="IPAゴシック" pitchFamily="49" charset="-128"/>
              </a:rPr>
              <a:t>の平均値</a:t>
            </a:r>
          </a:p>
        </p:txBody>
      </p:sp>
      <p:grpSp>
        <p:nvGrpSpPr>
          <p:cNvPr id="2" name="グループ化 1"/>
          <p:cNvGrpSpPr/>
          <p:nvPr/>
        </p:nvGrpSpPr>
        <p:grpSpPr>
          <a:xfrm>
            <a:off x="468313" y="3429000"/>
            <a:ext cx="3888432" cy="2880319"/>
            <a:chOff x="468313" y="3429000"/>
            <a:chExt cx="3888432" cy="2880319"/>
          </a:xfrm>
        </p:grpSpPr>
        <p:sp>
          <p:nvSpPr>
            <p:cNvPr id="4" name="角丸四角形 3"/>
            <p:cNvSpPr/>
            <p:nvPr/>
          </p:nvSpPr>
          <p:spPr>
            <a:xfrm>
              <a:off x="468313" y="3429000"/>
              <a:ext cx="3888432" cy="2880319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" name="正方形/長方形 2"/>
            <p:cNvSpPr/>
            <p:nvPr/>
          </p:nvSpPr>
          <p:spPr>
            <a:xfrm>
              <a:off x="732315" y="4604198"/>
              <a:ext cx="1152128" cy="419439"/>
            </a:xfrm>
            <a:prstGeom prst="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ja-JP" altLang="en-US" sz="1600" dirty="0" smtClean="0">
                  <a:latin typeface="IPAゴシック" pitchFamily="49" charset="-128"/>
                  <a:ea typeface="IPAゴシック" pitchFamily="49" charset="-128"/>
                </a:rPr>
                <a:t>データ</a:t>
              </a:r>
              <a:endParaRPr lang="ja-JP" altLang="en-US" sz="1600" dirty="0">
                <a:latin typeface="IPAゴシック" pitchFamily="49" charset="-128"/>
                <a:ea typeface="IPAゴシック" pitchFamily="49" charset="-128"/>
              </a:endParaRPr>
            </a:p>
          </p:txBody>
        </p:sp>
        <p:sp>
          <p:nvSpPr>
            <p:cNvPr id="19" name="正方形/長方形 18"/>
            <p:cNvSpPr/>
            <p:nvPr/>
          </p:nvSpPr>
          <p:spPr>
            <a:xfrm>
              <a:off x="1094086" y="4077071"/>
              <a:ext cx="1152128" cy="419439"/>
            </a:xfrm>
            <a:prstGeom prst="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ja-JP" altLang="en-US" sz="1600" dirty="0" smtClean="0">
                  <a:latin typeface="IPAゴシック" pitchFamily="49" charset="-128"/>
                  <a:ea typeface="IPAゴシック" pitchFamily="49" charset="-128"/>
                </a:rPr>
                <a:t>データ</a:t>
              </a:r>
              <a:endParaRPr lang="ja-JP" altLang="en-US" sz="1600" dirty="0">
                <a:latin typeface="IPAゴシック" pitchFamily="49" charset="-128"/>
                <a:ea typeface="IPAゴシック" pitchFamily="49" charset="-128"/>
              </a:endParaRPr>
            </a:p>
          </p:txBody>
        </p:sp>
        <p:sp>
          <p:nvSpPr>
            <p:cNvPr id="20" name="正方形/長方形 19"/>
            <p:cNvSpPr/>
            <p:nvPr/>
          </p:nvSpPr>
          <p:spPr>
            <a:xfrm>
              <a:off x="1138304" y="5556359"/>
              <a:ext cx="1152128" cy="419439"/>
            </a:xfrm>
            <a:prstGeom prst="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ja-JP" altLang="en-US" sz="1600" dirty="0" smtClean="0">
                  <a:latin typeface="IPAゴシック" pitchFamily="49" charset="-128"/>
                  <a:ea typeface="IPAゴシック" pitchFamily="49" charset="-128"/>
                </a:rPr>
                <a:t>データ</a:t>
              </a:r>
              <a:endParaRPr lang="ja-JP" altLang="en-US" sz="1600" dirty="0">
                <a:latin typeface="IPAゴシック" pitchFamily="49" charset="-128"/>
                <a:ea typeface="IPAゴシック" pitchFamily="49" charset="-128"/>
              </a:endParaRPr>
            </a:p>
          </p:txBody>
        </p:sp>
        <p:sp>
          <p:nvSpPr>
            <p:cNvPr id="21" name="正方形/長方形 20"/>
            <p:cNvSpPr/>
            <p:nvPr/>
          </p:nvSpPr>
          <p:spPr>
            <a:xfrm>
              <a:off x="900361" y="5176037"/>
              <a:ext cx="1152128" cy="419439"/>
            </a:xfrm>
            <a:prstGeom prst="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ja-JP" altLang="en-US" sz="1600" dirty="0" smtClean="0">
                  <a:latin typeface="IPAゴシック" pitchFamily="49" charset="-128"/>
                  <a:ea typeface="IPAゴシック" pitchFamily="49" charset="-128"/>
                </a:rPr>
                <a:t>データ</a:t>
              </a:r>
              <a:endParaRPr lang="ja-JP" altLang="en-US" sz="1600" dirty="0">
                <a:latin typeface="IPAゴシック" pitchFamily="49" charset="-128"/>
                <a:ea typeface="IPAゴシック" pitchFamily="49" charset="-128"/>
              </a:endParaRPr>
            </a:p>
          </p:txBody>
        </p:sp>
        <p:sp>
          <p:nvSpPr>
            <p:cNvPr id="22" name="正方形/長方形 21"/>
            <p:cNvSpPr/>
            <p:nvPr/>
          </p:nvSpPr>
          <p:spPr>
            <a:xfrm>
              <a:off x="1479386" y="4966317"/>
              <a:ext cx="1152128" cy="419439"/>
            </a:xfrm>
            <a:prstGeom prst="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ja-JP" altLang="en-US" sz="1600" dirty="0" smtClean="0">
                  <a:latin typeface="IPAゴシック" pitchFamily="49" charset="-128"/>
                  <a:ea typeface="IPAゴシック" pitchFamily="49" charset="-128"/>
                </a:rPr>
                <a:t>データ</a:t>
              </a:r>
              <a:endParaRPr lang="ja-JP" altLang="en-US" sz="1600" dirty="0">
                <a:latin typeface="IPAゴシック" pitchFamily="49" charset="-128"/>
                <a:ea typeface="IPAゴシック" pitchFamily="49" charset="-128"/>
              </a:endParaRPr>
            </a:p>
          </p:txBody>
        </p:sp>
        <p:sp>
          <p:nvSpPr>
            <p:cNvPr id="23" name="正方形/長方形 22"/>
            <p:cNvSpPr/>
            <p:nvPr/>
          </p:nvSpPr>
          <p:spPr>
            <a:xfrm>
              <a:off x="2323968" y="4126174"/>
              <a:ext cx="1152128" cy="419439"/>
            </a:xfrm>
            <a:prstGeom prst="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ja-JP" altLang="en-US" sz="1600" dirty="0">
                  <a:latin typeface="IPAゴシック" pitchFamily="49" charset="-128"/>
                  <a:ea typeface="IPAゴシック" pitchFamily="49" charset="-128"/>
                </a:rPr>
                <a:t>グラフ</a:t>
              </a:r>
              <a:r>
                <a:rPr lang="ja-JP" altLang="en-US" sz="1600" dirty="0" smtClean="0">
                  <a:latin typeface="IPAゴシック" pitchFamily="49" charset="-128"/>
                  <a:ea typeface="IPAゴシック" pitchFamily="49" charset="-128"/>
                </a:rPr>
                <a:t>のデータ</a:t>
              </a:r>
              <a:endParaRPr lang="ja-JP" altLang="en-US" sz="1600" dirty="0">
                <a:latin typeface="IPAゴシック" pitchFamily="49" charset="-128"/>
                <a:ea typeface="IPAゴシック" pitchFamily="49" charset="-128"/>
              </a:endParaRPr>
            </a:p>
          </p:txBody>
        </p:sp>
        <p:sp>
          <p:nvSpPr>
            <p:cNvPr id="24" name="正方形/長方形 23"/>
            <p:cNvSpPr/>
            <p:nvPr/>
          </p:nvSpPr>
          <p:spPr>
            <a:xfrm>
              <a:off x="1985632" y="4699279"/>
              <a:ext cx="1152128" cy="419439"/>
            </a:xfrm>
            <a:prstGeom prst="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ja-JP" altLang="en-US" sz="1600" dirty="0">
                  <a:latin typeface="IPAゴシック" pitchFamily="49" charset="-128"/>
                  <a:ea typeface="IPAゴシック" pitchFamily="49" charset="-128"/>
                </a:rPr>
                <a:t>グラフ</a:t>
              </a:r>
              <a:r>
                <a:rPr lang="ja-JP" altLang="en-US" sz="1600" dirty="0" smtClean="0">
                  <a:latin typeface="IPAゴシック" pitchFamily="49" charset="-128"/>
                  <a:ea typeface="IPAゴシック" pitchFamily="49" charset="-128"/>
                </a:rPr>
                <a:t>のデータ</a:t>
              </a:r>
              <a:endParaRPr lang="ja-JP" altLang="en-US" sz="1600" dirty="0">
                <a:latin typeface="IPAゴシック" pitchFamily="49" charset="-128"/>
                <a:ea typeface="IPAゴシック" pitchFamily="49" charset="-128"/>
              </a:endParaRPr>
            </a:p>
          </p:txBody>
        </p:sp>
        <p:sp>
          <p:nvSpPr>
            <p:cNvPr id="25" name="正方形/長方形 24"/>
            <p:cNvSpPr/>
            <p:nvPr/>
          </p:nvSpPr>
          <p:spPr>
            <a:xfrm>
              <a:off x="2790200" y="4545613"/>
              <a:ext cx="1152128" cy="419439"/>
            </a:xfrm>
            <a:prstGeom prst="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ja-JP" altLang="en-US" sz="1600" dirty="0" smtClean="0">
                  <a:latin typeface="IPAゴシック" pitchFamily="49" charset="-128"/>
                  <a:ea typeface="IPAゴシック" pitchFamily="49" charset="-128"/>
                </a:rPr>
                <a:t>データ</a:t>
              </a:r>
              <a:endParaRPr lang="ja-JP" altLang="en-US" sz="1600" dirty="0">
                <a:latin typeface="IPAゴシック" pitchFamily="49" charset="-128"/>
                <a:ea typeface="IPAゴシック" pitchFamily="49" charset="-128"/>
              </a:endParaRPr>
            </a:p>
          </p:txBody>
        </p:sp>
        <p:sp>
          <p:nvSpPr>
            <p:cNvPr id="26" name="正方形/長方形 25"/>
            <p:cNvSpPr/>
            <p:nvPr/>
          </p:nvSpPr>
          <p:spPr>
            <a:xfrm>
              <a:off x="2290432" y="5004079"/>
              <a:ext cx="1152128" cy="419439"/>
            </a:xfrm>
            <a:prstGeom prst="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ja-JP" altLang="en-US" sz="1600" dirty="0" smtClean="0">
                  <a:latin typeface="IPAゴシック" pitchFamily="49" charset="-128"/>
                  <a:ea typeface="IPAゴシック" pitchFamily="49" charset="-128"/>
                </a:rPr>
                <a:t>データ</a:t>
              </a:r>
              <a:endParaRPr lang="ja-JP" altLang="en-US" sz="1600" dirty="0">
                <a:latin typeface="IPAゴシック" pitchFamily="49" charset="-128"/>
                <a:ea typeface="IPAゴシック" pitchFamily="49" charset="-128"/>
              </a:endParaRPr>
            </a:p>
          </p:txBody>
        </p:sp>
        <p:sp>
          <p:nvSpPr>
            <p:cNvPr id="27" name="正方形/長方形 26"/>
            <p:cNvSpPr/>
            <p:nvPr/>
          </p:nvSpPr>
          <p:spPr>
            <a:xfrm>
              <a:off x="1980897" y="5362281"/>
              <a:ext cx="1152128" cy="419439"/>
            </a:xfrm>
            <a:prstGeom prst="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ja-JP" altLang="en-US" sz="1600" dirty="0" smtClean="0">
                  <a:latin typeface="IPAゴシック" pitchFamily="49" charset="-128"/>
                  <a:ea typeface="IPAゴシック" pitchFamily="49" charset="-128"/>
                </a:rPr>
                <a:t>データ</a:t>
              </a:r>
              <a:endParaRPr lang="ja-JP" altLang="en-US" sz="1600" dirty="0">
                <a:latin typeface="IPAゴシック" pitchFamily="49" charset="-128"/>
                <a:ea typeface="IPAゴシック" pitchFamily="49" charset="-128"/>
              </a:endParaRPr>
            </a:p>
          </p:txBody>
        </p:sp>
        <p:sp>
          <p:nvSpPr>
            <p:cNvPr id="28" name="正方形/長方形 27"/>
            <p:cNvSpPr/>
            <p:nvPr/>
          </p:nvSpPr>
          <p:spPr>
            <a:xfrm>
              <a:off x="1402520" y="4394478"/>
              <a:ext cx="1152128" cy="419439"/>
            </a:xfrm>
            <a:prstGeom prst="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ja-JP" altLang="en-US" sz="1600" dirty="0" smtClean="0">
                  <a:latin typeface="IPAゴシック" pitchFamily="49" charset="-128"/>
                  <a:ea typeface="IPAゴシック" pitchFamily="49" charset="-128"/>
                </a:rPr>
                <a:t>データ</a:t>
              </a:r>
              <a:endParaRPr lang="ja-JP" altLang="en-US" sz="1600" dirty="0">
                <a:latin typeface="IPAゴシック" pitchFamily="49" charset="-128"/>
                <a:ea typeface="IPAゴシック" pitchFamily="49" charset="-128"/>
              </a:endParaRPr>
            </a:p>
          </p:txBody>
        </p:sp>
        <p:sp>
          <p:nvSpPr>
            <p:cNvPr id="29" name="正方形/長方形 28"/>
            <p:cNvSpPr/>
            <p:nvPr/>
          </p:nvSpPr>
          <p:spPr>
            <a:xfrm>
              <a:off x="562240" y="4942842"/>
              <a:ext cx="1152128" cy="419439"/>
            </a:xfrm>
            <a:prstGeom prst="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ja-JP" altLang="en-US" sz="1600" dirty="0" smtClean="0">
                  <a:latin typeface="IPAゴシック" pitchFamily="49" charset="-128"/>
                  <a:ea typeface="IPAゴシック" pitchFamily="49" charset="-128"/>
                </a:rPr>
                <a:t>データ</a:t>
              </a:r>
              <a:endParaRPr lang="ja-JP" altLang="en-US" sz="1600" dirty="0">
                <a:latin typeface="IPAゴシック" pitchFamily="49" charset="-128"/>
                <a:ea typeface="IPAゴシック" pitchFamily="49" charset="-128"/>
              </a:endParaRPr>
            </a:p>
          </p:txBody>
        </p:sp>
        <p:sp>
          <p:nvSpPr>
            <p:cNvPr id="30" name="正方形/長方形 29"/>
            <p:cNvSpPr/>
            <p:nvPr/>
          </p:nvSpPr>
          <p:spPr>
            <a:xfrm>
              <a:off x="1388264" y="5823398"/>
              <a:ext cx="1152128" cy="419439"/>
            </a:xfrm>
            <a:prstGeom prst="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ja-JP" altLang="en-US" sz="1600" dirty="0" smtClean="0">
                  <a:latin typeface="IPAゴシック" pitchFamily="49" charset="-128"/>
                  <a:ea typeface="IPAゴシック" pitchFamily="49" charset="-128"/>
                </a:rPr>
                <a:t>データ</a:t>
              </a:r>
              <a:endParaRPr lang="ja-JP" altLang="en-US" sz="1600" dirty="0">
                <a:latin typeface="IPAゴシック" pitchFamily="49" charset="-128"/>
                <a:ea typeface="IPAゴシック" pitchFamily="49" charset="-128"/>
              </a:endParaRPr>
            </a:p>
          </p:txBody>
        </p:sp>
        <p:sp>
          <p:nvSpPr>
            <p:cNvPr id="31" name="正方形/長方形 30"/>
            <p:cNvSpPr/>
            <p:nvPr/>
          </p:nvSpPr>
          <p:spPr>
            <a:xfrm>
              <a:off x="2268225" y="5613678"/>
              <a:ext cx="1152128" cy="419439"/>
            </a:xfrm>
            <a:prstGeom prst="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ja-JP" altLang="en-US" sz="1600" dirty="0" smtClean="0">
                  <a:latin typeface="IPAゴシック" pitchFamily="49" charset="-128"/>
                  <a:ea typeface="IPAゴシック" pitchFamily="49" charset="-128"/>
                </a:rPr>
                <a:t>データ</a:t>
              </a:r>
              <a:endParaRPr lang="ja-JP" altLang="en-US" sz="1600" dirty="0">
                <a:latin typeface="IPAゴシック" pitchFamily="49" charset="-128"/>
                <a:ea typeface="IPAゴシック" pitchFamily="49" charset="-128"/>
              </a:endParaRPr>
            </a:p>
          </p:txBody>
        </p:sp>
        <p:sp>
          <p:nvSpPr>
            <p:cNvPr id="32" name="正方形/長方形 31"/>
            <p:cNvSpPr/>
            <p:nvPr/>
          </p:nvSpPr>
          <p:spPr>
            <a:xfrm>
              <a:off x="2869307" y="5288872"/>
              <a:ext cx="1152128" cy="419439"/>
            </a:xfrm>
            <a:prstGeom prst="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ja-JP" altLang="en-US" sz="1600" dirty="0" smtClean="0">
                  <a:latin typeface="IPAゴシック" pitchFamily="49" charset="-128"/>
                  <a:ea typeface="IPAゴシック" pitchFamily="49" charset="-128"/>
                </a:rPr>
                <a:t>データ</a:t>
              </a:r>
              <a:endParaRPr lang="ja-JP" altLang="en-US" sz="1600" dirty="0">
                <a:latin typeface="IPAゴシック" pitchFamily="49" charset="-128"/>
                <a:ea typeface="IPAゴシック" pitchFamily="49" charset="-128"/>
              </a:endParaRPr>
            </a:p>
          </p:txBody>
        </p:sp>
        <p:sp>
          <p:nvSpPr>
            <p:cNvPr id="33" name="正方形/長方形 32"/>
            <p:cNvSpPr/>
            <p:nvPr/>
          </p:nvSpPr>
          <p:spPr>
            <a:xfrm>
              <a:off x="1548433" y="3892659"/>
              <a:ext cx="1152128" cy="419439"/>
            </a:xfrm>
            <a:prstGeom prst="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ja-JP" altLang="en-US" sz="1600" dirty="0" smtClean="0">
                  <a:latin typeface="IPAゴシック" pitchFamily="49" charset="-128"/>
                  <a:ea typeface="IPAゴシック" pitchFamily="49" charset="-128"/>
                </a:rPr>
                <a:t>データ</a:t>
              </a:r>
              <a:endParaRPr lang="ja-JP" altLang="en-US" sz="1600" dirty="0">
                <a:latin typeface="IPAゴシック" pitchFamily="49" charset="-128"/>
                <a:ea typeface="IPAゴシック" pitchFamily="49" charset="-128"/>
              </a:endParaRPr>
            </a:p>
          </p:txBody>
        </p:sp>
        <p:sp>
          <p:nvSpPr>
            <p:cNvPr id="34" name="正方形/長方形 33"/>
            <p:cNvSpPr/>
            <p:nvPr/>
          </p:nvSpPr>
          <p:spPr>
            <a:xfrm>
              <a:off x="518022" y="4320109"/>
              <a:ext cx="1152128" cy="419439"/>
            </a:xfrm>
            <a:prstGeom prst="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ja-JP" altLang="en-US" sz="1600" dirty="0" smtClean="0">
                  <a:latin typeface="IPAゴシック" pitchFamily="49" charset="-128"/>
                  <a:ea typeface="IPAゴシック" pitchFamily="49" charset="-128"/>
                </a:rPr>
                <a:t>データ</a:t>
              </a:r>
              <a:endParaRPr lang="ja-JP" altLang="en-US" sz="1600" dirty="0">
                <a:latin typeface="IPAゴシック" pitchFamily="49" charset="-128"/>
                <a:ea typeface="IPAゴシック" pitchFamily="49" charset="-128"/>
              </a:endParaRPr>
            </a:p>
          </p:txBody>
        </p:sp>
        <p:sp>
          <p:nvSpPr>
            <p:cNvPr id="35" name="正方形/長方形 34"/>
            <p:cNvSpPr/>
            <p:nvPr/>
          </p:nvSpPr>
          <p:spPr>
            <a:xfrm>
              <a:off x="3132609" y="5002813"/>
              <a:ext cx="1152128" cy="419439"/>
            </a:xfrm>
            <a:prstGeom prst="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ja-JP" altLang="en-US" sz="1600" dirty="0" smtClean="0">
                  <a:latin typeface="IPAゴシック" pitchFamily="49" charset="-128"/>
                  <a:ea typeface="IPAゴシック" pitchFamily="49" charset="-128"/>
                </a:rPr>
                <a:t>データ</a:t>
              </a:r>
              <a:endParaRPr lang="ja-JP" altLang="en-US" sz="1600" dirty="0">
                <a:latin typeface="IPAゴシック" pitchFamily="49" charset="-128"/>
                <a:ea typeface="IPAゴシック" pitchFamily="49" charset="-128"/>
              </a:endParaRPr>
            </a:p>
          </p:txBody>
        </p:sp>
        <p:sp>
          <p:nvSpPr>
            <p:cNvPr id="36" name="正方形/長方形 35"/>
            <p:cNvSpPr/>
            <p:nvPr/>
          </p:nvSpPr>
          <p:spPr>
            <a:xfrm>
              <a:off x="2631514" y="5807233"/>
              <a:ext cx="1152128" cy="419439"/>
            </a:xfrm>
            <a:prstGeom prst="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ja-JP" altLang="en-US" sz="1600" dirty="0" smtClean="0">
                  <a:latin typeface="IPAゴシック" pitchFamily="49" charset="-128"/>
                  <a:ea typeface="IPAゴシック" pitchFamily="49" charset="-128"/>
                </a:rPr>
                <a:t>データ</a:t>
              </a:r>
              <a:endParaRPr lang="ja-JP" altLang="en-US" sz="1600" dirty="0">
                <a:latin typeface="IPAゴシック" pitchFamily="49" charset="-128"/>
                <a:ea typeface="IPAゴシック" pitchFamily="49" charset="-128"/>
              </a:endParaRPr>
            </a:p>
          </p:txBody>
        </p:sp>
        <p:sp>
          <p:nvSpPr>
            <p:cNvPr id="37" name="正方形/長方形 36"/>
            <p:cNvSpPr/>
            <p:nvPr/>
          </p:nvSpPr>
          <p:spPr>
            <a:xfrm>
              <a:off x="2900032" y="4335893"/>
              <a:ext cx="1152128" cy="419439"/>
            </a:xfrm>
            <a:prstGeom prst="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ja-JP" altLang="en-US" sz="1600" dirty="0" smtClean="0">
                  <a:latin typeface="IPAゴシック" pitchFamily="49" charset="-128"/>
                  <a:ea typeface="IPAゴシック" pitchFamily="49" charset="-128"/>
                </a:rPr>
                <a:t>データ</a:t>
              </a:r>
              <a:endParaRPr lang="ja-JP" altLang="en-US" sz="1600" dirty="0">
                <a:latin typeface="IPAゴシック" pitchFamily="49" charset="-128"/>
                <a:ea typeface="IPAゴシック" pitchFamily="49" charset="-128"/>
              </a:endParaRPr>
            </a:p>
          </p:txBody>
        </p:sp>
        <p:sp>
          <p:nvSpPr>
            <p:cNvPr id="38" name="正方形/長方形 37"/>
            <p:cNvSpPr/>
            <p:nvPr/>
          </p:nvSpPr>
          <p:spPr>
            <a:xfrm>
              <a:off x="576641" y="5507182"/>
              <a:ext cx="1152128" cy="419439"/>
            </a:xfrm>
            <a:prstGeom prst="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ja-JP" altLang="en-US" sz="1600" dirty="0" smtClean="0">
                  <a:latin typeface="IPAゴシック" pitchFamily="49" charset="-128"/>
                  <a:ea typeface="IPAゴシック" pitchFamily="49" charset="-128"/>
                </a:rPr>
                <a:t>データ</a:t>
              </a:r>
              <a:endParaRPr lang="ja-JP" altLang="en-US" sz="1600" dirty="0">
                <a:latin typeface="IPAゴシック" pitchFamily="49" charset="-128"/>
                <a:ea typeface="IPAゴシック" pitchFamily="49" charset="-128"/>
              </a:endParaRPr>
            </a:p>
          </p:txBody>
        </p:sp>
        <p:sp>
          <p:nvSpPr>
            <p:cNvPr id="39" name="正方形/長方形 38"/>
            <p:cNvSpPr/>
            <p:nvPr/>
          </p:nvSpPr>
          <p:spPr>
            <a:xfrm>
              <a:off x="3132609" y="5523346"/>
              <a:ext cx="1152128" cy="419439"/>
            </a:xfrm>
            <a:prstGeom prst="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ja-JP" altLang="en-US" sz="1600" dirty="0" smtClean="0">
                  <a:latin typeface="IPAゴシック" pitchFamily="49" charset="-128"/>
                  <a:ea typeface="IPAゴシック" pitchFamily="49" charset="-128"/>
                </a:rPr>
                <a:t>データ</a:t>
              </a:r>
              <a:endParaRPr lang="ja-JP" altLang="en-US" sz="1600" dirty="0">
                <a:latin typeface="IPAゴシック" pitchFamily="49" charset="-128"/>
                <a:ea typeface="IPAゴシック" pitchFamily="49" charset="-128"/>
              </a:endParaRPr>
            </a:p>
          </p:txBody>
        </p:sp>
        <p:sp>
          <p:nvSpPr>
            <p:cNvPr id="40" name="正方形/長方形 39"/>
            <p:cNvSpPr/>
            <p:nvPr/>
          </p:nvSpPr>
          <p:spPr>
            <a:xfrm>
              <a:off x="2540392" y="3978082"/>
              <a:ext cx="1152128" cy="419439"/>
            </a:xfrm>
            <a:prstGeom prst="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ja-JP" altLang="en-US" sz="1600" dirty="0" smtClean="0">
                  <a:latin typeface="IPAゴシック" pitchFamily="49" charset="-128"/>
                  <a:ea typeface="IPAゴシック" pitchFamily="49" charset="-128"/>
                </a:rPr>
                <a:t>データ</a:t>
              </a:r>
              <a:endParaRPr lang="ja-JP" altLang="en-US" sz="1600" dirty="0">
                <a:latin typeface="IPAゴシック" pitchFamily="49" charset="-128"/>
                <a:ea typeface="IPAゴシック" pitchFamily="49" charset="-128"/>
              </a:endParaRPr>
            </a:p>
          </p:txBody>
        </p:sp>
        <p:sp>
          <p:nvSpPr>
            <p:cNvPr id="41" name="正方形/長方形 2"/>
            <p:cNvSpPr>
              <a:spLocks noChangeArrowheads="1"/>
            </p:cNvSpPr>
            <p:nvPr/>
          </p:nvSpPr>
          <p:spPr bwMode="auto">
            <a:xfrm>
              <a:off x="615395" y="3491716"/>
              <a:ext cx="359656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r>
                <a:rPr lang="ja-JP" altLang="en-US" u="sng" dirty="0" smtClean="0">
                  <a:latin typeface="IPAゴシック" pitchFamily="49" charset="-128"/>
                  <a:ea typeface="IPAゴシック" pitchFamily="49" charset="-128"/>
                </a:rPr>
                <a:t>ネットワークの</a:t>
              </a:r>
              <a:r>
                <a:rPr lang="en-US" altLang="ja-JP" u="sng" dirty="0">
                  <a:latin typeface="IPA Pゴシック" pitchFamily="50" charset="-128"/>
                  <a:ea typeface="IPA Pゴシック" pitchFamily="50" charset="-128"/>
                </a:rPr>
                <a:t>300</a:t>
              </a:r>
              <a:r>
                <a:rPr lang="ja-JP" altLang="en-US" u="sng" dirty="0" smtClean="0">
                  <a:latin typeface="IPAゴシック" pitchFamily="49" charset="-128"/>
                  <a:ea typeface="IPAゴシック" pitchFamily="49" charset="-128"/>
                </a:rPr>
                <a:t>個分のデータ</a:t>
              </a:r>
              <a:endParaRPr lang="ja-JP" altLang="en-US" u="sng" dirty="0">
                <a:latin typeface="IPAゴシック" pitchFamily="49" charset="-128"/>
                <a:ea typeface="IPAゴシック" pitchFamily="49" charset="-128"/>
              </a:endParaRPr>
            </a:p>
          </p:txBody>
        </p:sp>
        <p:sp>
          <p:nvSpPr>
            <p:cNvPr id="42" name="正方形/長方形 41"/>
            <p:cNvSpPr/>
            <p:nvPr/>
          </p:nvSpPr>
          <p:spPr>
            <a:xfrm>
              <a:off x="1485667" y="4695443"/>
              <a:ext cx="1152128" cy="419439"/>
            </a:xfrm>
            <a:prstGeom prst="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ja-JP" altLang="en-US" sz="1600" dirty="0" smtClean="0">
                  <a:latin typeface="IPAゴシック" pitchFamily="49" charset="-128"/>
                  <a:ea typeface="IPAゴシック" pitchFamily="49" charset="-128"/>
                </a:rPr>
                <a:t>データ</a:t>
              </a:r>
              <a:endParaRPr lang="ja-JP" altLang="en-US" sz="1600" dirty="0">
                <a:latin typeface="IPAゴシック" pitchFamily="49" charset="-128"/>
                <a:ea typeface="IPAゴシック" pitchFamily="49" charset="-128"/>
              </a:endParaRPr>
            </a:p>
          </p:txBody>
        </p:sp>
        <p:sp>
          <p:nvSpPr>
            <p:cNvPr id="43" name="正方形/長方形 42"/>
            <p:cNvSpPr/>
            <p:nvPr/>
          </p:nvSpPr>
          <p:spPr>
            <a:xfrm>
              <a:off x="1836465" y="4130482"/>
              <a:ext cx="1152128" cy="419439"/>
            </a:xfrm>
            <a:prstGeom prst="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ja-JP" altLang="en-US" sz="1600" dirty="0" smtClean="0">
                  <a:latin typeface="IPAゴシック" pitchFamily="49" charset="-128"/>
                  <a:ea typeface="IPAゴシック" pitchFamily="49" charset="-128"/>
                </a:rPr>
                <a:t>データ</a:t>
              </a:r>
              <a:endParaRPr lang="ja-JP" altLang="en-US" sz="1600" dirty="0">
                <a:latin typeface="IPAゴシック" pitchFamily="49" charset="-128"/>
                <a:ea typeface="IPAゴシック" pitchFamily="49" charset="-128"/>
              </a:endParaRPr>
            </a:p>
          </p:txBody>
        </p:sp>
        <p:sp>
          <p:nvSpPr>
            <p:cNvPr id="44" name="正方形/長方形 43"/>
            <p:cNvSpPr/>
            <p:nvPr/>
          </p:nvSpPr>
          <p:spPr>
            <a:xfrm>
              <a:off x="2331163" y="4485723"/>
              <a:ext cx="1152128" cy="419439"/>
            </a:xfrm>
            <a:prstGeom prst="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ja-JP" altLang="en-US" sz="1600" dirty="0" smtClean="0">
                  <a:latin typeface="IPAゴシック" pitchFamily="49" charset="-128"/>
                  <a:ea typeface="IPAゴシック" pitchFamily="49" charset="-128"/>
                </a:rPr>
                <a:t>データ</a:t>
              </a:r>
              <a:endParaRPr lang="ja-JP" altLang="en-US" sz="1600" dirty="0">
                <a:latin typeface="IPAゴシック" pitchFamily="49" charset="-128"/>
                <a:ea typeface="IPAゴシック" pitchFamily="49" charset="-128"/>
              </a:endParaRPr>
            </a:p>
          </p:txBody>
        </p:sp>
      </p:grpSp>
      <p:sp>
        <p:nvSpPr>
          <p:cNvPr id="46" name="正方形/長方形 45"/>
          <p:cNvSpPr/>
          <p:nvPr/>
        </p:nvSpPr>
        <p:spPr>
          <a:xfrm>
            <a:off x="6228184" y="3892082"/>
            <a:ext cx="2016224" cy="65583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dirty="0" smtClean="0">
                <a:latin typeface="IPAゴシック" pitchFamily="49" charset="-128"/>
                <a:ea typeface="IPAゴシック" pitchFamily="49" charset="-128"/>
              </a:rPr>
              <a:t>３００個</a:t>
            </a:r>
            <a:r>
              <a:rPr lang="ja-JP" altLang="en-US" dirty="0">
                <a:latin typeface="IPAゴシック" pitchFamily="49" charset="-128"/>
                <a:ea typeface="IPAゴシック" pitchFamily="49" charset="-128"/>
              </a:rPr>
              <a:t>の</a:t>
            </a:r>
            <a:r>
              <a:rPr lang="ja-JP" altLang="en-US" dirty="0" smtClean="0">
                <a:latin typeface="IPAゴシック" pitchFamily="49" charset="-128"/>
                <a:ea typeface="IPAゴシック" pitchFamily="49" charset="-128"/>
              </a:rPr>
              <a:t>直径</a:t>
            </a:r>
            <a:r>
              <a:rPr lang="en-US" altLang="ja-JP" dirty="0" smtClean="0">
                <a:latin typeface="IPAゴシック" pitchFamily="49" charset="-128"/>
                <a:ea typeface="IPAゴシック" pitchFamily="49" charset="-128"/>
              </a:rPr>
              <a:t/>
            </a:r>
            <a:br>
              <a:rPr lang="en-US" altLang="ja-JP" dirty="0" smtClean="0">
                <a:latin typeface="IPAゴシック" pitchFamily="49" charset="-128"/>
                <a:ea typeface="IPAゴシック" pitchFamily="49" charset="-128"/>
              </a:rPr>
            </a:br>
            <a:r>
              <a:rPr lang="ja-JP" altLang="en-US" dirty="0" smtClean="0">
                <a:latin typeface="IPAゴシック" pitchFamily="49" charset="-128"/>
                <a:ea typeface="IPAゴシック" pitchFamily="49" charset="-128"/>
              </a:rPr>
              <a:t>の分布図</a:t>
            </a:r>
            <a:endParaRPr lang="ja-JP" altLang="en-US" dirty="0">
              <a:latin typeface="IPAゴシック" pitchFamily="49" charset="-128"/>
              <a:ea typeface="IPAゴシック" pitchFamily="49" charset="-128"/>
            </a:endParaRPr>
          </a:p>
        </p:txBody>
      </p:sp>
      <p:sp>
        <p:nvSpPr>
          <p:cNvPr id="47" name="正方形/長方形 46"/>
          <p:cNvSpPr/>
          <p:nvPr/>
        </p:nvSpPr>
        <p:spPr>
          <a:xfrm>
            <a:off x="6226826" y="4717381"/>
            <a:ext cx="2017808" cy="65583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dirty="0" smtClean="0">
                <a:latin typeface="IPAゴシック" pitchFamily="49" charset="-128"/>
                <a:ea typeface="IPAゴシック" pitchFamily="49" charset="-128"/>
              </a:rPr>
              <a:t>３００個の半径</a:t>
            </a:r>
            <a:r>
              <a:rPr lang="en-US" altLang="ja-JP" dirty="0" smtClean="0">
                <a:latin typeface="IPAゴシック" pitchFamily="49" charset="-128"/>
                <a:ea typeface="IPAゴシック" pitchFamily="49" charset="-128"/>
              </a:rPr>
              <a:t/>
            </a:r>
            <a:br>
              <a:rPr lang="en-US" altLang="ja-JP" dirty="0" smtClean="0">
                <a:latin typeface="IPAゴシック" pitchFamily="49" charset="-128"/>
                <a:ea typeface="IPAゴシック" pitchFamily="49" charset="-128"/>
              </a:rPr>
            </a:br>
            <a:r>
              <a:rPr lang="ja-JP" altLang="en-US" dirty="0" smtClean="0">
                <a:latin typeface="IPAゴシック" pitchFamily="49" charset="-128"/>
                <a:ea typeface="IPAゴシック" pitchFamily="49" charset="-128"/>
              </a:rPr>
              <a:t>の分布図</a:t>
            </a:r>
            <a:endParaRPr lang="ja-JP" altLang="en-US" dirty="0">
              <a:latin typeface="IPAゴシック" pitchFamily="49" charset="-128"/>
              <a:ea typeface="IPAゴシック" pitchFamily="49" charset="-128"/>
            </a:endParaRPr>
          </a:p>
        </p:txBody>
      </p:sp>
      <p:sp>
        <p:nvSpPr>
          <p:cNvPr id="48" name="正方形/長方形 47"/>
          <p:cNvSpPr/>
          <p:nvPr/>
        </p:nvSpPr>
        <p:spPr>
          <a:xfrm>
            <a:off x="6228410" y="5556359"/>
            <a:ext cx="2016224" cy="65583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dirty="0" smtClean="0">
                <a:latin typeface="IPAゴシック" pitchFamily="49" charset="-128"/>
                <a:ea typeface="IPAゴシック" pitchFamily="49" charset="-128"/>
              </a:rPr>
              <a:t>３００個の平均値の分布図</a:t>
            </a:r>
            <a:endParaRPr lang="ja-JP" altLang="en-US" dirty="0">
              <a:latin typeface="IPAゴシック" pitchFamily="49" charset="-128"/>
              <a:ea typeface="IPAゴシック" pitchFamily="49" charset="-128"/>
            </a:endParaRPr>
          </a:p>
        </p:txBody>
      </p:sp>
      <p:sp>
        <p:nvSpPr>
          <p:cNvPr id="49" name="正方形/長方形 2"/>
          <p:cNvSpPr>
            <a:spLocks noChangeArrowheads="1"/>
          </p:cNvSpPr>
          <p:nvPr/>
        </p:nvSpPr>
        <p:spPr bwMode="auto">
          <a:xfrm>
            <a:off x="4478864" y="3933056"/>
            <a:ext cx="167065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ja-JP" altLang="en-US" dirty="0" smtClean="0">
                <a:latin typeface="IPAゴシック" pitchFamily="49" charset="-128"/>
                <a:ea typeface="IPAゴシック" pitchFamily="49" charset="-128"/>
              </a:rPr>
              <a:t>直径、半径、平均値を計算</a:t>
            </a:r>
            <a:endParaRPr lang="ja-JP" altLang="en-US" dirty="0">
              <a:latin typeface="IPAゴシック" pitchFamily="49" charset="-128"/>
              <a:ea typeface="IPAゴシック" pitchFamily="49" charset="-128"/>
            </a:endParaRPr>
          </a:p>
        </p:txBody>
      </p:sp>
      <p:sp>
        <p:nvSpPr>
          <p:cNvPr id="51" name="正方形/長方形 2"/>
          <p:cNvSpPr>
            <a:spLocks noChangeArrowheads="1"/>
          </p:cNvSpPr>
          <p:nvPr/>
        </p:nvSpPr>
        <p:spPr bwMode="auto">
          <a:xfrm>
            <a:off x="6149517" y="3491716"/>
            <a:ext cx="115878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ja-JP" altLang="en-US" u="sng" dirty="0" smtClean="0">
                <a:latin typeface="IPAゴシック" pitchFamily="49" charset="-128"/>
                <a:ea typeface="IPAゴシック" pitchFamily="49" charset="-128"/>
              </a:rPr>
              <a:t>グラフ化</a:t>
            </a:r>
            <a:endParaRPr lang="ja-JP" altLang="en-US" u="sng" dirty="0">
              <a:latin typeface="IPAゴシック" pitchFamily="49" charset="-128"/>
              <a:ea typeface="IPAゴシック" pitchFamily="49" charset="-128"/>
            </a:endParaRPr>
          </a:p>
        </p:txBody>
      </p:sp>
      <p:sp>
        <p:nvSpPr>
          <p:cNvPr id="52" name="テキスト ボックス 38"/>
          <p:cNvSpPr txBox="1">
            <a:spLocks noChangeArrowheads="1"/>
          </p:cNvSpPr>
          <p:nvPr/>
        </p:nvSpPr>
        <p:spPr bwMode="auto">
          <a:xfrm>
            <a:off x="468312" y="620713"/>
            <a:ext cx="835216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9pPr>
          </a:lstStyle>
          <a:p>
            <a:r>
              <a:rPr lang="en-US" altLang="ja-JP" sz="3200" dirty="0" smtClean="0">
                <a:latin typeface="IPAゴシック" pitchFamily="49" charset="-128"/>
                <a:ea typeface="IPAゴシック" pitchFamily="49" charset="-128"/>
              </a:rPr>
              <a:t>4.3 </a:t>
            </a:r>
            <a:r>
              <a:rPr lang="ja-JP" altLang="en-US" sz="2800" dirty="0" err="1" smtClean="0">
                <a:latin typeface="IPAゴシック" pitchFamily="49" charset="-128"/>
                <a:ea typeface="IPAゴシック" pitchFamily="49" charset="-128"/>
              </a:rPr>
              <a:t>ｰ</a:t>
            </a:r>
            <a:r>
              <a:rPr lang="ja-JP" altLang="en-US" sz="2800" dirty="0" smtClean="0">
                <a:latin typeface="IPAゴシック" pitchFamily="49" charset="-128"/>
                <a:ea typeface="IPAゴシック" pitchFamily="49" charset="-128"/>
              </a:rPr>
              <a:t>②ネットワーク</a:t>
            </a:r>
            <a:r>
              <a:rPr lang="ja-JP" altLang="en-US" sz="2800" dirty="0" smtClean="0">
                <a:latin typeface="IPA Pゴシック" pitchFamily="50" charset="-128"/>
                <a:ea typeface="IPA Pゴシック" pitchFamily="50" charset="-128"/>
              </a:rPr>
              <a:t>の直径、半径、平均値の計算</a:t>
            </a:r>
            <a:r>
              <a:rPr lang="en-US" altLang="ja-JP" sz="2800" dirty="0" smtClean="0">
                <a:latin typeface="IPAゴシック" pitchFamily="49" charset="-128"/>
                <a:ea typeface="IPAゴシック" pitchFamily="49" charset="-128"/>
              </a:rPr>
              <a:t>-</a:t>
            </a:r>
            <a:r>
              <a:rPr lang="en-US" altLang="ja-JP" sz="3200" dirty="0" smtClean="0">
                <a:latin typeface="IPAゴシック" pitchFamily="49" charset="-128"/>
                <a:ea typeface="IPAゴシック" pitchFamily="49" charset="-128"/>
              </a:rPr>
              <a:t> </a:t>
            </a:r>
            <a:endParaRPr lang="ja-JP" altLang="en-US" sz="3200" dirty="0">
              <a:latin typeface="IPAゴシック" pitchFamily="49" charset="-128"/>
              <a:ea typeface="IPAゴシック" pitchFamily="49" charset="-128"/>
            </a:endParaRPr>
          </a:p>
        </p:txBody>
      </p:sp>
      <p:sp>
        <p:nvSpPr>
          <p:cNvPr id="53" name="Rectangle 6"/>
          <p:cNvSpPr>
            <a:spLocks noGrp="1" noChangeArrowheads="1"/>
          </p:cNvSpPr>
          <p:nvPr>
            <p:ph type="ftr" sz="quarter" idx="4294967295"/>
          </p:nvPr>
        </p:nvSpPr>
        <p:spPr>
          <a:xfrm>
            <a:off x="-23307" y="6480720"/>
            <a:ext cx="8651063" cy="260648"/>
          </a:xfrm>
          <a:prstGeom prst="rect">
            <a:avLst/>
          </a:prstGeom>
          <a:ln/>
        </p:spPr>
        <p:txBody>
          <a:bodyPr/>
          <a:lstStyle>
            <a:lvl1pPr algn="l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ja-JP" altLang="en-US" sz="1100" smtClean="0"/>
              <a:t>修正版</a:t>
            </a:r>
            <a:r>
              <a:rPr lang="en-US" altLang="ja-JP" sz="1100" smtClean="0"/>
              <a:t>BA</a:t>
            </a:r>
            <a:r>
              <a:rPr lang="ja-JP" altLang="en-US" sz="1100" smtClean="0"/>
              <a:t>モデルで生成したネットワークのスケールフリー性判定計算実験　　　卒業演習発表会　　　田中勇歩（谷聖一研究室）</a:t>
            </a:r>
            <a:endParaRPr lang="ja-JP" altLang="en-US" sz="1100" dirty="0"/>
          </a:p>
        </p:txBody>
      </p:sp>
      <p:sp>
        <p:nvSpPr>
          <p:cNvPr id="50" name="スライド番号プレースホルダー 6"/>
          <p:cNvSpPr>
            <a:spLocks noGrp="1"/>
          </p:cNvSpPr>
          <p:nvPr>
            <p:ph type="sldNum" sz="quarter" idx="12"/>
          </p:nvPr>
        </p:nvSpPr>
        <p:spPr bwMode="auto">
          <a:xfrm>
            <a:off x="8234063" y="6453188"/>
            <a:ext cx="874441" cy="4048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B4DD223-A1D0-4DE8-AFD0-D99F82140F00}" type="slidenum">
              <a:rPr lang="ja-JP" altLang="en-US" smtClean="0">
                <a:solidFill>
                  <a:schemeClr val="bg1"/>
                </a:solidFill>
                <a:latin typeface="IPAゴシック" pitchFamily="49" charset="-128"/>
                <a:ea typeface="IPAゴシック" pitchFamily="49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42</a:t>
            </a:fld>
            <a:r>
              <a:rPr lang="en-US" altLang="ja-JP" dirty="0" smtClean="0">
                <a:solidFill>
                  <a:schemeClr val="bg1"/>
                </a:solidFill>
                <a:latin typeface="IPAゴシック" pitchFamily="49" charset="-128"/>
                <a:ea typeface="IPAゴシック" pitchFamily="49" charset="-128"/>
              </a:rPr>
              <a:t>/78</a:t>
            </a:r>
            <a:endParaRPr lang="ja-JP" altLang="en-US" dirty="0">
              <a:solidFill>
                <a:schemeClr val="bg1"/>
              </a:solidFill>
              <a:latin typeface="IPAゴシック" pitchFamily="49" charset="-128"/>
              <a:ea typeface="IPAゴシック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89604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下矢印 8"/>
          <p:cNvSpPr/>
          <p:nvPr/>
        </p:nvSpPr>
        <p:spPr>
          <a:xfrm rot="16200000">
            <a:off x="4968218" y="4584962"/>
            <a:ext cx="575716" cy="648072"/>
          </a:xfrm>
          <a:prstGeom prst="downArrow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正方形/長方形 29"/>
          <p:cNvSpPr>
            <a:spLocks noChangeArrowheads="1"/>
          </p:cNvSpPr>
          <p:nvPr/>
        </p:nvSpPr>
        <p:spPr bwMode="auto">
          <a:xfrm>
            <a:off x="468313" y="1484784"/>
            <a:ext cx="8208142" cy="1785104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16200000" scaled="1"/>
            <a:tileRect/>
          </a:gradFill>
          <a:ln/>
          <a:ex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ja-JP" altLang="en-US" sz="2200" u="sng" dirty="0" smtClean="0">
                <a:latin typeface="IPAゴシック" pitchFamily="49" charset="-128"/>
                <a:ea typeface="IPAゴシック" pitchFamily="49" charset="-128"/>
              </a:rPr>
              <a:t>用語説明</a:t>
            </a:r>
            <a:endParaRPr lang="en-US" altLang="ja-JP" sz="2200" u="sng" dirty="0" smtClean="0">
              <a:latin typeface="IPAゴシック" pitchFamily="49" charset="-128"/>
              <a:ea typeface="IPAゴシック" pitchFamily="49" charset="-128"/>
            </a:endParaRPr>
          </a:p>
          <a:p>
            <a:r>
              <a:rPr lang="en-US" altLang="ja-JP" sz="2200" dirty="0" smtClean="0">
                <a:latin typeface="IPA Pゴシック" pitchFamily="50" charset="-128"/>
                <a:ea typeface="IPA Pゴシック" pitchFamily="50" charset="-128"/>
              </a:rPr>
              <a:t>eccentricity</a:t>
            </a:r>
            <a:r>
              <a:rPr lang="ja-JP" altLang="en-US" sz="2200" dirty="0" smtClean="0">
                <a:latin typeface="IPAゴシック" pitchFamily="49" charset="-128"/>
                <a:ea typeface="IPAゴシック" pitchFamily="49" charset="-128"/>
              </a:rPr>
              <a:t>：現在の頂点から各頂点への深さの最大値</a:t>
            </a:r>
            <a:endParaRPr lang="en-US" altLang="ja-JP" sz="2200" dirty="0" smtClean="0">
              <a:latin typeface="IPAゴシック" pitchFamily="49" charset="-128"/>
              <a:ea typeface="IPAゴシック" pitchFamily="49" charset="-128"/>
            </a:endParaRPr>
          </a:p>
          <a:p>
            <a:r>
              <a:rPr lang="ja-JP" altLang="en-US" sz="2200" dirty="0">
                <a:latin typeface="IPAゴシック" pitchFamily="49" charset="-128"/>
                <a:ea typeface="IPAゴシック" pitchFamily="49" charset="-128"/>
              </a:rPr>
              <a:t>直径</a:t>
            </a:r>
            <a:r>
              <a:rPr lang="en-US" altLang="ja-JP" sz="2200" dirty="0">
                <a:latin typeface="IPAゴシック" pitchFamily="49" charset="-128"/>
                <a:ea typeface="IPAゴシック" pitchFamily="49" charset="-128"/>
              </a:rPr>
              <a:t>(</a:t>
            </a:r>
            <a:r>
              <a:rPr lang="en-US" altLang="ja-JP" sz="2200" dirty="0" smtClean="0">
                <a:latin typeface="IPA Pゴシック" pitchFamily="50" charset="-128"/>
                <a:ea typeface="IPA Pゴシック" pitchFamily="50" charset="-128"/>
              </a:rPr>
              <a:t>diameter</a:t>
            </a:r>
            <a:r>
              <a:rPr lang="en-US" altLang="ja-JP" sz="2200" dirty="0" smtClean="0">
                <a:latin typeface="IPAゴシック" pitchFamily="49" charset="-128"/>
                <a:ea typeface="IPAゴシック" pitchFamily="49" charset="-128"/>
              </a:rPr>
              <a:t>)</a:t>
            </a:r>
            <a:r>
              <a:rPr lang="ja-JP" altLang="en-US" sz="2200" dirty="0" smtClean="0">
                <a:latin typeface="IPAゴシック" pitchFamily="49" charset="-128"/>
                <a:ea typeface="IPAゴシック" pitchFamily="49" charset="-128"/>
              </a:rPr>
              <a:t>：</a:t>
            </a:r>
            <a:r>
              <a:rPr lang="en-US" altLang="ja-JP" sz="2200" dirty="0" smtClean="0">
                <a:latin typeface="IPA Pゴシック" pitchFamily="50" charset="-128"/>
                <a:ea typeface="IPA Pゴシック" pitchFamily="50" charset="-128"/>
              </a:rPr>
              <a:t> eccentricity</a:t>
            </a:r>
            <a:r>
              <a:rPr lang="ja-JP" altLang="en-US" sz="2200" dirty="0" smtClean="0">
                <a:latin typeface="IPAゴシック" pitchFamily="49" charset="-128"/>
                <a:ea typeface="IPAゴシック" pitchFamily="49" charset="-128"/>
              </a:rPr>
              <a:t>の最大値</a:t>
            </a:r>
            <a:endParaRPr lang="en-US" altLang="ja-JP" sz="2200" dirty="0" smtClean="0">
              <a:latin typeface="IPAゴシック" pitchFamily="49" charset="-128"/>
              <a:ea typeface="IPAゴシック" pitchFamily="49" charset="-128"/>
            </a:endParaRPr>
          </a:p>
          <a:p>
            <a:r>
              <a:rPr lang="ja-JP" altLang="en-US" sz="2200" dirty="0">
                <a:latin typeface="IPAゴシック" pitchFamily="49" charset="-128"/>
                <a:ea typeface="IPAゴシック" pitchFamily="49" charset="-128"/>
              </a:rPr>
              <a:t>半径</a:t>
            </a:r>
            <a:r>
              <a:rPr lang="en-US" altLang="ja-JP" sz="2200" dirty="0">
                <a:latin typeface="IPAゴシック" pitchFamily="49" charset="-128"/>
                <a:ea typeface="IPAゴシック" pitchFamily="49" charset="-128"/>
              </a:rPr>
              <a:t>(</a:t>
            </a:r>
            <a:r>
              <a:rPr lang="en-US" altLang="ja-JP" sz="2200" dirty="0">
                <a:latin typeface="IPA Pゴシック" pitchFamily="50" charset="-128"/>
                <a:ea typeface="IPA Pゴシック" pitchFamily="50" charset="-128"/>
              </a:rPr>
              <a:t>radius</a:t>
            </a:r>
            <a:r>
              <a:rPr lang="en-US" altLang="ja-JP" sz="2200" dirty="0" smtClean="0">
                <a:latin typeface="IPAゴシック" pitchFamily="49" charset="-128"/>
                <a:ea typeface="IPAゴシック" pitchFamily="49" charset="-128"/>
              </a:rPr>
              <a:t>)</a:t>
            </a:r>
            <a:r>
              <a:rPr lang="ja-JP" altLang="en-US" sz="2200" dirty="0" smtClean="0">
                <a:latin typeface="IPAゴシック" pitchFamily="49" charset="-128"/>
                <a:ea typeface="IPAゴシック" pitchFamily="49" charset="-128"/>
              </a:rPr>
              <a:t>：</a:t>
            </a:r>
            <a:r>
              <a:rPr lang="en-US" altLang="ja-JP" sz="2200" dirty="0" smtClean="0">
                <a:latin typeface="IPA Pゴシック" pitchFamily="50" charset="-128"/>
                <a:ea typeface="IPA Pゴシック" pitchFamily="50" charset="-128"/>
              </a:rPr>
              <a:t> eccentricity</a:t>
            </a:r>
            <a:r>
              <a:rPr lang="ja-JP" altLang="en-US" sz="2200" dirty="0" smtClean="0">
                <a:latin typeface="IPAゴシック" pitchFamily="49" charset="-128"/>
                <a:ea typeface="IPAゴシック" pitchFamily="49" charset="-128"/>
              </a:rPr>
              <a:t>の最小値</a:t>
            </a:r>
            <a:endParaRPr lang="en-US" altLang="ja-JP" sz="2200" dirty="0" smtClean="0">
              <a:latin typeface="IPAゴシック" pitchFamily="49" charset="-128"/>
              <a:ea typeface="IPAゴシック" pitchFamily="49" charset="-128"/>
            </a:endParaRPr>
          </a:p>
          <a:p>
            <a:r>
              <a:rPr lang="ja-JP" altLang="en-US" sz="2200" dirty="0" smtClean="0">
                <a:latin typeface="IPAゴシック" pitchFamily="49" charset="-128"/>
                <a:ea typeface="IPAゴシック" pitchFamily="49" charset="-128"/>
              </a:rPr>
              <a:t>平均値：</a:t>
            </a:r>
            <a:r>
              <a:rPr lang="en-US" altLang="ja-JP" sz="2200" dirty="0" smtClean="0">
                <a:latin typeface="IPA Pゴシック" pitchFamily="50" charset="-128"/>
                <a:ea typeface="IPA Pゴシック" pitchFamily="50" charset="-128"/>
              </a:rPr>
              <a:t>eccentricity</a:t>
            </a:r>
            <a:r>
              <a:rPr lang="ja-JP" altLang="en-US" sz="2200" dirty="0" smtClean="0">
                <a:latin typeface="IPAゴシック" pitchFamily="49" charset="-128"/>
                <a:ea typeface="IPAゴシック" pitchFamily="49" charset="-128"/>
              </a:rPr>
              <a:t>の平均値</a:t>
            </a:r>
          </a:p>
        </p:txBody>
      </p:sp>
      <p:grpSp>
        <p:nvGrpSpPr>
          <p:cNvPr id="2" name="グループ化 1"/>
          <p:cNvGrpSpPr/>
          <p:nvPr/>
        </p:nvGrpSpPr>
        <p:grpSpPr>
          <a:xfrm>
            <a:off x="468313" y="3429000"/>
            <a:ext cx="3888432" cy="2880319"/>
            <a:chOff x="468313" y="3429000"/>
            <a:chExt cx="3888432" cy="2880319"/>
          </a:xfrm>
        </p:grpSpPr>
        <p:sp>
          <p:nvSpPr>
            <p:cNvPr id="4" name="角丸四角形 3"/>
            <p:cNvSpPr/>
            <p:nvPr/>
          </p:nvSpPr>
          <p:spPr>
            <a:xfrm>
              <a:off x="468313" y="3429000"/>
              <a:ext cx="3888432" cy="2880319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" name="正方形/長方形 2"/>
            <p:cNvSpPr/>
            <p:nvPr/>
          </p:nvSpPr>
          <p:spPr>
            <a:xfrm>
              <a:off x="732315" y="4604198"/>
              <a:ext cx="1152128" cy="419439"/>
            </a:xfrm>
            <a:prstGeom prst="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ja-JP" altLang="en-US" sz="1600" dirty="0" smtClean="0">
                  <a:latin typeface="IPAゴシック" pitchFamily="49" charset="-128"/>
                  <a:ea typeface="IPAゴシック" pitchFamily="49" charset="-128"/>
                </a:rPr>
                <a:t>データ</a:t>
              </a:r>
              <a:endParaRPr lang="ja-JP" altLang="en-US" sz="1600" dirty="0">
                <a:latin typeface="IPAゴシック" pitchFamily="49" charset="-128"/>
                <a:ea typeface="IPAゴシック" pitchFamily="49" charset="-128"/>
              </a:endParaRPr>
            </a:p>
          </p:txBody>
        </p:sp>
        <p:sp>
          <p:nvSpPr>
            <p:cNvPr id="19" name="正方形/長方形 18"/>
            <p:cNvSpPr/>
            <p:nvPr/>
          </p:nvSpPr>
          <p:spPr>
            <a:xfrm>
              <a:off x="1094086" y="4077071"/>
              <a:ext cx="1152128" cy="419439"/>
            </a:xfrm>
            <a:prstGeom prst="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ja-JP" altLang="en-US" sz="1600" dirty="0" smtClean="0">
                  <a:latin typeface="IPAゴシック" pitchFamily="49" charset="-128"/>
                  <a:ea typeface="IPAゴシック" pitchFamily="49" charset="-128"/>
                </a:rPr>
                <a:t>データ</a:t>
              </a:r>
              <a:endParaRPr lang="ja-JP" altLang="en-US" sz="1600" dirty="0">
                <a:latin typeface="IPAゴシック" pitchFamily="49" charset="-128"/>
                <a:ea typeface="IPAゴシック" pitchFamily="49" charset="-128"/>
              </a:endParaRPr>
            </a:p>
          </p:txBody>
        </p:sp>
        <p:sp>
          <p:nvSpPr>
            <p:cNvPr id="20" name="正方形/長方形 19"/>
            <p:cNvSpPr/>
            <p:nvPr/>
          </p:nvSpPr>
          <p:spPr>
            <a:xfrm>
              <a:off x="1138304" y="5556359"/>
              <a:ext cx="1152128" cy="419439"/>
            </a:xfrm>
            <a:prstGeom prst="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ja-JP" altLang="en-US" sz="1600" dirty="0" smtClean="0">
                  <a:latin typeface="IPAゴシック" pitchFamily="49" charset="-128"/>
                  <a:ea typeface="IPAゴシック" pitchFamily="49" charset="-128"/>
                </a:rPr>
                <a:t>データ</a:t>
              </a:r>
              <a:endParaRPr lang="ja-JP" altLang="en-US" sz="1600" dirty="0">
                <a:latin typeface="IPAゴシック" pitchFamily="49" charset="-128"/>
                <a:ea typeface="IPAゴシック" pitchFamily="49" charset="-128"/>
              </a:endParaRPr>
            </a:p>
          </p:txBody>
        </p:sp>
        <p:sp>
          <p:nvSpPr>
            <p:cNvPr id="21" name="正方形/長方形 20"/>
            <p:cNvSpPr/>
            <p:nvPr/>
          </p:nvSpPr>
          <p:spPr>
            <a:xfrm>
              <a:off x="900361" y="5176037"/>
              <a:ext cx="1152128" cy="419439"/>
            </a:xfrm>
            <a:prstGeom prst="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ja-JP" altLang="en-US" sz="1600" dirty="0" smtClean="0">
                  <a:latin typeface="IPAゴシック" pitchFamily="49" charset="-128"/>
                  <a:ea typeface="IPAゴシック" pitchFamily="49" charset="-128"/>
                </a:rPr>
                <a:t>データ</a:t>
              </a:r>
              <a:endParaRPr lang="ja-JP" altLang="en-US" sz="1600" dirty="0">
                <a:latin typeface="IPAゴシック" pitchFamily="49" charset="-128"/>
                <a:ea typeface="IPAゴシック" pitchFamily="49" charset="-128"/>
              </a:endParaRPr>
            </a:p>
          </p:txBody>
        </p:sp>
        <p:sp>
          <p:nvSpPr>
            <p:cNvPr id="22" name="正方形/長方形 21"/>
            <p:cNvSpPr/>
            <p:nvPr/>
          </p:nvSpPr>
          <p:spPr>
            <a:xfrm>
              <a:off x="1479386" y="4966317"/>
              <a:ext cx="1152128" cy="419439"/>
            </a:xfrm>
            <a:prstGeom prst="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ja-JP" altLang="en-US" sz="1600" dirty="0" smtClean="0">
                  <a:latin typeface="IPAゴシック" pitchFamily="49" charset="-128"/>
                  <a:ea typeface="IPAゴシック" pitchFamily="49" charset="-128"/>
                </a:rPr>
                <a:t>データ</a:t>
              </a:r>
              <a:endParaRPr lang="ja-JP" altLang="en-US" sz="1600" dirty="0">
                <a:latin typeface="IPAゴシック" pitchFamily="49" charset="-128"/>
                <a:ea typeface="IPAゴシック" pitchFamily="49" charset="-128"/>
              </a:endParaRPr>
            </a:p>
          </p:txBody>
        </p:sp>
        <p:sp>
          <p:nvSpPr>
            <p:cNvPr id="23" name="正方形/長方形 22"/>
            <p:cNvSpPr/>
            <p:nvPr/>
          </p:nvSpPr>
          <p:spPr>
            <a:xfrm>
              <a:off x="2323968" y="4126174"/>
              <a:ext cx="1152128" cy="419439"/>
            </a:xfrm>
            <a:prstGeom prst="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ja-JP" altLang="en-US" sz="1600" dirty="0">
                  <a:latin typeface="IPAゴシック" pitchFamily="49" charset="-128"/>
                  <a:ea typeface="IPAゴシック" pitchFamily="49" charset="-128"/>
                </a:rPr>
                <a:t>グラフ</a:t>
              </a:r>
              <a:r>
                <a:rPr lang="ja-JP" altLang="en-US" sz="1600" dirty="0" smtClean="0">
                  <a:latin typeface="IPAゴシック" pitchFamily="49" charset="-128"/>
                  <a:ea typeface="IPAゴシック" pitchFamily="49" charset="-128"/>
                </a:rPr>
                <a:t>のデータ</a:t>
              </a:r>
              <a:endParaRPr lang="ja-JP" altLang="en-US" sz="1600" dirty="0">
                <a:latin typeface="IPAゴシック" pitchFamily="49" charset="-128"/>
                <a:ea typeface="IPAゴシック" pitchFamily="49" charset="-128"/>
              </a:endParaRPr>
            </a:p>
          </p:txBody>
        </p:sp>
        <p:sp>
          <p:nvSpPr>
            <p:cNvPr id="24" name="正方形/長方形 23"/>
            <p:cNvSpPr/>
            <p:nvPr/>
          </p:nvSpPr>
          <p:spPr>
            <a:xfrm>
              <a:off x="1985632" y="4699279"/>
              <a:ext cx="1152128" cy="419439"/>
            </a:xfrm>
            <a:prstGeom prst="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ja-JP" altLang="en-US" sz="1600" dirty="0">
                  <a:latin typeface="IPAゴシック" pitchFamily="49" charset="-128"/>
                  <a:ea typeface="IPAゴシック" pitchFamily="49" charset="-128"/>
                </a:rPr>
                <a:t>グラフ</a:t>
              </a:r>
              <a:r>
                <a:rPr lang="ja-JP" altLang="en-US" sz="1600" dirty="0" smtClean="0">
                  <a:latin typeface="IPAゴシック" pitchFamily="49" charset="-128"/>
                  <a:ea typeface="IPAゴシック" pitchFamily="49" charset="-128"/>
                </a:rPr>
                <a:t>のデータ</a:t>
              </a:r>
              <a:endParaRPr lang="ja-JP" altLang="en-US" sz="1600" dirty="0">
                <a:latin typeface="IPAゴシック" pitchFamily="49" charset="-128"/>
                <a:ea typeface="IPAゴシック" pitchFamily="49" charset="-128"/>
              </a:endParaRPr>
            </a:p>
          </p:txBody>
        </p:sp>
        <p:sp>
          <p:nvSpPr>
            <p:cNvPr id="25" name="正方形/長方形 24"/>
            <p:cNvSpPr/>
            <p:nvPr/>
          </p:nvSpPr>
          <p:spPr>
            <a:xfrm>
              <a:off x="2790200" y="4545613"/>
              <a:ext cx="1152128" cy="419439"/>
            </a:xfrm>
            <a:prstGeom prst="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ja-JP" altLang="en-US" sz="1600" dirty="0" smtClean="0">
                  <a:latin typeface="IPAゴシック" pitchFamily="49" charset="-128"/>
                  <a:ea typeface="IPAゴシック" pitchFamily="49" charset="-128"/>
                </a:rPr>
                <a:t>データ</a:t>
              </a:r>
              <a:endParaRPr lang="ja-JP" altLang="en-US" sz="1600" dirty="0">
                <a:latin typeface="IPAゴシック" pitchFamily="49" charset="-128"/>
                <a:ea typeface="IPAゴシック" pitchFamily="49" charset="-128"/>
              </a:endParaRPr>
            </a:p>
          </p:txBody>
        </p:sp>
        <p:sp>
          <p:nvSpPr>
            <p:cNvPr id="26" name="正方形/長方形 25"/>
            <p:cNvSpPr/>
            <p:nvPr/>
          </p:nvSpPr>
          <p:spPr>
            <a:xfrm>
              <a:off x="2290432" y="5004079"/>
              <a:ext cx="1152128" cy="419439"/>
            </a:xfrm>
            <a:prstGeom prst="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ja-JP" altLang="en-US" sz="1600" dirty="0" smtClean="0">
                  <a:latin typeface="IPAゴシック" pitchFamily="49" charset="-128"/>
                  <a:ea typeface="IPAゴシック" pitchFamily="49" charset="-128"/>
                </a:rPr>
                <a:t>データ</a:t>
              </a:r>
              <a:endParaRPr lang="ja-JP" altLang="en-US" sz="1600" dirty="0">
                <a:latin typeface="IPAゴシック" pitchFamily="49" charset="-128"/>
                <a:ea typeface="IPAゴシック" pitchFamily="49" charset="-128"/>
              </a:endParaRPr>
            </a:p>
          </p:txBody>
        </p:sp>
        <p:sp>
          <p:nvSpPr>
            <p:cNvPr id="27" name="正方形/長方形 26"/>
            <p:cNvSpPr/>
            <p:nvPr/>
          </p:nvSpPr>
          <p:spPr>
            <a:xfrm>
              <a:off x="1980897" y="5362281"/>
              <a:ext cx="1152128" cy="419439"/>
            </a:xfrm>
            <a:prstGeom prst="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ja-JP" altLang="en-US" sz="1600" dirty="0" smtClean="0">
                  <a:latin typeface="IPAゴシック" pitchFamily="49" charset="-128"/>
                  <a:ea typeface="IPAゴシック" pitchFamily="49" charset="-128"/>
                </a:rPr>
                <a:t>データ</a:t>
              </a:r>
              <a:endParaRPr lang="ja-JP" altLang="en-US" sz="1600" dirty="0">
                <a:latin typeface="IPAゴシック" pitchFamily="49" charset="-128"/>
                <a:ea typeface="IPAゴシック" pitchFamily="49" charset="-128"/>
              </a:endParaRPr>
            </a:p>
          </p:txBody>
        </p:sp>
        <p:sp>
          <p:nvSpPr>
            <p:cNvPr id="28" name="正方形/長方形 27"/>
            <p:cNvSpPr/>
            <p:nvPr/>
          </p:nvSpPr>
          <p:spPr>
            <a:xfrm>
              <a:off x="1402520" y="4394478"/>
              <a:ext cx="1152128" cy="419439"/>
            </a:xfrm>
            <a:prstGeom prst="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ja-JP" altLang="en-US" sz="1600" dirty="0" smtClean="0">
                  <a:latin typeface="IPAゴシック" pitchFamily="49" charset="-128"/>
                  <a:ea typeface="IPAゴシック" pitchFamily="49" charset="-128"/>
                </a:rPr>
                <a:t>データ</a:t>
              </a:r>
              <a:endParaRPr lang="ja-JP" altLang="en-US" sz="1600" dirty="0">
                <a:latin typeface="IPAゴシック" pitchFamily="49" charset="-128"/>
                <a:ea typeface="IPAゴシック" pitchFamily="49" charset="-128"/>
              </a:endParaRPr>
            </a:p>
          </p:txBody>
        </p:sp>
        <p:sp>
          <p:nvSpPr>
            <p:cNvPr id="29" name="正方形/長方形 28"/>
            <p:cNvSpPr/>
            <p:nvPr/>
          </p:nvSpPr>
          <p:spPr>
            <a:xfrm>
              <a:off x="562240" y="4942842"/>
              <a:ext cx="1152128" cy="419439"/>
            </a:xfrm>
            <a:prstGeom prst="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ja-JP" altLang="en-US" sz="1600" dirty="0" smtClean="0">
                  <a:latin typeface="IPAゴシック" pitchFamily="49" charset="-128"/>
                  <a:ea typeface="IPAゴシック" pitchFamily="49" charset="-128"/>
                </a:rPr>
                <a:t>データ</a:t>
              </a:r>
              <a:endParaRPr lang="ja-JP" altLang="en-US" sz="1600" dirty="0">
                <a:latin typeface="IPAゴシック" pitchFamily="49" charset="-128"/>
                <a:ea typeface="IPAゴシック" pitchFamily="49" charset="-128"/>
              </a:endParaRPr>
            </a:p>
          </p:txBody>
        </p:sp>
        <p:sp>
          <p:nvSpPr>
            <p:cNvPr id="30" name="正方形/長方形 29"/>
            <p:cNvSpPr/>
            <p:nvPr/>
          </p:nvSpPr>
          <p:spPr>
            <a:xfrm>
              <a:off x="1388264" y="5823398"/>
              <a:ext cx="1152128" cy="419439"/>
            </a:xfrm>
            <a:prstGeom prst="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ja-JP" altLang="en-US" sz="1600" dirty="0" smtClean="0">
                  <a:latin typeface="IPAゴシック" pitchFamily="49" charset="-128"/>
                  <a:ea typeface="IPAゴシック" pitchFamily="49" charset="-128"/>
                </a:rPr>
                <a:t>データ</a:t>
              </a:r>
              <a:endParaRPr lang="ja-JP" altLang="en-US" sz="1600" dirty="0">
                <a:latin typeface="IPAゴシック" pitchFamily="49" charset="-128"/>
                <a:ea typeface="IPAゴシック" pitchFamily="49" charset="-128"/>
              </a:endParaRPr>
            </a:p>
          </p:txBody>
        </p:sp>
        <p:sp>
          <p:nvSpPr>
            <p:cNvPr id="31" name="正方形/長方形 30"/>
            <p:cNvSpPr/>
            <p:nvPr/>
          </p:nvSpPr>
          <p:spPr>
            <a:xfrm>
              <a:off x="2268225" y="5613678"/>
              <a:ext cx="1152128" cy="419439"/>
            </a:xfrm>
            <a:prstGeom prst="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ja-JP" altLang="en-US" sz="1600" dirty="0" smtClean="0">
                  <a:latin typeface="IPAゴシック" pitchFamily="49" charset="-128"/>
                  <a:ea typeface="IPAゴシック" pitchFamily="49" charset="-128"/>
                </a:rPr>
                <a:t>データ</a:t>
              </a:r>
              <a:endParaRPr lang="ja-JP" altLang="en-US" sz="1600" dirty="0">
                <a:latin typeface="IPAゴシック" pitchFamily="49" charset="-128"/>
                <a:ea typeface="IPAゴシック" pitchFamily="49" charset="-128"/>
              </a:endParaRPr>
            </a:p>
          </p:txBody>
        </p:sp>
        <p:sp>
          <p:nvSpPr>
            <p:cNvPr id="32" name="正方形/長方形 31"/>
            <p:cNvSpPr/>
            <p:nvPr/>
          </p:nvSpPr>
          <p:spPr>
            <a:xfrm>
              <a:off x="2869307" y="5288872"/>
              <a:ext cx="1152128" cy="419439"/>
            </a:xfrm>
            <a:prstGeom prst="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ja-JP" altLang="en-US" sz="1600" dirty="0" smtClean="0">
                  <a:latin typeface="IPAゴシック" pitchFamily="49" charset="-128"/>
                  <a:ea typeface="IPAゴシック" pitchFamily="49" charset="-128"/>
                </a:rPr>
                <a:t>データ</a:t>
              </a:r>
              <a:endParaRPr lang="ja-JP" altLang="en-US" sz="1600" dirty="0">
                <a:latin typeface="IPAゴシック" pitchFamily="49" charset="-128"/>
                <a:ea typeface="IPAゴシック" pitchFamily="49" charset="-128"/>
              </a:endParaRPr>
            </a:p>
          </p:txBody>
        </p:sp>
        <p:sp>
          <p:nvSpPr>
            <p:cNvPr id="33" name="正方形/長方形 32"/>
            <p:cNvSpPr/>
            <p:nvPr/>
          </p:nvSpPr>
          <p:spPr>
            <a:xfrm>
              <a:off x="1548433" y="3892659"/>
              <a:ext cx="1152128" cy="419439"/>
            </a:xfrm>
            <a:prstGeom prst="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ja-JP" altLang="en-US" sz="1600" dirty="0" smtClean="0">
                  <a:latin typeface="IPAゴシック" pitchFamily="49" charset="-128"/>
                  <a:ea typeface="IPAゴシック" pitchFamily="49" charset="-128"/>
                </a:rPr>
                <a:t>データ</a:t>
              </a:r>
              <a:endParaRPr lang="ja-JP" altLang="en-US" sz="1600" dirty="0">
                <a:latin typeface="IPAゴシック" pitchFamily="49" charset="-128"/>
                <a:ea typeface="IPAゴシック" pitchFamily="49" charset="-128"/>
              </a:endParaRPr>
            </a:p>
          </p:txBody>
        </p:sp>
        <p:sp>
          <p:nvSpPr>
            <p:cNvPr id="34" name="正方形/長方形 33"/>
            <p:cNvSpPr/>
            <p:nvPr/>
          </p:nvSpPr>
          <p:spPr>
            <a:xfrm>
              <a:off x="518022" y="4320109"/>
              <a:ext cx="1152128" cy="419439"/>
            </a:xfrm>
            <a:prstGeom prst="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ja-JP" altLang="en-US" sz="1600" dirty="0" smtClean="0">
                  <a:latin typeface="IPAゴシック" pitchFamily="49" charset="-128"/>
                  <a:ea typeface="IPAゴシック" pitchFamily="49" charset="-128"/>
                </a:rPr>
                <a:t>データ</a:t>
              </a:r>
              <a:endParaRPr lang="ja-JP" altLang="en-US" sz="1600" dirty="0">
                <a:latin typeface="IPAゴシック" pitchFamily="49" charset="-128"/>
                <a:ea typeface="IPAゴシック" pitchFamily="49" charset="-128"/>
              </a:endParaRPr>
            </a:p>
          </p:txBody>
        </p:sp>
        <p:sp>
          <p:nvSpPr>
            <p:cNvPr id="35" name="正方形/長方形 34"/>
            <p:cNvSpPr/>
            <p:nvPr/>
          </p:nvSpPr>
          <p:spPr>
            <a:xfrm>
              <a:off x="3132609" y="5002813"/>
              <a:ext cx="1152128" cy="419439"/>
            </a:xfrm>
            <a:prstGeom prst="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ja-JP" altLang="en-US" sz="1600" dirty="0" smtClean="0">
                  <a:latin typeface="IPAゴシック" pitchFamily="49" charset="-128"/>
                  <a:ea typeface="IPAゴシック" pitchFamily="49" charset="-128"/>
                </a:rPr>
                <a:t>データ</a:t>
              </a:r>
              <a:endParaRPr lang="ja-JP" altLang="en-US" sz="1600" dirty="0">
                <a:latin typeface="IPAゴシック" pitchFamily="49" charset="-128"/>
                <a:ea typeface="IPAゴシック" pitchFamily="49" charset="-128"/>
              </a:endParaRPr>
            </a:p>
          </p:txBody>
        </p:sp>
        <p:sp>
          <p:nvSpPr>
            <p:cNvPr id="36" name="正方形/長方形 35"/>
            <p:cNvSpPr/>
            <p:nvPr/>
          </p:nvSpPr>
          <p:spPr>
            <a:xfrm>
              <a:off x="2631514" y="5807233"/>
              <a:ext cx="1152128" cy="419439"/>
            </a:xfrm>
            <a:prstGeom prst="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ja-JP" altLang="en-US" sz="1600" dirty="0" smtClean="0">
                  <a:latin typeface="IPAゴシック" pitchFamily="49" charset="-128"/>
                  <a:ea typeface="IPAゴシック" pitchFamily="49" charset="-128"/>
                </a:rPr>
                <a:t>データ</a:t>
              </a:r>
              <a:endParaRPr lang="ja-JP" altLang="en-US" sz="1600" dirty="0">
                <a:latin typeface="IPAゴシック" pitchFamily="49" charset="-128"/>
                <a:ea typeface="IPAゴシック" pitchFamily="49" charset="-128"/>
              </a:endParaRPr>
            </a:p>
          </p:txBody>
        </p:sp>
        <p:sp>
          <p:nvSpPr>
            <p:cNvPr id="37" name="正方形/長方形 36"/>
            <p:cNvSpPr/>
            <p:nvPr/>
          </p:nvSpPr>
          <p:spPr>
            <a:xfrm>
              <a:off x="2900032" y="4335893"/>
              <a:ext cx="1152128" cy="419439"/>
            </a:xfrm>
            <a:prstGeom prst="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ja-JP" altLang="en-US" sz="1600" dirty="0" smtClean="0">
                  <a:latin typeface="IPAゴシック" pitchFamily="49" charset="-128"/>
                  <a:ea typeface="IPAゴシック" pitchFamily="49" charset="-128"/>
                </a:rPr>
                <a:t>データ</a:t>
              </a:r>
              <a:endParaRPr lang="ja-JP" altLang="en-US" sz="1600" dirty="0">
                <a:latin typeface="IPAゴシック" pitchFamily="49" charset="-128"/>
                <a:ea typeface="IPAゴシック" pitchFamily="49" charset="-128"/>
              </a:endParaRPr>
            </a:p>
          </p:txBody>
        </p:sp>
        <p:sp>
          <p:nvSpPr>
            <p:cNvPr id="38" name="正方形/長方形 37"/>
            <p:cNvSpPr/>
            <p:nvPr/>
          </p:nvSpPr>
          <p:spPr>
            <a:xfrm>
              <a:off x="576641" y="5507182"/>
              <a:ext cx="1152128" cy="419439"/>
            </a:xfrm>
            <a:prstGeom prst="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ja-JP" altLang="en-US" sz="1600" dirty="0" smtClean="0">
                  <a:latin typeface="IPAゴシック" pitchFamily="49" charset="-128"/>
                  <a:ea typeface="IPAゴシック" pitchFamily="49" charset="-128"/>
                </a:rPr>
                <a:t>データ</a:t>
              </a:r>
              <a:endParaRPr lang="ja-JP" altLang="en-US" sz="1600" dirty="0">
                <a:latin typeface="IPAゴシック" pitchFamily="49" charset="-128"/>
                <a:ea typeface="IPAゴシック" pitchFamily="49" charset="-128"/>
              </a:endParaRPr>
            </a:p>
          </p:txBody>
        </p:sp>
        <p:sp>
          <p:nvSpPr>
            <p:cNvPr id="39" name="正方形/長方形 38"/>
            <p:cNvSpPr/>
            <p:nvPr/>
          </p:nvSpPr>
          <p:spPr>
            <a:xfrm>
              <a:off x="3132609" y="5523346"/>
              <a:ext cx="1152128" cy="419439"/>
            </a:xfrm>
            <a:prstGeom prst="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ja-JP" altLang="en-US" sz="1600" dirty="0" smtClean="0">
                  <a:latin typeface="IPAゴシック" pitchFamily="49" charset="-128"/>
                  <a:ea typeface="IPAゴシック" pitchFamily="49" charset="-128"/>
                </a:rPr>
                <a:t>データ</a:t>
              </a:r>
              <a:endParaRPr lang="ja-JP" altLang="en-US" sz="1600" dirty="0">
                <a:latin typeface="IPAゴシック" pitchFamily="49" charset="-128"/>
                <a:ea typeface="IPAゴシック" pitchFamily="49" charset="-128"/>
              </a:endParaRPr>
            </a:p>
          </p:txBody>
        </p:sp>
        <p:sp>
          <p:nvSpPr>
            <p:cNvPr id="40" name="正方形/長方形 39"/>
            <p:cNvSpPr/>
            <p:nvPr/>
          </p:nvSpPr>
          <p:spPr>
            <a:xfrm>
              <a:off x="2540392" y="3978082"/>
              <a:ext cx="1152128" cy="419439"/>
            </a:xfrm>
            <a:prstGeom prst="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ja-JP" altLang="en-US" sz="1600" dirty="0" smtClean="0">
                  <a:latin typeface="IPAゴシック" pitchFamily="49" charset="-128"/>
                  <a:ea typeface="IPAゴシック" pitchFamily="49" charset="-128"/>
                </a:rPr>
                <a:t>データ</a:t>
              </a:r>
              <a:endParaRPr lang="ja-JP" altLang="en-US" sz="1600" dirty="0">
                <a:latin typeface="IPAゴシック" pitchFamily="49" charset="-128"/>
                <a:ea typeface="IPAゴシック" pitchFamily="49" charset="-128"/>
              </a:endParaRPr>
            </a:p>
          </p:txBody>
        </p:sp>
        <p:sp>
          <p:nvSpPr>
            <p:cNvPr id="41" name="正方形/長方形 2"/>
            <p:cNvSpPr>
              <a:spLocks noChangeArrowheads="1"/>
            </p:cNvSpPr>
            <p:nvPr/>
          </p:nvSpPr>
          <p:spPr bwMode="auto">
            <a:xfrm>
              <a:off x="615395" y="3491716"/>
              <a:ext cx="359656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r>
                <a:rPr lang="ja-JP" altLang="en-US" u="sng" dirty="0" smtClean="0">
                  <a:latin typeface="IPAゴシック" pitchFamily="49" charset="-128"/>
                  <a:ea typeface="IPAゴシック" pitchFamily="49" charset="-128"/>
                </a:rPr>
                <a:t>ネットワークの</a:t>
              </a:r>
              <a:r>
                <a:rPr lang="en-US" altLang="ja-JP" u="sng" dirty="0">
                  <a:latin typeface="IPA Pゴシック" pitchFamily="50" charset="-128"/>
                  <a:ea typeface="IPA Pゴシック" pitchFamily="50" charset="-128"/>
                </a:rPr>
                <a:t>300</a:t>
              </a:r>
              <a:r>
                <a:rPr lang="ja-JP" altLang="en-US" u="sng" dirty="0" smtClean="0">
                  <a:latin typeface="IPAゴシック" pitchFamily="49" charset="-128"/>
                  <a:ea typeface="IPAゴシック" pitchFamily="49" charset="-128"/>
                </a:rPr>
                <a:t>個分のデータ</a:t>
              </a:r>
              <a:endParaRPr lang="ja-JP" altLang="en-US" u="sng" dirty="0">
                <a:latin typeface="IPAゴシック" pitchFamily="49" charset="-128"/>
                <a:ea typeface="IPAゴシック" pitchFamily="49" charset="-128"/>
              </a:endParaRPr>
            </a:p>
          </p:txBody>
        </p:sp>
        <p:sp>
          <p:nvSpPr>
            <p:cNvPr id="42" name="正方形/長方形 41"/>
            <p:cNvSpPr/>
            <p:nvPr/>
          </p:nvSpPr>
          <p:spPr>
            <a:xfrm>
              <a:off x="1485667" y="4695443"/>
              <a:ext cx="1152128" cy="419439"/>
            </a:xfrm>
            <a:prstGeom prst="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ja-JP" altLang="en-US" sz="1600" dirty="0" smtClean="0">
                  <a:latin typeface="IPAゴシック" pitchFamily="49" charset="-128"/>
                  <a:ea typeface="IPAゴシック" pitchFamily="49" charset="-128"/>
                </a:rPr>
                <a:t>データ</a:t>
              </a:r>
              <a:endParaRPr lang="ja-JP" altLang="en-US" sz="1600" dirty="0">
                <a:latin typeface="IPAゴシック" pitchFamily="49" charset="-128"/>
                <a:ea typeface="IPAゴシック" pitchFamily="49" charset="-128"/>
              </a:endParaRPr>
            </a:p>
          </p:txBody>
        </p:sp>
        <p:sp>
          <p:nvSpPr>
            <p:cNvPr id="43" name="正方形/長方形 42"/>
            <p:cNvSpPr/>
            <p:nvPr/>
          </p:nvSpPr>
          <p:spPr>
            <a:xfrm>
              <a:off x="1836465" y="4130482"/>
              <a:ext cx="1152128" cy="419439"/>
            </a:xfrm>
            <a:prstGeom prst="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ja-JP" altLang="en-US" sz="1600" dirty="0" smtClean="0">
                  <a:latin typeface="IPAゴシック" pitchFamily="49" charset="-128"/>
                  <a:ea typeface="IPAゴシック" pitchFamily="49" charset="-128"/>
                </a:rPr>
                <a:t>データ</a:t>
              </a:r>
              <a:endParaRPr lang="ja-JP" altLang="en-US" sz="1600" dirty="0">
                <a:latin typeface="IPAゴシック" pitchFamily="49" charset="-128"/>
                <a:ea typeface="IPAゴシック" pitchFamily="49" charset="-128"/>
              </a:endParaRPr>
            </a:p>
          </p:txBody>
        </p:sp>
        <p:sp>
          <p:nvSpPr>
            <p:cNvPr id="44" name="正方形/長方形 43"/>
            <p:cNvSpPr/>
            <p:nvPr/>
          </p:nvSpPr>
          <p:spPr>
            <a:xfrm>
              <a:off x="2331163" y="4485723"/>
              <a:ext cx="1152128" cy="419439"/>
            </a:xfrm>
            <a:prstGeom prst="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ja-JP" altLang="en-US" sz="1600" dirty="0" smtClean="0">
                  <a:latin typeface="IPAゴシック" pitchFamily="49" charset="-128"/>
                  <a:ea typeface="IPAゴシック" pitchFamily="49" charset="-128"/>
                </a:rPr>
                <a:t>データ</a:t>
              </a:r>
              <a:endParaRPr lang="ja-JP" altLang="en-US" sz="1600" dirty="0">
                <a:latin typeface="IPAゴシック" pitchFamily="49" charset="-128"/>
                <a:ea typeface="IPAゴシック" pitchFamily="49" charset="-128"/>
              </a:endParaRPr>
            </a:p>
          </p:txBody>
        </p:sp>
      </p:grpSp>
      <p:sp>
        <p:nvSpPr>
          <p:cNvPr id="46" name="正方形/長方形 45"/>
          <p:cNvSpPr/>
          <p:nvPr/>
        </p:nvSpPr>
        <p:spPr>
          <a:xfrm>
            <a:off x="6228184" y="3892082"/>
            <a:ext cx="2016224" cy="65583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dirty="0" smtClean="0">
                <a:latin typeface="IPAゴシック" pitchFamily="49" charset="-128"/>
                <a:ea typeface="IPAゴシック" pitchFamily="49" charset="-128"/>
              </a:rPr>
              <a:t>３００個</a:t>
            </a:r>
            <a:r>
              <a:rPr lang="ja-JP" altLang="en-US" dirty="0">
                <a:latin typeface="IPAゴシック" pitchFamily="49" charset="-128"/>
                <a:ea typeface="IPAゴシック" pitchFamily="49" charset="-128"/>
              </a:rPr>
              <a:t>の</a:t>
            </a:r>
            <a:r>
              <a:rPr lang="ja-JP" altLang="en-US" dirty="0" smtClean="0">
                <a:latin typeface="IPAゴシック" pitchFamily="49" charset="-128"/>
                <a:ea typeface="IPAゴシック" pitchFamily="49" charset="-128"/>
              </a:rPr>
              <a:t>直径</a:t>
            </a:r>
            <a:r>
              <a:rPr lang="en-US" altLang="ja-JP" dirty="0" smtClean="0">
                <a:latin typeface="IPAゴシック" pitchFamily="49" charset="-128"/>
                <a:ea typeface="IPAゴシック" pitchFamily="49" charset="-128"/>
              </a:rPr>
              <a:t/>
            </a:r>
            <a:br>
              <a:rPr lang="en-US" altLang="ja-JP" dirty="0" smtClean="0">
                <a:latin typeface="IPAゴシック" pitchFamily="49" charset="-128"/>
                <a:ea typeface="IPAゴシック" pitchFamily="49" charset="-128"/>
              </a:rPr>
            </a:br>
            <a:r>
              <a:rPr lang="ja-JP" altLang="en-US" dirty="0" smtClean="0">
                <a:latin typeface="IPAゴシック" pitchFamily="49" charset="-128"/>
                <a:ea typeface="IPAゴシック" pitchFamily="49" charset="-128"/>
              </a:rPr>
              <a:t>の分布図</a:t>
            </a:r>
            <a:endParaRPr lang="ja-JP" altLang="en-US" dirty="0">
              <a:latin typeface="IPAゴシック" pitchFamily="49" charset="-128"/>
              <a:ea typeface="IPAゴシック" pitchFamily="49" charset="-128"/>
            </a:endParaRPr>
          </a:p>
        </p:txBody>
      </p:sp>
      <p:sp>
        <p:nvSpPr>
          <p:cNvPr id="47" name="正方形/長方形 46"/>
          <p:cNvSpPr/>
          <p:nvPr/>
        </p:nvSpPr>
        <p:spPr>
          <a:xfrm>
            <a:off x="6226826" y="4717381"/>
            <a:ext cx="2017808" cy="65583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dirty="0" smtClean="0">
                <a:latin typeface="IPAゴシック" pitchFamily="49" charset="-128"/>
                <a:ea typeface="IPAゴシック" pitchFamily="49" charset="-128"/>
              </a:rPr>
              <a:t>３００個の半径</a:t>
            </a:r>
            <a:r>
              <a:rPr lang="en-US" altLang="ja-JP" dirty="0" smtClean="0">
                <a:latin typeface="IPAゴシック" pitchFamily="49" charset="-128"/>
                <a:ea typeface="IPAゴシック" pitchFamily="49" charset="-128"/>
              </a:rPr>
              <a:t/>
            </a:r>
            <a:br>
              <a:rPr lang="en-US" altLang="ja-JP" dirty="0" smtClean="0">
                <a:latin typeface="IPAゴシック" pitchFamily="49" charset="-128"/>
                <a:ea typeface="IPAゴシック" pitchFamily="49" charset="-128"/>
              </a:rPr>
            </a:br>
            <a:r>
              <a:rPr lang="ja-JP" altLang="en-US" dirty="0" smtClean="0">
                <a:latin typeface="IPAゴシック" pitchFamily="49" charset="-128"/>
                <a:ea typeface="IPAゴシック" pitchFamily="49" charset="-128"/>
              </a:rPr>
              <a:t>の分布図</a:t>
            </a:r>
            <a:endParaRPr lang="ja-JP" altLang="en-US" dirty="0">
              <a:latin typeface="IPAゴシック" pitchFamily="49" charset="-128"/>
              <a:ea typeface="IPAゴシック" pitchFamily="49" charset="-128"/>
            </a:endParaRPr>
          </a:p>
        </p:txBody>
      </p:sp>
      <p:sp>
        <p:nvSpPr>
          <p:cNvPr id="48" name="正方形/長方形 47"/>
          <p:cNvSpPr/>
          <p:nvPr/>
        </p:nvSpPr>
        <p:spPr>
          <a:xfrm>
            <a:off x="6228410" y="5556359"/>
            <a:ext cx="2016224" cy="65583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dirty="0" smtClean="0">
                <a:latin typeface="IPAゴシック" pitchFamily="49" charset="-128"/>
                <a:ea typeface="IPAゴシック" pitchFamily="49" charset="-128"/>
              </a:rPr>
              <a:t>３００個の平均値の分布図</a:t>
            </a:r>
            <a:endParaRPr lang="ja-JP" altLang="en-US" dirty="0">
              <a:latin typeface="IPAゴシック" pitchFamily="49" charset="-128"/>
              <a:ea typeface="IPAゴシック" pitchFamily="49" charset="-128"/>
            </a:endParaRPr>
          </a:p>
        </p:txBody>
      </p:sp>
      <p:sp>
        <p:nvSpPr>
          <p:cNvPr id="49" name="正方形/長方形 2"/>
          <p:cNvSpPr>
            <a:spLocks noChangeArrowheads="1"/>
          </p:cNvSpPr>
          <p:nvPr/>
        </p:nvSpPr>
        <p:spPr bwMode="auto">
          <a:xfrm>
            <a:off x="4478864" y="3933056"/>
            <a:ext cx="167065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ja-JP" altLang="en-US" dirty="0" smtClean="0">
                <a:latin typeface="IPAゴシック" pitchFamily="49" charset="-128"/>
                <a:ea typeface="IPAゴシック" pitchFamily="49" charset="-128"/>
              </a:rPr>
              <a:t>直径、半径、平均値を計算</a:t>
            </a:r>
            <a:endParaRPr lang="ja-JP" altLang="en-US" dirty="0">
              <a:latin typeface="IPAゴシック" pitchFamily="49" charset="-128"/>
              <a:ea typeface="IPAゴシック" pitchFamily="49" charset="-128"/>
            </a:endParaRPr>
          </a:p>
        </p:txBody>
      </p:sp>
      <p:sp>
        <p:nvSpPr>
          <p:cNvPr id="51" name="正方形/長方形 2"/>
          <p:cNvSpPr>
            <a:spLocks noChangeArrowheads="1"/>
          </p:cNvSpPr>
          <p:nvPr/>
        </p:nvSpPr>
        <p:spPr bwMode="auto">
          <a:xfrm>
            <a:off x="6149517" y="3491716"/>
            <a:ext cx="115878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ja-JP" altLang="en-US" u="sng" dirty="0" smtClean="0">
                <a:latin typeface="IPAゴシック" pitchFamily="49" charset="-128"/>
                <a:ea typeface="IPAゴシック" pitchFamily="49" charset="-128"/>
              </a:rPr>
              <a:t>グラフ化</a:t>
            </a:r>
            <a:endParaRPr lang="ja-JP" altLang="en-US" u="sng" dirty="0">
              <a:latin typeface="IPAゴシック" pitchFamily="49" charset="-128"/>
              <a:ea typeface="IPAゴシック" pitchFamily="49" charset="-128"/>
            </a:endParaRPr>
          </a:p>
        </p:txBody>
      </p:sp>
      <p:sp>
        <p:nvSpPr>
          <p:cNvPr id="52" name="テキスト ボックス 38"/>
          <p:cNvSpPr txBox="1">
            <a:spLocks noChangeArrowheads="1"/>
          </p:cNvSpPr>
          <p:nvPr/>
        </p:nvSpPr>
        <p:spPr bwMode="auto">
          <a:xfrm>
            <a:off x="468312" y="620713"/>
            <a:ext cx="835216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9pPr>
          </a:lstStyle>
          <a:p>
            <a:r>
              <a:rPr lang="en-US" altLang="ja-JP" sz="3200" dirty="0" smtClean="0">
                <a:latin typeface="IPAゴシック" pitchFamily="49" charset="-128"/>
                <a:ea typeface="IPAゴシック" pitchFamily="49" charset="-128"/>
              </a:rPr>
              <a:t>4.3 </a:t>
            </a:r>
            <a:r>
              <a:rPr lang="ja-JP" altLang="en-US" sz="2800" dirty="0" err="1" smtClean="0">
                <a:latin typeface="IPAゴシック" pitchFamily="49" charset="-128"/>
                <a:ea typeface="IPAゴシック" pitchFamily="49" charset="-128"/>
              </a:rPr>
              <a:t>ｰ</a:t>
            </a:r>
            <a:r>
              <a:rPr lang="ja-JP" altLang="en-US" sz="2800" dirty="0" smtClean="0">
                <a:latin typeface="IPAゴシック" pitchFamily="49" charset="-128"/>
                <a:ea typeface="IPAゴシック" pitchFamily="49" charset="-128"/>
              </a:rPr>
              <a:t>②ネットワーク</a:t>
            </a:r>
            <a:r>
              <a:rPr lang="ja-JP" altLang="en-US" sz="2800" dirty="0" smtClean="0">
                <a:latin typeface="IPA Pゴシック" pitchFamily="50" charset="-128"/>
                <a:ea typeface="IPA Pゴシック" pitchFamily="50" charset="-128"/>
              </a:rPr>
              <a:t>の直径、半径、平均値の計算</a:t>
            </a:r>
            <a:r>
              <a:rPr lang="en-US" altLang="ja-JP" sz="2800" dirty="0" smtClean="0">
                <a:latin typeface="IPAゴシック" pitchFamily="49" charset="-128"/>
                <a:ea typeface="IPAゴシック" pitchFamily="49" charset="-128"/>
              </a:rPr>
              <a:t>-</a:t>
            </a:r>
            <a:r>
              <a:rPr lang="en-US" altLang="ja-JP" sz="3200" dirty="0" smtClean="0">
                <a:latin typeface="IPAゴシック" pitchFamily="49" charset="-128"/>
                <a:ea typeface="IPAゴシック" pitchFamily="49" charset="-128"/>
              </a:rPr>
              <a:t> </a:t>
            </a:r>
            <a:endParaRPr lang="ja-JP" altLang="en-US" sz="3200" dirty="0">
              <a:latin typeface="IPAゴシック" pitchFamily="49" charset="-128"/>
              <a:ea typeface="IPAゴシック" pitchFamily="49" charset="-128"/>
            </a:endParaRPr>
          </a:p>
        </p:txBody>
      </p:sp>
      <p:sp>
        <p:nvSpPr>
          <p:cNvPr id="53" name="Rectangle 6"/>
          <p:cNvSpPr>
            <a:spLocks noGrp="1" noChangeArrowheads="1"/>
          </p:cNvSpPr>
          <p:nvPr>
            <p:ph type="ftr" sz="quarter" idx="4294967295"/>
          </p:nvPr>
        </p:nvSpPr>
        <p:spPr>
          <a:xfrm>
            <a:off x="-23307" y="6480720"/>
            <a:ext cx="8651063" cy="260648"/>
          </a:xfrm>
          <a:prstGeom prst="rect">
            <a:avLst/>
          </a:prstGeom>
          <a:ln/>
        </p:spPr>
        <p:txBody>
          <a:bodyPr/>
          <a:lstStyle>
            <a:lvl1pPr algn="l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ja-JP" altLang="en-US" sz="1100" smtClean="0"/>
              <a:t>修正版</a:t>
            </a:r>
            <a:r>
              <a:rPr lang="en-US" altLang="ja-JP" sz="1100" smtClean="0"/>
              <a:t>BA</a:t>
            </a:r>
            <a:r>
              <a:rPr lang="ja-JP" altLang="en-US" sz="1100" smtClean="0"/>
              <a:t>モデルで生成したネットワークのスケールフリー性判定計算実験　　　卒業演習発表会　　　田中勇歩（谷聖一研究室）</a:t>
            </a:r>
            <a:endParaRPr lang="ja-JP" altLang="en-US" sz="1100" dirty="0"/>
          </a:p>
        </p:txBody>
      </p:sp>
      <p:sp>
        <p:nvSpPr>
          <p:cNvPr id="50" name="スライド番号プレースホルダー 6"/>
          <p:cNvSpPr>
            <a:spLocks noGrp="1"/>
          </p:cNvSpPr>
          <p:nvPr>
            <p:ph type="sldNum" sz="quarter" idx="12"/>
          </p:nvPr>
        </p:nvSpPr>
        <p:spPr bwMode="auto">
          <a:xfrm>
            <a:off x="8234063" y="6453188"/>
            <a:ext cx="874441" cy="4048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B4DD223-A1D0-4DE8-AFD0-D99F82140F00}" type="slidenum">
              <a:rPr lang="ja-JP" altLang="en-US" smtClean="0">
                <a:solidFill>
                  <a:schemeClr val="bg1"/>
                </a:solidFill>
                <a:latin typeface="IPAゴシック" pitchFamily="49" charset="-128"/>
                <a:ea typeface="IPAゴシック" pitchFamily="49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43</a:t>
            </a:fld>
            <a:r>
              <a:rPr lang="en-US" altLang="ja-JP" dirty="0" smtClean="0">
                <a:solidFill>
                  <a:schemeClr val="bg1"/>
                </a:solidFill>
                <a:latin typeface="IPAゴシック" pitchFamily="49" charset="-128"/>
                <a:ea typeface="IPAゴシック" pitchFamily="49" charset="-128"/>
              </a:rPr>
              <a:t>/78</a:t>
            </a:r>
            <a:endParaRPr lang="ja-JP" altLang="en-US" dirty="0">
              <a:solidFill>
                <a:schemeClr val="bg1"/>
              </a:solidFill>
              <a:latin typeface="IPAゴシック" pitchFamily="49" charset="-128"/>
              <a:ea typeface="IPAゴシック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02026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正方形/長方形 29"/>
          <p:cNvSpPr>
            <a:spLocks noChangeArrowheads="1"/>
          </p:cNvSpPr>
          <p:nvPr/>
        </p:nvSpPr>
        <p:spPr bwMode="auto">
          <a:xfrm>
            <a:off x="468313" y="1412776"/>
            <a:ext cx="316758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ja-JP" altLang="en-US" sz="2400" u="sng" dirty="0">
                <a:latin typeface="IPAゴシック" pitchFamily="49" charset="-128"/>
                <a:ea typeface="IPAゴシック" pitchFamily="49" charset="-128"/>
              </a:rPr>
              <a:t>頂点</a:t>
            </a:r>
            <a:r>
              <a:rPr lang="ja-JP" altLang="en-US" sz="2400" u="sng" dirty="0" smtClean="0">
                <a:latin typeface="IPAゴシック" pitchFamily="49" charset="-128"/>
                <a:ea typeface="IPAゴシック" pitchFamily="49" charset="-128"/>
              </a:rPr>
              <a:t>の</a:t>
            </a:r>
            <a:r>
              <a:rPr lang="en-US" altLang="ja-JP" sz="2400" u="sng" dirty="0">
                <a:latin typeface="IPA Pゴシック" pitchFamily="50" charset="-128"/>
                <a:ea typeface="IPA Pゴシック" pitchFamily="50" charset="-128"/>
              </a:rPr>
              <a:t>eccentricity</a:t>
            </a:r>
            <a:endParaRPr lang="en-US" altLang="ja-JP" sz="2400" u="sng" dirty="0" smtClean="0">
              <a:latin typeface="IPAゴシック" pitchFamily="49" charset="-128"/>
              <a:ea typeface="IPAゴシック" pitchFamily="49" charset="-128"/>
            </a:endParaRPr>
          </a:p>
        </p:txBody>
      </p:sp>
      <p:cxnSp>
        <p:nvCxnSpPr>
          <p:cNvPr id="17" name="直線コネクタ 16"/>
          <p:cNvCxnSpPr>
            <a:stCxn id="15" idx="7"/>
            <a:endCxn id="31" idx="0"/>
          </p:cNvCxnSpPr>
          <p:nvPr/>
        </p:nvCxnSpPr>
        <p:spPr>
          <a:xfrm flipH="1">
            <a:off x="4586018" y="1915457"/>
            <a:ext cx="1787871" cy="138283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9" name="グループ化 48"/>
          <p:cNvGrpSpPr/>
          <p:nvPr/>
        </p:nvGrpSpPr>
        <p:grpSpPr>
          <a:xfrm>
            <a:off x="5940152" y="1844824"/>
            <a:ext cx="508154" cy="482311"/>
            <a:chOff x="2430091" y="4670296"/>
            <a:chExt cx="571838" cy="542756"/>
          </a:xfrm>
        </p:grpSpPr>
        <p:sp>
          <p:nvSpPr>
            <p:cNvPr id="15" name="円/楕円 14"/>
            <p:cNvSpPr/>
            <p:nvPr/>
          </p:nvSpPr>
          <p:spPr>
            <a:xfrm>
              <a:off x="2430091" y="4670296"/>
              <a:ext cx="571838" cy="542756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sz="2400"/>
            </a:p>
          </p:txBody>
        </p:sp>
        <p:sp>
          <p:nvSpPr>
            <p:cNvPr id="20" name="正方形/長方形 19"/>
            <p:cNvSpPr>
              <a:spLocks noChangeArrowheads="1"/>
            </p:cNvSpPr>
            <p:nvPr/>
          </p:nvSpPr>
          <p:spPr bwMode="auto">
            <a:xfrm>
              <a:off x="2535208" y="4683273"/>
              <a:ext cx="361605" cy="519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pPr algn="ctr"/>
              <a:r>
                <a:rPr lang="en-US" altLang="ja-JP" sz="2400" dirty="0" smtClean="0">
                  <a:latin typeface="IPAゴシック" pitchFamily="49" charset="-128"/>
                  <a:ea typeface="IPAゴシック" pitchFamily="49" charset="-128"/>
                </a:rPr>
                <a:t>3</a:t>
              </a:r>
              <a:endParaRPr lang="en-US" altLang="ja-JP" sz="2400" dirty="0">
                <a:latin typeface="IPAゴシック" pitchFamily="49" charset="-128"/>
                <a:ea typeface="IPAゴシック" pitchFamily="49" charset="-128"/>
              </a:endParaRPr>
            </a:p>
          </p:txBody>
        </p:sp>
      </p:grpSp>
      <p:grpSp>
        <p:nvGrpSpPr>
          <p:cNvPr id="8" name="グループ化 7"/>
          <p:cNvGrpSpPr/>
          <p:nvPr/>
        </p:nvGrpSpPr>
        <p:grpSpPr>
          <a:xfrm>
            <a:off x="5430130" y="4776420"/>
            <a:ext cx="510022" cy="484083"/>
            <a:chOff x="2917836" y="2565124"/>
            <a:chExt cx="573940" cy="544750"/>
          </a:xfrm>
        </p:grpSpPr>
        <p:sp>
          <p:nvSpPr>
            <p:cNvPr id="14" name="円/楕円 13"/>
            <p:cNvSpPr/>
            <p:nvPr/>
          </p:nvSpPr>
          <p:spPr>
            <a:xfrm>
              <a:off x="2917836" y="2565124"/>
              <a:ext cx="573940" cy="544750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sz="2400"/>
            </a:p>
          </p:txBody>
        </p:sp>
        <p:sp>
          <p:nvSpPr>
            <p:cNvPr id="21" name="正方形/長方形 20"/>
            <p:cNvSpPr>
              <a:spLocks noChangeArrowheads="1"/>
            </p:cNvSpPr>
            <p:nvPr/>
          </p:nvSpPr>
          <p:spPr bwMode="auto">
            <a:xfrm>
              <a:off x="3025055" y="2576104"/>
              <a:ext cx="361605" cy="5195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pPr algn="ctr"/>
              <a:r>
                <a:rPr lang="en-US" altLang="ja-JP" sz="2400">
                  <a:latin typeface="IPAゴシック" pitchFamily="49" charset="-128"/>
                  <a:ea typeface="IPAゴシック" pitchFamily="49" charset="-128"/>
                </a:rPr>
                <a:t>5</a:t>
              </a:r>
            </a:p>
          </p:txBody>
        </p:sp>
      </p:grpSp>
      <p:grpSp>
        <p:nvGrpSpPr>
          <p:cNvPr id="46" name="グループ化 45"/>
          <p:cNvGrpSpPr/>
          <p:nvPr/>
        </p:nvGrpSpPr>
        <p:grpSpPr>
          <a:xfrm>
            <a:off x="7440409" y="3284984"/>
            <a:ext cx="508154" cy="484083"/>
            <a:chOff x="6029310" y="4524631"/>
            <a:chExt cx="571838" cy="544750"/>
          </a:xfrm>
        </p:grpSpPr>
        <p:sp>
          <p:nvSpPr>
            <p:cNvPr id="19" name="円/楕円 18"/>
            <p:cNvSpPr/>
            <p:nvPr/>
          </p:nvSpPr>
          <p:spPr>
            <a:xfrm>
              <a:off x="6029310" y="4524631"/>
              <a:ext cx="571838" cy="544750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sz="2400"/>
            </a:p>
          </p:txBody>
        </p:sp>
        <p:sp>
          <p:nvSpPr>
            <p:cNvPr id="22" name="正方形/長方形 21"/>
            <p:cNvSpPr>
              <a:spLocks noChangeArrowheads="1"/>
            </p:cNvSpPr>
            <p:nvPr/>
          </p:nvSpPr>
          <p:spPr bwMode="auto">
            <a:xfrm>
              <a:off x="6134427" y="4535611"/>
              <a:ext cx="361605" cy="5195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pPr algn="ctr"/>
              <a:r>
                <a:rPr lang="en-US" altLang="ja-JP" sz="2400">
                  <a:latin typeface="IPAゴシック" pitchFamily="49" charset="-128"/>
                  <a:ea typeface="IPAゴシック" pitchFamily="49" charset="-128"/>
                </a:rPr>
                <a:t>9</a:t>
              </a:r>
            </a:p>
          </p:txBody>
        </p:sp>
      </p:grpSp>
      <p:grpSp>
        <p:nvGrpSpPr>
          <p:cNvPr id="48" name="グループ化 47"/>
          <p:cNvGrpSpPr/>
          <p:nvPr/>
        </p:nvGrpSpPr>
        <p:grpSpPr>
          <a:xfrm>
            <a:off x="1471558" y="5063077"/>
            <a:ext cx="508154" cy="482311"/>
            <a:chOff x="3880711" y="5033463"/>
            <a:chExt cx="571838" cy="542756"/>
          </a:xfrm>
        </p:grpSpPr>
        <p:sp>
          <p:nvSpPr>
            <p:cNvPr id="16" name="円/楕円 15"/>
            <p:cNvSpPr/>
            <p:nvPr/>
          </p:nvSpPr>
          <p:spPr>
            <a:xfrm>
              <a:off x="3880711" y="5033463"/>
              <a:ext cx="571838" cy="542756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sz="2400"/>
            </a:p>
          </p:txBody>
        </p:sp>
        <p:sp>
          <p:nvSpPr>
            <p:cNvPr id="23" name="正方形/長方形 22"/>
            <p:cNvSpPr>
              <a:spLocks noChangeArrowheads="1"/>
            </p:cNvSpPr>
            <p:nvPr/>
          </p:nvSpPr>
          <p:spPr bwMode="auto">
            <a:xfrm>
              <a:off x="3985828" y="5042448"/>
              <a:ext cx="361605" cy="519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pPr algn="ctr"/>
              <a:r>
                <a:rPr lang="en-US" altLang="ja-JP" sz="2400">
                  <a:latin typeface="IPAゴシック" pitchFamily="49" charset="-128"/>
                  <a:ea typeface="IPAゴシック" pitchFamily="49" charset="-128"/>
                </a:rPr>
                <a:t>7</a:t>
              </a:r>
            </a:p>
          </p:txBody>
        </p:sp>
      </p:grpSp>
      <p:grpSp>
        <p:nvGrpSpPr>
          <p:cNvPr id="47" name="グループ化 46"/>
          <p:cNvGrpSpPr/>
          <p:nvPr/>
        </p:nvGrpSpPr>
        <p:grpSpPr>
          <a:xfrm>
            <a:off x="3851920" y="4437112"/>
            <a:ext cx="508154" cy="482311"/>
            <a:chOff x="5026489" y="4941674"/>
            <a:chExt cx="571838" cy="542756"/>
          </a:xfrm>
        </p:grpSpPr>
        <p:sp>
          <p:nvSpPr>
            <p:cNvPr id="18" name="円/楕円 17"/>
            <p:cNvSpPr/>
            <p:nvPr/>
          </p:nvSpPr>
          <p:spPr>
            <a:xfrm>
              <a:off x="5026489" y="4941674"/>
              <a:ext cx="571838" cy="542756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sz="2400"/>
            </a:p>
          </p:txBody>
        </p:sp>
        <p:sp>
          <p:nvSpPr>
            <p:cNvPr id="24" name="正方形/長方形 23"/>
            <p:cNvSpPr>
              <a:spLocks noChangeArrowheads="1"/>
            </p:cNvSpPr>
            <p:nvPr/>
          </p:nvSpPr>
          <p:spPr bwMode="auto">
            <a:xfrm>
              <a:off x="5131607" y="4954648"/>
              <a:ext cx="361605" cy="519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pPr algn="ctr"/>
              <a:r>
                <a:rPr lang="en-US" altLang="ja-JP" sz="2400">
                  <a:latin typeface="IPAゴシック" pitchFamily="49" charset="-128"/>
                  <a:ea typeface="IPAゴシック" pitchFamily="49" charset="-128"/>
                </a:rPr>
                <a:t>8</a:t>
              </a:r>
            </a:p>
          </p:txBody>
        </p:sp>
      </p:grpSp>
      <p:cxnSp>
        <p:nvCxnSpPr>
          <p:cNvPr id="28" name="直線コネクタ 27"/>
          <p:cNvCxnSpPr>
            <a:stCxn id="26" idx="2"/>
            <a:endCxn id="25" idx="6"/>
          </p:cNvCxnSpPr>
          <p:nvPr/>
        </p:nvCxnSpPr>
        <p:spPr>
          <a:xfrm flipH="1">
            <a:off x="2125596" y="3527913"/>
            <a:ext cx="2206343" cy="228841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0" name="グループ化 49"/>
          <p:cNvGrpSpPr/>
          <p:nvPr/>
        </p:nvGrpSpPr>
        <p:grpSpPr>
          <a:xfrm>
            <a:off x="4331939" y="3286757"/>
            <a:ext cx="508154" cy="482311"/>
            <a:chOff x="4242314" y="3564831"/>
            <a:chExt cx="571838" cy="542756"/>
          </a:xfrm>
        </p:grpSpPr>
        <p:sp>
          <p:nvSpPr>
            <p:cNvPr id="26" name="円/楕円 25"/>
            <p:cNvSpPr/>
            <p:nvPr/>
          </p:nvSpPr>
          <p:spPr>
            <a:xfrm>
              <a:off x="4242314" y="3564831"/>
              <a:ext cx="571838" cy="542756"/>
            </a:xfrm>
            <a:prstGeom prst="ellipse">
              <a:avLst/>
            </a:prstGeom>
            <a:gradFill flip="none" rotWithShape="1">
              <a:gsLst>
                <a:gs pos="0">
                  <a:srgbClr val="00B050">
                    <a:tint val="66000"/>
                    <a:satMod val="160000"/>
                  </a:srgbClr>
                </a:gs>
                <a:gs pos="50000">
                  <a:srgbClr val="00B050">
                    <a:tint val="44500"/>
                    <a:satMod val="160000"/>
                  </a:srgbClr>
                </a:gs>
                <a:gs pos="100000">
                  <a:srgbClr val="00B050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sz="2400"/>
            </a:p>
          </p:txBody>
        </p:sp>
        <p:sp>
          <p:nvSpPr>
            <p:cNvPr id="31" name="正方形/長方形 30"/>
            <p:cNvSpPr>
              <a:spLocks noChangeArrowheads="1"/>
            </p:cNvSpPr>
            <p:nvPr/>
          </p:nvSpPr>
          <p:spPr bwMode="auto">
            <a:xfrm>
              <a:off x="4347433" y="3577806"/>
              <a:ext cx="361605" cy="519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pPr algn="ctr"/>
              <a:r>
                <a:rPr lang="en-US" altLang="ja-JP" sz="2400" dirty="0">
                  <a:latin typeface="IPAゴシック" pitchFamily="49" charset="-128"/>
                  <a:ea typeface="IPAゴシック" pitchFamily="49" charset="-128"/>
                </a:rPr>
                <a:t>0</a:t>
              </a:r>
            </a:p>
          </p:txBody>
        </p:sp>
      </p:grpSp>
      <p:grpSp>
        <p:nvGrpSpPr>
          <p:cNvPr id="4" name="グループ化 3"/>
          <p:cNvGrpSpPr/>
          <p:nvPr/>
        </p:nvGrpSpPr>
        <p:grpSpPr>
          <a:xfrm>
            <a:off x="1617442" y="3515598"/>
            <a:ext cx="508154" cy="482311"/>
            <a:chOff x="2430091" y="3564831"/>
            <a:chExt cx="571838" cy="542756"/>
          </a:xfrm>
        </p:grpSpPr>
        <p:sp>
          <p:nvSpPr>
            <p:cNvPr id="25" name="円/楕円 24"/>
            <p:cNvSpPr/>
            <p:nvPr/>
          </p:nvSpPr>
          <p:spPr>
            <a:xfrm>
              <a:off x="2430091" y="3564831"/>
              <a:ext cx="571838" cy="542756"/>
            </a:xfrm>
            <a:prstGeom prst="ellipse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sz="2400"/>
            </a:p>
          </p:txBody>
        </p:sp>
        <p:sp>
          <p:nvSpPr>
            <p:cNvPr id="32" name="正方形/長方形 31"/>
            <p:cNvSpPr>
              <a:spLocks noChangeArrowheads="1"/>
            </p:cNvSpPr>
            <p:nvPr/>
          </p:nvSpPr>
          <p:spPr bwMode="auto">
            <a:xfrm>
              <a:off x="2535208" y="3575812"/>
              <a:ext cx="361605" cy="519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pPr algn="ctr"/>
              <a:r>
                <a:rPr lang="en-US" altLang="ja-JP" sz="2400" dirty="0" smtClean="0">
                  <a:latin typeface="IPAゴシック" pitchFamily="49" charset="-128"/>
                  <a:ea typeface="IPAゴシック" pitchFamily="49" charset="-128"/>
                </a:rPr>
                <a:t>1</a:t>
              </a:r>
              <a:endParaRPr lang="en-US" altLang="ja-JP" sz="2400" dirty="0">
                <a:latin typeface="IPAゴシック" pitchFamily="49" charset="-128"/>
                <a:ea typeface="IPAゴシック" pitchFamily="49" charset="-128"/>
              </a:endParaRPr>
            </a:p>
          </p:txBody>
        </p:sp>
      </p:grpSp>
      <p:grpSp>
        <p:nvGrpSpPr>
          <p:cNvPr id="44" name="グループ化 43"/>
          <p:cNvGrpSpPr/>
          <p:nvPr/>
        </p:nvGrpSpPr>
        <p:grpSpPr>
          <a:xfrm>
            <a:off x="971600" y="2180378"/>
            <a:ext cx="510022" cy="482311"/>
            <a:chOff x="5238827" y="2736730"/>
            <a:chExt cx="573940" cy="542756"/>
          </a:xfrm>
        </p:grpSpPr>
        <p:sp>
          <p:nvSpPr>
            <p:cNvPr id="30" name="円/楕円 29"/>
            <p:cNvSpPr/>
            <p:nvPr/>
          </p:nvSpPr>
          <p:spPr>
            <a:xfrm>
              <a:off x="5238827" y="2736730"/>
              <a:ext cx="573940" cy="542756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sz="2400"/>
            </a:p>
          </p:txBody>
        </p:sp>
        <p:sp>
          <p:nvSpPr>
            <p:cNvPr id="33" name="正方形/長方形 32"/>
            <p:cNvSpPr>
              <a:spLocks noChangeArrowheads="1"/>
            </p:cNvSpPr>
            <p:nvPr/>
          </p:nvSpPr>
          <p:spPr bwMode="auto">
            <a:xfrm>
              <a:off x="5346046" y="2747710"/>
              <a:ext cx="361605" cy="519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pPr algn="ctr"/>
              <a:r>
                <a:rPr lang="en-US" altLang="ja-JP" sz="2400" dirty="0">
                  <a:latin typeface="IPAゴシック" pitchFamily="49" charset="-128"/>
                  <a:ea typeface="IPAゴシック" pitchFamily="49" charset="-128"/>
                </a:rPr>
                <a:t>4</a:t>
              </a:r>
            </a:p>
          </p:txBody>
        </p:sp>
      </p:grpSp>
      <p:grpSp>
        <p:nvGrpSpPr>
          <p:cNvPr id="43" name="グループ化 42"/>
          <p:cNvGrpSpPr/>
          <p:nvPr/>
        </p:nvGrpSpPr>
        <p:grpSpPr>
          <a:xfrm>
            <a:off x="2699792" y="2586649"/>
            <a:ext cx="508154" cy="482311"/>
            <a:chOff x="4242314" y="2373563"/>
            <a:chExt cx="571838" cy="542756"/>
          </a:xfrm>
        </p:grpSpPr>
        <p:sp>
          <p:nvSpPr>
            <p:cNvPr id="27" name="円/楕円 26"/>
            <p:cNvSpPr/>
            <p:nvPr/>
          </p:nvSpPr>
          <p:spPr>
            <a:xfrm>
              <a:off x="4242314" y="2373563"/>
              <a:ext cx="571838" cy="542756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sz="2400"/>
            </a:p>
          </p:txBody>
        </p:sp>
        <p:sp>
          <p:nvSpPr>
            <p:cNvPr id="34" name="正方形/長方形 33"/>
            <p:cNvSpPr>
              <a:spLocks noChangeArrowheads="1"/>
            </p:cNvSpPr>
            <p:nvPr/>
          </p:nvSpPr>
          <p:spPr bwMode="auto">
            <a:xfrm>
              <a:off x="4347433" y="2384543"/>
              <a:ext cx="361605" cy="519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pPr algn="ctr"/>
              <a:r>
                <a:rPr lang="en-US" altLang="ja-JP" sz="2400" dirty="0">
                  <a:latin typeface="IPAゴシック" pitchFamily="49" charset="-128"/>
                  <a:ea typeface="IPAゴシック" pitchFamily="49" charset="-128"/>
                </a:rPr>
                <a:t>2</a:t>
              </a:r>
            </a:p>
          </p:txBody>
        </p:sp>
      </p:grpSp>
      <p:grpSp>
        <p:nvGrpSpPr>
          <p:cNvPr id="45" name="グループ化 44"/>
          <p:cNvGrpSpPr/>
          <p:nvPr/>
        </p:nvGrpSpPr>
        <p:grpSpPr>
          <a:xfrm>
            <a:off x="6020805" y="3286757"/>
            <a:ext cx="508154" cy="482311"/>
            <a:chOff x="6142837" y="3564831"/>
            <a:chExt cx="571838" cy="542756"/>
          </a:xfrm>
        </p:grpSpPr>
        <p:sp>
          <p:nvSpPr>
            <p:cNvPr id="29" name="円/楕円 28"/>
            <p:cNvSpPr/>
            <p:nvPr/>
          </p:nvSpPr>
          <p:spPr>
            <a:xfrm>
              <a:off x="6142837" y="3564831"/>
              <a:ext cx="571838" cy="542756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sz="2400"/>
            </a:p>
          </p:txBody>
        </p:sp>
        <p:sp>
          <p:nvSpPr>
            <p:cNvPr id="35" name="正方形/長方形 34"/>
            <p:cNvSpPr>
              <a:spLocks noChangeArrowheads="1"/>
            </p:cNvSpPr>
            <p:nvPr/>
          </p:nvSpPr>
          <p:spPr bwMode="auto">
            <a:xfrm>
              <a:off x="6247954" y="3577806"/>
              <a:ext cx="361605" cy="519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pPr algn="ctr"/>
              <a:r>
                <a:rPr lang="en-US" altLang="ja-JP" sz="2400" dirty="0">
                  <a:latin typeface="IPAゴシック" pitchFamily="49" charset="-128"/>
                  <a:ea typeface="IPAゴシック" pitchFamily="49" charset="-128"/>
                </a:rPr>
                <a:t>6</a:t>
              </a:r>
            </a:p>
          </p:txBody>
        </p:sp>
      </p:grpSp>
      <p:cxnSp>
        <p:nvCxnSpPr>
          <p:cNvPr id="36" name="直線コネクタ 35"/>
          <p:cNvCxnSpPr>
            <a:stCxn id="27" idx="3"/>
            <a:endCxn id="25" idx="7"/>
          </p:cNvCxnSpPr>
          <p:nvPr/>
        </p:nvCxnSpPr>
        <p:spPr>
          <a:xfrm flipH="1">
            <a:off x="2051179" y="2998327"/>
            <a:ext cx="723030" cy="587904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線コネクタ 36"/>
          <p:cNvCxnSpPr>
            <a:stCxn id="29" idx="2"/>
            <a:endCxn id="26" idx="6"/>
          </p:cNvCxnSpPr>
          <p:nvPr/>
        </p:nvCxnSpPr>
        <p:spPr>
          <a:xfrm flipH="1">
            <a:off x="4840094" y="3527912"/>
            <a:ext cx="118071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線コネクタ 37"/>
          <p:cNvCxnSpPr>
            <a:stCxn id="30" idx="4"/>
            <a:endCxn id="25" idx="1"/>
          </p:cNvCxnSpPr>
          <p:nvPr/>
        </p:nvCxnSpPr>
        <p:spPr>
          <a:xfrm>
            <a:off x="1226611" y="2662689"/>
            <a:ext cx="465248" cy="92354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線コネクタ 38"/>
          <p:cNvCxnSpPr>
            <a:stCxn id="18" idx="6"/>
            <a:endCxn id="14" idx="2"/>
          </p:cNvCxnSpPr>
          <p:nvPr/>
        </p:nvCxnSpPr>
        <p:spPr>
          <a:xfrm>
            <a:off x="4360074" y="4678268"/>
            <a:ext cx="1070056" cy="34019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線コネクタ 39"/>
          <p:cNvCxnSpPr>
            <a:stCxn id="23" idx="0"/>
            <a:endCxn id="25" idx="4"/>
          </p:cNvCxnSpPr>
          <p:nvPr/>
        </p:nvCxnSpPr>
        <p:spPr>
          <a:xfrm flipV="1">
            <a:off x="1725635" y="3997909"/>
            <a:ext cx="145884" cy="107315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コネクタ 40"/>
          <p:cNvCxnSpPr>
            <a:stCxn id="26" idx="3"/>
            <a:endCxn id="18" idx="0"/>
          </p:cNvCxnSpPr>
          <p:nvPr/>
        </p:nvCxnSpPr>
        <p:spPr>
          <a:xfrm flipH="1">
            <a:off x="4105997" y="3698435"/>
            <a:ext cx="300359" cy="738677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線コネクタ 41"/>
          <p:cNvCxnSpPr>
            <a:stCxn id="29" idx="6"/>
            <a:endCxn id="19" idx="2"/>
          </p:cNvCxnSpPr>
          <p:nvPr/>
        </p:nvCxnSpPr>
        <p:spPr>
          <a:xfrm flipV="1">
            <a:off x="6528959" y="3527025"/>
            <a:ext cx="911450" cy="887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9" name="グループ化 68"/>
          <p:cNvGrpSpPr/>
          <p:nvPr/>
        </p:nvGrpSpPr>
        <p:grpSpPr>
          <a:xfrm>
            <a:off x="7190839" y="4774648"/>
            <a:ext cx="508154" cy="484083"/>
            <a:chOff x="6029310" y="4524631"/>
            <a:chExt cx="571838" cy="544750"/>
          </a:xfrm>
        </p:grpSpPr>
        <p:sp>
          <p:nvSpPr>
            <p:cNvPr id="70" name="円/楕円 69"/>
            <p:cNvSpPr/>
            <p:nvPr/>
          </p:nvSpPr>
          <p:spPr>
            <a:xfrm>
              <a:off x="6029310" y="4524631"/>
              <a:ext cx="571838" cy="544750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sz="2400"/>
            </a:p>
          </p:txBody>
        </p:sp>
        <p:sp>
          <p:nvSpPr>
            <p:cNvPr id="71" name="正方形/長方形 70"/>
            <p:cNvSpPr>
              <a:spLocks noChangeArrowheads="1"/>
            </p:cNvSpPr>
            <p:nvPr/>
          </p:nvSpPr>
          <p:spPr bwMode="auto">
            <a:xfrm>
              <a:off x="6029310" y="4535611"/>
              <a:ext cx="571838" cy="5195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/>
            <a:p>
              <a:pPr algn="ctr"/>
              <a:r>
                <a:rPr lang="en-US" altLang="ja-JP" sz="2400" dirty="0">
                  <a:latin typeface="IPAゴシック" pitchFamily="49" charset="-128"/>
                  <a:ea typeface="IPAゴシック" pitchFamily="49" charset="-128"/>
                </a:rPr>
                <a:t>10</a:t>
              </a:r>
            </a:p>
          </p:txBody>
        </p:sp>
      </p:grpSp>
      <p:cxnSp>
        <p:nvCxnSpPr>
          <p:cNvPr id="72" name="直線コネクタ 71"/>
          <p:cNvCxnSpPr>
            <a:stCxn id="14" idx="6"/>
            <a:endCxn id="70" idx="2"/>
          </p:cNvCxnSpPr>
          <p:nvPr/>
        </p:nvCxnSpPr>
        <p:spPr>
          <a:xfrm flipV="1">
            <a:off x="5940152" y="5016690"/>
            <a:ext cx="1250687" cy="177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正方形/長方形 85"/>
          <p:cNvSpPr>
            <a:spLocks noChangeArrowheads="1"/>
          </p:cNvSpPr>
          <p:nvPr/>
        </p:nvSpPr>
        <p:spPr bwMode="auto">
          <a:xfrm>
            <a:off x="1518254" y="3976275"/>
            <a:ext cx="37594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algn="ctr"/>
            <a:r>
              <a:rPr lang="en-US" altLang="ja-JP" sz="2400" dirty="0" smtClean="0">
                <a:solidFill>
                  <a:srgbClr val="000000"/>
                </a:solidFill>
                <a:latin typeface="IPAゴシック" pitchFamily="49" charset="-128"/>
                <a:ea typeface="IPAゴシック" pitchFamily="49" charset="-128"/>
              </a:rPr>
              <a:t>1</a:t>
            </a:r>
            <a:endParaRPr lang="ja-JP" altLang="en-US" sz="2400" dirty="0">
              <a:solidFill>
                <a:srgbClr val="000000"/>
              </a:solidFill>
              <a:latin typeface="IPAゴシック" pitchFamily="49" charset="-128"/>
              <a:ea typeface="IPAゴシック" pitchFamily="49" charset="-128"/>
            </a:endParaRPr>
          </a:p>
        </p:txBody>
      </p:sp>
      <p:sp>
        <p:nvSpPr>
          <p:cNvPr id="97" name="正方形/長方形 85"/>
          <p:cNvSpPr>
            <a:spLocks noChangeArrowheads="1"/>
          </p:cNvSpPr>
          <p:nvPr/>
        </p:nvSpPr>
        <p:spPr bwMode="auto">
          <a:xfrm>
            <a:off x="4707131" y="3756188"/>
            <a:ext cx="37594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algn="ctr"/>
            <a:r>
              <a:rPr lang="en-US" altLang="ja-JP" sz="2400" dirty="0">
                <a:solidFill>
                  <a:srgbClr val="000000"/>
                </a:solidFill>
                <a:latin typeface="IPAゴシック" pitchFamily="49" charset="-128"/>
                <a:ea typeface="IPAゴシック" pitchFamily="49" charset="-128"/>
              </a:rPr>
              <a:t>0</a:t>
            </a:r>
            <a:endParaRPr lang="ja-JP" altLang="en-US" sz="2400" dirty="0">
              <a:solidFill>
                <a:srgbClr val="000000"/>
              </a:solidFill>
              <a:latin typeface="IPAゴシック" pitchFamily="49" charset="-128"/>
              <a:ea typeface="IPAゴシック" pitchFamily="49" charset="-128"/>
            </a:endParaRPr>
          </a:p>
        </p:txBody>
      </p:sp>
      <p:sp>
        <p:nvSpPr>
          <p:cNvPr id="58" name="テキスト ボックス 38"/>
          <p:cNvSpPr txBox="1">
            <a:spLocks noChangeArrowheads="1"/>
          </p:cNvSpPr>
          <p:nvPr/>
        </p:nvSpPr>
        <p:spPr bwMode="auto">
          <a:xfrm>
            <a:off x="468312" y="620713"/>
            <a:ext cx="835216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9pPr>
          </a:lstStyle>
          <a:p>
            <a:r>
              <a:rPr lang="en-US" altLang="ja-JP" sz="3200" dirty="0" smtClean="0">
                <a:latin typeface="IPAゴシック" pitchFamily="49" charset="-128"/>
                <a:ea typeface="IPAゴシック" pitchFamily="49" charset="-128"/>
              </a:rPr>
              <a:t>4.3 </a:t>
            </a:r>
            <a:r>
              <a:rPr lang="ja-JP" altLang="en-US" sz="2800" dirty="0" err="1" smtClean="0">
                <a:latin typeface="IPAゴシック" pitchFamily="49" charset="-128"/>
                <a:ea typeface="IPAゴシック" pitchFamily="49" charset="-128"/>
              </a:rPr>
              <a:t>ｰ</a:t>
            </a:r>
            <a:r>
              <a:rPr lang="ja-JP" altLang="en-US" sz="2800" dirty="0" smtClean="0">
                <a:latin typeface="IPAゴシック" pitchFamily="49" charset="-128"/>
                <a:ea typeface="IPAゴシック" pitchFamily="49" charset="-128"/>
              </a:rPr>
              <a:t>②ネットワーク</a:t>
            </a:r>
            <a:r>
              <a:rPr lang="ja-JP" altLang="en-US" sz="2800" dirty="0" smtClean="0">
                <a:latin typeface="IPA Pゴシック" pitchFamily="50" charset="-128"/>
                <a:ea typeface="IPA Pゴシック" pitchFamily="50" charset="-128"/>
              </a:rPr>
              <a:t>の直径、半径、平均値の計算</a:t>
            </a:r>
            <a:r>
              <a:rPr lang="en-US" altLang="ja-JP" sz="2800" dirty="0" smtClean="0">
                <a:latin typeface="IPAゴシック" pitchFamily="49" charset="-128"/>
                <a:ea typeface="IPAゴシック" pitchFamily="49" charset="-128"/>
              </a:rPr>
              <a:t>-</a:t>
            </a:r>
            <a:r>
              <a:rPr lang="en-US" altLang="ja-JP" sz="3200" dirty="0" smtClean="0">
                <a:latin typeface="IPAゴシック" pitchFamily="49" charset="-128"/>
                <a:ea typeface="IPAゴシック" pitchFamily="49" charset="-128"/>
              </a:rPr>
              <a:t> </a:t>
            </a:r>
            <a:endParaRPr lang="ja-JP" altLang="en-US" sz="3200" dirty="0">
              <a:latin typeface="IPAゴシック" pitchFamily="49" charset="-128"/>
              <a:ea typeface="IPAゴシック" pitchFamily="49" charset="-128"/>
            </a:endParaRPr>
          </a:p>
        </p:txBody>
      </p:sp>
      <p:sp>
        <p:nvSpPr>
          <p:cNvPr id="59" name="Rectangle 6"/>
          <p:cNvSpPr>
            <a:spLocks noGrp="1" noChangeArrowheads="1"/>
          </p:cNvSpPr>
          <p:nvPr>
            <p:ph type="ftr" sz="quarter" idx="4294967295"/>
          </p:nvPr>
        </p:nvSpPr>
        <p:spPr>
          <a:xfrm>
            <a:off x="-23307" y="6480720"/>
            <a:ext cx="8651063" cy="260648"/>
          </a:xfrm>
          <a:prstGeom prst="rect">
            <a:avLst/>
          </a:prstGeom>
          <a:ln/>
        </p:spPr>
        <p:txBody>
          <a:bodyPr/>
          <a:lstStyle>
            <a:lvl1pPr algn="l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ja-JP" altLang="en-US" sz="1100" smtClean="0"/>
              <a:t>修正版</a:t>
            </a:r>
            <a:r>
              <a:rPr lang="en-US" altLang="ja-JP" sz="1100" smtClean="0"/>
              <a:t>BA</a:t>
            </a:r>
            <a:r>
              <a:rPr lang="ja-JP" altLang="en-US" sz="1100" smtClean="0"/>
              <a:t>モデルで生成したネットワークのスケールフリー性判定計算実験　　　卒業演習発表会　　　田中勇歩（谷聖一研究室）</a:t>
            </a:r>
            <a:endParaRPr lang="ja-JP" altLang="en-US" sz="1100" dirty="0"/>
          </a:p>
        </p:txBody>
      </p:sp>
      <p:grpSp>
        <p:nvGrpSpPr>
          <p:cNvPr id="60" name="グループ化 59"/>
          <p:cNvGrpSpPr/>
          <p:nvPr/>
        </p:nvGrpSpPr>
        <p:grpSpPr>
          <a:xfrm>
            <a:off x="5408044" y="5458418"/>
            <a:ext cx="3268412" cy="892000"/>
            <a:chOff x="4903988" y="5458418"/>
            <a:chExt cx="3268412" cy="892000"/>
          </a:xfrm>
        </p:grpSpPr>
        <p:sp>
          <p:nvSpPr>
            <p:cNvPr id="61" name="角丸四角形 60"/>
            <p:cNvSpPr/>
            <p:nvPr/>
          </p:nvSpPr>
          <p:spPr bwMode="auto">
            <a:xfrm>
              <a:off x="4903988" y="5458418"/>
              <a:ext cx="3268412" cy="892000"/>
            </a:xfrm>
            <a:prstGeom prst="round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sz="1600"/>
            </a:p>
          </p:txBody>
        </p:sp>
        <p:sp>
          <p:nvSpPr>
            <p:cNvPr id="62" name="円/楕円 61"/>
            <p:cNvSpPr/>
            <p:nvPr/>
          </p:nvSpPr>
          <p:spPr bwMode="auto">
            <a:xfrm>
              <a:off x="5120010" y="5520213"/>
              <a:ext cx="348108" cy="349388"/>
            </a:xfrm>
            <a:prstGeom prst="ellipse">
              <a:avLst/>
            </a:prstGeom>
            <a:gradFill flip="none" rotWithShape="1">
              <a:gsLst>
                <a:gs pos="0">
                  <a:srgbClr val="00B050">
                    <a:tint val="66000"/>
                    <a:satMod val="160000"/>
                  </a:srgbClr>
                </a:gs>
                <a:gs pos="50000">
                  <a:srgbClr val="00B050">
                    <a:tint val="44500"/>
                    <a:satMod val="160000"/>
                  </a:srgbClr>
                </a:gs>
                <a:gs pos="100000">
                  <a:srgbClr val="00B050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sz="1600" dirty="0"/>
            </a:p>
          </p:txBody>
        </p:sp>
        <p:sp>
          <p:nvSpPr>
            <p:cNvPr id="63" name="正方形/長方形 39"/>
            <p:cNvSpPr>
              <a:spLocks noChangeArrowheads="1"/>
            </p:cNvSpPr>
            <p:nvPr/>
          </p:nvSpPr>
          <p:spPr bwMode="auto">
            <a:xfrm>
              <a:off x="5630444" y="5477284"/>
              <a:ext cx="1709881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r>
                <a:rPr lang="ja-JP" altLang="en-US" sz="2000" dirty="0" smtClean="0">
                  <a:latin typeface="IPAゴシック" pitchFamily="49" charset="-128"/>
                  <a:ea typeface="IPAゴシック" pitchFamily="49" charset="-128"/>
                </a:rPr>
                <a:t>：現在の頂点</a:t>
              </a:r>
              <a:endParaRPr lang="en-US" altLang="ja-JP" sz="2000" dirty="0">
                <a:latin typeface="IPAゴシック" pitchFamily="49" charset="-128"/>
                <a:ea typeface="IPAゴシック" pitchFamily="49" charset="-128"/>
              </a:endParaRPr>
            </a:p>
          </p:txBody>
        </p:sp>
        <p:sp>
          <p:nvSpPr>
            <p:cNvPr id="64" name="円/楕円 63"/>
            <p:cNvSpPr/>
            <p:nvPr/>
          </p:nvSpPr>
          <p:spPr bwMode="auto">
            <a:xfrm>
              <a:off x="5120010" y="5931997"/>
              <a:ext cx="348108" cy="349388"/>
            </a:xfrm>
            <a:prstGeom prst="ellipse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sz="1600" dirty="0"/>
            </a:p>
          </p:txBody>
        </p:sp>
        <p:sp>
          <p:nvSpPr>
            <p:cNvPr id="65" name="正方形/長方形 39"/>
            <p:cNvSpPr>
              <a:spLocks noChangeArrowheads="1"/>
            </p:cNvSpPr>
            <p:nvPr/>
          </p:nvSpPr>
          <p:spPr bwMode="auto">
            <a:xfrm>
              <a:off x="5630444" y="5889068"/>
              <a:ext cx="231812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r>
                <a:rPr lang="ja-JP" altLang="en-US" sz="2000" dirty="0" smtClean="0">
                  <a:latin typeface="IPAゴシック" pitchFamily="49" charset="-128"/>
                  <a:ea typeface="IPAゴシック" pitchFamily="49" charset="-128"/>
                </a:rPr>
                <a:t>：</a:t>
              </a:r>
              <a:r>
                <a:rPr lang="ja-JP" altLang="en-US" sz="2000" dirty="0" smtClean="0">
                  <a:latin typeface="IPA Pゴシック" pitchFamily="50" charset="-128"/>
                  <a:ea typeface="IPA Pゴシック" pitchFamily="50" charset="-128"/>
                </a:rPr>
                <a:t>調査済みの頂点</a:t>
              </a:r>
              <a:endParaRPr lang="en-US" altLang="ja-JP" sz="2000" dirty="0">
                <a:latin typeface="IPAゴシック" pitchFamily="49" charset="-128"/>
                <a:ea typeface="IPAゴシック" pitchFamily="49" charset="-128"/>
              </a:endParaRPr>
            </a:p>
          </p:txBody>
        </p:sp>
      </p:grpSp>
      <p:sp>
        <p:nvSpPr>
          <p:cNvPr id="66" name="スライド番号プレースホルダー 6"/>
          <p:cNvSpPr>
            <a:spLocks noGrp="1"/>
          </p:cNvSpPr>
          <p:nvPr>
            <p:ph type="sldNum" sz="quarter" idx="12"/>
          </p:nvPr>
        </p:nvSpPr>
        <p:spPr bwMode="auto">
          <a:xfrm>
            <a:off x="8234063" y="6453188"/>
            <a:ext cx="874441" cy="4048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B4DD223-A1D0-4DE8-AFD0-D99F82140F00}" type="slidenum">
              <a:rPr lang="ja-JP" altLang="en-US" smtClean="0">
                <a:solidFill>
                  <a:schemeClr val="bg1"/>
                </a:solidFill>
                <a:latin typeface="IPAゴシック" pitchFamily="49" charset="-128"/>
                <a:ea typeface="IPAゴシック" pitchFamily="49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44</a:t>
            </a:fld>
            <a:r>
              <a:rPr lang="en-US" altLang="ja-JP" dirty="0" smtClean="0">
                <a:solidFill>
                  <a:schemeClr val="bg1"/>
                </a:solidFill>
                <a:latin typeface="IPAゴシック" pitchFamily="49" charset="-128"/>
                <a:ea typeface="IPAゴシック" pitchFamily="49" charset="-128"/>
              </a:rPr>
              <a:t>/78</a:t>
            </a:r>
            <a:endParaRPr lang="ja-JP" altLang="en-US" dirty="0">
              <a:solidFill>
                <a:schemeClr val="bg1"/>
              </a:solidFill>
              <a:latin typeface="IPAゴシック" pitchFamily="49" charset="-128"/>
              <a:ea typeface="IPAゴシック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94604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直線コネクタ 16"/>
          <p:cNvCxnSpPr>
            <a:stCxn id="15" idx="7"/>
            <a:endCxn id="31" idx="0"/>
          </p:cNvCxnSpPr>
          <p:nvPr/>
        </p:nvCxnSpPr>
        <p:spPr>
          <a:xfrm flipH="1">
            <a:off x="4586018" y="1915457"/>
            <a:ext cx="1787871" cy="138283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9" name="グループ化 48"/>
          <p:cNvGrpSpPr/>
          <p:nvPr/>
        </p:nvGrpSpPr>
        <p:grpSpPr>
          <a:xfrm>
            <a:off x="5940152" y="1844824"/>
            <a:ext cx="508154" cy="482311"/>
            <a:chOff x="2430091" y="4670296"/>
            <a:chExt cx="571838" cy="542756"/>
          </a:xfrm>
        </p:grpSpPr>
        <p:sp>
          <p:nvSpPr>
            <p:cNvPr id="15" name="円/楕円 14"/>
            <p:cNvSpPr/>
            <p:nvPr/>
          </p:nvSpPr>
          <p:spPr>
            <a:xfrm>
              <a:off x="2430091" y="4670296"/>
              <a:ext cx="571838" cy="542756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sz="2400"/>
            </a:p>
          </p:txBody>
        </p:sp>
        <p:sp>
          <p:nvSpPr>
            <p:cNvPr id="20" name="正方形/長方形 19"/>
            <p:cNvSpPr>
              <a:spLocks noChangeArrowheads="1"/>
            </p:cNvSpPr>
            <p:nvPr/>
          </p:nvSpPr>
          <p:spPr bwMode="auto">
            <a:xfrm>
              <a:off x="2535208" y="4683273"/>
              <a:ext cx="361605" cy="519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pPr algn="ctr"/>
              <a:r>
                <a:rPr lang="en-US" altLang="ja-JP" sz="2400" dirty="0" smtClean="0">
                  <a:latin typeface="IPAゴシック" pitchFamily="49" charset="-128"/>
                  <a:ea typeface="IPAゴシック" pitchFamily="49" charset="-128"/>
                </a:rPr>
                <a:t>3</a:t>
              </a:r>
              <a:endParaRPr lang="en-US" altLang="ja-JP" sz="2400" dirty="0">
                <a:latin typeface="IPAゴシック" pitchFamily="49" charset="-128"/>
                <a:ea typeface="IPAゴシック" pitchFamily="49" charset="-128"/>
              </a:endParaRPr>
            </a:p>
          </p:txBody>
        </p:sp>
      </p:grpSp>
      <p:grpSp>
        <p:nvGrpSpPr>
          <p:cNvPr id="8" name="グループ化 7"/>
          <p:cNvGrpSpPr/>
          <p:nvPr/>
        </p:nvGrpSpPr>
        <p:grpSpPr>
          <a:xfrm>
            <a:off x="5430130" y="4776420"/>
            <a:ext cx="510022" cy="484083"/>
            <a:chOff x="2917836" y="2565124"/>
            <a:chExt cx="573940" cy="544750"/>
          </a:xfrm>
        </p:grpSpPr>
        <p:sp>
          <p:nvSpPr>
            <p:cNvPr id="14" name="円/楕円 13"/>
            <p:cNvSpPr/>
            <p:nvPr/>
          </p:nvSpPr>
          <p:spPr>
            <a:xfrm>
              <a:off x="2917836" y="2565124"/>
              <a:ext cx="573940" cy="544750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sz="2400"/>
            </a:p>
          </p:txBody>
        </p:sp>
        <p:sp>
          <p:nvSpPr>
            <p:cNvPr id="21" name="正方形/長方形 20"/>
            <p:cNvSpPr>
              <a:spLocks noChangeArrowheads="1"/>
            </p:cNvSpPr>
            <p:nvPr/>
          </p:nvSpPr>
          <p:spPr bwMode="auto">
            <a:xfrm>
              <a:off x="3025055" y="2576104"/>
              <a:ext cx="361605" cy="5195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pPr algn="ctr"/>
              <a:r>
                <a:rPr lang="en-US" altLang="ja-JP" sz="2400">
                  <a:latin typeface="IPAゴシック" pitchFamily="49" charset="-128"/>
                  <a:ea typeface="IPAゴシック" pitchFamily="49" charset="-128"/>
                </a:rPr>
                <a:t>5</a:t>
              </a:r>
            </a:p>
          </p:txBody>
        </p:sp>
      </p:grpSp>
      <p:grpSp>
        <p:nvGrpSpPr>
          <p:cNvPr id="46" name="グループ化 45"/>
          <p:cNvGrpSpPr/>
          <p:nvPr/>
        </p:nvGrpSpPr>
        <p:grpSpPr>
          <a:xfrm>
            <a:off x="7440409" y="3284984"/>
            <a:ext cx="508154" cy="484083"/>
            <a:chOff x="6029310" y="4524631"/>
            <a:chExt cx="571838" cy="544750"/>
          </a:xfrm>
        </p:grpSpPr>
        <p:sp>
          <p:nvSpPr>
            <p:cNvPr id="19" name="円/楕円 18"/>
            <p:cNvSpPr/>
            <p:nvPr/>
          </p:nvSpPr>
          <p:spPr>
            <a:xfrm>
              <a:off x="6029310" y="4524631"/>
              <a:ext cx="571838" cy="544750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sz="2400"/>
            </a:p>
          </p:txBody>
        </p:sp>
        <p:sp>
          <p:nvSpPr>
            <p:cNvPr id="22" name="正方形/長方形 21"/>
            <p:cNvSpPr>
              <a:spLocks noChangeArrowheads="1"/>
            </p:cNvSpPr>
            <p:nvPr/>
          </p:nvSpPr>
          <p:spPr bwMode="auto">
            <a:xfrm>
              <a:off x="6134427" y="4535611"/>
              <a:ext cx="361605" cy="5195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pPr algn="ctr"/>
              <a:r>
                <a:rPr lang="en-US" altLang="ja-JP" sz="2400">
                  <a:latin typeface="IPAゴシック" pitchFamily="49" charset="-128"/>
                  <a:ea typeface="IPAゴシック" pitchFamily="49" charset="-128"/>
                </a:rPr>
                <a:t>9</a:t>
              </a:r>
            </a:p>
          </p:txBody>
        </p:sp>
      </p:grpSp>
      <p:grpSp>
        <p:nvGrpSpPr>
          <p:cNvPr id="48" name="グループ化 47"/>
          <p:cNvGrpSpPr/>
          <p:nvPr/>
        </p:nvGrpSpPr>
        <p:grpSpPr>
          <a:xfrm>
            <a:off x="1471558" y="5063077"/>
            <a:ext cx="508154" cy="482311"/>
            <a:chOff x="3880711" y="5033463"/>
            <a:chExt cx="571838" cy="542756"/>
          </a:xfrm>
        </p:grpSpPr>
        <p:sp>
          <p:nvSpPr>
            <p:cNvPr id="16" name="円/楕円 15"/>
            <p:cNvSpPr/>
            <p:nvPr/>
          </p:nvSpPr>
          <p:spPr>
            <a:xfrm>
              <a:off x="3880711" y="5033463"/>
              <a:ext cx="571838" cy="542756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sz="2400"/>
            </a:p>
          </p:txBody>
        </p:sp>
        <p:sp>
          <p:nvSpPr>
            <p:cNvPr id="23" name="正方形/長方形 22"/>
            <p:cNvSpPr>
              <a:spLocks noChangeArrowheads="1"/>
            </p:cNvSpPr>
            <p:nvPr/>
          </p:nvSpPr>
          <p:spPr bwMode="auto">
            <a:xfrm>
              <a:off x="3985828" y="5042448"/>
              <a:ext cx="361605" cy="519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pPr algn="ctr"/>
              <a:r>
                <a:rPr lang="en-US" altLang="ja-JP" sz="2400">
                  <a:latin typeface="IPAゴシック" pitchFamily="49" charset="-128"/>
                  <a:ea typeface="IPAゴシック" pitchFamily="49" charset="-128"/>
                </a:rPr>
                <a:t>7</a:t>
              </a:r>
            </a:p>
          </p:txBody>
        </p:sp>
      </p:grpSp>
      <p:grpSp>
        <p:nvGrpSpPr>
          <p:cNvPr id="47" name="グループ化 46"/>
          <p:cNvGrpSpPr/>
          <p:nvPr/>
        </p:nvGrpSpPr>
        <p:grpSpPr>
          <a:xfrm>
            <a:off x="3851920" y="4437112"/>
            <a:ext cx="508154" cy="482311"/>
            <a:chOff x="5026489" y="4941674"/>
            <a:chExt cx="571838" cy="542756"/>
          </a:xfrm>
        </p:grpSpPr>
        <p:sp>
          <p:nvSpPr>
            <p:cNvPr id="18" name="円/楕円 17"/>
            <p:cNvSpPr/>
            <p:nvPr/>
          </p:nvSpPr>
          <p:spPr>
            <a:xfrm>
              <a:off x="5026489" y="4941674"/>
              <a:ext cx="571838" cy="542756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sz="2400"/>
            </a:p>
          </p:txBody>
        </p:sp>
        <p:sp>
          <p:nvSpPr>
            <p:cNvPr id="24" name="正方形/長方形 23"/>
            <p:cNvSpPr>
              <a:spLocks noChangeArrowheads="1"/>
            </p:cNvSpPr>
            <p:nvPr/>
          </p:nvSpPr>
          <p:spPr bwMode="auto">
            <a:xfrm>
              <a:off x="5131607" y="4954648"/>
              <a:ext cx="361605" cy="519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pPr algn="ctr"/>
              <a:r>
                <a:rPr lang="en-US" altLang="ja-JP" sz="2400">
                  <a:latin typeface="IPAゴシック" pitchFamily="49" charset="-128"/>
                  <a:ea typeface="IPAゴシック" pitchFamily="49" charset="-128"/>
                </a:rPr>
                <a:t>8</a:t>
              </a:r>
            </a:p>
          </p:txBody>
        </p:sp>
      </p:grpSp>
      <p:cxnSp>
        <p:nvCxnSpPr>
          <p:cNvPr id="28" name="直線コネクタ 27"/>
          <p:cNvCxnSpPr>
            <a:stCxn id="26" idx="2"/>
            <a:endCxn id="25" idx="6"/>
          </p:cNvCxnSpPr>
          <p:nvPr/>
        </p:nvCxnSpPr>
        <p:spPr>
          <a:xfrm flipH="1">
            <a:off x="2125596" y="3527913"/>
            <a:ext cx="2206343" cy="228841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0" name="グループ化 49"/>
          <p:cNvGrpSpPr/>
          <p:nvPr/>
        </p:nvGrpSpPr>
        <p:grpSpPr>
          <a:xfrm>
            <a:off x="4331939" y="3286757"/>
            <a:ext cx="508154" cy="482311"/>
            <a:chOff x="4242314" y="3564831"/>
            <a:chExt cx="571838" cy="542756"/>
          </a:xfrm>
        </p:grpSpPr>
        <p:sp>
          <p:nvSpPr>
            <p:cNvPr id="26" name="円/楕円 25"/>
            <p:cNvSpPr/>
            <p:nvPr/>
          </p:nvSpPr>
          <p:spPr>
            <a:xfrm>
              <a:off x="4242314" y="3564831"/>
              <a:ext cx="571838" cy="542756"/>
            </a:xfrm>
            <a:prstGeom prst="ellipse">
              <a:avLst/>
            </a:prstGeom>
            <a:gradFill flip="none" rotWithShape="1">
              <a:gsLst>
                <a:gs pos="0">
                  <a:srgbClr val="00B050">
                    <a:tint val="66000"/>
                    <a:satMod val="160000"/>
                  </a:srgbClr>
                </a:gs>
                <a:gs pos="50000">
                  <a:srgbClr val="00B050">
                    <a:tint val="44500"/>
                    <a:satMod val="160000"/>
                  </a:srgbClr>
                </a:gs>
                <a:gs pos="100000">
                  <a:srgbClr val="00B050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sz="2400"/>
            </a:p>
          </p:txBody>
        </p:sp>
        <p:sp>
          <p:nvSpPr>
            <p:cNvPr id="31" name="正方形/長方形 30"/>
            <p:cNvSpPr>
              <a:spLocks noChangeArrowheads="1"/>
            </p:cNvSpPr>
            <p:nvPr/>
          </p:nvSpPr>
          <p:spPr bwMode="auto">
            <a:xfrm>
              <a:off x="4347433" y="3577806"/>
              <a:ext cx="361605" cy="519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pPr algn="ctr"/>
              <a:r>
                <a:rPr lang="en-US" altLang="ja-JP" sz="2400" dirty="0">
                  <a:latin typeface="IPAゴシック" pitchFamily="49" charset="-128"/>
                  <a:ea typeface="IPAゴシック" pitchFamily="49" charset="-128"/>
                </a:rPr>
                <a:t>0</a:t>
              </a:r>
            </a:p>
          </p:txBody>
        </p:sp>
      </p:grpSp>
      <p:grpSp>
        <p:nvGrpSpPr>
          <p:cNvPr id="4" name="グループ化 3"/>
          <p:cNvGrpSpPr/>
          <p:nvPr/>
        </p:nvGrpSpPr>
        <p:grpSpPr>
          <a:xfrm>
            <a:off x="1617442" y="3515598"/>
            <a:ext cx="508154" cy="482311"/>
            <a:chOff x="2430091" y="3564831"/>
            <a:chExt cx="571838" cy="542756"/>
          </a:xfrm>
        </p:grpSpPr>
        <p:sp>
          <p:nvSpPr>
            <p:cNvPr id="25" name="円/楕円 24"/>
            <p:cNvSpPr/>
            <p:nvPr/>
          </p:nvSpPr>
          <p:spPr>
            <a:xfrm>
              <a:off x="2430091" y="3564831"/>
              <a:ext cx="571838" cy="542756"/>
            </a:xfrm>
            <a:prstGeom prst="ellipse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sz="2400"/>
            </a:p>
          </p:txBody>
        </p:sp>
        <p:sp>
          <p:nvSpPr>
            <p:cNvPr id="32" name="正方形/長方形 31"/>
            <p:cNvSpPr>
              <a:spLocks noChangeArrowheads="1"/>
            </p:cNvSpPr>
            <p:nvPr/>
          </p:nvSpPr>
          <p:spPr bwMode="auto">
            <a:xfrm>
              <a:off x="2535208" y="3575812"/>
              <a:ext cx="361605" cy="519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pPr algn="ctr"/>
              <a:r>
                <a:rPr lang="en-US" altLang="ja-JP" sz="2400" dirty="0" smtClean="0">
                  <a:latin typeface="IPAゴシック" pitchFamily="49" charset="-128"/>
                  <a:ea typeface="IPAゴシック" pitchFamily="49" charset="-128"/>
                </a:rPr>
                <a:t>1</a:t>
              </a:r>
              <a:endParaRPr lang="en-US" altLang="ja-JP" sz="2400" dirty="0">
                <a:latin typeface="IPAゴシック" pitchFamily="49" charset="-128"/>
                <a:ea typeface="IPAゴシック" pitchFamily="49" charset="-128"/>
              </a:endParaRPr>
            </a:p>
          </p:txBody>
        </p:sp>
      </p:grpSp>
      <p:grpSp>
        <p:nvGrpSpPr>
          <p:cNvPr id="44" name="グループ化 43"/>
          <p:cNvGrpSpPr/>
          <p:nvPr/>
        </p:nvGrpSpPr>
        <p:grpSpPr>
          <a:xfrm>
            <a:off x="971600" y="2180378"/>
            <a:ext cx="510022" cy="482311"/>
            <a:chOff x="5238827" y="2736730"/>
            <a:chExt cx="573940" cy="542756"/>
          </a:xfrm>
        </p:grpSpPr>
        <p:sp>
          <p:nvSpPr>
            <p:cNvPr id="30" name="円/楕円 29"/>
            <p:cNvSpPr/>
            <p:nvPr/>
          </p:nvSpPr>
          <p:spPr>
            <a:xfrm>
              <a:off x="5238827" y="2736730"/>
              <a:ext cx="573940" cy="542756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sz="2400"/>
            </a:p>
          </p:txBody>
        </p:sp>
        <p:sp>
          <p:nvSpPr>
            <p:cNvPr id="33" name="正方形/長方形 32"/>
            <p:cNvSpPr>
              <a:spLocks noChangeArrowheads="1"/>
            </p:cNvSpPr>
            <p:nvPr/>
          </p:nvSpPr>
          <p:spPr bwMode="auto">
            <a:xfrm>
              <a:off x="5346046" y="2747710"/>
              <a:ext cx="361605" cy="519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pPr algn="ctr"/>
              <a:r>
                <a:rPr lang="en-US" altLang="ja-JP" sz="2400" dirty="0">
                  <a:latin typeface="IPAゴシック" pitchFamily="49" charset="-128"/>
                  <a:ea typeface="IPAゴシック" pitchFamily="49" charset="-128"/>
                </a:rPr>
                <a:t>4</a:t>
              </a:r>
            </a:p>
          </p:txBody>
        </p:sp>
      </p:grpSp>
      <p:grpSp>
        <p:nvGrpSpPr>
          <p:cNvPr id="43" name="グループ化 42"/>
          <p:cNvGrpSpPr/>
          <p:nvPr/>
        </p:nvGrpSpPr>
        <p:grpSpPr>
          <a:xfrm>
            <a:off x="2699792" y="2586649"/>
            <a:ext cx="508154" cy="482311"/>
            <a:chOff x="4242314" y="2373563"/>
            <a:chExt cx="571838" cy="542756"/>
          </a:xfrm>
        </p:grpSpPr>
        <p:sp>
          <p:nvSpPr>
            <p:cNvPr id="27" name="円/楕円 26"/>
            <p:cNvSpPr/>
            <p:nvPr/>
          </p:nvSpPr>
          <p:spPr>
            <a:xfrm>
              <a:off x="4242314" y="2373563"/>
              <a:ext cx="571838" cy="542756"/>
            </a:xfrm>
            <a:prstGeom prst="ellipse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sz="2400"/>
            </a:p>
          </p:txBody>
        </p:sp>
        <p:sp>
          <p:nvSpPr>
            <p:cNvPr id="34" name="正方形/長方形 33"/>
            <p:cNvSpPr>
              <a:spLocks noChangeArrowheads="1"/>
            </p:cNvSpPr>
            <p:nvPr/>
          </p:nvSpPr>
          <p:spPr bwMode="auto">
            <a:xfrm>
              <a:off x="4347433" y="2384543"/>
              <a:ext cx="361605" cy="519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pPr algn="ctr"/>
              <a:r>
                <a:rPr lang="en-US" altLang="ja-JP" sz="2400" dirty="0">
                  <a:latin typeface="IPAゴシック" pitchFamily="49" charset="-128"/>
                  <a:ea typeface="IPAゴシック" pitchFamily="49" charset="-128"/>
                </a:rPr>
                <a:t>2</a:t>
              </a:r>
            </a:p>
          </p:txBody>
        </p:sp>
      </p:grpSp>
      <p:grpSp>
        <p:nvGrpSpPr>
          <p:cNvPr id="45" name="グループ化 44"/>
          <p:cNvGrpSpPr/>
          <p:nvPr/>
        </p:nvGrpSpPr>
        <p:grpSpPr>
          <a:xfrm>
            <a:off x="6020805" y="3286757"/>
            <a:ext cx="508154" cy="482311"/>
            <a:chOff x="6142837" y="3564831"/>
            <a:chExt cx="571838" cy="542756"/>
          </a:xfrm>
        </p:grpSpPr>
        <p:sp>
          <p:nvSpPr>
            <p:cNvPr id="29" name="円/楕円 28"/>
            <p:cNvSpPr/>
            <p:nvPr/>
          </p:nvSpPr>
          <p:spPr>
            <a:xfrm>
              <a:off x="6142837" y="3564831"/>
              <a:ext cx="571838" cy="542756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sz="2400"/>
            </a:p>
          </p:txBody>
        </p:sp>
        <p:sp>
          <p:nvSpPr>
            <p:cNvPr id="35" name="正方形/長方形 34"/>
            <p:cNvSpPr>
              <a:spLocks noChangeArrowheads="1"/>
            </p:cNvSpPr>
            <p:nvPr/>
          </p:nvSpPr>
          <p:spPr bwMode="auto">
            <a:xfrm>
              <a:off x="6247954" y="3577806"/>
              <a:ext cx="361605" cy="519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pPr algn="ctr"/>
              <a:r>
                <a:rPr lang="en-US" altLang="ja-JP" sz="2400" dirty="0">
                  <a:latin typeface="IPAゴシック" pitchFamily="49" charset="-128"/>
                  <a:ea typeface="IPAゴシック" pitchFamily="49" charset="-128"/>
                </a:rPr>
                <a:t>6</a:t>
              </a:r>
            </a:p>
          </p:txBody>
        </p:sp>
      </p:grpSp>
      <p:cxnSp>
        <p:nvCxnSpPr>
          <p:cNvPr id="36" name="直線コネクタ 35"/>
          <p:cNvCxnSpPr>
            <a:stCxn id="27" idx="3"/>
            <a:endCxn id="25" idx="7"/>
          </p:cNvCxnSpPr>
          <p:nvPr/>
        </p:nvCxnSpPr>
        <p:spPr>
          <a:xfrm flipH="1">
            <a:off x="2051179" y="2998327"/>
            <a:ext cx="723030" cy="587904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線コネクタ 36"/>
          <p:cNvCxnSpPr>
            <a:stCxn id="29" idx="2"/>
            <a:endCxn id="26" idx="6"/>
          </p:cNvCxnSpPr>
          <p:nvPr/>
        </p:nvCxnSpPr>
        <p:spPr>
          <a:xfrm flipH="1">
            <a:off x="4840094" y="3527912"/>
            <a:ext cx="118071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線コネクタ 37"/>
          <p:cNvCxnSpPr>
            <a:stCxn id="30" idx="4"/>
            <a:endCxn id="25" idx="1"/>
          </p:cNvCxnSpPr>
          <p:nvPr/>
        </p:nvCxnSpPr>
        <p:spPr>
          <a:xfrm>
            <a:off x="1226611" y="2662689"/>
            <a:ext cx="465248" cy="92354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線コネクタ 38"/>
          <p:cNvCxnSpPr>
            <a:stCxn id="18" idx="6"/>
            <a:endCxn id="14" idx="2"/>
          </p:cNvCxnSpPr>
          <p:nvPr/>
        </p:nvCxnSpPr>
        <p:spPr>
          <a:xfrm>
            <a:off x="4360074" y="4678268"/>
            <a:ext cx="1070056" cy="34019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線コネクタ 39"/>
          <p:cNvCxnSpPr>
            <a:stCxn id="23" idx="0"/>
            <a:endCxn id="25" idx="4"/>
          </p:cNvCxnSpPr>
          <p:nvPr/>
        </p:nvCxnSpPr>
        <p:spPr>
          <a:xfrm flipV="1">
            <a:off x="1725635" y="3997909"/>
            <a:ext cx="145884" cy="107315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コネクタ 40"/>
          <p:cNvCxnSpPr>
            <a:stCxn id="26" idx="3"/>
            <a:endCxn id="18" idx="0"/>
          </p:cNvCxnSpPr>
          <p:nvPr/>
        </p:nvCxnSpPr>
        <p:spPr>
          <a:xfrm flipH="1">
            <a:off x="4105997" y="3698435"/>
            <a:ext cx="300359" cy="738677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線コネクタ 41"/>
          <p:cNvCxnSpPr>
            <a:stCxn id="29" idx="6"/>
            <a:endCxn id="19" idx="2"/>
          </p:cNvCxnSpPr>
          <p:nvPr/>
        </p:nvCxnSpPr>
        <p:spPr>
          <a:xfrm flipV="1">
            <a:off x="6528959" y="3527025"/>
            <a:ext cx="911450" cy="887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9" name="グループ化 68"/>
          <p:cNvGrpSpPr/>
          <p:nvPr/>
        </p:nvGrpSpPr>
        <p:grpSpPr>
          <a:xfrm>
            <a:off x="7190839" y="4774648"/>
            <a:ext cx="508154" cy="484083"/>
            <a:chOff x="6029310" y="4524631"/>
            <a:chExt cx="571838" cy="544750"/>
          </a:xfrm>
        </p:grpSpPr>
        <p:sp>
          <p:nvSpPr>
            <p:cNvPr id="70" name="円/楕円 69"/>
            <p:cNvSpPr/>
            <p:nvPr/>
          </p:nvSpPr>
          <p:spPr>
            <a:xfrm>
              <a:off x="6029310" y="4524631"/>
              <a:ext cx="571838" cy="544750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sz="2400"/>
            </a:p>
          </p:txBody>
        </p:sp>
        <p:sp>
          <p:nvSpPr>
            <p:cNvPr id="71" name="正方形/長方形 70"/>
            <p:cNvSpPr>
              <a:spLocks noChangeArrowheads="1"/>
            </p:cNvSpPr>
            <p:nvPr/>
          </p:nvSpPr>
          <p:spPr bwMode="auto">
            <a:xfrm>
              <a:off x="6029310" y="4535611"/>
              <a:ext cx="571838" cy="5195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/>
            <a:p>
              <a:pPr algn="ctr"/>
              <a:r>
                <a:rPr lang="en-US" altLang="ja-JP" sz="2400" dirty="0">
                  <a:latin typeface="IPAゴシック" pitchFamily="49" charset="-128"/>
                  <a:ea typeface="IPAゴシック" pitchFamily="49" charset="-128"/>
                </a:rPr>
                <a:t>10</a:t>
              </a:r>
            </a:p>
          </p:txBody>
        </p:sp>
      </p:grpSp>
      <p:cxnSp>
        <p:nvCxnSpPr>
          <p:cNvPr id="72" name="直線コネクタ 71"/>
          <p:cNvCxnSpPr>
            <a:stCxn id="14" idx="6"/>
            <a:endCxn id="70" idx="2"/>
          </p:cNvCxnSpPr>
          <p:nvPr/>
        </p:nvCxnSpPr>
        <p:spPr>
          <a:xfrm flipV="1">
            <a:off x="5940152" y="5016690"/>
            <a:ext cx="1250687" cy="177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正方形/長方形 85"/>
          <p:cNvSpPr>
            <a:spLocks noChangeArrowheads="1"/>
          </p:cNvSpPr>
          <p:nvPr/>
        </p:nvSpPr>
        <p:spPr bwMode="auto">
          <a:xfrm>
            <a:off x="1518254" y="3976275"/>
            <a:ext cx="37594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algn="ctr"/>
            <a:r>
              <a:rPr lang="en-US" altLang="ja-JP" sz="2400" dirty="0" smtClean="0">
                <a:solidFill>
                  <a:srgbClr val="000000"/>
                </a:solidFill>
                <a:latin typeface="IPAゴシック" pitchFamily="49" charset="-128"/>
                <a:ea typeface="IPAゴシック" pitchFamily="49" charset="-128"/>
              </a:rPr>
              <a:t>1</a:t>
            </a:r>
            <a:endParaRPr lang="ja-JP" altLang="en-US" sz="2400" dirty="0">
              <a:solidFill>
                <a:srgbClr val="000000"/>
              </a:solidFill>
              <a:latin typeface="IPAゴシック" pitchFamily="49" charset="-128"/>
              <a:ea typeface="IPAゴシック" pitchFamily="49" charset="-128"/>
            </a:endParaRPr>
          </a:p>
        </p:txBody>
      </p:sp>
      <p:sp>
        <p:nvSpPr>
          <p:cNvPr id="90" name="正方形/長方形 85"/>
          <p:cNvSpPr>
            <a:spLocks noChangeArrowheads="1"/>
          </p:cNvSpPr>
          <p:nvPr/>
        </p:nvSpPr>
        <p:spPr bwMode="auto">
          <a:xfrm>
            <a:off x="3059832" y="3032364"/>
            <a:ext cx="37594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algn="ctr"/>
            <a:r>
              <a:rPr lang="en-US" altLang="ja-JP" sz="2400" dirty="0">
                <a:solidFill>
                  <a:srgbClr val="000000"/>
                </a:solidFill>
                <a:latin typeface="IPAゴシック" pitchFamily="49" charset="-128"/>
                <a:ea typeface="IPAゴシック" pitchFamily="49" charset="-128"/>
              </a:rPr>
              <a:t>2</a:t>
            </a:r>
            <a:endParaRPr lang="ja-JP" altLang="en-US" sz="2400" dirty="0">
              <a:solidFill>
                <a:srgbClr val="000000"/>
              </a:solidFill>
              <a:latin typeface="IPAゴシック" pitchFamily="49" charset="-128"/>
              <a:ea typeface="IPAゴシック" pitchFamily="49" charset="-128"/>
            </a:endParaRPr>
          </a:p>
        </p:txBody>
      </p:sp>
      <p:sp>
        <p:nvSpPr>
          <p:cNvPr id="63" name="正方形/長方形 85"/>
          <p:cNvSpPr>
            <a:spLocks noChangeArrowheads="1"/>
          </p:cNvSpPr>
          <p:nvPr/>
        </p:nvSpPr>
        <p:spPr bwMode="auto">
          <a:xfrm>
            <a:off x="4707131" y="3756188"/>
            <a:ext cx="37594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algn="ctr"/>
            <a:r>
              <a:rPr lang="en-US" altLang="ja-JP" sz="2400" dirty="0">
                <a:solidFill>
                  <a:srgbClr val="000000"/>
                </a:solidFill>
                <a:latin typeface="IPAゴシック" pitchFamily="49" charset="-128"/>
                <a:ea typeface="IPAゴシック" pitchFamily="49" charset="-128"/>
              </a:rPr>
              <a:t>0</a:t>
            </a:r>
            <a:endParaRPr lang="ja-JP" altLang="en-US" sz="2400" dirty="0">
              <a:solidFill>
                <a:srgbClr val="000000"/>
              </a:solidFill>
              <a:latin typeface="IPAゴシック" pitchFamily="49" charset="-128"/>
              <a:ea typeface="IPAゴシック" pitchFamily="49" charset="-128"/>
            </a:endParaRPr>
          </a:p>
        </p:txBody>
      </p:sp>
      <p:sp>
        <p:nvSpPr>
          <p:cNvPr id="67" name="テキスト ボックス 38"/>
          <p:cNvSpPr txBox="1">
            <a:spLocks noChangeArrowheads="1"/>
          </p:cNvSpPr>
          <p:nvPr/>
        </p:nvSpPr>
        <p:spPr bwMode="auto">
          <a:xfrm>
            <a:off x="468312" y="620713"/>
            <a:ext cx="835216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9pPr>
          </a:lstStyle>
          <a:p>
            <a:r>
              <a:rPr lang="en-US" altLang="ja-JP" sz="3200" dirty="0" smtClean="0">
                <a:latin typeface="IPAゴシック" pitchFamily="49" charset="-128"/>
                <a:ea typeface="IPAゴシック" pitchFamily="49" charset="-128"/>
              </a:rPr>
              <a:t>4.3 </a:t>
            </a:r>
            <a:r>
              <a:rPr lang="ja-JP" altLang="en-US" sz="2800" dirty="0" err="1" smtClean="0">
                <a:latin typeface="IPAゴシック" pitchFamily="49" charset="-128"/>
                <a:ea typeface="IPAゴシック" pitchFamily="49" charset="-128"/>
              </a:rPr>
              <a:t>ｰ</a:t>
            </a:r>
            <a:r>
              <a:rPr lang="ja-JP" altLang="en-US" sz="2800" dirty="0" smtClean="0">
                <a:latin typeface="IPAゴシック" pitchFamily="49" charset="-128"/>
                <a:ea typeface="IPAゴシック" pitchFamily="49" charset="-128"/>
              </a:rPr>
              <a:t>②ネットワーク</a:t>
            </a:r>
            <a:r>
              <a:rPr lang="ja-JP" altLang="en-US" sz="2800" dirty="0" smtClean="0">
                <a:latin typeface="IPA Pゴシック" pitchFamily="50" charset="-128"/>
                <a:ea typeface="IPA Pゴシック" pitchFamily="50" charset="-128"/>
              </a:rPr>
              <a:t>の直径、半径、平均値の計算</a:t>
            </a:r>
            <a:r>
              <a:rPr lang="en-US" altLang="ja-JP" sz="2800" dirty="0" smtClean="0">
                <a:latin typeface="IPAゴシック" pitchFamily="49" charset="-128"/>
                <a:ea typeface="IPAゴシック" pitchFamily="49" charset="-128"/>
              </a:rPr>
              <a:t>-</a:t>
            </a:r>
            <a:r>
              <a:rPr lang="en-US" altLang="ja-JP" sz="3200" dirty="0" smtClean="0">
                <a:latin typeface="IPAゴシック" pitchFamily="49" charset="-128"/>
                <a:ea typeface="IPAゴシック" pitchFamily="49" charset="-128"/>
              </a:rPr>
              <a:t> </a:t>
            </a:r>
            <a:endParaRPr lang="ja-JP" altLang="en-US" sz="3200" dirty="0">
              <a:latin typeface="IPAゴシック" pitchFamily="49" charset="-128"/>
              <a:ea typeface="IPAゴシック" pitchFamily="49" charset="-128"/>
            </a:endParaRPr>
          </a:p>
        </p:txBody>
      </p:sp>
      <p:sp>
        <p:nvSpPr>
          <p:cNvPr id="65" name="Rectangle 6"/>
          <p:cNvSpPr>
            <a:spLocks noGrp="1" noChangeArrowheads="1"/>
          </p:cNvSpPr>
          <p:nvPr>
            <p:ph type="ftr" sz="quarter" idx="4294967295"/>
          </p:nvPr>
        </p:nvSpPr>
        <p:spPr>
          <a:xfrm>
            <a:off x="-23307" y="6480720"/>
            <a:ext cx="8651063" cy="260648"/>
          </a:xfrm>
          <a:prstGeom prst="rect">
            <a:avLst/>
          </a:prstGeom>
          <a:ln/>
        </p:spPr>
        <p:txBody>
          <a:bodyPr/>
          <a:lstStyle>
            <a:lvl1pPr algn="l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ja-JP" altLang="en-US" sz="1100" smtClean="0"/>
              <a:t>修正版</a:t>
            </a:r>
            <a:r>
              <a:rPr lang="en-US" altLang="ja-JP" sz="1100" smtClean="0"/>
              <a:t>BA</a:t>
            </a:r>
            <a:r>
              <a:rPr lang="ja-JP" altLang="en-US" sz="1100" smtClean="0"/>
              <a:t>モデルで生成したネットワークのスケールフリー性判定計算実験　　　卒業演習発表会　　　田中勇歩（谷聖一研究室）</a:t>
            </a:r>
            <a:endParaRPr lang="ja-JP" altLang="en-US" sz="1100" dirty="0"/>
          </a:p>
        </p:txBody>
      </p:sp>
      <p:grpSp>
        <p:nvGrpSpPr>
          <p:cNvPr id="64" name="グループ化 63"/>
          <p:cNvGrpSpPr/>
          <p:nvPr/>
        </p:nvGrpSpPr>
        <p:grpSpPr>
          <a:xfrm>
            <a:off x="5408044" y="5458418"/>
            <a:ext cx="3268412" cy="892000"/>
            <a:chOff x="4903988" y="5458418"/>
            <a:chExt cx="3268412" cy="892000"/>
          </a:xfrm>
        </p:grpSpPr>
        <p:sp>
          <p:nvSpPr>
            <p:cNvPr id="68" name="角丸四角形 67"/>
            <p:cNvSpPr/>
            <p:nvPr/>
          </p:nvSpPr>
          <p:spPr bwMode="auto">
            <a:xfrm>
              <a:off x="4903988" y="5458418"/>
              <a:ext cx="3268412" cy="892000"/>
            </a:xfrm>
            <a:prstGeom prst="round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sz="1600"/>
            </a:p>
          </p:txBody>
        </p:sp>
        <p:sp>
          <p:nvSpPr>
            <p:cNvPr id="73" name="円/楕円 72"/>
            <p:cNvSpPr/>
            <p:nvPr/>
          </p:nvSpPr>
          <p:spPr bwMode="auto">
            <a:xfrm>
              <a:off x="5120010" y="5520213"/>
              <a:ext cx="348108" cy="349388"/>
            </a:xfrm>
            <a:prstGeom prst="ellipse">
              <a:avLst/>
            </a:prstGeom>
            <a:gradFill flip="none" rotWithShape="1">
              <a:gsLst>
                <a:gs pos="0">
                  <a:srgbClr val="00B050">
                    <a:tint val="66000"/>
                    <a:satMod val="160000"/>
                  </a:srgbClr>
                </a:gs>
                <a:gs pos="50000">
                  <a:srgbClr val="00B050">
                    <a:tint val="44500"/>
                    <a:satMod val="160000"/>
                  </a:srgbClr>
                </a:gs>
                <a:gs pos="100000">
                  <a:srgbClr val="00B050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sz="1600" dirty="0"/>
            </a:p>
          </p:txBody>
        </p:sp>
        <p:sp>
          <p:nvSpPr>
            <p:cNvPr id="74" name="正方形/長方形 39"/>
            <p:cNvSpPr>
              <a:spLocks noChangeArrowheads="1"/>
            </p:cNvSpPr>
            <p:nvPr/>
          </p:nvSpPr>
          <p:spPr bwMode="auto">
            <a:xfrm>
              <a:off x="5630444" y="5477284"/>
              <a:ext cx="1709881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r>
                <a:rPr lang="ja-JP" altLang="en-US" sz="2000" dirty="0" smtClean="0">
                  <a:latin typeface="IPAゴシック" pitchFamily="49" charset="-128"/>
                  <a:ea typeface="IPAゴシック" pitchFamily="49" charset="-128"/>
                </a:rPr>
                <a:t>：現在の頂点</a:t>
              </a:r>
              <a:endParaRPr lang="en-US" altLang="ja-JP" sz="2000" dirty="0">
                <a:latin typeface="IPAゴシック" pitchFamily="49" charset="-128"/>
                <a:ea typeface="IPAゴシック" pitchFamily="49" charset="-128"/>
              </a:endParaRPr>
            </a:p>
          </p:txBody>
        </p:sp>
        <p:sp>
          <p:nvSpPr>
            <p:cNvPr id="75" name="円/楕円 74"/>
            <p:cNvSpPr/>
            <p:nvPr/>
          </p:nvSpPr>
          <p:spPr bwMode="auto">
            <a:xfrm>
              <a:off x="5120010" y="5931997"/>
              <a:ext cx="348108" cy="349388"/>
            </a:xfrm>
            <a:prstGeom prst="ellipse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sz="1600" dirty="0"/>
            </a:p>
          </p:txBody>
        </p:sp>
        <p:sp>
          <p:nvSpPr>
            <p:cNvPr id="76" name="正方形/長方形 39"/>
            <p:cNvSpPr>
              <a:spLocks noChangeArrowheads="1"/>
            </p:cNvSpPr>
            <p:nvPr/>
          </p:nvSpPr>
          <p:spPr bwMode="auto">
            <a:xfrm>
              <a:off x="5630444" y="5889068"/>
              <a:ext cx="231812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r>
                <a:rPr lang="ja-JP" altLang="en-US" sz="2000" dirty="0" smtClean="0">
                  <a:latin typeface="IPAゴシック" pitchFamily="49" charset="-128"/>
                  <a:ea typeface="IPAゴシック" pitchFamily="49" charset="-128"/>
                </a:rPr>
                <a:t>：</a:t>
              </a:r>
              <a:r>
                <a:rPr lang="ja-JP" altLang="en-US" sz="2000" dirty="0" smtClean="0">
                  <a:latin typeface="IPA Pゴシック" pitchFamily="50" charset="-128"/>
                  <a:ea typeface="IPA Pゴシック" pitchFamily="50" charset="-128"/>
                </a:rPr>
                <a:t>調査済みの頂点</a:t>
              </a:r>
              <a:endParaRPr lang="en-US" altLang="ja-JP" sz="2000" dirty="0">
                <a:latin typeface="IPAゴシック" pitchFamily="49" charset="-128"/>
                <a:ea typeface="IPAゴシック" pitchFamily="49" charset="-128"/>
              </a:endParaRPr>
            </a:p>
          </p:txBody>
        </p:sp>
      </p:grpSp>
      <p:sp>
        <p:nvSpPr>
          <p:cNvPr id="77" name="正方形/長方形 29"/>
          <p:cNvSpPr>
            <a:spLocks noChangeArrowheads="1"/>
          </p:cNvSpPr>
          <p:nvPr/>
        </p:nvSpPr>
        <p:spPr bwMode="auto">
          <a:xfrm>
            <a:off x="468313" y="1412776"/>
            <a:ext cx="316758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ja-JP" altLang="en-US" sz="2400" u="sng" dirty="0">
                <a:latin typeface="IPAゴシック" pitchFamily="49" charset="-128"/>
                <a:ea typeface="IPAゴシック" pitchFamily="49" charset="-128"/>
              </a:rPr>
              <a:t>頂点</a:t>
            </a:r>
            <a:r>
              <a:rPr lang="ja-JP" altLang="en-US" sz="2400" u="sng" dirty="0" smtClean="0">
                <a:latin typeface="IPAゴシック" pitchFamily="49" charset="-128"/>
                <a:ea typeface="IPAゴシック" pitchFamily="49" charset="-128"/>
              </a:rPr>
              <a:t>の</a:t>
            </a:r>
            <a:r>
              <a:rPr lang="en-US" altLang="ja-JP" sz="2400" u="sng" dirty="0">
                <a:latin typeface="IPA Pゴシック" pitchFamily="50" charset="-128"/>
                <a:ea typeface="IPA Pゴシック" pitchFamily="50" charset="-128"/>
              </a:rPr>
              <a:t>eccentricity</a:t>
            </a:r>
            <a:endParaRPr lang="en-US" altLang="ja-JP" sz="2400" u="sng" dirty="0" smtClean="0">
              <a:latin typeface="IPAゴシック" pitchFamily="49" charset="-128"/>
              <a:ea typeface="IPAゴシック" pitchFamily="49" charset="-128"/>
            </a:endParaRPr>
          </a:p>
        </p:txBody>
      </p:sp>
      <p:sp>
        <p:nvSpPr>
          <p:cNvPr id="58" name="スライド番号プレースホルダー 6"/>
          <p:cNvSpPr>
            <a:spLocks noGrp="1"/>
          </p:cNvSpPr>
          <p:nvPr>
            <p:ph type="sldNum" sz="quarter" idx="12"/>
          </p:nvPr>
        </p:nvSpPr>
        <p:spPr bwMode="auto">
          <a:xfrm>
            <a:off x="8234063" y="6453188"/>
            <a:ext cx="874441" cy="4048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B4DD223-A1D0-4DE8-AFD0-D99F82140F00}" type="slidenum">
              <a:rPr lang="ja-JP" altLang="en-US" smtClean="0">
                <a:solidFill>
                  <a:schemeClr val="bg1"/>
                </a:solidFill>
                <a:latin typeface="IPAゴシック" pitchFamily="49" charset="-128"/>
                <a:ea typeface="IPAゴシック" pitchFamily="49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45</a:t>
            </a:fld>
            <a:r>
              <a:rPr lang="en-US" altLang="ja-JP" dirty="0" smtClean="0">
                <a:solidFill>
                  <a:schemeClr val="bg1"/>
                </a:solidFill>
                <a:latin typeface="IPAゴシック" pitchFamily="49" charset="-128"/>
                <a:ea typeface="IPAゴシック" pitchFamily="49" charset="-128"/>
              </a:rPr>
              <a:t>/78</a:t>
            </a:r>
            <a:endParaRPr lang="ja-JP" altLang="en-US" dirty="0">
              <a:solidFill>
                <a:schemeClr val="bg1"/>
              </a:solidFill>
              <a:latin typeface="IPAゴシック" pitchFamily="49" charset="-128"/>
              <a:ea typeface="IPAゴシック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87960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直線コネクタ 16"/>
          <p:cNvCxnSpPr>
            <a:stCxn id="15" idx="7"/>
            <a:endCxn id="31" idx="0"/>
          </p:cNvCxnSpPr>
          <p:nvPr/>
        </p:nvCxnSpPr>
        <p:spPr>
          <a:xfrm flipH="1">
            <a:off x="4586018" y="1915457"/>
            <a:ext cx="1787871" cy="1382830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9" name="グループ化 48"/>
          <p:cNvGrpSpPr/>
          <p:nvPr/>
        </p:nvGrpSpPr>
        <p:grpSpPr>
          <a:xfrm>
            <a:off x="5940152" y="1844824"/>
            <a:ext cx="508154" cy="482311"/>
            <a:chOff x="2430091" y="4670296"/>
            <a:chExt cx="571838" cy="542756"/>
          </a:xfrm>
        </p:grpSpPr>
        <p:sp>
          <p:nvSpPr>
            <p:cNvPr id="15" name="円/楕円 14"/>
            <p:cNvSpPr/>
            <p:nvPr/>
          </p:nvSpPr>
          <p:spPr>
            <a:xfrm>
              <a:off x="2430091" y="4670296"/>
              <a:ext cx="571838" cy="542756"/>
            </a:xfrm>
            <a:prstGeom prst="ellipse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sz="2400"/>
            </a:p>
          </p:txBody>
        </p:sp>
        <p:sp>
          <p:nvSpPr>
            <p:cNvPr id="20" name="正方形/長方形 19"/>
            <p:cNvSpPr>
              <a:spLocks noChangeArrowheads="1"/>
            </p:cNvSpPr>
            <p:nvPr/>
          </p:nvSpPr>
          <p:spPr bwMode="auto">
            <a:xfrm>
              <a:off x="2535208" y="4683273"/>
              <a:ext cx="361605" cy="519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pPr algn="ctr"/>
              <a:r>
                <a:rPr lang="en-US" altLang="ja-JP" sz="2400" dirty="0" smtClean="0">
                  <a:latin typeface="IPAゴシック" pitchFamily="49" charset="-128"/>
                  <a:ea typeface="IPAゴシック" pitchFamily="49" charset="-128"/>
                </a:rPr>
                <a:t>3</a:t>
              </a:r>
              <a:endParaRPr lang="en-US" altLang="ja-JP" sz="2400" dirty="0">
                <a:latin typeface="IPAゴシック" pitchFamily="49" charset="-128"/>
                <a:ea typeface="IPAゴシック" pitchFamily="49" charset="-128"/>
              </a:endParaRPr>
            </a:p>
          </p:txBody>
        </p:sp>
      </p:grpSp>
      <p:grpSp>
        <p:nvGrpSpPr>
          <p:cNvPr id="8" name="グループ化 7"/>
          <p:cNvGrpSpPr/>
          <p:nvPr/>
        </p:nvGrpSpPr>
        <p:grpSpPr>
          <a:xfrm>
            <a:off x="5430130" y="4776420"/>
            <a:ext cx="510022" cy="484083"/>
            <a:chOff x="2917836" y="2565124"/>
            <a:chExt cx="573940" cy="544750"/>
          </a:xfrm>
        </p:grpSpPr>
        <p:sp>
          <p:nvSpPr>
            <p:cNvPr id="14" name="円/楕円 13"/>
            <p:cNvSpPr/>
            <p:nvPr/>
          </p:nvSpPr>
          <p:spPr>
            <a:xfrm>
              <a:off x="2917836" y="2565124"/>
              <a:ext cx="573940" cy="544750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sz="2400"/>
            </a:p>
          </p:txBody>
        </p:sp>
        <p:sp>
          <p:nvSpPr>
            <p:cNvPr id="21" name="正方形/長方形 20"/>
            <p:cNvSpPr>
              <a:spLocks noChangeArrowheads="1"/>
            </p:cNvSpPr>
            <p:nvPr/>
          </p:nvSpPr>
          <p:spPr bwMode="auto">
            <a:xfrm>
              <a:off x="3025055" y="2576104"/>
              <a:ext cx="361605" cy="5195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pPr algn="ctr"/>
              <a:r>
                <a:rPr lang="en-US" altLang="ja-JP" sz="2400">
                  <a:latin typeface="IPAゴシック" pitchFamily="49" charset="-128"/>
                  <a:ea typeface="IPAゴシック" pitchFamily="49" charset="-128"/>
                </a:rPr>
                <a:t>5</a:t>
              </a:r>
            </a:p>
          </p:txBody>
        </p:sp>
      </p:grpSp>
      <p:grpSp>
        <p:nvGrpSpPr>
          <p:cNvPr id="46" name="グループ化 45"/>
          <p:cNvGrpSpPr/>
          <p:nvPr/>
        </p:nvGrpSpPr>
        <p:grpSpPr>
          <a:xfrm>
            <a:off x="7440409" y="3284984"/>
            <a:ext cx="508154" cy="484083"/>
            <a:chOff x="6029310" y="4524631"/>
            <a:chExt cx="571838" cy="544750"/>
          </a:xfrm>
        </p:grpSpPr>
        <p:sp>
          <p:nvSpPr>
            <p:cNvPr id="19" name="円/楕円 18"/>
            <p:cNvSpPr/>
            <p:nvPr/>
          </p:nvSpPr>
          <p:spPr>
            <a:xfrm>
              <a:off x="6029310" y="4524631"/>
              <a:ext cx="571838" cy="544750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sz="2400"/>
            </a:p>
          </p:txBody>
        </p:sp>
        <p:sp>
          <p:nvSpPr>
            <p:cNvPr id="22" name="正方形/長方形 21"/>
            <p:cNvSpPr>
              <a:spLocks noChangeArrowheads="1"/>
            </p:cNvSpPr>
            <p:nvPr/>
          </p:nvSpPr>
          <p:spPr bwMode="auto">
            <a:xfrm>
              <a:off x="6134427" y="4535611"/>
              <a:ext cx="361605" cy="5195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pPr algn="ctr"/>
              <a:r>
                <a:rPr lang="en-US" altLang="ja-JP" sz="2400">
                  <a:latin typeface="IPAゴシック" pitchFamily="49" charset="-128"/>
                  <a:ea typeface="IPAゴシック" pitchFamily="49" charset="-128"/>
                </a:rPr>
                <a:t>9</a:t>
              </a:r>
            </a:p>
          </p:txBody>
        </p:sp>
      </p:grpSp>
      <p:grpSp>
        <p:nvGrpSpPr>
          <p:cNvPr id="48" name="グループ化 47"/>
          <p:cNvGrpSpPr/>
          <p:nvPr/>
        </p:nvGrpSpPr>
        <p:grpSpPr>
          <a:xfrm>
            <a:off x="1471558" y="5063077"/>
            <a:ext cx="508154" cy="482311"/>
            <a:chOff x="3880711" y="5033463"/>
            <a:chExt cx="571838" cy="542756"/>
          </a:xfrm>
        </p:grpSpPr>
        <p:sp>
          <p:nvSpPr>
            <p:cNvPr id="16" name="円/楕円 15"/>
            <p:cNvSpPr/>
            <p:nvPr/>
          </p:nvSpPr>
          <p:spPr>
            <a:xfrm>
              <a:off x="3880711" y="5033463"/>
              <a:ext cx="571838" cy="542756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sz="2400"/>
            </a:p>
          </p:txBody>
        </p:sp>
        <p:sp>
          <p:nvSpPr>
            <p:cNvPr id="23" name="正方形/長方形 22"/>
            <p:cNvSpPr>
              <a:spLocks noChangeArrowheads="1"/>
            </p:cNvSpPr>
            <p:nvPr/>
          </p:nvSpPr>
          <p:spPr bwMode="auto">
            <a:xfrm>
              <a:off x="3985828" y="5042448"/>
              <a:ext cx="361605" cy="519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pPr algn="ctr"/>
              <a:r>
                <a:rPr lang="en-US" altLang="ja-JP" sz="2400">
                  <a:latin typeface="IPAゴシック" pitchFamily="49" charset="-128"/>
                  <a:ea typeface="IPAゴシック" pitchFamily="49" charset="-128"/>
                </a:rPr>
                <a:t>7</a:t>
              </a:r>
            </a:p>
          </p:txBody>
        </p:sp>
      </p:grpSp>
      <p:grpSp>
        <p:nvGrpSpPr>
          <p:cNvPr id="47" name="グループ化 46"/>
          <p:cNvGrpSpPr/>
          <p:nvPr/>
        </p:nvGrpSpPr>
        <p:grpSpPr>
          <a:xfrm>
            <a:off x="3851920" y="4437112"/>
            <a:ext cx="508154" cy="482311"/>
            <a:chOff x="5026489" y="4941674"/>
            <a:chExt cx="571838" cy="542756"/>
          </a:xfrm>
        </p:grpSpPr>
        <p:sp>
          <p:nvSpPr>
            <p:cNvPr id="18" name="円/楕円 17"/>
            <p:cNvSpPr/>
            <p:nvPr/>
          </p:nvSpPr>
          <p:spPr>
            <a:xfrm>
              <a:off x="5026489" y="4941674"/>
              <a:ext cx="571838" cy="542756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sz="2400"/>
            </a:p>
          </p:txBody>
        </p:sp>
        <p:sp>
          <p:nvSpPr>
            <p:cNvPr id="24" name="正方形/長方形 23"/>
            <p:cNvSpPr>
              <a:spLocks noChangeArrowheads="1"/>
            </p:cNvSpPr>
            <p:nvPr/>
          </p:nvSpPr>
          <p:spPr bwMode="auto">
            <a:xfrm>
              <a:off x="5131607" y="4954648"/>
              <a:ext cx="361605" cy="519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pPr algn="ctr"/>
              <a:r>
                <a:rPr lang="en-US" altLang="ja-JP" sz="2400">
                  <a:latin typeface="IPAゴシック" pitchFamily="49" charset="-128"/>
                  <a:ea typeface="IPAゴシック" pitchFamily="49" charset="-128"/>
                </a:rPr>
                <a:t>8</a:t>
              </a:r>
            </a:p>
          </p:txBody>
        </p:sp>
      </p:grpSp>
      <p:cxnSp>
        <p:nvCxnSpPr>
          <p:cNvPr id="28" name="直線コネクタ 27"/>
          <p:cNvCxnSpPr>
            <a:stCxn id="26" idx="2"/>
            <a:endCxn id="25" idx="6"/>
          </p:cNvCxnSpPr>
          <p:nvPr/>
        </p:nvCxnSpPr>
        <p:spPr>
          <a:xfrm flipH="1">
            <a:off x="2125596" y="3527913"/>
            <a:ext cx="2206343" cy="228841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0" name="グループ化 49"/>
          <p:cNvGrpSpPr/>
          <p:nvPr/>
        </p:nvGrpSpPr>
        <p:grpSpPr>
          <a:xfrm>
            <a:off x="4331939" y="3286757"/>
            <a:ext cx="508154" cy="482311"/>
            <a:chOff x="4242314" y="3564831"/>
            <a:chExt cx="571838" cy="542756"/>
          </a:xfrm>
        </p:grpSpPr>
        <p:sp>
          <p:nvSpPr>
            <p:cNvPr id="26" name="円/楕円 25"/>
            <p:cNvSpPr/>
            <p:nvPr/>
          </p:nvSpPr>
          <p:spPr>
            <a:xfrm>
              <a:off x="4242314" y="3564831"/>
              <a:ext cx="571838" cy="542756"/>
            </a:xfrm>
            <a:prstGeom prst="ellipse">
              <a:avLst/>
            </a:prstGeom>
            <a:gradFill flip="none" rotWithShape="1">
              <a:gsLst>
                <a:gs pos="0">
                  <a:srgbClr val="00B050">
                    <a:tint val="66000"/>
                    <a:satMod val="160000"/>
                  </a:srgbClr>
                </a:gs>
                <a:gs pos="50000">
                  <a:srgbClr val="00B050">
                    <a:tint val="44500"/>
                    <a:satMod val="160000"/>
                  </a:srgbClr>
                </a:gs>
                <a:gs pos="100000">
                  <a:srgbClr val="00B050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sz="2400"/>
            </a:p>
          </p:txBody>
        </p:sp>
        <p:sp>
          <p:nvSpPr>
            <p:cNvPr id="31" name="正方形/長方形 30"/>
            <p:cNvSpPr>
              <a:spLocks noChangeArrowheads="1"/>
            </p:cNvSpPr>
            <p:nvPr/>
          </p:nvSpPr>
          <p:spPr bwMode="auto">
            <a:xfrm>
              <a:off x="4347433" y="3577806"/>
              <a:ext cx="361605" cy="519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pPr algn="ctr"/>
              <a:r>
                <a:rPr lang="en-US" altLang="ja-JP" sz="2400" dirty="0">
                  <a:latin typeface="IPAゴシック" pitchFamily="49" charset="-128"/>
                  <a:ea typeface="IPAゴシック" pitchFamily="49" charset="-128"/>
                </a:rPr>
                <a:t>0</a:t>
              </a:r>
            </a:p>
          </p:txBody>
        </p:sp>
      </p:grpSp>
      <p:grpSp>
        <p:nvGrpSpPr>
          <p:cNvPr id="4" name="グループ化 3"/>
          <p:cNvGrpSpPr/>
          <p:nvPr/>
        </p:nvGrpSpPr>
        <p:grpSpPr>
          <a:xfrm>
            <a:off x="1617442" y="3515598"/>
            <a:ext cx="508154" cy="482311"/>
            <a:chOff x="2430091" y="3564831"/>
            <a:chExt cx="571838" cy="542756"/>
          </a:xfrm>
        </p:grpSpPr>
        <p:sp>
          <p:nvSpPr>
            <p:cNvPr id="25" name="円/楕円 24"/>
            <p:cNvSpPr/>
            <p:nvPr/>
          </p:nvSpPr>
          <p:spPr>
            <a:xfrm>
              <a:off x="2430091" y="3564831"/>
              <a:ext cx="571838" cy="542756"/>
            </a:xfrm>
            <a:prstGeom prst="ellipse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sz="2400"/>
            </a:p>
          </p:txBody>
        </p:sp>
        <p:sp>
          <p:nvSpPr>
            <p:cNvPr id="32" name="正方形/長方形 31"/>
            <p:cNvSpPr>
              <a:spLocks noChangeArrowheads="1"/>
            </p:cNvSpPr>
            <p:nvPr/>
          </p:nvSpPr>
          <p:spPr bwMode="auto">
            <a:xfrm>
              <a:off x="2535208" y="3575812"/>
              <a:ext cx="361605" cy="519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pPr algn="ctr"/>
              <a:r>
                <a:rPr lang="en-US" altLang="ja-JP" sz="2400" dirty="0" smtClean="0">
                  <a:latin typeface="IPAゴシック" pitchFamily="49" charset="-128"/>
                  <a:ea typeface="IPAゴシック" pitchFamily="49" charset="-128"/>
                </a:rPr>
                <a:t>1</a:t>
              </a:r>
              <a:endParaRPr lang="en-US" altLang="ja-JP" sz="2400" dirty="0">
                <a:latin typeface="IPAゴシック" pitchFamily="49" charset="-128"/>
                <a:ea typeface="IPAゴシック" pitchFamily="49" charset="-128"/>
              </a:endParaRPr>
            </a:p>
          </p:txBody>
        </p:sp>
      </p:grpSp>
      <p:grpSp>
        <p:nvGrpSpPr>
          <p:cNvPr id="44" name="グループ化 43"/>
          <p:cNvGrpSpPr/>
          <p:nvPr/>
        </p:nvGrpSpPr>
        <p:grpSpPr>
          <a:xfrm>
            <a:off x="971600" y="2180378"/>
            <a:ext cx="510022" cy="482311"/>
            <a:chOff x="5238827" y="2736730"/>
            <a:chExt cx="573940" cy="542756"/>
          </a:xfrm>
        </p:grpSpPr>
        <p:sp>
          <p:nvSpPr>
            <p:cNvPr id="30" name="円/楕円 29"/>
            <p:cNvSpPr/>
            <p:nvPr/>
          </p:nvSpPr>
          <p:spPr>
            <a:xfrm>
              <a:off x="5238827" y="2736730"/>
              <a:ext cx="573940" cy="542756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sz="2400"/>
            </a:p>
          </p:txBody>
        </p:sp>
        <p:sp>
          <p:nvSpPr>
            <p:cNvPr id="33" name="正方形/長方形 32"/>
            <p:cNvSpPr>
              <a:spLocks noChangeArrowheads="1"/>
            </p:cNvSpPr>
            <p:nvPr/>
          </p:nvSpPr>
          <p:spPr bwMode="auto">
            <a:xfrm>
              <a:off x="5346046" y="2747710"/>
              <a:ext cx="361605" cy="519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pPr algn="ctr"/>
              <a:r>
                <a:rPr lang="en-US" altLang="ja-JP" sz="2400" dirty="0">
                  <a:latin typeface="IPAゴシック" pitchFamily="49" charset="-128"/>
                  <a:ea typeface="IPAゴシック" pitchFamily="49" charset="-128"/>
                </a:rPr>
                <a:t>4</a:t>
              </a:r>
            </a:p>
          </p:txBody>
        </p:sp>
      </p:grpSp>
      <p:grpSp>
        <p:nvGrpSpPr>
          <p:cNvPr id="43" name="グループ化 42"/>
          <p:cNvGrpSpPr/>
          <p:nvPr/>
        </p:nvGrpSpPr>
        <p:grpSpPr>
          <a:xfrm>
            <a:off x="2699792" y="2586649"/>
            <a:ext cx="508154" cy="482311"/>
            <a:chOff x="4242314" y="2373563"/>
            <a:chExt cx="571838" cy="542756"/>
          </a:xfrm>
        </p:grpSpPr>
        <p:sp>
          <p:nvSpPr>
            <p:cNvPr id="27" name="円/楕円 26"/>
            <p:cNvSpPr/>
            <p:nvPr/>
          </p:nvSpPr>
          <p:spPr>
            <a:xfrm>
              <a:off x="4242314" y="2373563"/>
              <a:ext cx="571838" cy="542756"/>
            </a:xfrm>
            <a:prstGeom prst="ellipse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sz="2400"/>
            </a:p>
          </p:txBody>
        </p:sp>
        <p:sp>
          <p:nvSpPr>
            <p:cNvPr id="34" name="正方形/長方形 33"/>
            <p:cNvSpPr>
              <a:spLocks noChangeArrowheads="1"/>
            </p:cNvSpPr>
            <p:nvPr/>
          </p:nvSpPr>
          <p:spPr bwMode="auto">
            <a:xfrm>
              <a:off x="4347433" y="2384543"/>
              <a:ext cx="361605" cy="519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pPr algn="ctr"/>
              <a:r>
                <a:rPr lang="en-US" altLang="ja-JP" sz="2400" dirty="0">
                  <a:latin typeface="IPAゴシック" pitchFamily="49" charset="-128"/>
                  <a:ea typeface="IPAゴシック" pitchFamily="49" charset="-128"/>
                </a:rPr>
                <a:t>2</a:t>
              </a:r>
            </a:p>
          </p:txBody>
        </p:sp>
      </p:grpSp>
      <p:grpSp>
        <p:nvGrpSpPr>
          <p:cNvPr id="45" name="グループ化 44"/>
          <p:cNvGrpSpPr/>
          <p:nvPr/>
        </p:nvGrpSpPr>
        <p:grpSpPr>
          <a:xfrm>
            <a:off x="6020805" y="3286757"/>
            <a:ext cx="508154" cy="482311"/>
            <a:chOff x="6142837" y="3564831"/>
            <a:chExt cx="571838" cy="542756"/>
          </a:xfrm>
        </p:grpSpPr>
        <p:sp>
          <p:nvSpPr>
            <p:cNvPr id="29" name="円/楕円 28"/>
            <p:cNvSpPr/>
            <p:nvPr/>
          </p:nvSpPr>
          <p:spPr>
            <a:xfrm>
              <a:off x="6142837" y="3564831"/>
              <a:ext cx="571838" cy="542756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sz="2400"/>
            </a:p>
          </p:txBody>
        </p:sp>
        <p:sp>
          <p:nvSpPr>
            <p:cNvPr id="35" name="正方形/長方形 34"/>
            <p:cNvSpPr>
              <a:spLocks noChangeArrowheads="1"/>
            </p:cNvSpPr>
            <p:nvPr/>
          </p:nvSpPr>
          <p:spPr bwMode="auto">
            <a:xfrm>
              <a:off x="6247954" y="3577806"/>
              <a:ext cx="361605" cy="519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pPr algn="ctr"/>
              <a:r>
                <a:rPr lang="en-US" altLang="ja-JP" sz="2400" dirty="0">
                  <a:latin typeface="IPAゴシック" pitchFamily="49" charset="-128"/>
                  <a:ea typeface="IPAゴシック" pitchFamily="49" charset="-128"/>
                </a:rPr>
                <a:t>6</a:t>
              </a:r>
            </a:p>
          </p:txBody>
        </p:sp>
      </p:grpSp>
      <p:cxnSp>
        <p:nvCxnSpPr>
          <p:cNvPr id="36" name="直線コネクタ 35"/>
          <p:cNvCxnSpPr>
            <a:stCxn id="27" idx="3"/>
            <a:endCxn id="25" idx="7"/>
          </p:cNvCxnSpPr>
          <p:nvPr/>
        </p:nvCxnSpPr>
        <p:spPr>
          <a:xfrm flipH="1">
            <a:off x="2051179" y="2998327"/>
            <a:ext cx="723030" cy="587904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線コネクタ 36"/>
          <p:cNvCxnSpPr>
            <a:stCxn id="29" idx="2"/>
            <a:endCxn id="26" idx="6"/>
          </p:cNvCxnSpPr>
          <p:nvPr/>
        </p:nvCxnSpPr>
        <p:spPr>
          <a:xfrm flipH="1">
            <a:off x="4840094" y="3527912"/>
            <a:ext cx="118071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線コネクタ 37"/>
          <p:cNvCxnSpPr>
            <a:stCxn id="30" idx="4"/>
            <a:endCxn id="25" idx="1"/>
          </p:cNvCxnSpPr>
          <p:nvPr/>
        </p:nvCxnSpPr>
        <p:spPr>
          <a:xfrm>
            <a:off x="1226611" y="2662689"/>
            <a:ext cx="465248" cy="92354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線コネクタ 38"/>
          <p:cNvCxnSpPr>
            <a:stCxn id="18" idx="6"/>
            <a:endCxn id="14" idx="2"/>
          </p:cNvCxnSpPr>
          <p:nvPr/>
        </p:nvCxnSpPr>
        <p:spPr>
          <a:xfrm>
            <a:off x="4360074" y="4678268"/>
            <a:ext cx="1070056" cy="34019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線コネクタ 39"/>
          <p:cNvCxnSpPr>
            <a:stCxn id="23" idx="0"/>
            <a:endCxn id="25" idx="4"/>
          </p:cNvCxnSpPr>
          <p:nvPr/>
        </p:nvCxnSpPr>
        <p:spPr>
          <a:xfrm flipV="1">
            <a:off x="1725635" y="3997909"/>
            <a:ext cx="145884" cy="107315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コネクタ 40"/>
          <p:cNvCxnSpPr>
            <a:stCxn id="26" idx="3"/>
            <a:endCxn id="18" idx="0"/>
          </p:cNvCxnSpPr>
          <p:nvPr/>
        </p:nvCxnSpPr>
        <p:spPr>
          <a:xfrm flipH="1">
            <a:off x="4105997" y="3698435"/>
            <a:ext cx="300359" cy="738677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線コネクタ 41"/>
          <p:cNvCxnSpPr>
            <a:stCxn id="29" idx="6"/>
            <a:endCxn id="19" idx="2"/>
          </p:cNvCxnSpPr>
          <p:nvPr/>
        </p:nvCxnSpPr>
        <p:spPr>
          <a:xfrm flipV="1">
            <a:off x="6528959" y="3527025"/>
            <a:ext cx="911450" cy="887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9" name="グループ化 68"/>
          <p:cNvGrpSpPr/>
          <p:nvPr/>
        </p:nvGrpSpPr>
        <p:grpSpPr>
          <a:xfrm>
            <a:off x="7190839" y="4774648"/>
            <a:ext cx="508154" cy="484083"/>
            <a:chOff x="6029310" y="4524631"/>
            <a:chExt cx="571838" cy="544750"/>
          </a:xfrm>
        </p:grpSpPr>
        <p:sp>
          <p:nvSpPr>
            <p:cNvPr id="70" name="円/楕円 69"/>
            <p:cNvSpPr/>
            <p:nvPr/>
          </p:nvSpPr>
          <p:spPr>
            <a:xfrm>
              <a:off x="6029310" y="4524631"/>
              <a:ext cx="571838" cy="544750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sz="2400"/>
            </a:p>
          </p:txBody>
        </p:sp>
        <p:sp>
          <p:nvSpPr>
            <p:cNvPr id="71" name="正方形/長方形 70"/>
            <p:cNvSpPr>
              <a:spLocks noChangeArrowheads="1"/>
            </p:cNvSpPr>
            <p:nvPr/>
          </p:nvSpPr>
          <p:spPr bwMode="auto">
            <a:xfrm>
              <a:off x="6029310" y="4535611"/>
              <a:ext cx="571838" cy="5195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/>
            <a:p>
              <a:pPr algn="ctr"/>
              <a:r>
                <a:rPr lang="en-US" altLang="ja-JP" sz="2400" dirty="0">
                  <a:latin typeface="IPAゴシック" pitchFamily="49" charset="-128"/>
                  <a:ea typeface="IPAゴシック" pitchFamily="49" charset="-128"/>
                </a:rPr>
                <a:t>10</a:t>
              </a:r>
            </a:p>
          </p:txBody>
        </p:sp>
      </p:grpSp>
      <p:cxnSp>
        <p:nvCxnSpPr>
          <p:cNvPr id="72" name="直線コネクタ 71"/>
          <p:cNvCxnSpPr>
            <a:stCxn id="14" idx="6"/>
            <a:endCxn id="70" idx="2"/>
          </p:cNvCxnSpPr>
          <p:nvPr/>
        </p:nvCxnSpPr>
        <p:spPr>
          <a:xfrm flipV="1">
            <a:off x="5940152" y="5016690"/>
            <a:ext cx="1250687" cy="177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正方形/長方形 85"/>
          <p:cNvSpPr>
            <a:spLocks noChangeArrowheads="1"/>
          </p:cNvSpPr>
          <p:nvPr/>
        </p:nvSpPr>
        <p:spPr bwMode="auto">
          <a:xfrm>
            <a:off x="1518254" y="3976275"/>
            <a:ext cx="37594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algn="ctr"/>
            <a:r>
              <a:rPr lang="en-US" altLang="ja-JP" sz="2400" dirty="0" smtClean="0">
                <a:solidFill>
                  <a:srgbClr val="000000"/>
                </a:solidFill>
                <a:latin typeface="IPAゴシック" pitchFamily="49" charset="-128"/>
                <a:ea typeface="IPAゴシック" pitchFamily="49" charset="-128"/>
              </a:rPr>
              <a:t>1</a:t>
            </a:r>
            <a:endParaRPr lang="ja-JP" altLang="en-US" sz="2400" dirty="0">
              <a:solidFill>
                <a:srgbClr val="000000"/>
              </a:solidFill>
              <a:latin typeface="IPAゴシック" pitchFamily="49" charset="-128"/>
              <a:ea typeface="IPAゴシック" pitchFamily="49" charset="-128"/>
            </a:endParaRPr>
          </a:p>
        </p:txBody>
      </p:sp>
      <p:sp>
        <p:nvSpPr>
          <p:cNvPr id="90" name="正方形/長方形 85"/>
          <p:cNvSpPr>
            <a:spLocks noChangeArrowheads="1"/>
          </p:cNvSpPr>
          <p:nvPr/>
        </p:nvSpPr>
        <p:spPr bwMode="auto">
          <a:xfrm>
            <a:off x="3059832" y="3032364"/>
            <a:ext cx="37594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algn="ctr"/>
            <a:r>
              <a:rPr lang="en-US" altLang="ja-JP" sz="2400" dirty="0">
                <a:solidFill>
                  <a:srgbClr val="000000"/>
                </a:solidFill>
                <a:latin typeface="IPAゴシック" pitchFamily="49" charset="-128"/>
                <a:ea typeface="IPAゴシック" pitchFamily="49" charset="-128"/>
              </a:rPr>
              <a:t>2</a:t>
            </a:r>
            <a:endParaRPr lang="ja-JP" altLang="en-US" sz="2400" dirty="0">
              <a:solidFill>
                <a:srgbClr val="000000"/>
              </a:solidFill>
              <a:latin typeface="IPAゴシック" pitchFamily="49" charset="-128"/>
              <a:ea typeface="IPAゴシック" pitchFamily="49" charset="-128"/>
            </a:endParaRPr>
          </a:p>
        </p:txBody>
      </p:sp>
      <p:sp>
        <p:nvSpPr>
          <p:cNvPr id="56" name="正方形/長方形 85"/>
          <p:cNvSpPr>
            <a:spLocks noChangeArrowheads="1"/>
          </p:cNvSpPr>
          <p:nvPr/>
        </p:nvSpPr>
        <p:spPr bwMode="auto">
          <a:xfrm>
            <a:off x="6359448" y="2318021"/>
            <a:ext cx="37594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algn="ctr"/>
            <a:r>
              <a:rPr lang="en-US" altLang="ja-JP" sz="2400" dirty="0" smtClean="0">
                <a:solidFill>
                  <a:srgbClr val="000000"/>
                </a:solidFill>
                <a:latin typeface="IPAゴシック" pitchFamily="49" charset="-128"/>
                <a:ea typeface="IPAゴシック" pitchFamily="49" charset="-128"/>
              </a:rPr>
              <a:t>1</a:t>
            </a:r>
            <a:endParaRPr lang="ja-JP" altLang="en-US" sz="2400" dirty="0">
              <a:solidFill>
                <a:srgbClr val="000000"/>
              </a:solidFill>
              <a:latin typeface="IPAゴシック" pitchFamily="49" charset="-128"/>
              <a:ea typeface="IPAゴシック" pitchFamily="49" charset="-128"/>
            </a:endParaRPr>
          </a:p>
        </p:txBody>
      </p:sp>
      <p:sp>
        <p:nvSpPr>
          <p:cNvPr id="64" name="正方形/長方形 85"/>
          <p:cNvSpPr>
            <a:spLocks noChangeArrowheads="1"/>
          </p:cNvSpPr>
          <p:nvPr/>
        </p:nvSpPr>
        <p:spPr bwMode="auto">
          <a:xfrm>
            <a:off x="4707131" y="3756188"/>
            <a:ext cx="37594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algn="ctr"/>
            <a:r>
              <a:rPr lang="en-US" altLang="ja-JP" sz="2400" dirty="0">
                <a:solidFill>
                  <a:srgbClr val="000000"/>
                </a:solidFill>
                <a:latin typeface="IPAゴシック" pitchFamily="49" charset="-128"/>
                <a:ea typeface="IPAゴシック" pitchFamily="49" charset="-128"/>
              </a:rPr>
              <a:t>0</a:t>
            </a:r>
            <a:endParaRPr lang="ja-JP" altLang="en-US" sz="2400" dirty="0">
              <a:solidFill>
                <a:srgbClr val="000000"/>
              </a:solidFill>
              <a:latin typeface="IPAゴシック" pitchFamily="49" charset="-128"/>
              <a:ea typeface="IPAゴシック" pitchFamily="49" charset="-128"/>
            </a:endParaRPr>
          </a:p>
        </p:txBody>
      </p:sp>
      <p:sp>
        <p:nvSpPr>
          <p:cNvPr id="67" name="テキスト ボックス 38"/>
          <p:cNvSpPr txBox="1">
            <a:spLocks noChangeArrowheads="1"/>
          </p:cNvSpPr>
          <p:nvPr/>
        </p:nvSpPr>
        <p:spPr bwMode="auto">
          <a:xfrm>
            <a:off x="468312" y="620713"/>
            <a:ext cx="835216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9pPr>
          </a:lstStyle>
          <a:p>
            <a:r>
              <a:rPr lang="en-US" altLang="ja-JP" sz="3200" dirty="0" smtClean="0">
                <a:latin typeface="IPAゴシック" pitchFamily="49" charset="-128"/>
                <a:ea typeface="IPAゴシック" pitchFamily="49" charset="-128"/>
              </a:rPr>
              <a:t>4.3 </a:t>
            </a:r>
            <a:r>
              <a:rPr lang="ja-JP" altLang="en-US" sz="2800" dirty="0" err="1" smtClean="0">
                <a:latin typeface="IPAゴシック" pitchFamily="49" charset="-128"/>
                <a:ea typeface="IPAゴシック" pitchFamily="49" charset="-128"/>
              </a:rPr>
              <a:t>ｰ</a:t>
            </a:r>
            <a:r>
              <a:rPr lang="ja-JP" altLang="en-US" sz="2800" dirty="0" smtClean="0">
                <a:latin typeface="IPAゴシック" pitchFamily="49" charset="-128"/>
                <a:ea typeface="IPAゴシック" pitchFamily="49" charset="-128"/>
              </a:rPr>
              <a:t>②ネットワーク</a:t>
            </a:r>
            <a:r>
              <a:rPr lang="ja-JP" altLang="en-US" sz="2800" dirty="0" smtClean="0">
                <a:latin typeface="IPA Pゴシック" pitchFamily="50" charset="-128"/>
                <a:ea typeface="IPA Pゴシック" pitchFamily="50" charset="-128"/>
              </a:rPr>
              <a:t>の直径、半径、平均値の計算</a:t>
            </a:r>
            <a:r>
              <a:rPr lang="en-US" altLang="ja-JP" sz="2800" dirty="0" smtClean="0">
                <a:latin typeface="IPAゴシック" pitchFamily="49" charset="-128"/>
                <a:ea typeface="IPAゴシック" pitchFamily="49" charset="-128"/>
              </a:rPr>
              <a:t>-</a:t>
            </a:r>
            <a:r>
              <a:rPr lang="en-US" altLang="ja-JP" sz="3200" dirty="0" smtClean="0">
                <a:latin typeface="IPAゴシック" pitchFamily="49" charset="-128"/>
                <a:ea typeface="IPAゴシック" pitchFamily="49" charset="-128"/>
              </a:rPr>
              <a:t> </a:t>
            </a:r>
            <a:endParaRPr lang="ja-JP" altLang="en-US" sz="3200" dirty="0">
              <a:latin typeface="IPAゴシック" pitchFamily="49" charset="-128"/>
              <a:ea typeface="IPAゴシック" pitchFamily="49" charset="-128"/>
            </a:endParaRPr>
          </a:p>
        </p:txBody>
      </p:sp>
      <p:sp>
        <p:nvSpPr>
          <p:cNvPr id="66" name="Rectangle 6"/>
          <p:cNvSpPr>
            <a:spLocks noGrp="1" noChangeArrowheads="1"/>
          </p:cNvSpPr>
          <p:nvPr>
            <p:ph type="ftr" sz="quarter" idx="4294967295"/>
          </p:nvPr>
        </p:nvSpPr>
        <p:spPr>
          <a:xfrm>
            <a:off x="-23307" y="6480720"/>
            <a:ext cx="8651063" cy="260648"/>
          </a:xfrm>
          <a:prstGeom prst="rect">
            <a:avLst/>
          </a:prstGeom>
          <a:ln/>
        </p:spPr>
        <p:txBody>
          <a:bodyPr/>
          <a:lstStyle>
            <a:lvl1pPr algn="l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ja-JP" altLang="en-US" sz="1100" smtClean="0"/>
              <a:t>修正版</a:t>
            </a:r>
            <a:r>
              <a:rPr lang="en-US" altLang="ja-JP" sz="1100" smtClean="0"/>
              <a:t>BA</a:t>
            </a:r>
            <a:r>
              <a:rPr lang="ja-JP" altLang="en-US" sz="1100" smtClean="0"/>
              <a:t>モデルで生成したネットワークのスケールフリー性判定計算実験　　　卒業演習発表会　　　田中勇歩（谷聖一研究室）</a:t>
            </a:r>
            <a:endParaRPr lang="ja-JP" altLang="en-US" sz="1100" dirty="0"/>
          </a:p>
        </p:txBody>
      </p:sp>
      <p:grpSp>
        <p:nvGrpSpPr>
          <p:cNvPr id="65" name="グループ化 64"/>
          <p:cNvGrpSpPr/>
          <p:nvPr/>
        </p:nvGrpSpPr>
        <p:grpSpPr>
          <a:xfrm>
            <a:off x="5408044" y="5458418"/>
            <a:ext cx="3268412" cy="892000"/>
            <a:chOff x="4903988" y="5458418"/>
            <a:chExt cx="3268412" cy="892000"/>
          </a:xfrm>
        </p:grpSpPr>
        <p:sp>
          <p:nvSpPr>
            <p:cNvPr id="73" name="角丸四角形 72"/>
            <p:cNvSpPr/>
            <p:nvPr/>
          </p:nvSpPr>
          <p:spPr bwMode="auto">
            <a:xfrm>
              <a:off x="4903988" y="5458418"/>
              <a:ext cx="3268412" cy="892000"/>
            </a:xfrm>
            <a:prstGeom prst="round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sz="1600"/>
            </a:p>
          </p:txBody>
        </p:sp>
        <p:sp>
          <p:nvSpPr>
            <p:cNvPr id="74" name="円/楕円 73"/>
            <p:cNvSpPr/>
            <p:nvPr/>
          </p:nvSpPr>
          <p:spPr bwMode="auto">
            <a:xfrm>
              <a:off x="5120010" y="5520213"/>
              <a:ext cx="348108" cy="349388"/>
            </a:xfrm>
            <a:prstGeom prst="ellipse">
              <a:avLst/>
            </a:prstGeom>
            <a:gradFill flip="none" rotWithShape="1">
              <a:gsLst>
                <a:gs pos="0">
                  <a:srgbClr val="00B050">
                    <a:tint val="66000"/>
                    <a:satMod val="160000"/>
                  </a:srgbClr>
                </a:gs>
                <a:gs pos="50000">
                  <a:srgbClr val="00B050">
                    <a:tint val="44500"/>
                    <a:satMod val="160000"/>
                  </a:srgbClr>
                </a:gs>
                <a:gs pos="100000">
                  <a:srgbClr val="00B050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sz="1600" dirty="0"/>
            </a:p>
          </p:txBody>
        </p:sp>
        <p:sp>
          <p:nvSpPr>
            <p:cNvPr id="75" name="正方形/長方形 39"/>
            <p:cNvSpPr>
              <a:spLocks noChangeArrowheads="1"/>
            </p:cNvSpPr>
            <p:nvPr/>
          </p:nvSpPr>
          <p:spPr bwMode="auto">
            <a:xfrm>
              <a:off x="5630444" y="5477284"/>
              <a:ext cx="1709881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r>
                <a:rPr lang="ja-JP" altLang="en-US" sz="2000" dirty="0" smtClean="0">
                  <a:latin typeface="IPAゴシック" pitchFamily="49" charset="-128"/>
                  <a:ea typeface="IPAゴシック" pitchFamily="49" charset="-128"/>
                </a:rPr>
                <a:t>：現在の頂点</a:t>
              </a:r>
              <a:endParaRPr lang="en-US" altLang="ja-JP" sz="2000" dirty="0">
                <a:latin typeface="IPAゴシック" pitchFamily="49" charset="-128"/>
                <a:ea typeface="IPAゴシック" pitchFamily="49" charset="-128"/>
              </a:endParaRPr>
            </a:p>
          </p:txBody>
        </p:sp>
        <p:sp>
          <p:nvSpPr>
            <p:cNvPr id="76" name="円/楕円 75"/>
            <p:cNvSpPr/>
            <p:nvPr/>
          </p:nvSpPr>
          <p:spPr bwMode="auto">
            <a:xfrm>
              <a:off x="5120010" y="5931997"/>
              <a:ext cx="348108" cy="349388"/>
            </a:xfrm>
            <a:prstGeom prst="ellipse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sz="1600" dirty="0"/>
            </a:p>
          </p:txBody>
        </p:sp>
        <p:sp>
          <p:nvSpPr>
            <p:cNvPr id="77" name="正方形/長方形 39"/>
            <p:cNvSpPr>
              <a:spLocks noChangeArrowheads="1"/>
            </p:cNvSpPr>
            <p:nvPr/>
          </p:nvSpPr>
          <p:spPr bwMode="auto">
            <a:xfrm>
              <a:off x="5630444" y="5889068"/>
              <a:ext cx="231812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r>
                <a:rPr lang="ja-JP" altLang="en-US" sz="2000" dirty="0" smtClean="0">
                  <a:latin typeface="IPAゴシック" pitchFamily="49" charset="-128"/>
                  <a:ea typeface="IPAゴシック" pitchFamily="49" charset="-128"/>
                </a:rPr>
                <a:t>：</a:t>
              </a:r>
              <a:r>
                <a:rPr lang="ja-JP" altLang="en-US" sz="2000" dirty="0" smtClean="0">
                  <a:latin typeface="IPA Pゴシック" pitchFamily="50" charset="-128"/>
                  <a:ea typeface="IPA Pゴシック" pitchFamily="50" charset="-128"/>
                </a:rPr>
                <a:t>調査済みの頂点</a:t>
              </a:r>
              <a:endParaRPr lang="en-US" altLang="ja-JP" sz="2000" dirty="0">
                <a:latin typeface="IPAゴシック" pitchFamily="49" charset="-128"/>
                <a:ea typeface="IPAゴシック" pitchFamily="49" charset="-128"/>
              </a:endParaRPr>
            </a:p>
          </p:txBody>
        </p:sp>
      </p:grpSp>
      <p:sp>
        <p:nvSpPr>
          <p:cNvPr id="78" name="正方形/長方形 29"/>
          <p:cNvSpPr>
            <a:spLocks noChangeArrowheads="1"/>
          </p:cNvSpPr>
          <p:nvPr/>
        </p:nvSpPr>
        <p:spPr bwMode="auto">
          <a:xfrm>
            <a:off x="468313" y="1412776"/>
            <a:ext cx="316758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ja-JP" altLang="en-US" sz="2400" u="sng" dirty="0">
                <a:latin typeface="IPAゴシック" pitchFamily="49" charset="-128"/>
                <a:ea typeface="IPAゴシック" pitchFamily="49" charset="-128"/>
              </a:rPr>
              <a:t>頂点</a:t>
            </a:r>
            <a:r>
              <a:rPr lang="ja-JP" altLang="en-US" sz="2400" u="sng" dirty="0" smtClean="0">
                <a:latin typeface="IPAゴシック" pitchFamily="49" charset="-128"/>
                <a:ea typeface="IPAゴシック" pitchFamily="49" charset="-128"/>
              </a:rPr>
              <a:t>の</a:t>
            </a:r>
            <a:r>
              <a:rPr lang="en-US" altLang="ja-JP" sz="2400" u="sng" dirty="0">
                <a:latin typeface="IPA Pゴシック" pitchFamily="50" charset="-128"/>
                <a:ea typeface="IPA Pゴシック" pitchFamily="50" charset="-128"/>
              </a:rPr>
              <a:t>eccentricity</a:t>
            </a:r>
            <a:endParaRPr lang="en-US" altLang="ja-JP" sz="2400" u="sng" dirty="0" smtClean="0">
              <a:latin typeface="IPAゴシック" pitchFamily="49" charset="-128"/>
              <a:ea typeface="IPAゴシック" pitchFamily="49" charset="-128"/>
            </a:endParaRPr>
          </a:p>
        </p:txBody>
      </p:sp>
      <p:sp>
        <p:nvSpPr>
          <p:cNvPr id="59" name="スライド番号プレースホルダー 6"/>
          <p:cNvSpPr>
            <a:spLocks noGrp="1"/>
          </p:cNvSpPr>
          <p:nvPr>
            <p:ph type="sldNum" sz="quarter" idx="12"/>
          </p:nvPr>
        </p:nvSpPr>
        <p:spPr bwMode="auto">
          <a:xfrm>
            <a:off x="8234063" y="6453188"/>
            <a:ext cx="874441" cy="4048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B4DD223-A1D0-4DE8-AFD0-D99F82140F00}" type="slidenum">
              <a:rPr lang="ja-JP" altLang="en-US" smtClean="0">
                <a:solidFill>
                  <a:schemeClr val="bg1"/>
                </a:solidFill>
                <a:latin typeface="IPAゴシック" pitchFamily="49" charset="-128"/>
                <a:ea typeface="IPAゴシック" pitchFamily="49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46</a:t>
            </a:fld>
            <a:r>
              <a:rPr lang="en-US" altLang="ja-JP" dirty="0" smtClean="0">
                <a:solidFill>
                  <a:schemeClr val="bg1"/>
                </a:solidFill>
                <a:latin typeface="IPAゴシック" pitchFamily="49" charset="-128"/>
                <a:ea typeface="IPAゴシック" pitchFamily="49" charset="-128"/>
              </a:rPr>
              <a:t>/78</a:t>
            </a:r>
            <a:endParaRPr lang="ja-JP" altLang="en-US" dirty="0">
              <a:solidFill>
                <a:schemeClr val="bg1"/>
              </a:solidFill>
              <a:latin typeface="IPAゴシック" pitchFamily="49" charset="-128"/>
              <a:ea typeface="IPAゴシック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53989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直線コネクタ 16"/>
          <p:cNvCxnSpPr>
            <a:stCxn id="15" idx="7"/>
            <a:endCxn id="31" idx="0"/>
          </p:cNvCxnSpPr>
          <p:nvPr/>
        </p:nvCxnSpPr>
        <p:spPr>
          <a:xfrm flipH="1">
            <a:off x="4586018" y="1915457"/>
            <a:ext cx="1787871" cy="138283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9" name="グループ化 48"/>
          <p:cNvGrpSpPr/>
          <p:nvPr/>
        </p:nvGrpSpPr>
        <p:grpSpPr>
          <a:xfrm>
            <a:off x="5940152" y="1844824"/>
            <a:ext cx="508154" cy="482311"/>
            <a:chOff x="2430091" y="4670296"/>
            <a:chExt cx="571838" cy="542756"/>
          </a:xfrm>
        </p:grpSpPr>
        <p:sp>
          <p:nvSpPr>
            <p:cNvPr id="15" name="円/楕円 14"/>
            <p:cNvSpPr/>
            <p:nvPr/>
          </p:nvSpPr>
          <p:spPr>
            <a:xfrm>
              <a:off x="2430091" y="4670296"/>
              <a:ext cx="571838" cy="542756"/>
            </a:xfrm>
            <a:prstGeom prst="ellipse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sz="2400"/>
            </a:p>
          </p:txBody>
        </p:sp>
        <p:sp>
          <p:nvSpPr>
            <p:cNvPr id="20" name="正方形/長方形 19"/>
            <p:cNvSpPr>
              <a:spLocks noChangeArrowheads="1"/>
            </p:cNvSpPr>
            <p:nvPr/>
          </p:nvSpPr>
          <p:spPr bwMode="auto">
            <a:xfrm>
              <a:off x="2535208" y="4683273"/>
              <a:ext cx="361605" cy="519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pPr algn="ctr"/>
              <a:r>
                <a:rPr lang="en-US" altLang="ja-JP" sz="2400" dirty="0" smtClean="0">
                  <a:latin typeface="IPAゴシック" pitchFamily="49" charset="-128"/>
                  <a:ea typeface="IPAゴシック" pitchFamily="49" charset="-128"/>
                </a:rPr>
                <a:t>3</a:t>
              </a:r>
              <a:endParaRPr lang="en-US" altLang="ja-JP" sz="2400" dirty="0">
                <a:latin typeface="IPAゴシック" pitchFamily="49" charset="-128"/>
                <a:ea typeface="IPAゴシック" pitchFamily="49" charset="-128"/>
              </a:endParaRPr>
            </a:p>
          </p:txBody>
        </p:sp>
      </p:grpSp>
      <p:grpSp>
        <p:nvGrpSpPr>
          <p:cNvPr id="8" name="グループ化 7"/>
          <p:cNvGrpSpPr/>
          <p:nvPr/>
        </p:nvGrpSpPr>
        <p:grpSpPr>
          <a:xfrm>
            <a:off x="5430130" y="4776420"/>
            <a:ext cx="510022" cy="484083"/>
            <a:chOff x="2917836" y="2565124"/>
            <a:chExt cx="573940" cy="544750"/>
          </a:xfrm>
        </p:grpSpPr>
        <p:sp>
          <p:nvSpPr>
            <p:cNvPr id="14" name="円/楕円 13"/>
            <p:cNvSpPr/>
            <p:nvPr/>
          </p:nvSpPr>
          <p:spPr>
            <a:xfrm>
              <a:off x="2917836" y="2565124"/>
              <a:ext cx="573940" cy="544750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sz="2400"/>
            </a:p>
          </p:txBody>
        </p:sp>
        <p:sp>
          <p:nvSpPr>
            <p:cNvPr id="21" name="正方形/長方形 20"/>
            <p:cNvSpPr>
              <a:spLocks noChangeArrowheads="1"/>
            </p:cNvSpPr>
            <p:nvPr/>
          </p:nvSpPr>
          <p:spPr bwMode="auto">
            <a:xfrm>
              <a:off x="3025055" y="2576104"/>
              <a:ext cx="361605" cy="5195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pPr algn="ctr"/>
              <a:r>
                <a:rPr lang="en-US" altLang="ja-JP" sz="2400">
                  <a:latin typeface="IPAゴシック" pitchFamily="49" charset="-128"/>
                  <a:ea typeface="IPAゴシック" pitchFamily="49" charset="-128"/>
                </a:rPr>
                <a:t>5</a:t>
              </a:r>
            </a:p>
          </p:txBody>
        </p:sp>
      </p:grpSp>
      <p:grpSp>
        <p:nvGrpSpPr>
          <p:cNvPr id="46" name="グループ化 45"/>
          <p:cNvGrpSpPr/>
          <p:nvPr/>
        </p:nvGrpSpPr>
        <p:grpSpPr>
          <a:xfrm>
            <a:off x="7440409" y="3284984"/>
            <a:ext cx="508154" cy="484083"/>
            <a:chOff x="6029310" y="4524631"/>
            <a:chExt cx="571838" cy="544750"/>
          </a:xfrm>
        </p:grpSpPr>
        <p:sp>
          <p:nvSpPr>
            <p:cNvPr id="19" name="円/楕円 18"/>
            <p:cNvSpPr/>
            <p:nvPr/>
          </p:nvSpPr>
          <p:spPr>
            <a:xfrm>
              <a:off x="6029310" y="4524631"/>
              <a:ext cx="571838" cy="544750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sz="2400"/>
            </a:p>
          </p:txBody>
        </p:sp>
        <p:sp>
          <p:nvSpPr>
            <p:cNvPr id="22" name="正方形/長方形 21"/>
            <p:cNvSpPr>
              <a:spLocks noChangeArrowheads="1"/>
            </p:cNvSpPr>
            <p:nvPr/>
          </p:nvSpPr>
          <p:spPr bwMode="auto">
            <a:xfrm>
              <a:off x="6134427" y="4535611"/>
              <a:ext cx="361605" cy="5195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pPr algn="ctr"/>
              <a:r>
                <a:rPr lang="en-US" altLang="ja-JP" sz="2400">
                  <a:latin typeface="IPAゴシック" pitchFamily="49" charset="-128"/>
                  <a:ea typeface="IPAゴシック" pitchFamily="49" charset="-128"/>
                </a:rPr>
                <a:t>9</a:t>
              </a:r>
            </a:p>
          </p:txBody>
        </p:sp>
      </p:grpSp>
      <p:grpSp>
        <p:nvGrpSpPr>
          <p:cNvPr id="48" name="グループ化 47"/>
          <p:cNvGrpSpPr/>
          <p:nvPr/>
        </p:nvGrpSpPr>
        <p:grpSpPr>
          <a:xfrm>
            <a:off x="1471558" y="5063077"/>
            <a:ext cx="508154" cy="482311"/>
            <a:chOff x="3880711" y="5033463"/>
            <a:chExt cx="571838" cy="542756"/>
          </a:xfrm>
        </p:grpSpPr>
        <p:sp>
          <p:nvSpPr>
            <p:cNvPr id="16" name="円/楕円 15"/>
            <p:cNvSpPr/>
            <p:nvPr/>
          </p:nvSpPr>
          <p:spPr>
            <a:xfrm>
              <a:off x="3880711" y="5033463"/>
              <a:ext cx="571838" cy="542756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sz="2400"/>
            </a:p>
          </p:txBody>
        </p:sp>
        <p:sp>
          <p:nvSpPr>
            <p:cNvPr id="23" name="正方形/長方形 22"/>
            <p:cNvSpPr>
              <a:spLocks noChangeArrowheads="1"/>
            </p:cNvSpPr>
            <p:nvPr/>
          </p:nvSpPr>
          <p:spPr bwMode="auto">
            <a:xfrm>
              <a:off x="3985828" y="5042448"/>
              <a:ext cx="361605" cy="519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pPr algn="ctr"/>
              <a:r>
                <a:rPr lang="en-US" altLang="ja-JP" sz="2400">
                  <a:latin typeface="IPAゴシック" pitchFamily="49" charset="-128"/>
                  <a:ea typeface="IPAゴシック" pitchFamily="49" charset="-128"/>
                </a:rPr>
                <a:t>7</a:t>
              </a:r>
            </a:p>
          </p:txBody>
        </p:sp>
      </p:grpSp>
      <p:grpSp>
        <p:nvGrpSpPr>
          <p:cNvPr id="47" name="グループ化 46"/>
          <p:cNvGrpSpPr/>
          <p:nvPr/>
        </p:nvGrpSpPr>
        <p:grpSpPr>
          <a:xfrm>
            <a:off x="3851920" y="4437112"/>
            <a:ext cx="508154" cy="482311"/>
            <a:chOff x="5026489" y="4941674"/>
            <a:chExt cx="571838" cy="542756"/>
          </a:xfrm>
        </p:grpSpPr>
        <p:sp>
          <p:nvSpPr>
            <p:cNvPr id="18" name="円/楕円 17"/>
            <p:cNvSpPr/>
            <p:nvPr/>
          </p:nvSpPr>
          <p:spPr>
            <a:xfrm>
              <a:off x="5026489" y="4941674"/>
              <a:ext cx="571838" cy="542756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sz="2400"/>
            </a:p>
          </p:txBody>
        </p:sp>
        <p:sp>
          <p:nvSpPr>
            <p:cNvPr id="24" name="正方形/長方形 23"/>
            <p:cNvSpPr>
              <a:spLocks noChangeArrowheads="1"/>
            </p:cNvSpPr>
            <p:nvPr/>
          </p:nvSpPr>
          <p:spPr bwMode="auto">
            <a:xfrm>
              <a:off x="5131607" y="4954648"/>
              <a:ext cx="361605" cy="519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pPr algn="ctr"/>
              <a:r>
                <a:rPr lang="en-US" altLang="ja-JP" sz="2400">
                  <a:latin typeface="IPAゴシック" pitchFamily="49" charset="-128"/>
                  <a:ea typeface="IPAゴシック" pitchFamily="49" charset="-128"/>
                </a:rPr>
                <a:t>8</a:t>
              </a:r>
            </a:p>
          </p:txBody>
        </p:sp>
      </p:grpSp>
      <p:cxnSp>
        <p:nvCxnSpPr>
          <p:cNvPr id="28" name="直線コネクタ 27"/>
          <p:cNvCxnSpPr>
            <a:stCxn id="26" idx="2"/>
            <a:endCxn id="25" idx="6"/>
          </p:cNvCxnSpPr>
          <p:nvPr/>
        </p:nvCxnSpPr>
        <p:spPr>
          <a:xfrm flipH="1">
            <a:off x="2125596" y="3527913"/>
            <a:ext cx="2206343" cy="228841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0" name="グループ化 49"/>
          <p:cNvGrpSpPr/>
          <p:nvPr/>
        </p:nvGrpSpPr>
        <p:grpSpPr>
          <a:xfrm>
            <a:off x="4331939" y="3286757"/>
            <a:ext cx="508154" cy="482311"/>
            <a:chOff x="4242314" y="3564831"/>
            <a:chExt cx="571838" cy="542756"/>
          </a:xfrm>
        </p:grpSpPr>
        <p:sp>
          <p:nvSpPr>
            <p:cNvPr id="26" name="円/楕円 25"/>
            <p:cNvSpPr/>
            <p:nvPr/>
          </p:nvSpPr>
          <p:spPr>
            <a:xfrm>
              <a:off x="4242314" y="3564831"/>
              <a:ext cx="571838" cy="542756"/>
            </a:xfrm>
            <a:prstGeom prst="ellipse">
              <a:avLst/>
            </a:prstGeom>
            <a:gradFill flip="none" rotWithShape="1">
              <a:gsLst>
                <a:gs pos="0">
                  <a:srgbClr val="00B050">
                    <a:tint val="66000"/>
                    <a:satMod val="160000"/>
                  </a:srgbClr>
                </a:gs>
                <a:gs pos="50000">
                  <a:srgbClr val="00B050">
                    <a:tint val="44500"/>
                    <a:satMod val="160000"/>
                  </a:srgbClr>
                </a:gs>
                <a:gs pos="100000">
                  <a:srgbClr val="00B050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sz="2400"/>
            </a:p>
          </p:txBody>
        </p:sp>
        <p:sp>
          <p:nvSpPr>
            <p:cNvPr id="31" name="正方形/長方形 30"/>
            <p:cNvSpPr>
              <a:spLocks noChangeArrowheads="1"/>
            </p:cNvSpPr>
            <p:nvPr/>
          </p:nvSpPr>
          <p:spPr bwMode="auto">
            <a:xfrm>
              <a:off x="4347433" y="3577806"/>
              <a:ext cx="361605" cy="519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pPr algn="ctr"/>
              <a:r>
                <a:rPr lang="en-US" altLang="ja-JP" sz="2400" dirty="0">
                  <a:latin typeface="IPAゴシック" pitchFamily="49" charset="-128"/>
                  <a:ea typeface="IPAゴシック" pitchFamily="49" charset="-128"/>
                </a:rPr>
                <a:t>0</a:t>
              </a:r>
            </a:p>
          </p:txBody>
        </p:sp>
      </p:grpSp>
      <p:grpSp>
        <p:nvGrpSpPr>
          <p:cNvPr id="4" name="グループ化 3"/>
          <p:cNvGrpSpPr/>
          <p:nvPr/>
        </p:nvGrpSpPr>
        <p:grpSpPr>
          <a:xfrm>
            <a:off x="1617442" y="3515598"/>
            <a:ext cx="508154" cy="482311"/>
            <a:chOff x="2430091" y="3564831"/>
            <a:chExt cx="571838" cy="542756"/>
          </a:xfrm>
        </p:grpSpPr>
        <p:sp>
          <p:nvSpPr>
            <p:cNvPr id="25" name="円/楕円 24"/>
            <p:cNvSpPr/>
            <p:nvPr/>
          </p:nvSpPr>
          <p:spPr>
            <a:xfrm>
              <a:off x="2430091" y="3564831"/>
              <a:ext cx="571838" cy="542756"/>
            </a:xfrm>
            <a:prstGeom prst="ellipse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sz="2400"/>
            </a:p>
          </p:txBody>
        </p:sp>
        <p:sp>
          <p:nvSpPr>
            <p:cNvPr id="32" name="正方形/長方形 31"/>
            <p:cNvSpPr>
              <a:spLocks noChangeArrowheads="1"/>
            </p:cNvSpPr>
            <p:nvPr/>
          </p:nvSpPr>
          <p:spPr bwMode="auto">
            <a:xfrm>
              <a:off x="2535208" y="3575812"/>
              <a:ext cx="361605" cy="519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pPr algn="ctr"/>
              <a:r>
                <a:rPr lang="en-US" altLang="ja-JP" sz="2400" dirty="0" smtClean="0">
                  <a:latin typeface="IPAゴシック" pitchFamily="49" charset="-128"/>
                  <a:ea typeface="IPAゴシック" pitchFamily="49" charset="-128"/>
                </a:rPr>
                <a:t>1</a:t>
              </a:r>
              <a:endParaRPr lang="en-US" altLang="ja-JP" sz="2400" dirty="0">
                <a:latin typeface="IPAゴシック" pitchFamily="49" charset="-128"/>
                <a:ea typeface="IPAゴシック" pitchFamily="49" charset="-128"/>
              </a:endParaRPr>
            </a:p>
          </p:txBody>
        </p:sp>
      </p:grpSp>
      <p:grpSp>
        <p:nvGrpSpPr>
          <p:cNvPr id="44" name="グループ化 43"/>
          <p:cNvGrpSpPr/>
          <p:nvPr/>
        </p:nvGrpSpPr>
        <p:grpSpPr>
          <a:xfrm>
            <a:off x="971600" y="2180378"/>
            <a:ext cx="510022" cy="482311"/>
            <a:chOff x="5238827" y="2736730"/>
            <a:chExt cx="573940" cy="542756"/>
          </a:xfrm>
        </p:grpSpPr>
        <p:sp>
          <p:nvSpPr>
            <p:cNvPr id="30" name="円/楕円 29"/>
            <p:cNvSpPr/>
            <p:nvPr/>
          </p:nvSpPr>
          <p:spPr>
            <a:xfrm>
              <a:off x="5238827" y="2736730"/>
              <a:ext cx="573940" cy="542756"/>
            </a:xfrm>
            <a:prstGeom prst="ellipse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sz="2400"/>
            </a:p>
          </p:txBody>
        </p:sp>
        <p:sp>
          <p:nvSpPr>
            <p:cNvPr id="33" name="正方形/長方形 32"/>
            <p:cNvSpPr>
              <a:spLocks noChangeArrowheads="1"/>
            </p:cNvSpPr>
            <p:nvPr/>
          </p:nvSpPr>
          <p:spPr bwMode="auto">
            <a:xfrm>
              <a:off x="5346046" y="2747710"/>
              <a:ext cx="361605" cy="519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pPr algn="ctr"/>
              <a:r>
                <a:rPr lang="en-US" altLang="ja-JP" sz="2400" dirty="0">
                  <a:latin typeface="IPAゴシック" pitchFamily="49" charset="-128"/>
                  <a:ea typeface="IPAゴシック" pitchFamily="49" charset="-128"/>
                </a:rPr>
                <a:t>4</a:t>
              </a:r>
            </a:p>
          </p:txBody>
        </p:sp>
      </p:grpSp>
      <p:grpSp>
        <p:nvGrpSpPr>
          <p:cNvPr id="43" name="グループ化 42"/>
          <p:cNvGrpSpPr/>
          <p:nvPr/>
        </p:nvGrpSpPr>
        <p:grpSpPr>
          <a:xfrm>
            <a:off x="2699792" y="2586649"/>
            <a:ext cx="508154" cy="482311"/>
            <a:chOff x="4242314" y="2373563"/>
            <a:chExt cx="571838" cy="542756"/>
          </a:xfrm>
        </p:grpSpPr>
        <p:sp>
          <p:nvSpPr>
            <p:cNvPr id="27" name="円/楕円 26"/>
            <p:cNvSpPr/>
            <p:nvPr/>
          </p:nvSpPr>
          <p:spPr>
            <a:xfrm>
              <a:off x="4242314" y="2373563"/>
              <a:ext cx="571838" cy="542756"/>
            </a:xfrm>
            <a:prstGeom prst="ellipse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sz="2400"/>
            </a:p>
          </p:txBody>
        </p:sp>
        <p:sp>
          <p:nvSpPr>
            <p:cNvPr id="34" name="正方形/長方形 33"/>
            <p:cNvSpPr>
              <a:spLocks noChangeArrowheads="1"/>
            </p:cNvSpPr>
            <p:nvPr/>
          </p:nvSpPr>
          <p:spPr bwMode="auto">
            <a:xfrm>
              <a:off x="4347433" y="2384543"/>
              <a:ext cx="361605" cy="519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pPr algn="ctr"/>
              <a:r>
                <a:rPr lang="en-US" altLang="ja-JP" sz="2400" dirty="0">
                  <a:latin typeface="IPAゴシック" pitchFamily="49" charset="-128"/>
                  <a:ea typeface="IPAゴシック" pitchFamily="49" charset="-128"/>
                </a:rPr>
                <a:t>2</a:t>
              </a:r>
            </a:p>
          </p:txBody>
        </p:sp>
      </p:grpSp>
      <p:grpSp>
        <p:nvGrpSpPr>
          <p:cNvPr id="45" name="グループ化 44"/>
          <p:cNvGrpSpPr/>
          <p:nvPr/>
        </p:nvGrpSpPr>
        <p:grpSpPr>
          <a:xfrm>
            <a:off x="6020805" y="3286757"/>
            <a:ext cx="508154" cy="482311"/>
            <a:chOff x="6142837" y="3564831"/>
            <a:chExt cx="571838" cy="542756"/>
          </a:xfrm>
        </p:grpSpPr>
        <p:sp>
          <p:nvSpPr>
            <p:cNvPr id="29" name="円/楕円 28"/>
            <p:cNvSpPr/>
            <p:nvPr/>
          </p:nvSpPr>
          <p:spPr>
            <a:xfrm>
              <a:off x="6142837" y="3564831"/>
              <a:ext cx="571838" cy="542756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sz="2400"/>
            </a:p>
          </p:txBody>
        </p:sp>
        <p:sp>
          <p:nvSpPr>
            <p:cNvPr id="35" name="正方形/長方形 34"/>
            <p:cNvSpPr>
              <a:spLocks noChangeArrowheads="1"/>
            </p:cNvSpPr>
            <p:nvPr/>
          </p:nvSpPr>
          <p:spPr bwMode="auto">
            <a:xfrm>
              <a:off x="6247954" y="3577806"/>
              <a:ext cx="361605" cy="519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pPr algn="ctr"/>
              <a:r>
                <a:rPr lang="en-US" altLang="ja-JP" sz="2400" dirty="0">
                  <a:latin typeface="IPAゴシック" pitchFamily="49" charset="-128"/>
                  <a:ea typeface="IPAゴシック" pitchFamily="49" charset="-128"/>
                </a:rPr>
                <a:t>6</a:t>
              </a:r>
            </a:p>
          </p:txBody>
        </p:sp>
      </p:grpSp>
      <p:cxnSp>
        <p:nvCxnSpPr>
          <p:cNvPr id="36" name="直線コネクタ 35"/>
          <p:cNvCxnSpPr>
            <a:stCxn id="27" idx="3"/>
            <a:endCxn id="25" idx="7"/>
          </p:cNvCxnSpPr>
          <p:nvPr/>
        </p:nvCxnSpPr>
        <p:spPr>
          <a:xfrm flipH="1">
            <a:off x="2051179" y="2998327"/>
            <a:ext cx="723030" cy="587904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線コネクタ 36"/>
          <p:cNvCxnSpPr>
            <a:stCxn id="29" idx="2"/>
            <a:endCxn id="26" idx="6"/>
          </p:cNvCxnSpPr>
          <p:nvPr/>
        </p:nvCxnSpPr>
        <p:spPr>
          <a:xfrm flipH="1">
            <a:off x="4840094" y="3527912"/>
            <a:ext cx="118071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線コネクタ 37"/>
          <p:cNvCxnSpPr>
            <a:stCxn id="30" idx="4"/>
            <a:endCxn id="25" idx="1"/>
          </p:cNvCxnSpPr>
          <p:nvPr/>
        </p:nvCxnSpPr>
        <p:spPr>
          <a:xfrm>
            <a:off x="1226611" y="2662689"/>
            <a:ext cx="465248" cy="923542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線コネクタ 38"/>
          <p:cNvCxnSpPr>
            <a:stCxn id="18" idx="6"/>
            <a:endCxn id="14" idx="2"/>
          </p:cNvCxnSpPr>
          <p:nvPr/>
        </p:nvCxnSpPr>
        <p:spPr>
          <a:xfrm>
            <a:off x="4360074" y="4678268"/>
            <a:ext cx="1070056" cy="34019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線コネクタ 39"/>
          <p:cNvCxnSpPr>
            <a:stCxn id="23" idx="0"/>
            <a:endCxn id="25" idx="4"/>
          </p:cNvCxnSpPr>
          <p:nvPr/>
        </p:nvCxnSpPr>
        <p:spPr>
          <a:xfrm flipV="1">
            <a:off x="1725635" y="3997909"/>
            <a:ext cx="145884" cy="107315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コネクタ 40"/>
          <p:cNvCxnSpPr>
            <a:stCxn id="26" idx="3"/>
            <a:endCxn id="18" idx="0"/>
          </p:cNvCxnSpPr>
          <p:nvPr/>
        </p:nvCxnSpPr>
        <p:spPr>
          <a:xfrm flipH="1">
            <a:off x="4105997" y="3698435"/>
            <a:ext cx="300359" cy="738677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線コネクタ 41"/>
          <p:cNvCxnSpPr>
            <a:stCxn id="29" idx="6"/>
            <a:endCxn id="19" idx="2"/>
          </p:cNvCxnSpPr>
          <p:nvPr/>
        </p:nvCxnSpPr>
        <p:spPr>
          <a:xfrm flipV="1">
            <a:off x="6528959" y="3527025"/>
            <a:ext cx="911450" cy="887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9" name="グループ化 68"/>
          <p:cNvGrpSpPr/>
          <p:nvPr/>
        </p:nvGrpSpPr>
        <p:grpSpPr>
          <a:xfrm>
            <a:off x="7190839" y="4774648"/>
            <a:ext cx="508154" cy="484083"/>
            <a:chOff x="6029310" y="4524631"/>
            <a:chExt cx="571838" cy="544750"/>
          </a:xfrm>
        </p:grpSpPr>
        <p:sp>
          <p:nvSpPr>
            <p:cNvPr id="70" name="円/楕円 69"/>
            <p:cNvSpPr/>
            <p:nvPr/>
          </p:nvSpPr>
          <p:spPr>
            <a:xfrm>
              <a:off x="6029310" y="4524631"/>
              <a:ext cx="571838" cy="544750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sz="2400"/>
            </a:p>
          </p:txBody>
        </p:sp>
        <p:sp>
          <p:nvSpPr>
            <p:cNvPr id="71" name="正方形/長方形 70"/>
            <p:cNvSpPr>
              <a:spLocks noChangeArrowheads="1"/>
            </p:cNvSpPr>
            <p:nvPr/>
          </p:nvSpPr>
          <p:spPr bwMode="auto">
            <a:xfrm>
              <a:off x="6029310" y="4535611"/>
              <a:ext cx="571838" cy="5195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/>
            <a:p>
              <a:pPr algn="ctr"/>
              <a:r>
                <a:rPr lang="en-US" altLang="ja-JP" sz="2400" dirty="0">
                  <a:latin typeface="IPAゴシック" pitchFamily="49" charset="-128"/>
                  <a:ea typeface="IPAゴシック" pitchFamily="49" charset="-128"/>
                </a:rPr>
                <a:t>10</a:t>
              </a:r>
            </a:p>
          </p:txBody>
        </p:sp>
      </p:grpSp>
      <p:cxnSp>
        <p:nvCxnSpPr>
          <p:cNvPr id="72" name="直線コネクタ 71"/>
          <p:cNvCxnSpPr>
            <a:stCxn id="14" idx="6"/>
            <a:endCxn id="70" idx="2"/>
          </p:cNvCxnSpPr>
          <p:nvPr/>
        </p:nvCxnSpPr>
        <p:spPr>
          <a:xfrm flipV="1">
            <a:off x="5940152" y="5016690"/>
            <a:ext cx="1250687" cy="177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正方形/長方形 85"/>
          <p:cNvSpPr>
            <a:spLocks noChangeArrowheads="1"/>
          </p:cNvSpPr>
          <p:nvPr/>
        </p:nvSpPr>
        <p:spPr bwMode="auto">
          <a:xfrm>
            <a:off x="1518254" y="3976275"/>
            <a:ext cx="37594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algn="ctr"/>
            <a:r>
              <a:rPr lang="en-US" altLang="ja-JP" sz="2400" dirty="0" smtClean="0">
                <a:solidFill>
                  <a:srgbClr val="000000"/>
                </a:solidFill>
                <a:latin typeface="IPAゴシック" pitchFamily="49" charset="-128"/>
                <a:ea typeface="IPAゴシック" pitchFamily="49" charset="-128"/>
              </a:rPr>
              <a:t>1</a:t>
            </a:r>
            <a:endParaRPr lang="ja-JP" altLang="en-US" sz="2400" dirty="0">
              <a:solidFill>
                <a:srgbClr val="000000"/>
              </a:solidFill>
              <a:latin typeface="IPAゴシック" pitchFamily="49" charset="-128"/>
              <a:ea typeface="IPAゴシック" pitchFamily="49" charset="-128"/>
            </a:endParaRPr>
          </a:p>
        </p:txBody>
      </p:sp>
      <p:sp>
        <p:nvSpPr>
          <p:cNvPr id="90" name="正方形/長方形 85"/>
          <p:cNvSpPr>
            <a:spLocks noChangeArrowheads="1"/>
          </p:cNvSpPr>
          <p:nvPr/>
        </p:nvSpPr>
        <p:spPr bwMode="auto">
          <a:xfrm>
            <a:off x="3059832" y="3032364"/>
            <a:ext cx="37594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algn="ctr"/>
            <a:r>
              <a:rPr lang="en-US" altLang="ja-JP" sz="2400" dirty="0">
                <a:solidFill>
                  <a:srgbClr val="000000"/>
                </a:solidFill>
                <a:latin typeface="IPAゴシック" pitchFamily="49" charset="-128"/>
                <a:ea typeface="IPAゴシック" pitchFamily="49" charset="-128"/>
              </a:rPr>
              <a:t>2</a:t>
            </a:r>
            <a:endParaRPr lang="ja-JP" altLang="en-US" sz="2400" dirty="0">
              <a:solidFill>
                <a:srgbClr val="000000"/>
              </a:solidFill>
              <a:latin typeface="IPAゴシック" pitchFamily="49" charset="-128"/>
              <a:ea typeface="IPAゴシック" pitchFamily="49" charset="-128"/>
            </a:endParaRPr>
          </a:p>
        </p:txBody>
      </p:sp>
      <p:sp>
        <p:nvSpPr>
          <p:cNvPr id="56" name="正方形/長方形 85"/>
          <p:cNvSpPr>
            <a:spLocks noChangeArrowheads="1"/>
          </p:cNvSpPr>
          <p:nvPr/>
        </p:nvSpPr>
        <p:spPr bwMode="auto">
          <a:xfrm>
            <a:off x="6359448" y="2318021"/>
            <a:ext cx="37594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algn="ctr"/>
            <a:r>
              <a:rPr lang="en-US" altLang="ja-JP" sz="2400" dirty="0" smtClean="0">
                <a:solidFill>
                  <a:srgbClr val="000000"/>
                </a:solidFill>
                <a:latin typeface="IPAゴシック" pitchFamily="49" charset="-128"/>
                <a:ea typeface="IPAゴシック" pitchFamily="49" charset="-128"/>
              </a:rPr>
              <a:t>1</a:t>
            </a:r>
            <a:endParaRPr lang="ja-JP" altLang="en-US" sz="2400" dirty="0">
              <a:solidFill>
                <a:srgbClr val="000000"/>
              </a:solidFill>
              <a:latin typeface="IPAゴシック" pitchFamily="49" charset="-128"/>
              <a:ea typeface="IPAゴシック" pitchFamily="49" charset="-128"/>
            </a:endParaRPr>
          </a:p>
        </p:txBody>
      </p:sp>
      <p:sp>
        <p:nvSpPr>
          <p:cNvPr id="57" name="正方形/長方形 85"/>
          <p:cNvSpPr>
            <a:spLocks noChangeArrowheads="1"/>
          </p:cNvSpPr>
          <p:nvPr/>
        </p:nvSpPr>
        <p:spPr bwMode="auto">
          <a:xfrm>
            <a:off x="1481622" y="2570699"/>
            <a:ext cx="37594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algn="ctr"/>
            <a:r>
              <a:rPr lang="en-US" altLang="ja-JP" sz="2400" dirty="0">
                <a:solidFill>
                  <a:srgbClr val="000000"/>
                </a:solidFill>
                <a:latin typeface="IPAゴシック" pitchFamily="49" charset="-128"/>
                <a:ea typeface="IPAゴシック" pitchFamily="49" charset="-128"/>
              </a:rPr>
              <a:t>2</a:t>
            </a:r>
            <a:endParaRPr lang="ja-JP" altLang="en-US" sz="2400" dirty="0">
              <a:solidFill>
                <a:srgbClr val="000000"/>
              </a:solidFill>
              <a:latin typeface="IPAゴシック" pitchFamily="49" charset="-128"/>
              <a:ea typeface="IPAゴシック" pitchFamily="49" charset="-128"/>
            </a:endParaRPr>
          </a:p>
        </p:txBody>
      </p:sp>
      <p:sp>
        <p:nvSpPr>
          <p:cNvPr id="64" name="正方形/長方形 85"/>
          <p:cNvSpPr>
            <a:spLocks noChangeArrowheads="1"/>
          </p:cNvSpPr>
          <p:nvPr/>
        </p:nvSpPr>
        <p:spPr bwMode="auto">
          <a:xfrm>
            <a:off x="4707131" y="3756188"/>
            <a:ext cx="37594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algn="ctr"/>
            <a:r>
              <a:rPr lang="en-US" altLang="ja-JP" sz="2400" dirty="0">
                <a:solidFill>
                  <a:srgbClr val="000000"/>
                </a:solidFill>
                <a:latin typeface="IPAゴシック" pitchFamily="49" charset="-128"/>
                <a:ea typeface="IPAゴシック" pitchFamily="49" charset="-128"/>
              </a:rPr>
              <a:t>0</a:t>
            </a:r>
            <a:endParaRPr lang="ja-JP" altLang="en-US" sz="2400" dirty="0">
              <a:solidFill>
                <a:srgbClr val="000000"/>
              </a:solidFill>
              <a:latin typeface="IPAゴシック" pitchFamily="49" charset="-128"/>
              <a:ea typeface="IPAゴシック" pitchFamily="49" charset="-128"/>
            </a:endParaRPr>
          </a:p>
        </p:txBody>
      </p:sp>
      <p:sp>
        <p:nvSpPr>
          <p:cNvPr id="68" name="テキスト ボックス 38"/>
          <p:cNvSpPr txBox="1">
            <a:spLocks noChangeArrowheads="1"/>
          </p:cNvSpPr>
          <p:nvPr/>
        </p:nvSpPr>
        <p:spPr bwMode="auto">
          <a:xfrm>
            <a:off x="468312" y="620713"/>
            <a:ext cx="835216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9pPr>
          </a:lstStyle>
          <a:p>
            <a:r>
              <a:rPr lang="en-US" altLang="ja-JP" sz="3200" dirty="0" smtClean="0">
                <a:latin typeface="IPAゴシック" pitchFamily="49" charset="-128"/>
                <a:ea typeface="IPAゴシック" pitchFamily="49" charset="-128"/>
              </a:rPr>
              <a:t>4.3 </a:t>
            </a:r>
            <a:r>
              <a:rPr lang="ja-JP" altLang="en-US" sz="2800" dirty="0" err="1" smtClean="0">
                <a:latin typeface="IPAゴシック" pitchFamily="49" charset="-128"/>
                <a:ea typeface="IPAゴシック" pitchFamily="49" charset="-128"/>
              </a:rPr>
              <a:t>ｰ</a:t>
            </a:r>
            <a:r>
              <a:rPr lang="ja-JP" altLang="en-US" sz="2800" dirty="0" smtClean="0">
                <a:latin typeface="IPAゴシック" pitchFamily="49" charset="-128"/>
                <a:ea typeface="IPAゴシック" pitchFamily="49" charset="-128"/>
              </a:rPr>
              <a:t>②ネットワーク</a:t>
            </a:r>
            <a:r>
              <a:rPr lang="ja-JP" altLang="en-US" sz="2800" dirty="0" smtClean="0">
                <a:latin typeface="IPA Pゴシック" pitchFamily="50" charset="-128"/>
                <a:ea typeface="IPA Pゴシック" pitchFamily="50" charset="-128"/>
              </a:rPr>
              <a:t>の直径、半径、平均値の計算</a:t>
            </a:r>
            <a:r>
              <a:rPr lang="en-US" altLang="ja-JP" sz="2800" dirty="0" smtClean="0">
                <a:latin typeface="IPAゴシック" pitchFamily="49" charset="-128"/>
                <a:ea typeface="IPAゴシック" pitchFamily="49" charset="-128"/>
              </a:rPr>
              <a:t>-</a:t>
            </a:r>
            <a:r>
              <a:rPr lang="en-US" altLang="ja-JP" sz="3200" dirty="0" smtClean="0">
                <a:latin typeface="IPAゴシック" pitchFamily="49" charset="-128"/>
                <a:ea typeface="IPAゴシック" pitchFamily="49" charset="-128"/>
              </a:rPr>
              <a:t> </a:t>
            </a:r>
            <a:endParaRPr lang="ja-JP" altLang="en-US" sz="3200" dirty="0">
              <a:latin typeface="IPAゴシック" pitchFamily="49" charset="-128"/>
              <a:ea typeface="IPAゴシック" pitchFamily="49" charset="-128"/>
            </a:endParaRPr>
          </a:p>
        </p:txBody>
      </p:sp>
      <p:sp>
        <p:nvSpPr>
          <p:cNvPr id="67" name="Rectangle 6"/>
          <p:cNvSpPr>
            <a:spLocks noGrp="1" noChangeArrowheads="1"/>
          </p:cNvSpPr>
          <p:nvPr>
            <p:ph type="ftr" sz="quarter" idx="4294967295"/>
          </p:nvPr>
        </p:nvSpPr>
        <p:spPr>
          <a:xfrm>
            <a:off x="-23307" y="6480720"/>
            <a:ext cx="8651063" cy="260648"/>
          </a:xfrm>
          <a:prstGeom prst="rect">
            <a:avLst/>
          </a:prstGeom>
          <a:ln/>
        </p:spPr>
        <p:txBody>
          <a:bodyPr/>
          <a:lstStyle>
            <a:lvl1pPr algn="l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ja-JP" altLang="en-US" sz="1100" dirty="0" smtClean="0"/>
              <a:t>修正版</a:t>
            </a:r>
            <a:r>
              <a:rPr lang="en-US" altLang="ja-JP" sz="1100" dirty="0" smtClean="0"/>
              <a:t>BA</a:t>
            </a:r>
            <a:r>
              <a:rPr lang="ja-JP" altLang="en-US" sz="1100" dirty="0" smtClean="0"/>
              <a:t>モデルで生成したネットワークのスケールフリー性判定計算実験　　　卒業演習発表会　　　田中勇歩（谷聖一研究室）</a:t>
            </a:r>
            <a:endParaRPr lang="ja-JP" altLang="en-US" sz="1100" dirty="0"/>
          </a:p>
        </p:txBody>
      </p:sp>
      <p:grpSp>
        <p:nvGrpSpPr>
          <p:cNvPr id="66" name="グループ化 65"/>
          <p:cNvGrpSpPr/>
          <p:nvPr/>
        </p:nvGrpSpPr>
        <p:grpSpPr>
          <a:xfrm>
            <a:off x="5408044" y="5458418"/>
            <a:ext cx="3268412" cy="892000"/>
            <a:chOff x="4903988" y="5458418"/>
            <a:chExt cx="3268412" cy="892000"/>
          </a:xfrm>
        </p:grpSpPr>
        <p:sp>
          <p:nvSpPr>
            <p:cNvPr id="74" name="角丸四角形 73"/>
            <p:cNvSpPr/>
            <p:nvPr/>
          </p:nvSpPr>
          <p:spPr bwMode="auto">
            <a:xfrm>
              <a:off x="4903988" y="5458418"/>
              <a:ext cx="3268412" cy="892000"/>
            </a:xfrm>
            <a:prstGeom prst="round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sz="1600"/>
            </a:p>
          </p:txBody>
        </p:sp>
        <p:sp>
          <p:nvSpPr>
            <p:cNvPr id="75" name="円/楕円 74"/>
            <p:cNvSpPr/>
            <p:nvPr/>
          </p:nvSpPr>
          <p:spPr bwMode="auto">
            <a:xfrm>
              <a:off x="5120010" y="5520213"/>
              <a:ext cx="348108" cy="349388"/>
            </a:xfrm>
            <a:prstGeom prst="ellipse">
              <a:avLst/>
            </a:prstGeom>
            <a:gradFill flip="none" rotWithShape="1">
              <a:gsLst>
                <a:gs pos="0">
                  <a:srgbClr val="00B050">
                    <a:tint val="66000"/>
                    <a:satMod val="160000"/>
                  </a:srgbClr>
                </a:gs>
                <a:gs pos="50000">
                  <a:srgbClr val="00B050">
                    <a:tint val="44500"/>
                    <a:satMod val="160000"/>
                  </a:srgbClr>
                </a:gs>
                <a:gs pos="100000">
                  <a:srgbClr val="00B050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sz="1600" dirty="0"/>
            </a:p>
          </p:txBody>
        </p:sp>
        <p:sp>
          <p:nvSpPr>
            <p:cNvPr id="76" name="正方形/長方形 39"/>
            <p:cNvSpPr>
              <a:spLocks noChangeArrowheads="1"/>
            </p:cNvSpPr>
            <p:nvPr/>
          </p:nvSpPr>
          <p:spPr bwMode="auto">
            <a:xfrm>
              <a:off x="5630444" y="5477284"/>
              <a:ext cx="1709881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r>
                <a:rPr lang="ja-JP" altLang="en-US" sz="2000" dirty="0" smtClean="0">
                  <a:latin typeface="IPAゴシック" pitchFamily="49" charset="-128"/>
                  <a:ea typeface="IPAゴシック" pitchFamily="49" charset="-128"/>
                </a:rPr>
                <a:t>：現在の頂点</a:t>
              </a:r>
              <a:endParaRPr lang="en-US" altLang="ja-JP" sz="2000" dirty="0">
                <a:latin typeface="IPAゴシック" pitchFamily="49" charset="-128"/>
                <a:ea typeface="IPAゴシック" pitchFamily="49" charset="-128"/>
              </a:endParaRPr>
            </a:p>
          </p:txBody>
        </p:sp>
        <p:sp>
          <p:nvSpPr>
            <p:cNvPr id="77" name="円/楕円 76"/>
            <p:cNvSpPr/>
            <p:nvPr/>
          </p:nvSpPr>
          <p:spPr bwMode="auto">
            <a:xfrm>
              <a:off x="5120010" y="5931997"/>
              <a:ext cx="348108" cy="349388"/>
            </a:xfrm>
            <a:prstGeom prst="ellipse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sz="1600" dirty="0"/>
            </a:p>
          </p:txBody>
        </p:sp>
        <p:sp>
          <p:nvSpPr>
            <p:cNvPr id="78" name="正方形/長方形 39"/>
            <p:cNvSpPr>
              <a:spLocks noChangeArrowheads="1"/>
            </p:cNvSpPr>
            <p:nvPr/>
          </p:nvSpPr>
          <p:spPr bwMode="auto">
            <a:xfrm>
              <a:off x="5630444" y="5889068"/>
              <a:ext cx="231812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r>
                <a:rPr lang="ja-JP" altLang="en-US" sz="2000" dirty="0" smtClean="0">
                  <a:latin typeface="IPAゴシック" pitchFamily="49" charset="-128"/>
                  <a:ea typeface="IPAゴシック" pitchFamily="49" charset="-128"/>
                </a:rPr>
                <a:t>：</a:t>
              </a:r>
              <a:r>
                <a:rPr lang="ja-JP" altLang="en-US" sz="2000" dirty="0" smtClean="0">
                  <a:latin typeface="IPA Pゴシック" pitchFamily="50" charset="-128"/>
                  <a:ea typeface="IPA Pゴシック" pitchFamily="50" charset="-128"/>
                </a:rPr>
                <a:t>調査済みの頂点</a:t>
              </a:r>
              <a:endParaRPr lang="en-US" altLang="ja-JP" sz="2000" dirty="0">
                <a:latin typeface="IPAゴシック" pitchFamily="49" charset="-128"/>
                <a:ea typeface="IPAゴシック" pitchFamily="49" charset="-128"/>
              </a:endParaRPr>
            </a:p>
          </p:txBody>
        </p:sp>
      </p:grpSp>
      <p:sp>
        <p:nvSpPr>
          <p:cNvPr id="80" name="正方形/長方形 29"/>
          <p:cNvSpPr>
            <a:spLocks noChangeArrowheads="1"/>
          </p:cNvSpPr>
          <p:nvPr/>
        </p:nvSpPr>
        <p:spPr bwMode="auto">
          <a:xfrm>
            <a:off x="468313" y="1412776"/>
            <a:ext cx="316758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ja-JP" altLang="en-US" sz="2400" u="sng" dirty="0">
                <a:latin typeface="IPAゴシック" pitchFamily="49" charset="-128"/>
                <a:ea typeface="IPAゴシック" pitchFamily="49" charset="-128"/>
              </a:rPr>
              <a:t>頂点</a:t>
            </a:r>
            <a:r>
              <a:rPr lang="ja-JP" altLang="en-US" sz="2400" u="sng" dirty="0" smtClean="0">
                <a:latin typeface="IPAゴシック" pitchFamily="49" charset="-128"/>
                <a:ea typeface="IPAゴシック" pitchFamily="49" charset="-128"/>
              </a:rPr>
              <a:t>の</a:t>
            </a:r>
            <a:r>
              <a:rPr lang="en-US" altLang="ja-JP" sz="2400" u="sng" dirty="0">
                <a:latin typeface="IPA Pゴシック" pitchFamily="50" charset="-128"/>
                <a:ea typeface="IPA Pゴシック" pitchFamily="50" charset="-128"/>
              </a:rPr>
              <a:t>eccentricity</a:t>
            </a:r>
            <a:endParaRPr lang="en-US" altLang="ja-JP" sz="2400" u="sng" dirty="0" smtClean="0">
              <a:latin typeface="IPAゴシック" pitchFamily="49" charset="-128"/>
              <a:ea typeface="IPAゴシック" pitchFamily="49" charset="-128"/>
            </a:endParaRPr>
          </a:p>
        </p:txBody>
      </p:sp>
      <p:sp>
        <p:nvSpPr>
          <p:cNvPr id="61" name="スライド番号プレースホルダー 6"/>
          <p:cNvSpPr>
            <a:spLocks noGrp="1"/>
          </p:cNvSpPr>
          <p:nvPr>
            <p:ph type="sldNum" sz="quarter" idx="12"/>
          </p:nvPr>
        </p:nvSpPr>
        <p:spPr bwMode="auto">
          <a:xfrm>
            <a:off x="8234063" y="6453188"/>
            <a:ext cx="874441" cy="4048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B4DD223-A1D0-4DE8-AFD0-D99F82140F00}" type="slidenum">
              <a:rPr lang="ja-JP" altLang="en-US" smtClean="0">
                <a:solidFill>
                  <a:schemeClr val="bg1"/>
                </a:solidFill>
                <a:latin typeface="IPAゴシック" pitchFamily="49" charset="-128"/>
                <a:ea typeface="IPAゴシック" pitchFamily="49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47</a:t>
            </a:fld>
            <a:r>
              <a:rPr lang="en-US" altLang="ja-JP" dirty="0" smtClean="0">
                <a:solidFill>
                  <a:schemeClr val="bg1"/>
                </a:solidFill>
                <a:latin typeface="IPAゴシック" pitchFamily="49" charset="-128"/>
                <a:ea typeface="IPAゴシック" pitchFamily="49" charset="-128"/>
              </a:rPr>
              <a:t>/78</a:t>
            </a:r>
            <a:endParaRPr lang="ja-JP" altLang="en-US" dirty="0">
              <a:solidFill>
                <a:schemeClr val="bg1"/>
              </a:solidFill>
              <a:latin typeface="IPAゴシック" pitchFamily="49" charset="-128"/>
              <a:ea typeface="IPAゴシック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01386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直線コネクタ 16"/>
          <p:cNvCxnSpPr>
            <a:stCxn id="15" idx="7"/>
            <a:endCxn id="31" idx="0"/>
          </p:cNvCxnSpPr>
          <p:nvPr/>
        </p:nvCxnSpPr>
        <p:spPr>
          <a:xfrm flipH="1">
            <a:off x="4586018" y="1915457"/>
            <a:ext cx="1787871" cy="138283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9" name="グループ化 48"/>
          <p:cNvGrpSpPr/>
          <p:nvPr/>
        </p:nvGrpSpPr>
        <p:grpSpPr>
          <a:xfrm>
            <a:off x="5940152" y="1844824"/>
            <a:ext cx="508154" cy="482311"/>
            <a:chOff x="2430091" y="4670296"/>
            <a:chExt cx="571838" cy="542756"/>
          </a:xfrm>
        </p:grpSpPr>
        <p:sp>
          <p:nvSpPr>
            <p:cNvPr id="15" name="円/楕円 14"/>
            <p:cNvSpPr/>
            <p:nvPr/>
          </p:nvSpPr>
          <p:spPr>
            <a:xfrm>
              <a:off x="2430091" y="4670296"/>
              <a:ext cx="571838" cy="542756"/>
            </a:xfrm>
            <a:prstGeom prst="ellipse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sz="2400"/>
            </a:p>
          </p:txBody>
        </p:sp>
        <p:sp>
          <p:nvSpPr>
            <p:cNvPr id="20" name="正方形/長方形 19"/>
            <p:cNvSpPr>
              <a:spLocks noChangeArrowheads="1"/>
            </p:cNvSpPr>
            <p:nvPr/>
          </p:nvSpPr>
          <p:spPr bwMode="auto">
            <a:xfrm>
              <a:off x="2535208" y="4683273"/>
              <a:ext cx="361605" cy="519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pPr algn="ctr"/>
              <a:r>
                <a:rPr lang="en-US" altLang="ja-JP" sz="2400" dirty="0" smtClean="0">
                  <a:latin typeface="IPAゴシック" pitchFamily="49" charset="-128"/>
                  <a:ea typeface="IPAゴシック" pitchFamily="49" charset="-128"/>
                </a:rPr>
                <a:t>3</a:t>
              </a:r>
              <a:endParaRPr lang="en-US" altLang="ja-JP" sz="2400" dirty="0">
                <a:latin typeface="IPAゴシック" pitchFamily="49" charset="-128"/>
                <a:ea typeface="IPAゴシック" pitchFamily="49" charset="-128"/>
              </a:endParaRPr>
            </a:p>
          </p:txBody>
        </p:sp>
      </p:grpSp>
      <p:grpSp>
        <p:nvGrpSpPr>
          <p:cNvPr id="8" name="グループ化 7"/>
          <p:cNvGrpSpPr/>
          <p:nvPr/>
        </p:nvGrpSpPr>
        <p:grpSpPr>
          <a:xfrm>
            <a:off x="5430130" y="4776420"/>
            <a:ext cx="510022" cy="484083"/>
            <a:chOff x="2917836" y="2565124"/>
            <a:chExt cx="573940" cy="544750"/>
          </a:xfrm>
        </p:grpSpPr>
        <p:sp>
          <p:nvSpPr>
            <p:cNvPr id="14" name="円/楕円 13"/>
            <p:cNvSpPr/>
            <p:nvPr/>
          </p:nvSpPr>
          <p:spPr>
            <a:xfrm>
              <a:off x="2917836" y="2565124"/>
              <a:ext cx="573940" cy="544750"/>
            </a:xfrm>
            <a:prstGeom prst="ellipse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sz="2400"/>
            </a:p>
          </p:txBody>
        </p:sp>
        <p:sp>
          <p:nvSpPr>
            <p:cNvPr id="21" name="正方形/長方形 20"/>
            <p:cNvSpPr>
              <a:spLocks noChangeArrowheads="1"/>
            </p:cNvSpPr>
            <p:nvPr/>
          </p:nvSpPr>
          <p:spPr bwMode="auto">
            <a:xfrm>
              <a:off x="3025055" y="2576104"/>
              <a:ext cx="361605" cy="5195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pPr algn="ctr"/>
              <a:r>
                <a:rPr lang="en-US" altLang="ja-JP" sz="2400" dirty="0">
                  <a:latin typeface="IPAゴシック" pitchFamily="49" charset="-128"/>
                  <a:ea typeface="IPAゴシック" pitchFamily="49" charset="-128"/>
                </a:rPr>
                <a:t>5</a:t>
              </a:r>
            </a:p>
          </p:txBody>
        </p:sp>
      </p:grpSp>
      <p:grpSp>
        <p:nvGrpSpPr>
          <p:cNvPr id="46" name="グループ化 45"/>
          <p:cNvGrpSpPr/>
          <p:nvPr/>
        </p:nvGrpSpPr>
        <p:grpSpPr>
          <a:xfrm>
            <a:off x="7440409" y="3284984"/>
            <a:ext cx="508154" cy="484083"/>
            <a:chOff x="6029310" y="4524631"/>
            <a:chExt cx="571838" cy="544750"/>
          </a:xfrm>
        </p:grpSpPr>
        <p:sp>
          <p:nvSpPr>
            <p:cNvPr id="19" name="円/楕円 18"/>
            <p:cNvSpPr/>
            <p:nvPr/>
          </p:nvSpPr>
          <p:spPr>
            <a:xfrm>
              <a:off x="6029310" y="4524631"/>
              <a:ext cx="571838" cy="544750"/>
            </a:xfrm>
            <a:prstGeom prst="ellipse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sz="2400"/>
            </a:p>
          </p:txBody>
        </p:sp>
        <p:sp>
          <p:nvSpPr>
            <p:cNvPr id="22" name="正方形/長方形 21"/>
            <p:cNvSpPr>
              <a:spLocks noChangeArrowheads="1"/>
            </p:cNvSpPr>
            <p:nvPr/>
          </p:nvSpPr>
          <p:spPr bwMode="auto">
            <a:xfrm>
              <a:off x="6134427" y="4535611"/>
              <a:ext cx="361605" cy="5195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pPr algn="ctr"/>
              <a:r>
                <a:rPr lang="en-US" altLang="ja-JP" sz="2400" dirty="0">
                  <a:latin typeface="IPAゴシック" pitchFamily="49" charset="-128"/>
                  <a:ea typeface="IPAゴシック" pitchFamily="49" charset="-128"/>
                </a:rPr>
                <a:t>9</a:t>
              </a:r>
            </a:p>
          </p:txBody>
        </p:sp>
      </p:grpSp>
      <p:grpSp>
        <p:nvGrpSpPr>
          <p:cNvPr id="48" name="グループ化 47"/>
          <p:cNvGrpSpPr/>
          <p:nvPr/>
        </p:nvGrpSpPr>
        <p:grpSpPr>
          <a:xfrm>
            <a:off x="1471558" y="5063077"/>
            <a:ext cx="508154" cy="482311"/>
            <a:chOff x="3880711" y="5033463"/>
            <a:chExt cx="571838" cy="542756"/>
          </a:xfrm>
        </p:grpSpPr>
        <p:sp>
          <p:nvSpPr>
            <p:cNvPr id="16" name="円/楕円 15"/>
            <p:cNvSpPr/>
            <p:nvPr/>
          </p:nvSpPr>
          <p:spPr>
            <a:xfrm>
              <a:off x="3880711" y="5033463"/>
              <a:ext cx="571838" cy="542756"/>
            </a:xfrm>
            <a:prstGeom prst="ellipse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sz="2400"/>
            </a:p>
          </p:txBody>
        </p:sp>
        <p:sp>
          <p:nvSpPr>
            <p:cNvPr id="23" name="正方形/長方形 22"/>
            <p:cNvSpPr>
              <a:spLocks noChangeArrowheads="1"/>
            </p:cNvSpPr>
            <p:nvPr/>
          </p:nvSpPr>
          <p:spPr bwMode="auto">
            <a:xfrm>
              <a:off x="3985828" y="5042448"/>
              <a:ext cx="361605" cy="519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pPr algn="ctr"/>
              <a:r>
                <a:rPr lang="en-US" altLang="ja-JP" sz="2400">
                  <a:latin typeface="IPAゴシック" pitchFamily="49" charset="-128"/>
                  <a:ea typeface="IPAゴシック" pitchFamily="49" charset="-128"/>
                </a:rPr>
                <a:t>7</a:t>
              </a:r>
            </a:p>
          </p:txBody>
        </p:sp>
      </p:grpSp>
      <p:grpSp>
        <p:nvGrpSpPr>
          <p:cNvPr id="47" name="グループ化 46"/>
          <p:cNvGrpSpPr/>
          <p:nvPr/>
        </p:nvGrpSpPr>
        <p:grpSpPr>
          <a:xfrm>
            <a:off x="3851920" y="4437112"/>
            <a:ext cx="508154" cy="482311"/>
            <a:chOff x="5026489" y="4941674"/>
            <a:chExt cx="571838" cy="542756"/>
          </a:xfrm>
        </p:grpSpPr>
        <p:sp>
          <p:nvSpPr>
            <p:cNvPr id="18" name="円/楕円 17"/>
            <p:cNvSpPr/>
            <p:nvPr/>
          </p:nvSpPr>
          <p:spPr>
            <a:xfrm>
              <a:off x="5026489" y="4941674"/>
              <a:ext cx="571838" cy="542756"/>
            </a:xfrm>
            <a:prstGeom prst="ellipse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sz="2400"/>
            </a:p>
          </p:txBody>
        </p:sp>
        <p:sp>
          <p:nvSpPr>
            <p:cNvPr id="24" name="正方形/長方形 23"/>
            <p:cNvSpPr>
              <a:spLocks noChangeArrowheads="1"/>
            </p:cNvSpPr>
            <p:nvPr/>
          </p:nvSpPr>
          <p:spPr bwMode="auto">
            <a:xfrm>
              <a:off x="5131607" y="4954648"/>
              <a:ext cx="361605" cy="519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pPr algn="ctr"/>
              <a:r>
                <a:rPr lang="en-US" altLang="ja-JP" sz="2400">
                  <a:latin typeface="IPAゴシック" pitchFamily="49" charset="-128"/>
                  <a:ea typeface="IPAゴシック" pitchFamily="49" charset="-128"/>
                </a:rPr>
                <a:t>8</a:t>
              </a:r>
            </a:p>
          </p:txBody>
        </p:sp>
      </p:grpSp>
      <p:cxnSp>
        <p:nvCxnSpPr>
          <p:cNvPr id="28" name="直線コネクタ 27"/>
          <p:cNvCxnSpPr>
            <a:stCxn id="26" idx="2"/>
            <a:endCxn id="25" idx="6"/>
          </p:cNvCxnSpPr>
          <p:nvPr/>
        </p:nvCxnSpPr>
        <p:spPr>
          <a:xfrm flipH="1">
            <a:off x="2125596" y="3527913"/>
            <a:ext cx="2206343" cy="228841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0" name="グループ化 49"/>
          <p:cNvGrpSpPr/>
          <p:nvPr/>
        </p:nvGrpSpPr>
        <p:grpSpPr>
          <a:xfrm>
            <a:off x="4331939" y="3286757"/>
            <a:ext cx="508154" cy="482311"/>
            <a:chOff x="4242314" y="3564831"/>
            <a:chExt cx="571838" cy="542756"/>
          </a:xfrm>
        </p:grpSpPr>
        <p:sp>
          <p:nvSpPr>
            <p:cNvPr id="26" name="円/楕円 25"/>
            <p:cNvSpPr/>
            <p:nvPr/>
          </p:nvSpPr>
          <p:spPr>
            <a:xfrm>
              <a:off x="4242314" y="3564831"/>
              <a:ext cx="571838" cy="542756"/>
            </a:xfrm>
            <a:prstGeom prst="ellipse">
              <a:avLst/>
            </a:prstGeom>
            <a:gradFill flip="none" rotWithShape="1">
              <a:gsLst>
                <a:gs pos="0">
                  <a:srgbClr val="00B050">
                    <a:tint val="66000"/>
                    <a:satMod val="160000"/>
                  </a:srgbClr>
                </a:gs>
                <a:gs pos="50000">
                  <a:srgbClr val="00B050">
                    <a:tint val="44500"/>
                    <a:satMod val="160000"/>
                  </a:srgbClr>
                </a:gs>
                <a:gs pos="100000">
                  <a:srgbClr val="00B050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sz="2400"/>
            </a:p>
          </p:txBody>
        </p:sp>
        <p:sp>
          <p:nvSpPr>
            <p:cNvPr id="31" name="正方形/長方形 30"/>
            <p:cNvSpPr>
              <a:spLocks noChangeArrowheads="1"/>
            </p:cNvSpPr>
            <p:nvPr/>
          </p:nvSpPr>
          <p:spPr bwMode="auto">
            <a:xfrm>
              <a:off x="4347433" y="3577806"/>
              <a:ext cx="361605" cy="519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pPr algn="ctr"/>
              <a:r>
                <a:rPr lang="en-US" altLang="ja-JP" sz="2400" dirty="0">
                  <a:latin typeface="IPAゴシック" pitchFamily="49" charset="-128"/>
                  <a:ea typeface="IPAゴシック" pitchFamily="49" charset="-128"/>
                </a:rPr>
                <a:t>0</a:t>
              </a:r>
            </a:p>
          </p:txBody>
        </p:sp>
      </p:grpSp>
      <p:grpSp>
        <p:nvGrpSpPr>
          <p:cNvPr id="4" name="グループ化 3"/>
          <p:cNvGrpSpPr/>
          <p:nvPr/>
        </p:nvGrpSpPr>
        <p:grpSpPr>
          <a:xfrm>
            <a:off x="1617442" y="3515598"/>
            <a:ext cx="508154" cy="482311"/>
            <a:chOff x="2430091" y="3564831"/>
            <a:chExt cx="571838" cy="542756"/>
          </a:xfrm>
        </p:grpSpPr>
        <p:sp>
          <p:nvSpPr>
            <p:cNvPr id="25" name="円/楕円 24"/>
            <p:cNvSpPr/>
            <p:nvPr/>
          </p:nvSpPr>
          <p:spPr>
            <a:xfrm>
              <a:off x="2430091" y="3564831"/>
              <a:ext cx="571838" cy="542756"/>
            </a:xfrm>
            <a:prstGeom prst="ellipse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sz="2400"/>
            </a:p>
          </p:txBody>
        </p:sp>
        <p:sp>
          <p:nvSpPr>
            <p:cNvPr id="32" name="正方形/長方形 31"/>
            <p:cNvSpPr>
              <a:spLocks noChangeArrowheads="1"/>
            </p:cNvSpPr>
            <p:nvPr/>
          </p:nvSpPr>
          <p:spPr bwMode="auto">
            <a:xfrm>
              <a:off x="2535208" y="3575812"/>
              <a:ext cx="361605" cy="519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pPr algn="ctr"/>
              <a:r>
                <a:rPr lang="en-US" altLang="ja-JP" sz="2400" dirty="0" smtClean="0">
                  <a:latin typeface="IPAゴシック" pitchFamily="49" charset="-128"/>
                  <a:ea typeface="IPAゴシック" pitchFamily="49" charset="-128"/>
                </a:rPr>
                <a:t>1</a:t>
              </a:r>
              <a:endParaRPr lang="en-US" altLang="ja-JP" sz="2400" dirty="0">
                <a:latin typeface="IPAゴシック" pitchFamily="49" charset="-128"/>
                <a:ea typeface="IPAゴシック" pitchFamily="49" charset="-128"/>
              </a:endParaRPr>
            </a:p>
          </p:txBody>
        </p:sp>
      </p:grpSp>
      <p:grpSp>
        <p:nvGrpSpPr>
          <p:cNvPr id="44" name="グループ化 43"/>
          <p:cNvGrpSpPr/>
          <p:nvPr/>
        </p:nvGrpSpPr>
        <p:grpSpPr>
          <a:xfrm>
            <a:off x="971600" y="2180378"/>
            <a:ext cx="510022" cy="482311"/>
            <a:chOff x="5238827" y="2736730"/>
            <a:chExt cx="573940" cy="542756"/>
          </a:xfrm>
        </p:grpSpPr>
        <p:sp>
          <p:nvSpPr>
            <p:cNvPr id="30" name="円/楕円 29"/>
            <p:cNvSpPr/>
            <p:nvPr/>
          </p:nvSpPr>
          <p:spPr>
            <a:xfrm>
              <a:off x="5238827" y="2736730"/>
              <a:ext cx="573940" cy="542756"/>
            </a:xfrm>
            <a:prstGeom prst="ellipse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sz="2400"/>
            </a:p>
          </p:txBody>
        </p:sp>
        <p:sp>
          <p:nvSpPr>
            <p:cNvPr id="33" name="正方形/長方形 32"/>
            <p:cNvSpPr>
              <a:spLocks noChangeArrowheads="1"/>
            </p:cNvSpPr>
            <p:nvPr/>
          </p:nvSpPr>
          <p:spPr bwMode="auto">
            <a:xfrm>
              <a:off x="5346046" y="2747710"/>
              <a:ext cx="361605" cy="519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pPr algn="ctr"/>
              <a:r>
                <a:rPr lang="en-US" altLang="ja-JP" sz="2400" dirty="0">
                  <a:latin typeface="IPAゴシック" pitchFamily="49" charset="-128"/>
                  <a:ea typeface="IPAゴシック" pitchFamily="49" charset="-128"/>
                </a:rPr>
                <a:t>4</a:t>
              </a:r>
            </a:p>
          </p:txBody>
        </p:sp>
      </p:grpSp>
      <p:grpSp>
        <p:nvGrpSpPr>
          <p:cNvPr id="43" name="グループ化 42"/>
          <p:cNvGrpSpPr/>
          <p:nvPr/>
        </p:nvGrpSpPr>
        <p:grpSpPr>
          <a:xfrm>
            <a:off x="2699792" y="2586649"/>
            <a:ext cx="508154" cy="482311"/>
            <a:chOff x="4242314" y="2373563"/>
            <a:chExt cx="571838" cy="542756"/>
          </a:xfrm>
        </p:grpSpPr>
        <p:sp>
          <p:nvSpPr>
            <p:cNvPr id="27" name="円/楕円 26"/>
            <p:cNvSpPr/>
            <p:nvPr/>
          </p:nvSpPr>
          <p:spPr>
            <a:xfrm>
              <a:off x="4242314" y="2373563"/>
              <a:ext cx="571838" cy="542756"/>
            </a:xfrm>
            <a:prstGeom prst="ellipse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sz="2400"/>
            </a:p>
          </p:txBody>
        </p:sp>
        <p:sp>
          <p:nvSpPr>
            <p:cNvPr id="34" name="正方形/長方形 33"/>
            <p:cNvSpPr>
              <a:spLocks noChangeArrowheads="1"/>
            </p:cNvSpPr>
            <p:nvPr/>
          </p:nvSpPr>
          <p:spPr bwMode="auto">
            <a:xfrm>
              <a:off x="4347433" y="2384543"/>
              <a:ext cx="361605" cy="519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pPr algn="ctr"/>
              <a:r>
                <a:rPr lang="en-US" altLang="ja-JP" sz="2400" dirty="0">
                  <a:latin typeface="IPAゴシック" pitchFamily="49" charset="-128"/>
                  <a:ea typeface="IPAゴシック" pitchFamily="49" charset="-128"/>
                </a:rPr>
                <a:t>2</a:t>
              </a:r>
            </a:p>
          </p:txBody>
        </p:sp>
      </p:grpSp>
      <p:grpSp>
        <p:nvGrpSpPr>
          <p:cNvPr id="45" name="グループ化 44"/>
          <p:cNvGrpSpPr/>
          <p:nvPr/>
        </p:nvGrpSpPr>
        <p:grpSpPr>
          <a:xfrm>
            <a:off x="6020805" y="3286757"/>
            <a:ext cx="508154" cy="482311"/>
            <a:chOff x="6142837" y="3564831"/>
            <a:chExt cx="571838" cy="542756"/>
          </a:xfrm>
        </p:grpSpPr>
        <p:sp>
          <p:nvSpPr>
            <p:cNvPr id="29" name="円/楕円 28"/>
            <p:cNvSpPr/>
            <p:nvPr/>
          </p:nvSpPr>
          <p:spPr>
            <a:xfrm>
              <a:off x="6142837" y="3564831"/>
              <a:ext cx="571838" cy="542756"/>
            </a:xfrm>
            <a:prstGeom prst="ellipse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sz="2400"/>
            </a:p>
          </p:txBody>
        </p:sp>
        <p:sp>
          <p:nvSpPr>
            <p:cNvPr id="35" name="正方形/長方形 34"/>
            <p:cNvSpPr>
              <a:spLocks noChangeArrowheads="1"/>
            </p:cNvSpPr>
            <p:nvPr/>
          </p:nvSpPr>
          <p:spPr bwMode="auto">
            <a:xfrm>
              <a:off x="6247954" y="3577806"/>
              <a:ext cx="361605" cy="519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pPr algn="ctr"/>
              <a:r>
                <a:rPr lang="en-US" altLang="ja-JP" sz="2400" dirty="0">
                  <a:latin typeface="IPAゴシック" pitchFamily="49" charset="-128"/>
                  <a:ea typeface="IPAゴシック" pitchFamily="49" charset="-128"/>
                </a:rPr>
                <a:t>6</a:t>
              </a:r>
            </a:p>
          </p:txBody>
        </p:sp>
      </p:grpSp>
      <p:cxnSp>
        <p:nvCxnSpPr>
          <p:cNvPr id="36" name="直線コネクタ 35"/>
          <p:cNvCxnSpPr>
            <a:stCxn id="27" idx="3"/>
            <a:endCxn id="25" idx="7"/>
          </p:cNvCxnSpPr>
          <p:nvPr/>
        </p:nvCxnSpPr>
        <p:spPr>
          <a:xfrm flipH="1">
            <a:off x="2051179" y="2998327"/>
            <a:ext cx="723030" cy="587904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線コネクタ 36"/>
          <p:cNvCxnSpPr>
            <a:stCxn id="29" idx="2"/>
            <a:endCxn id="26" idx="6"/>
          </p:cNvCxnSpPr>
          <p:nvPr/>
        </p:nvCxnSpPr>
        <p:spPr>
          <a:xfrm flipH="1">
            <a:off x="4840094" y="3527912"/>
            <a:ext cx="118071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線コネクタ 37"/>
          <p:cNvCxnSpPr>
            <a:stCxn id="30" idx="4"/>
            <a:endCxn id="25" idx="1"/>
          </p:cNvCxnSpPr>
          <p:nvPr/>
        </p:nvCxnSpPr>
        <p:spPr>
          <a:xfrm>
            <a:off x="1226611" y="2662689"/>
            <a:ext cx="465248" cy="92354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線コネクタ 38"/>
          <p:cNvCxnSpPr>
            <a:stCxn id="18" idx="6"/>
            <a:endCxn id="14" idx="2"/>
          </p:cNvCxnSpPr>
          <p:nvPr/>
        </p:nvCxnSpPr>
        <p:spPr>
          <a:xfrm>
            <a:off x="4360074" y="4678268"/>
            <a:ext cx="1070056" cy="34019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線コネクタ 39"/>
          <p:cNvCxnSpPr>
            <a:stCxn id="23" idx="0"/>
            <a:endCxn id="25" idx="4"/>
          </p:cNvCxnSpPr>
          <p:nvPr/>
        </p:nvCxnSpPr>
        <p:spPr>
          <a:xfrm flipV="1">
            <a:off x="1725635" y="3997909"/>
            <a:ext cx="145884" cy="107315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コネクタ 40"/>
          <p:cNvCxnSpPr>
            <a:stCxn id="26" idx="3"/>
            <a:endCxn id="18" idx="0"/>
          </p:cNvCxnSpPr>
          <p:nvPr/>
        </p:nvCxnSpPr>
        <p:spPr>
          <a:xfrm flipH="1">
            <a:off x="4105997" y="3698435"/>
            <a:ext cx="300359" cy="738677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線コネクタ 41"/>
          <p:cNvCxnSpPr>
            <a:stCxn id="29" idx="6"/>
            <a:endCxn id="19" idx="2"/>
          </p:cNvCxnSpPr>
          <p:nvPr/>
        </p:nvCxnSpPr>
        <p:spPr>
          <a:xfrm flipV="1">
            <a:off x="6528959" y="3527025"/>
            <a:ext cx="911450" cy="887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9" name="グループ化 68"/>
          <p:cNvGrpSpPr/>
          <p:nvPr/>
        </p:nvGrpSpPr>
        <p:grpSpPr>
          <a:xfrm>
            <a:off x="7190839" y="4774648"/>
            <a:ext cx="508154" cy="484083"/>
            <a:chOff x="6029310" y="4524631"/>
            <a:chExt cx="571838" cy="544750"/>
          </a:xfrm>
        </p:grpSpPr>
        <p:sp>
          <p:nvSpPr>
            <p:cNvPr id="70" name="円/楕円 69"/>
            <p:cNvSpPr/>
            <p:nvPr/>
          </p:nvSpPr>
          <p:spPr>
            <a:xfrm>
              <a:off x="6029310" y="4524631"/>
              <a:ext cx="571838" cy="544750"/>
            </a:xfrm>
            <a:prstGeom prst="ellipse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sz="2400"/>
            </a:p>
          </p:txBody>
        </p:sp>
        <p:sp>
          <p:nvSpPr>
            <p:cNvPr id="71" name="正方形/長方形 70"/>
            <p:cNvSpPr>
              <a:spLocks noChangeArrowheads="1"/>
            </p:cNvSpPr>
            <p:nvPr/>
          </p:nvSpPr>
          <p:spPr bwMode="auto">
            <a:xfrm>
              <a:off x="6029310" y="4535611"/>
              <a:ext cx="571838" cy="5195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/>
            <a:p>
              <a:pPr algn="ctr"/>
              <a:r>
                <a:rPr lang="en-US" altLang="ja-JP" sz="2400" dirty="0">
                  <a:latin typeface="IPAゴシック" pitchFamily="49" charset="-128"/>
                  <a:ea typeface="IPAゴシック" pitchFamily="49" charset="-128"/>
                </a:rPr>
                <a:t>10</a:t>
              </a:r>
            </a:p>
          </p:txBody>
        </p:sp>
      </p:grpSp>
      <p:cxnSp>
        <p:nvCxnSpPr>
          <p:cNvPr id="72" name="直線コネクタ 71"/>
          <p:cNvCxnSpPr>
            <a:stCxn id="14" idx="6"/>
            <a:endCxn id="70" idx="2"/>
          </p:cNvCxnSpPr>
          <p:nvPr/>
        </p:nvCxnSpPr>
        <p:spPr>
          <a:xfrm flipV="1">
            <a:off x="5940152" y="5016690"/>
            <a:ext cx="1250687" cy="177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正方形/長方形 85"/>
          <p:cNvSpPr>
            <a:spLocks noChangeArrowheads="1"/>
          </p:cNvSpPr>
          <p:nvPr/>
        </p:nvSpPr>
        <p:spPr bwMode="auto">
          <a:xfrm>
            <a:off x="1518254" y="3976275"/>
            <a:ext cx="37594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algn="ctr"/>
            <a:r>
              <a:rPr lang="en-US" altLang="ja-JP" sz="2400" dirty="0" smtClean="0">
                <a:solidFill>
                  <a:srgbClr val="000000"/>
                </a:solidFill>
                <a:latin typeface="IPAゴシック" pitchFamily="49" charset="-128"/>
                <a:ea typeface="IPAゴシック" pitchFamily="49" charset="-128"/>
              </a:rPr>
              <a:t>1</a:t>
            </a:r>
            <a:endParaRPr lang="ja-JP" altLang="en-US" sz="2400" dirty="0">
              <a:solidFill>
                <a:srgbClr val="000000"/>
              </a:solidFill>
              <a:latin typeface="IPAゴシック" pitchFamily="49" charset="-128"/>
              <a:ea typeface="IPAゴシック" pitchFamily="49" charset="-128"/>
            </a:endParaRPr>
          </a:p>
        </p:txBody>
      </p:sp>
      <p:sp>
        <p:nvSpPr>
          <p:cNvPr id="90" name="正方形/長方形 85"/>
          <p:cNvSpPr>
            <a:spLocks noChangeArrowheads="1"/>
          </p:cNvSpPr>
          <p:nvPr/>
        </p:nvSpPr>
        <p:spPr bwMode="auto">
          <a:xfrm>
            <a:off x="3059832" y="3032364"/>
            <a:ext cx="37594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algn="ctr"/>
            <a:r>
              <a:rPr lang="en-US" altLang="ja-JP" sz="2400" dirty="0">
                <a:solidFill>
                  <a:srgbClr val="000000"/>
                </a:solidFill>
                <a:latin typeface="IPAゴシック" pitchFamily="49" charset="-128"/>
                <a:ea typeface="IPAゴシック" pitchFamily="49" charset="-128"/>
              </a:rPr>
              <a:t>2</a:t>
            </a:r>
            <a:endParaRPr lang="ja-JP" altLang="en-US" sz="2400" dirty="0">
              <a:solidFill>
                <a:srgbClr val="000000"/>
              </a:solidFill>
              <a:latin typeface="IPAゴシック" pitchFamily="49" charset="-128"/>
              <a:ea typeface="IPAゴシック" pitchFamily="49" charset="-128"/>
            </a:endParaRPr>
          </a:p>
        </p:txBody>
      </p:sp>
      <p:sp>
        <p:nvSpPr>
          <p:cNvPr id="56" name="正方形/長方形 85"/>
          <p:cNvSpPr>
            <a:spLocks noChangeArrowheads="1"/>
          </p:cNvSpPr>
          <p:nvPr/>
        </p:nvSpPr>
        <p:spPr bwMode="auto">
          <a:xfrm>
            <a:off x="6359448" y="2318021"/>
            <a:ext cx="37594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algn="ctr"/>
            <a:r>
              <a:rPr lang="en-US" altLang="ja-JP" sz="2400" dirty="0" smtClean="0">
                <a:solidFill>
                  <a:srgbClr val="000000"/>
                </a:solidFill>
                <a:latin typeface="IPAゴシック" pitchFamily="49" charset="-128"/>
                <a:ea typeface="IPAゴシック" pitchFamily="49" charset="-128"/>
              </a:rPr>
              <a:t>1</a:t>
            </a:r>
            <a:endParaRPr lang="ja-JP" altLang="en-US" sz="2400" dirty="0">
              <a:solidFill>
                <a:srgbClr val="000000"/>
              </a:solidFill>
              <a:latin typeface="IPAゴシック" pitchFamily="49" charset="-128"/>
              <a:ea typeface="IPAゴシック" pitchFamily="49" charset="-128"/>
            </a:endParaRPr>
          </a:p>
        </p:txBody>
      </p:sp>
      <p:sp>
        <p:nvSpPr>
          <p:cNvPr id="57" name="正方形/長方形 85"/>
          <p:cNvSpPr>
            <a:spLocks noChangeArrowheads="1"/>
          </p:cNvSpPr>
          <p:nvPr/>
        </p:nvSpPr>
        <p:spPr bwMode="auto">
          <a:xfrm>
            <a:off x="1481622" y="2570699"/>
            <a:ext cx="37594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algn="ctr"/>
            <a:r>
              <a:rPr lang="en-US" altLang="ja-JP" sz="2400" dirty="0">
                <a:solidFill>
                  <a:srgbClr val="000000"/>
                </a:solidFill>
                <a:latin typeface="IPAゴシック" pitchFamily="49" charset="-128"/>
                <a:ea typeface="IPAゴシック" pitchFamily="49" charset="-128"/>
              </a:rPr>
              <a:t>2</a:t>
            </a:r>
            <a:endParaRPr lang="ja-JP" altLang="en-US" sz="2400" dirty="0">
              <a:solidFill>
                <a:srgbClr val="000000"/>
              </a:solidFill>
              <a:latin typeface="IPAゴシック" pitchFamily="49" charset="-128"/>
              <a:ea typeface="IPAゴシック" pitchFamily="49" charset="-128"/>
            </a:endParaRPr>
          </a:p>
        </p:txBody>
      </p:sp>
      <p:sp>
        <p:nvSpPr>
          <p:cNvPr id="58" name="正方形/長方形 85"/>
          <p:cNvSpPr>
            <a:spLocks noChangeArrowheads="1"/>
          </p:cNvSpPr>
          <p:nvPr/>
        </p:nvSpPr>
        <p:spPr bwMode="auto">
          <a:xfrm>
            <a:off x="1911778" y="5442599"/>
            <a:ext cx="37594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algn="ctr"/>
            <a:r>
              <a:rPr lang="en-US" altLang="ja-JP" sz="2400" dirty="0">
                <a:solidFill>
                  <a:srgbClr val="000000"/>
                </a:solidFill>
                <a:latin typeface="IPAゴシック" pitchFamily="49" charset="-128"/>
                <a:ea typeface="IPAゴシック" pitchFamily="49" charset="-128"/>
              </a:rPr>
              <a:t>2</a:t>
            </a:r>
            <a:endParaRPr lang="ja-JP" altLang="en-US" sz="2400" dirty="0">
              <a:solidFill>
                <a:srgbClr val="000000"/>
              </a:solidFill>
              <a:latin typeface="IPAゴシック" pitchFamily="49" charset="-128"/>
              <a:ea typeface="IPAゴシック" pitchFamily="49" charset="-128"/>
            </a:endParaRPr>
          </a:p>
        </p:txBody>
      </p:sp>
      <p:sp>
        <p:nvSpPr>
          <p:cNvPr id="59" name="正方形/長方形 85"/>
          <p:cNvSpPr>
            <a:spLocks noChangeArrowheads="1"/>
          </p:cNvSpPr>
          <p:nvPr/>
        </p:nvSpPr>
        <p:spPr bwMode="auto">
          <a:xfrm>
            <a:off x="5868144" y="5018462"/>
            <a:ext cx="37594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algn="ctr"/>
            <a:r>
              <a:rPr lang="en-US" altLang="ja-JP" sz="2400" dirty="0">
                <a:solidFill>
                  <a:srgbClr val="000000"/>
                </a:solidFill>
                <a:latin typeface="IPAゴシック" pitchFamily="49" charset="-128"/>
                <a:ea typeface="IPAゴシック" pitchFamily="49" charset="-128"/>
              </a:rPr>
              <a:t>2</a:t>
            </a:r>
            <a:endParaRPr lang="ja-JP" altLang="en-US" sz="2400" dirty="0">
              <a:solidFill>
                <a:srgbClr val="000000"/>
              </a:solidFill>
              <a:latin typeface="IPAゴシック" pitchFamily="49" charset="-128"/>
              <a:ea typeface="IPAゴシック" pitchFamily="49" charset="-128"/>
            </a:endParaRPr>
          </a:p>
        </p:txBody>
      </p:sp>
      <p:sp>
        <p:nvSpPr>
          <p:cNvPr id="60" name="正方形/長方形 85"/>
          <p:cNvSpPr>
            <a:spLocks noChangeArrowheads="1"/>
          </p:cNvSpPr>
          <p:nvPr/>
        </p:nvSpPr>
        <p:spPr bwMode="auto">
          <a:xfrm>
            <a:off x="7855153" y="3756188"/>
            <a:ext cx="37594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algn="ctr"/>
            <a:r>
              <a:rPr lang="en-US" altLang="ja-JP" sz="2400" dirty="0">
                <a:solidFill>
                  <a:srgbClr val="000000"/>
                </a:solidFill>
                <a:latin typeface="IPAゴシック" pitchFamily="49" charset="-128"/>
                <a:ea typeface="IPAゴシック" pitchFamily="49" charset="-128"/>
              </a:rPr>
              <a:t>2</a:t>
            </a:r>
            <a:endParaRPr lang="ja-JP" altLang="en-US" sz="2400" dirty="0">
              <a:solidFill>
                <a:srgbClr val="000000"/>
              </a:solidFill>
              <a:latin typeface="IPAゴシック" pitchFamily="49" charset="-128"/>
              <a:ea typeface="IPAゴシック" pitchFamily="49" charset="-128"/>
            </a:endParaRPr>
          </a:p>
        </p:txBody>
      </p:sp>
      <p:sp>
        <p:nvSpPr>
          <p:cNvPr id="61" name="正方形/長方形 85"/>
          <p:cNvSpPr>
            <a:spLocks noChangeArrowheads="1"/>
          </p:cNvSpPr>
          <p:nvPr/>
        </p:nvSpPr>
        <p:spPr bwMode="auto">
          <a:xfrm>
            <a:off x="6448306" y="3769068"/>
            <a:ext cx="37594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algn="ctr"/>
            <a:r>
              <a:rPr lang="en-US" altLang="ja-JP" sz="2400" dirty="0" smtClean="0">
                <a:solidFill>
                  <a:srgbClr val="000000"/>
                </a:solidFill>
                <a:latin typeface="IPAゴシック" pitchFamily="49" charset="-128"/>
                <a:ea typeface="IPAゴシック" pitchFamily="49" charset="-128"/>
              </a:rPr>
              <a:t>1</a:t>
            </a:r>
            <a:endParaRPr lang="ja-JP" altLang="en-US" sz="2400" dirty="0">
              <a:solidFill>
                <a:srgbClr val="000000"/>
              </a:solidFill>
              <a:latin typeface="IPAゴシック" pitchFamily="49" charset="-128"/>
              <a:ea typeface="IPAゴシック" pitchFamily="49" charset="-128"/>
            </a:endParaRPr>
          </a:p>
        </p:txBody>
      </p:sp>
      <p:sp>
        <p:nvSpPr>
          <p:cNvPr id="62" name="正方形/長方形 85"/>
          <p:cNvSpPr>
            <a:spLocks noChangeArrowheads="1"/>
          </p:cNvSpPr>
          <p:nvPr/>
        </p:nvSpPr>
        <p:spPr bwMode="auto">
          <a:xfrm>
            <a:off x="4266665" y="4848365"/>
            <a:ext cx="37594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algn="ctr"/>
            <a:r>
              <a:rPr lang="en-US" altLang="ja-JP" sz="2400" dirty="0" smtClean="0">
                <a:solidFill>
                  <a:srgbClr val="000000"/>
                </a:solidFill>
                <a:latin typeface="IPAゴシック" pitchFamily="49" charset="-128"/>
                <a:ea typeface="IPAゴシック" pitchFamily="49" charset="-128"/>
              </a:rPr>
              <a:t>1</a:t>
            </a:r>
            <a:endParaRPr lang="ja-JP" altLang="en-US" sz="2400" dirty="0">
              <a:solidFill>
                <a:srgbClr val="000000"/>
              </a:solidFill>
              <a:latin typeface="IPAゴシック" pitchFamily="49" charset="-128"/>
              <a:ea typeface="IPAゴシック" pitchFamily="49" charset="-128"/>
            </a:endParaRPr>
          </a:p>
        </p:txBody>
      </p:sp>
      <p:sp>
        <p:nvSpPr>
          <p:cNvPr id="63" name="正方形/長方形 85"/>
          <p:cNvSpPr>
            <a:spLocks noChangeArrowheads="1"/>
          </p:cNvSpPr>
          <p:nvPr/>
        </p:nvSpPr>
        <p:spPr bwMode="auto">
          <a:xfrm>
            <a:off x="7652443" y="5018462"/>
            <a:ext cx="37594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algn="ctr"/>
            <a:r>
              <a:rPr lang="en-US" altLang="ja-JP" sz="2400" dirty="0" smtClean="0">
                <a:solidFill>
                  <a:srgbClr val="00B050"/>
                </a:solidFill>
                <a:latin typeface="IPAゴシック" pitchFamily="49" charset="-128"/>
                <a:ea typeface="IPAゴシック" pitchFamily="49" charset="-128"/>
              </a:rPr>
              <a:t>3</a:t>
            </a:r>
            <a:endParaRPr lang="ja-JP" altLang="en-US" sz="2400" dirty="0">
              <a:solidFill>
                <a:srgbClr val="00B050"/>
              </a:solidFill>
              <a:latin typeface="IPAゴシック" pitchFamily="49" charset="-128"/>
              <a:ea typeface="IPAゴシック" pitchFamily="49" charset="-128"/>
            </a:endParaRPr>
          </a:p>
        </p:txBody>
      </p:sp>
      <p:sp>
        <p:nvSpPr>
          <p:cNvPr id="65" name="正方形/長方形 29"/>
          <p:cNvSpPr>
            <a:spLocks noChangeArrowheads="1"/>
          </p:cNvSpPr>
          <p:nvPr/>
        </p:nvSpPr>
        <p:spPr bwMode="auto">
          <a:xfrm>
            <a:off x="468313" y="5810538"/>
            <a:ext cx="398632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ja-JP" altLang="en-US" sz="2400" dirty="0" smtClean="0">
                <a:latin typeface="IPAゴシック" pitchFamily="49" charset="-128"/>
                <a:ea typeface="IPAゴシック" pitchFamily="49" charset="-128"/>
              </a:rPr>
              <a:t>例</a:t>
            </a:r>
            <a:r>
              <a:rPr lang="en-US" altLang="ja-JP" sz="2400" dirty="0" smtClean="0">
                <a:latin typeface="IPAゴシック" pitchFamily="49" charset="-128"/>
                <a:ea typeface="IPAゴシック" pitchFamily="49" charset="-128"/>
              </a:rPr>
              <a:t>.</a:t>
            </a:r>
            <a:r>
              <a:rPr lang="ja-JP" altLang="en-US" sz="2400" dirty="0" smtClean="0">
                <a:latin typeface="IPAゴシック" pitchFamily="49" charset="-128"/>
                <a:ea typeface="IPAゴシック" pitchFamily="49" charset="-128"/>
              </a:rPr>
              <a:t>頂点</a:t>
            </a:r>
            <a:r>
              <a:rPr lang="en-US" altLang="ja-JP" sz="2400" dirty="0">
                <a:latin typeface="IPA Pゴシック" pitchFamily="50" charset="-128"/>
                <a:ea typeface="IPA Pゴシック" pitchFamily="50" charset="-128"/>
              </a:rPr>
              <a:t>0</a:t>
            </a:r>
            <a:r>
              <a:rPr lang="ja-JP" altLang="en-US" sz="2400" dirty="0" smtClean="0">
                <a:latin typeface="IPAゴシック" pitchFamily="49" charset="-128"/>
                <a:ea typeface="IPAゴシック" pitchFamily="49" charset="-128"/>
              </a:rPr>
              <a:t>の</a:t>
            </a:r>
            <a:r>
              <a:rPr lang="en-US" altLang="ja-JP" sz="2400" dirty="0" smtClean="0">
                <a:latin typeface="IPA Pゴシック" pitchFamily="50" charset="-128"/>
                <a:ea typeface="IPA Pゴシック" pitchFamily="50" charset="-128"/>
              </a:rPr>
              <a:t>eccentricity</a:t>
            </a:r>
            <a:r>
              <a:rPr lang="ja-JP" altLang="en-US" sz="2400" dirty="0" smtClean="0">
                <a:latin typeface="IPAゴシック" pitchFamily="49" charset="-128"/>
                <a:ea typeface="IPAゴシック" pitchFamily="49" charset="-128"/>
              </a:rPr>
              <a:t>は</a:t>
            </a:r>
            <a:r>
              <a:rPr lang="en-US" altLang="ja-JP" sz="2400" dirty="0" smtClean="0">
                <a:latin typeface="IPA Pゴシック" pitchFamily="50" charset="-128"/>
                <a:ea typeface="IPA Pゴシック" pitchFamily="50" charset="-128"/>
              </a:rPr>
              <a:t>3</a:t>
            </a:r>
          </a:p>
        </p:txBody>
      </p:sp>
      <p:sp>
        <p:nvSpPr>
          <p:cNvPr id="66" name="正方形/長方形 85"/>
          <p:cNvSpPr>
            <a:spLocks noChangeArrowheads="1"/>
          </p:cNvSpPr>
          <p:nvPr/>
        </p:nvSpPr>
        <p:spPr bwMode="auto">
          <a:xfrm>
            <a:off x="4707131" y="3756188"/>
            <a:ext cx="37594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algn="ctr"/>
            <a:r>
              <a:rPr lang="en-US" altLang="ja-JP" sz="2400" dirty="0">
                <a:solidFill>
                  <a:srgbClr val="000000"/>
                </a:solidFill>
                <a:latin typeface="IPAゴシック" pitchFamily="49" charset="-128"/>
                <a:ea typeface="IPAゴシック" pitchFamily="49" charset="-128"/>
              </a:rPr>
              <a:t>0</a:t>
            </a:r>
            <a:endParaRPr lang="ja-JP" altLang="en-US" sz="2400" dirty="0">
              <a:solidFill>
                <a:srgbClr val="000000"/>
              </a:solidFill>
              <a:latin typeface="IPAゴシック" pitchFamily="49" charset="-128"/>
              <a:ea typeface="IPAゴシック" pitchFamily="49" charset="-128"/>
            </a:endParaRPr>
          </a:p>
        </p:txBody>
      </p:sp>
      <p:sp>
        <p:nvSpPr>
          <p:cNvPr id="73" name="テキスト ボックス 38"/>
          <p:cNvSpPr txBox="1">
            <a:spLocks noChangeArrowheads="1"/>
          </p:cNvSpPr>
          <p:nvPr/>
        </p:nvSpPr>
        <p:spPr bwMode="auto">
          <a:xfrm>
            <a:off x="468312" y="620713"/>
            <a:ext cx="835216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9pPr>
          </a:lstStyle>
          <a:p>
            <a:r>
              <a:rPr lang="en-US" altLang="ja-JP" sz="3200" dirty="0" smtClean="0">
                <a:latin typeface="IPAゴシック" pitchFamily="49" charset="-128"/>
                <a:ea typeface="IPAゴシック" pitchFamily="49" charset="-128"/>
              </a:rPr>
              <a:t>4.3 </a:t>
            </a:r>
            <a:r>
              <a:rPr lang="ja-JP" altLang="en-US" sz="2800" dirty="0" err="1" smtClean="0">
                <a:latin typeface="IPAゴシック" pitchFamily="49" charset="-128"/>
                <a:ea typeface="IPAゴシック" pitchFamily="49" charset="-128"/>
              </a:rPr>
              <a:t>ｰ</a:t>
            </a:r>
            <a:r>
              <a:rPr lang="ja-JP" altLang="en-US" sz="2800" dirty="0" smtClean="0">
                <a:latin typeface="IPAゴシック" pitchFamily="49" charset="-128"/>
                <a:ea typeface="IPAゴシック" pitchFamily="49" charset="-128"/>
              </a:rPr>
              <a:t>②ネットワーク</a:t>
            </a:r>
            <a:r>
              <a:rPr lang="ja-JP" altLang="en-US" sz="2800" dirty="0" smtClean="0">
                <a:latin typeface="IPA Pゴシック" pitchFamily="50" charset="-128"/>
                <a:ea typeface="IPA Pゴシック" pitchFamily="50" charset="-128"/>
              </a:rPr>
              <a:t>の直径、半径、平均値の計算</a:t>
            </a:r>
            <a:r>
              <a:rPr lang="en-US" altLang="ja-JP" sz="2800" dirty="0" smtClean="0">
                <a:latin typeface="IPAゴシック" pitchFamily="49" charset="-128"/>
                <a:ea typeface="IPAゴシック" pitchFamily="49" charset="-128"/>
              </a:rPr>
              <a:t>-</a:t>
            </a:r>
            <a:r>
              <a:rPr lang="en-US" altLang="ja-JP" sz="3200" dirty="0" smtClean="0">
                <a:latin typeface="IPAゴシック" pitchFamily="49" charset="-128"/>
                <a:ea typeface="IPAゴシック" pitchFamily="49" charset="-128"/>
              </a:rPr>
              <a:t> </a:t>
            </a:r>
            <a:endParaRPr lang="ja-JP" altLang="en-US" sz="3200" dirty="0">
              <a:latin typeface="IPAゴシック" pitchFamily="49" charset="-128"/>
              <a:ea typeface="IPAゴシック" pitchFamily="49" charset="-128"/>
            </a:endParaRPr>
          </a:p>
        </p:txBody>
      </p:sp>
      <p:sp>
        <p:nvSpPr>
          <p:cNvPr id="75" name="Rectangle 6"/>
          <p:cNvSpPr>
            <a:spLocks noGrp="1" noChangeArrowheads="1"/>
          </p:cNvSpPr>
          <p:nvPr>
            <p:ph type="ftr" sz="quarter" idx="4294967295"/>
          </p:nvPr>
        </p:nvSpPr>
        <p:spPr>
          <a:xfrm>
            <a:off x="-23307" y="6480720"/>
            <a:ext cx="8651063" cy="260648"/>
          </a:xfrm>
          <a:prstGeom prst="rect">
            <a:avLst/>
          </a:prstGeom>
          <a:ln/>
        </p:spPr>
        <p:txBody>
          <a:bodyPr/>
          <a:lstStyle>
            <a:lvl1pPr algn="l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ja-JP" altLang="en-US" sz="1100" smtClean="0"/>
              <a:t>修正版</a:t>
            </a:r>
            <a:r>
              <a:rPr lang="en-US" altLang="ja-JP" sz="1100" smtClean="0"/>
              <a:t>BA</a:t>
            </a:r>
            <a:r>
              <a:rPr lang="ja-JP" altLang="en-US" sz="1100" smtClean="0"/>
              <a:t>モデルで生成したネットワークのスケールフリー性判定計算実験　　　卒業演習発表会　　　田中勇歩（谷聖一研究室）</a:t>
            </a:r>
            <a:endParaRPr lang="ja-JP" altLang="en-US" sz="1100" dirty="0"/>
          </a:p>
        </p:txBody>
      </p:sp>
      <p:grpSp>
        <p:nvGrpSpPr>
          <p:cNvPr id="68" name="グループ化 67"/>
          <p:cNvGrpSpPr/>
          <p:nvPr/>
        </p:nvGrpSpPr>
        <p:grpSpPr>
          <a:xfrm>
            <a:off x="5408044" y="5458418"/>
            <a:ext cx="3268412" cy="892000"/>
            <a:chOff x="4903988" y="5458418"/>
            <a:chExt cx="3268412" cy="892000"/>
          </a:xfrm>
        </p:grpSpPr>
        <p:sp>
          <p:nvSpPr>
            <p:cNvPr id="76" name="角丸四角形 75"/>
            <p:cNvSpPr/>
            <p:nvPr/>
          </p:nvSpPr>
          <p:spPr bwMode="auto">
            <a:xfrm>
              <a:off x="4903988" y="5458418"/>
              <a:ext cx="3268412" cy="892000"/>
            </a:xfrm>
            <a:prstGeom prst="round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sz="1600"/>
            </a:p>
          </p:txBody>
        </p:sp>
        <p:sp>
          <p:nvSpPr>
            <p:cNvPr id="77" name="円/楕円 76"/>
            <p:cNvSpPr/>
            <p:nvPr/>
          </p:nvSpPr>
          <p:spPr bwMode="auto">
            <a:xfrm>
              <a:off x="5120010" y="5520213"/>
              <a:ext cx="348108" cy="349388"/>
            </a:xfrm>
            <a:prstGeom prst="ellipse">
              <a:avLst/>
            </a:prstGeom>
            <a:gradFill flip="none" rotWithShape="1">
              <a:gsLst>
                <a:gs pos="0">
                  <a:srgbClr val="00B050">
                    <a:tint val="66000"/>
                    <a:satMod val="160000"/>
                  </a:srgbClr>
                </a:gs>
                <a:gs pos="50000">
                  <a:srgbClr val="00B050">
                    <a:tint val="44500"/>
                    <a:satMod val="160000"/>
                  </a:srgbClr>
                </a:gs>
                <a:gs pos="100000">
                  <a:srgbClr val="00B050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sz="1600" dirty="0"/>
            </a:p>
          </p:txBody>
        </p:sp>
        <p:sp>
          <p:nvSpPr>
            <p:cNvPr id="78" name="正方形/長方形 39"/>
            <p:cNvSpPr>
              <a:spLocks noChangeArrowheads="1"/>
            </p:cNvSpPr>
            <p:nvPr/>
          </p:nvSpPr>
          <p:spPr bwMode="auto">
            <a:xfrm>
              <a:off x="5630444" y="5477284"/>
              <a:ext cx="1709881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r>
                <a:rPr lang="ja-JP" altLang="en-US" sz="2000" dirty="0" smtClean="0">
                  <a:latin typeface="IPAゴシック" pitchFamily="49" charset="-128"/>
                  <a:ea typeface="IPAゴシック" pitchFamily="49" charset="-128"/>
                </a:rPr>
                <a:t>：現在の頂点</a:t>
              </a:r>
              <a:endParaRPr lang="en-US" altLang="ja-JP" sz="2000" dirty="0">
                <a:latin typeface="IPAゴシック" pitchFamily="49" charset="-128"/>
                <a:ea typeface="IPAゴシック" pitchFamily="49" charset="-128"/>
              </a:endParaRPr>
            </a:p>
          </p:txBody>
        </p:sp>
        <p:sp>
          <p:nvSpPr>
            <p:cNvPr id="80" name="円/楕円 79"/>
            <p:cNvSpPr/>
            <p:nvPr/>
          </p:nvSpPr>
          <p:spPr bwMode="auto">
            <a:xfrm>
              <a:off x="5120010" y="5931997"/>
              <a:ext cx="348108" cy="349388"/>
            </a:xfrm>
            <a:prstGeom prst="ellipse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sz="1600" dirty="0"/>
            </a:p>
          </p:txBody>
        </p:sp>
        <p:sp>
          <p:nvSpPr>
            <p:cNvPr id="84" name="正方形/長方形 39"/>
            <p:cNvSpPr>
              <a:spLocks noChangeArrowheads="1"/>
            </p:cNvSpPr>
            <p:nvPr/>
          </p:nvSpPr>
          <p:spPr bwMode="auto">
            <a:xfrm>
              <a:off x="5630444" y="5889068"/>
              <a:ext cx="231812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r>
                <a:rPr lang="ja-JP" altLang="en-US" sz="2000" dirty="0" smtClean="0">
                  <a:latin typeface="IPAゴシック" pitchFamily="49" charset="-128"/>
                  <a:ea typeface="IPAゴシック" pitchFamily="49" charset="-128"/>
                </a:rPr>
                <a:t>：</a:t>
              </a:r>
              <a:r>
                <a:rPr lang="ja-JP" altLang="en-US" sz="2000" dirty="0" smtClean="0">
                  <a:latin typeface="IPA Pゴシック" pitchFamily="50" charset="-128"/>
                  <a:ea typeface="IPA Pゴシック" pitchFamily="50" charset="-128"/>
                </a:rPr>
                <a:t>調査済みの頂点</a:t>
              </a:r>
              <a:endParaRPr lang="en-US" altLang="ja-JP" sz="2000" dirty="0">
                <a:latin typeface="IPAゴシック" pitchFamily="49" charset="-128"/>
                <a:ea typeface="IPAゴシック" pitchFamily="49" charset="-128"/>
              </a:endParaRPr>
            </a:p>
          </p:txBody>
        </p:sp>
      </p:grpSp>
      <p:sp>
        <p:nvSpPr>
          <p:cNvPr id="85" name="正方形/長方形 29"/>
          <p:cNvSpPr>
            <a:spLocks noChangeArrowheads="1"/>
          </p:cNvSpPr>
          <p:nvPr/>
        </p:nvSpPr>
        <p:spPr bwMode="auto">
          <a:xfrm>
            <a:off x="468313" y="1412776"/>
            <a:ext cx="316758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ja-JP" altLang="en-US" sz="2400" u="sng" dirty="0">
                <a:latin typeface="IPAゴシック" pitchFamily="49" charset="-128"/>
                <a:ea typeface="IPAゴシック" pitchFamily="49" charset="-128"/>
              </a:rPr>
              <a:t>頂点</a:t>
            </a:r>
            <a:r>
              <a:rPr lang="ja-JP" altLang="en-US" sz="2400" u="sng" dirty="0" smtClean="0">
                <a:latin typeface="IPAゴシック" pitchFamily="49" charset="-128"/>
                <a:ea typeface="IPAゴシック" pitchFamily="49" charset="-128"/>
              </a:rPr>
              <a:t>の</a:t>
            </a:r>
            <a:r>
              <a:rPr lang="en-US" altLang="ja-JP" sz="2400" u="sng" dirty="0">
                <a:latin typeface="IPA Pゴシック" pitchFamily="50" charset="-128"/>
                <a:ea typeface="IPA Pゴシック" pitchFamily="50" charset="-128"/>
              </a:rPr>
              <a:t>eccentricity</a:t>
            </a:r>
            <a:endParaRPr lang="en-US" altLang="ja-JP" sz="2400" u="sng" dirty="0" smtClean="0">
              <a:latin typeface="IPAゴシック" pitchFamily="49" charset="-128"/>
              <a:ea typeface="IPAゴシック" pitchFamily="49" charset="-128"/>
            </a:endParaRPr>
          </a:p>
        </p:txBody>
      </p:sp>
      <p:sp>
        <p:nvSpPr>
          <p:cNvPr id="74" name="スライド番号プレースホルダー 6"/>
          <p:cNvSpPr>
            <a:spLocks noGrp="1"/>
          </p:cNvSpPr>
          <p:nvPr>
            <p:ph type="sldNum" sz="quarter" idx="12"/>
          </p:nvPr>
        </p:nvSpPr>
        <p:spPr bwMode="auto">
          <a:xfrm>
            <a:off x="8234063" y="6453188"/>
            <a:ext cx="874441" cy="4048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B4DD223-A1D0-4DE8-AFD0-D99F82140F00}" type="slidenum">
              <a:rPr lang="ja-JP" altLang="en-US" smtClean="0">
                <a:solidFill>
                  <a:schemeClr val="bg1"/>
                </a:solidFill>
                <a:latin typeface="IPAゴシック" pitchFamily="49" charset="-128"/>
                <a:ea typeface="IPAゴシック" pitchFamily="49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48</a:t>
            </a:fld>
            <a:r>
              <a:rPr lang="en-US" altLang="ja-JP" dirty="0" smtClean="0">
                <a:solidFill>
                  <a:schemeClr val="bg1"/>
                </a:solidFill>
                <a:latin typeface="IPAゴシック" pitchFamily="49" charset="-128"/>
                <a:ea typeface="IPAゴシック" pitchFamily="49" charset="-128"/>
              </a:rPr>
              <a:t>/78</a:t>
            </a:r>
            <a:endParaRPr lang="ja-JP" altLang="en-US" dirty="0">
              <a:solidFill>
                <a:schemeClr val="bg1"/>
              </a:solidFill>
              <a:latin typeface="IPAゴシック" pitchFamily="49" charset="-128"/>
              <a:ea typeface="IPAゴシック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91759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直線コネクタ 16"/>
          <p:cNvCxnSpPr>
            <a:stCxn id="15" idx="7"/>
            <a:endCxn id="31" idx="0"/>
          </p:cNvCxnSpPr>
          <p:nvPr/>
        </p:nvCxnSpPr>
        <p:spPr>
          <a:xfrm flipH="1">
            <a:off x="4586018" y="1915457"/>
            <a:ext cx="1787871" cy="138283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9" name="グループ化 48"/>
          <p:cNvGrpSpPr/>
          <p:nvPr/>
        </p:nvGrpSpPr>
        <p:grpSpPr>
          <a:xfrm>
            <a:off x="5940152" y="1844824"/>
            <a:ext cx="508154" cy="482311"/>
            <a:chOff x="2430091" y="4670296"/>
            <a:chExt cx="571838" cy="542756"/>
          </a:xfrm>
        </p:grpSpPr>
        <p:sp>
          <p:nvSpPr>
            <p:cNvPr id="15" name="円/楕円 14"/>
            <p:cNvSpPr/>
            <p:nvPr/>
          </p:nvSpPr>
          <p:spPr>
            <a:xfrm>
              <a:off x="2430091" y="4670296"/>
              <a:ext cx="571838" cy="542756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sz="2400"/>
            </a:p>
          </p:txBody>
        </p:sp>
        <p:sp>
          <p:nvSpPr>
            <p:cNvPr id="20" name="正方形/長方形 19"/>
            <p:cNvSpPr>
              <a:spLocks noChangeArrowheads="1"/>
            </p:cNvSpPr>
            <p:nvPr/>
          </p:nvSpPr>
          <p:spPr bwMode="auto">
            <a:xfrm>
              <a:off x="2535208" y="4683273"/>
              <a:ext cx="361605" cy="519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pPr algn="ctr"/>
              <a:r>
                <a:rPr lang="en-US" altLang="ja-JP" sz="2400" dirty="0" smtClean="0">
                  <a:latin typeface="IPAゴシック" pitchFamily="49" charset="-128"/>
                  <a:ea typeface="IPAゴシック" pitchFamily="49" charset="-128"/>
                </a:rPr>
                <a:t>3</a:t>
              </a:r>
              <a:endParaRPr lang="en-US" altLang="ja-JP" sz="2400" dirty="0">
                <a:latin typeface="IPAゴシック" pitchFamily="49" charset="-128"/>
                <a:ea typeface="IPAゴシック" pitchFamily="49" charset="-128"/>
              </a:endParaRPr>
            </a:p>
          </p:txBody>
        </p:sp>
      </p:grpSp>
      <p:grpSp>
        <p:nvGrpSpPr>
          <p:cNvPr id="8" name="グループ化 7"/>
          <p:cNvGrpSpPr/>
          <p:nvPr/>
        </p:nvGrpSpPr>
        <p:grpSpPr>
          <a:xfrm>
            <a:off x="5430130" y="4776420"/>
            <a:ext cx="510022" cy="484083"/>
            <a:chOff x="2917836" y="2565124"/>
            <a:chExt cx="573940" cy="544750"/>
          </a:xfrm>
        </p:grpSpPr>
        <p:sp>
          <p:nvSpPr>
            <p:cNvPr id="14" name="円/楕円 13"/>
            <p:cNvSpPr/>
            <p:nvPr/>
          </p:nvSpPr>
          <p:spPr>
            <a:xfrm>
              <a:off x="2917836" y="2565124"/>
              <a:ext cx="573940" cy="544750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sz="2400"/>
            </a:p>
          </p:txBody>
        </p:sp>
        <p:sp>
          <p:nvSpPr>
            <p:cNvPr id="21" name="正方形/長方形 20"/>
            <p:cNvSpPr>
              <a:spLocks noChangeArrowheads="1"/>
            </p:cNvSpPr>
            <p:nvPr/>
          </p:nvSpPr>
          <p:spPr bwMode="auto">
            <a:xfrm>
              <a:off x="3025055" y="2576104"/>
              <a:ext cx="361605" cy="5195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pPr algn="ctr"/>
              <a:r>
                <a:rPr lang="en-US" altLang="ja-JP" sz="2400" dirty="0">
                  <a:latin typeface="IPAゴシック" pitchFamily="49" charset="-128"/>
                  <a:ea typeface="IPAゴシック" pitchFamily="49" charset="-128"/>
                </a:rPr>
                <a:t>5</a:t>
              </a:r>
            </a:p>
          </p:txBody>
        </p:sp>
      </p:grpSp>
      <p:grpSp>
        <p:nvGrpSpPr>
          <p:cNvPr id="46" name="グループ化 45"/>
          <p:cNvGrpSpPr/>
          <p:nvPr/>
        </p:nvGrpSpPr>
        <p:grpSpPr>
          <a:xfrm>
            <a:off x="7440409" y="3284984"/>
            <a:ext cx="508154" cy="484083"/>
            <a:chOff x="6029310" y="4524631"/>
            <a:chExt cx="571838" cy="544750"/>
          </a:xfrm>
        </p:grpSpPr>
        <p:sp>
          <p:nvSpPr>
            <p:cNvPr id="19" name="円/楕円 18"/>
            <p:cNvSpPr/>
            <p:nvPr/>
          </p:nvSpPr>
          <p:spPr>
            <a:xfrm>
              <a:off x="6029310" y="4524631"/>
              <a:ext cx="571838" cy="544750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sz="2400"/>
            </a:p>
          </p:txBody>
        </p:sp>
        <p:sp>
          <p:nvSpPr>
            <p:cNvPr id="22" name="正方形/長方形 21"/>
            <p:cNvSpPr>
              <a:spLocks noChangeArrowheads="1"/>
            </p:cNvSpPr>
            <p:nvPr/>
          </p:nvSpPr>
          <p:spPr bwMode="auto">
            <a:xfrm>
              <a:off x="6134427" y="4535611"/>
              <a:ext cx="361605" cy="5195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pPr algn="ctr"/>
              <a:r>
                <a:rPr lang="en-US" altLang="ja-JP" sz="2400" dirty="0">
                  <a:latin typeface="IPAゴシック" pitchFamily="49" charset="-128"/>
                  <a:ea typeface="IPAゴシック" pitchFamily="49" charset="-128"/>
                </a:rPr>
                <a:t>9</a:t>
              </a:r>
            </a:p>
          </p:txBody>
        </p:sp>
      </p:grpSp>
      <p:grpSp>
        <p:nvGrpSpPr>
          <p:cNvPr id="48" name="グループ化 47"/>
          <p:cNvGrpSpPr/>
          <p:nvPr/>
        </p:nvGrpSpPr>
        <p:grpSpPr>
          <a:xfrm>
            <a:off x="1471558" y="5063077"/>
            <a:ext cx="508154" cy="482311"/>
            <a:chOff x="3880711" y="5033463"/>
            <a:chExt cx="571838" cy="542756"/>
          </a:xfrm>
        </p:grpSpPr>
        <p:sp>
          <p:nvSpPr>
            <p:cNvPr id="16" name="円/楕円 15"/>
            <p:cNvSpPr/>
            <p:nvPr/>
          </p:nvSpPr>
          <p:spPr>
            <a:xfrm>
              <a:off x="3880711" y="5033463"/>
              <a:ext cx="571838" cy="542756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sz="2400"/>
            </a:p>
          </p:txBody>
        </p:sp>
        <p:sp>
          <p:nvSpPr>
            <p:cNvPr id="23" name="正方形/長方形 22"/>
            <p:cNvSpPr>
              <a:spLocks noChangeArrowheads="1"/>
            </p:cNvSpPr>
            <p:nvPr/>
          </p:nvSpPr>
          <p:spPr bwMode="auto">
            <a:xfrm>
              <a:off x="3985828" y="5042448"/>
              <a:ext cx="361605" cy="519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pPr algn="ctr"/>
              <a:r>
                <a:rPr lang="en-US" altLang="ja-JP" sz="2400">
                  <a:latin typeface="IPAゴシック" pitchFamily="49" charset="-128"/>
                  <a:ea typeface="IPAゴシック" pitchFamily="49" charset="-128"/>
                </a:rPr>
                <a:t>7</a:t>
              </a:r>
            </a:p>
          </p:txBody>
        </p:sp>
      </p:grpSp>
      <p:grpSp>
        <p:nvGrpSpPr>
          <p:cNvPr id="47" name="グループ化 46"/>
          <p:cNvGrpSpPr/>
          <p:nvPr/>
        </p:nvGrpSpPr>
        <p:grpSpPr>
          <a:xfrm>
            <a:off x="3851920" y="4437112"/>
            <a:ext cx="508154" cy="482311"/>
            <a:chOff x="5026489" y="4941674"/>
            <a:chExt cx="571838" cy="542756"/>
          </a:xfrm>
        </p:grpSpPr>
        <p:sp>
          <p:nvSpPr>
            <p:cNvPr id="18" name="円/楕円 17"/>
            <p:cNvSpPr/>
            <p:nvPr/>
          </p:nvSpPr>
          <p:spPr>
            <a:xfrm>
              <a:off x="5026489" y="4941674"/>
              <a:ext cx="571838" cy="542756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sz="2400"/>
            </a:p>
          </p:txBody>
        </p:sp>
        <p:sp>
          <p:nvSpPr>
            <p:cNvPr id="24" name="正方形/長方形 23"/>
            <p:cNvSpPr>
              <a:spLocks noChangeArrowheads="1"/>
            </p:cNvSpPr>
            <p:nvPr/>
          </p:nvSpPr>
          <p:spPr bwMode="auto">
            <a:xfrm>
              <a:off x="5131607" y="4954648"/>
              <a:ext cx="361605" cy="519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pPr algn="ctr"/>
              <a:r>
                <a:rPr lang="en-US" altLang="ja-JP" sz="2400">
                  <a:latin typeface="IPAゴシック" pitchFamily="49" charset="-128"/>
                  <a:ea typeface="IPAゴシック" pitchFamily="49" charset="-128"/>
                </a:rPr>
                <a:t>8</a:t>
              </a:r>
            </a:p>
          </p:txBody>
        </p:sp>
      </p:grpSp>
      <p:cxnSp>
        <p:nvCxnSpPr>
          <p:cNvPr id="28" name="直線コネクタ 27"/>
          <p:cNvCxnSpPr>
            <a:stCxn id="26" idx="2"/>
            <a:endCxn id="25" idx="6"/>
          </p:cNvCxnSpPr>
          <p:nvPr/>
        </p:nvCxnSpPr>
        <p:spPr>
          <a:xfrm flipH="1">
            <a:off x="2125596" y="3527913"/>
            <a:ext cx="2206343" cy="228841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0" name="グループ化 49"/>
          <p:cNvGrpSpPr/>
          <p:nvPr/>
        </p:nvGrpSpPr>
        <p:grpSpPr>
          <a:xfrm>
            <a:off x="4331939" y="3286757"/>
            <a:ext cx="508154" cy="482311"/>
            <a:chOff x="4242314" y="3564831"/>
            <a:chExt cx="571838" cy="542756"/>
          </a:xfrm>
        </p:grpSpPr>
        <p:sp>
          <p:nvSpPr>
            <p:cNvPr id="26" name="円/楕円 25"/>
            <p:cNvSpPr/>
            <p:nvPr/>
          </p:nvSpPr>
          <p:spPr>
            <a:xfrm>
              <a:off x="4242314" y="3564831"/>
              <a:ext cx="571838" cy="542756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sz="2400"/>
            </a:p>
          </p:txBody>
        </p:sp>
        <p:sp>
          <p:nvSpPr>
            <p:cNvPr id="31" name="正方形/長方形 30"/>
            <p:cNvSpPr>
              <a:spLocks noChangeArrowheads="1"/>
            </p:cNvSpPr>
            <p:nvPr/>
          </p:nvSpPr>
          <p:spPr bwMode="auto">
            <a:xfrm>
              <a:off x="4347433" y="3577806"/>
              <a:ext cx="361605" cy="519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pPr algn="ctr"/>
              <a:r>
                <a:rPr lang="en-US" altLang="ja-JP" sz="2400" dirty="0">
                  <a:latin typeface="IPAゴシック" pitchFamily="49" charset="-128"/>
                  <a:ea typeface="IPAゴシック" pitchFamily="49" charset="-128"/>
                </a:rPr>
                <a:t>0</a:t>
              </a:r>
            </a:p>
          </p:txBody>
        </p:sp>
      </p:grpSp>
      <p:grpSp>
        <p:nvGrpSpPr>
          <p:cNvPr id="4" name="グループ化 3"/>
          <p:cNvGrpSpPr/>
          <p:nvPr/>
        </p:nvGrpSpPr>
        <p:grpSpPr>
          <a:xfrm>
            <a:off x="1617442" y="3515598"/>
            <a:ext cx="508154" cy="482311"/>
            <a:chOff x="2430091" y="3564831"/>
            <a:chExt cx="571838" cy="542756"/>
          </a:xfrm>
        </p:grpSpPr>
        <p:sp>
          <p:nvSpPr>
            <p:cNvPr id="25" name="円/楕円 24"/>
            <p:cNvSpPr/>
            <p:nvPr/>
          </p:nvSpPr>
          <p:spPr>
            <a:xfrm>
              <a:off x="2430091" y="3564831"/>
              <a:ext cx="571838" cy="542756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sz="2400"/>
            </a:p>
          </p:txBody>
        </p:sp>
        <p:sp>
          <p:nvSpPr>
            <p:cNvPr id="32" name="正方形/長方形 31"/>
            <p:cNvSpPr>
              <a:spLocks noChangeArrowheads="1"/>
            </p:cNvSpPr>
            <p:nvPr/>
          </p:nvSpPr>
          <p:spPr bwMode="auto">
            <a:xfrm>
              <a:off x="2535208" y="3575812"/>
              <a:ext cx="361605" cy="519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pPr algn="ctr"/>
              <a:r>
                <a:rPr lang="en-US" altLang="ja-JP" sz="2400" dirty="0" smtClean="0">
                  <a:latin typeface="IPAゴシック" pitchFamily="49" charset="-128"/>
                  <a:ea typeface="IPAゴシック" pitchFamily="49" charset="-128"/>
                </a:rPr>
                <a:t>1</a:t>
              </a:r>
              <a:endParaRPr lang="en-US" altLang="ja-JP" sz="2400" dirty="0">
                <a:latin typeface="IPAゴシック" pitchFamily="49" charset="-128"/>
                <a:ea typeface="IPAゴシック" pitchFamily="49" charset="-128"/>
              </a:endParaRPr>
            </a:p>
          </p:txBody>
        </p:sp>
      </p:grpSp>
      <p:grpSp>
        <p:nvGrpSpPr>
          <p:cNvPr id="44" name="グループ化 43"/>
          <p:cNvGrpSpPr/>
          <p:nvPr/>
        </p:nvGrpSpPr>
        <p:grpSpPr>
          <a:xfrm>
            <a:off x="971600" y="2180378"/>
            <a:ext cx="510022" cy="482311"/>
            <a:chOff x="5238827" y="2736730"/>
            <a:chExt cx="573940" cy="542756"/>
          </a:xfrm>
        </p:grpSpPr>
        <p:sp>
          <p:nvSpPr>
            <p:cNvPr id="30" name="円/楕円 29"/>
            <p:cNvSpPr/>
            <p:nvPr/>
          </p:nvSpPr>
          <p:spPr>
            <a:xfrm>
              <a:off x="5238827" y="2736730"/>
              <a:ext cx="573940" cy="542756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sz="2400"/>
            </a:p>
          </p:txBody>
        </p:sp>
        <p:sp>
          <p:nvSpPr>
            <p:cNvPr id="33" name="正方形/長方形 32"/>
            <p:cNvSpPr>
              <a:spLocks noChangeArrowheads="1"/>
            </p:cNvSpPr>
            <p:nvPr/>
          </p:nvSpPr>
          <p:spPr bwMode="auto">
            <a:xfrm>
              <a:off x="5346046" y="2747710"/>
              <a:ext cx="361605" cy="519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pPr algn="ctr"/>
              <a:r>
                <a:rPr lang="en-US" altLang="ja-JP" sz="2400" dirty="0">
                  <a:latin typeface="IPAゴシック" pitchFamily="49" charset="-128"/>
                  <a:ea typeface="IPAゴシック" pitchFamily="49" charset="-128"/>
                </a:rPr>
                <a:t>4</a:t>
              </a:r>
            </a:p>
          </p:txBody>
        </p:sp>
      </p:grpSp>
      <p:grpSp>
        <p:nvGrpSpPr>
          <p:cNvPr id="43" name="グループ化 42"/>
          <p:cNvGrpSpPr/>
          <p:nvPr/>
        </p:nvGrpSpPr>
        <p:grpSpPr>
          <a:xfrm>
            <a:off x="2699792" y="2586649"/>
            <a:ext cx="508154" cy="482311"/>
            <a:chOff x="4242314" y="2373563"/>
            <a:chExt cx="571838" cy="542756"/>
          </a:xfrm>
        </p:grpSpPr>
        <p:sp>
          <p:nvSpPr>
            <p:cNvPr id="27" name="円/楕円 26"/>
            <p:cNvSpPr/>
            <p:nvPr/>
          </p:nvSpPr>
          <p:spPr>
            <a:xfrm>
              <a:off x="4242314" y="2373563"/>
              <a:ext cx="571838" cy="542756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sz="2400"/>
            </a:p>
          </p:txBody>
        </p:sp>
        <p:sp>
          <p:nvSpPr>
            <p:cNvPr id="34" name="正方形/長方形 33"/>
            <p:cNvSpPr>
              <a:spLocks noChangeArrowheads="1"/>
            </p:cNvSpPr>
            <p:nvPr/>
          </p:nvSpPr>
          <p:spPr bwMode="auto">
            <a:xfrm>
              <a:off x="4347433" y="2384543"/>
              <a:ext cx="361605" cy="519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pPr algn="ctr"/>
              <a:r>
                <a:rPr lang="en-US" altLang="ja-JP" sz="2400" dirty="0">
                  <a:latin typeface="IPAゴシック" pitchFamily="49" charset="-128"/>
                  <a:ea typeface="IPAゴシック" pitchFamily="49" charset="-128"/>
                </a:rPr>
                <a:t>2</a:t>
              </a:r>
            </a:p>
          </p:txBody>
        </p:sp>
      </p:grpSp>
      <p:grpSp>
        <p:nvGrpSpPr>
          <p:cNvPr id="45" name="グループ化 44"/>
          <p:cNvGrpSpPr/>
          <p:nvPr/>
        </p:nvGrpSpPr>
        <p:grpSpPr>
          <a:xfrm>
            <a:off x="6020805" y="3286757"/>
            <a:ext cx="508154" cy="482311"/>
            <a:chOff x="6142837" y="3564831"/>
            <a:chExt cx="571838" cy="542756"/>
          </a:xfrm>
        </p:grpSpPr>
        <p:sp>
          <p:nvSpPr>
            <p:cNvPr id="29" name="円/楕円 28"/>
            <p:cNvSpPr/>
            <p:nvPr/>
          </p:nvSpPr>
          <p:spPr>
            <a:xfrm>
              <a:off x="6142837" y="3564831"/>
              <a:ext cx="571838" cy="542756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sz="2400"/>
            </a:p>
          </p:txBody>
        </p:sp>
        <p:sp>
          <p:nvSpPr>
            <p:cNvPr id="35" name="正方形/長方形 34"/>
            <p:cNvSpPr>
              <a:spLocks noChangeArrowheads="1"/>
            </p:cNvSpPr>
            <p:nvPr/>
          </p:nvSpPr>
          <p:spPr bwMode="auto">
            <a:xfrm>
              <a:off x="6247954" y="3577806"/>
              <a:ext cx="361605" cy="519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pPr algn="ctr"/>
              <a:r>
                <a:rPr lang="en-US" altLang="ja-JP" sz="2400" dirty="0">
                  <a:latin typeface="IPAゴシック" pitchFamily="49" charset="-128"/>
                  <a:ea typeface="IPAゴシック" pitchFamily="49" charset="-128"/>
                </a:rPr>
                <a:t>6</a:t>
              </a:r>
            </a:p>
          </p:txBody>
        </p:sp>
      </p:grpSp>
      <p:cxnSp>
        <p:nvCxnSpPr>
          <p:cNvPr id="36" name="直線コネクタ 35"/>
          <p:cNvCxnSpPr>
            <a:stCxn id="27" idx="3"/>
            <a:endCxn id="25" idx="7"/>
          </p:cNvCxnSpPr>
          <p:nvPr/>
        </p:nvCxnSpPr>
        <p:spPr>
          <a:xfrm flipH="1">
            <a:off x="2051179" y="2998327"/>
            <a:ext cx="723030" cy="587904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線コネクタ 36"/>
          <p:cNvCxnSpPr>
            <a:stCxn id="29" idx="2"/>
            <a:endCxn id="26" idx="6"/>
          </p:cNvCxnSpPr>
          <p:nvPr/>
        </p:nvCxnSpPr>
        <p:spPr>
          <a:xfrm flipH="1">
            <a:off x="4840094" y="3527912"/>
            <a:ext cx="118071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線コネクタ 37"/>
          <p:cNvCxnSpPr>
            <a:stCxn id="30" idx="4"/>
            <a:endCxn id="25" idx="1"/>
          </p:cNvCxnSpPr>
          <p:nvPr/>
        </p:nvCxnSpPr>
        <p:spPr>
          <a:xfrm>
            <a:off x="1226611" y="2662689"/>
            <a:ext cx="465248" cy="92354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線コネクタ 38"/>
          <p:cNvCxnSpPr>
            <a:stCxn id="18" idx="6"/>
            <a:endCxn id="14" idx="2"/>
          </p:cNvCxnSpPr>
          <p:nvPr/>
        </p:nvCxnSpPr>
        <p:spPr>
          <a:xfrm>
            <a:off x="4360074" y="4678268"/>
            <a:ext cx="1070056" cy="34019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線コネクタ 39"/>
          <p:cNvCxnSpPr>
            <a:stCxn id="23" idx="0"/>
            <a:endCxn id="25" idx="4"/>
          </p:cNvCxnSpPr>
          <p:nvPr/>
        </p:nvCxnSpPr>
        <p:spPr>
          <a:xfrm flipV="1">
            <a:off x="1725635" y="3997909"/>
            <a:ext cx="145884" cy="107315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コネクタ 40"/>
          <p:cNvCxnSpPr>
            <a:stCxn id="26" idx="3"/>
            <a:endCxn id="18" idx="0"/>
          </p:cNvCxnSpPr>
          <p:nvPr/>
        </p:nvCxnSpPr>
        <p:spPr>
          <a:xfrm flipH="1">
            <a:off x="4105997" y="3698435"/>
            <a:ext cx="300359" cy="738677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線コネクタ 41"/>
          <p:cNvCxnSpPr>
            <a:stCxn id="29" idx="6"/>
            <a:endCxn id="19" idx="2"/>
          </p:cNvCxnSpPr>
          <p:nvPr/>
        </p:nvCxnSpPr>
        <p:spPr>
          <a:xfrm flipV="1">
            <a:off x="6528959" y="3527025"/>
            <a:ext cx="911450" cy="887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9" name="グループ化 68"/>
          <p:cNvGrpSpPr/>
          <p:nvPr/>
        </p:nvGrpSpPr>
        <p:grpSpPr>
          <a:xfrm>
            <a:off x="7190839" y="4774648"/>
            <a:ext cx="508154" cy="484083"/>
            <a:chOff x="6029310" y="4524631"/>
            <a:chExt cx="571838" cy="544750"/>
          </a:xfrm>
        </p:grpSpPr>
        <p:sp>
          <p:nvSpPr>
            <p:cNvPr id="70" name="円/楕円 69"/>
            <p:cNvSpPr/>
            <p:nvPr/>
          </p:nvSpPr>
          <p:spPr>
            <a:xfrm>
              <a:off x="6029310" y="4524631"/>
              <a:ext cx="571838" cy="544750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sz="2400"/>
            </a:p>
          </p:txBody>
        </p:sp>
        <p:sp>
          <p:nvSpPr>
            <p:cNvPr id="71" name="正方形/長方形 70"/>
            <p:cNvSpPr>
              <a:spLocks noChangeArrowheads="1"/>
            </p:cNvSpPr>
            <p:nvPr/>
          </p:nvSpPr>
          <p:spPr bwMode="auto">
            <a:xfrm>
              <a:off x="6029310" y="4535611"/>
              <a:ext cx="571838" cy="5195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/>
            <a:p>
              <a:pPr algn="ctr"/>
              <a:r>
                <a:rPr lang="en-US" altLang="ja-JP" sz="2400" dirty="0">
                  <a:latin typeface="IPAゴシック" pitchFamily="49" charset="-128"/>
                  <a:ea typeface="IPAゴシック" pitchFamily="49" charset="-128"/>
                </a:rPr>
                <a:t>10</a:t>
              </a:r>
            </a:p>
          </p:txBody>
        </p:sp>
      </p:grpSp>
      <p:cxnSp>
        <p:nvCxnSpPr>
          <p:cNvPr id="72" name="直線コネクタ 71"/>
          <p:cNvCxnSpPr>
            <a:stCxn id="14" idx="6"/>
            <a:endCxn id="70" idx="2"/>
          </p:cNvCxnSpPr>
          <p:nvPr/>
        </p:nvCxnSpPr>
        <p:spPr>
          <a:xfrm flipV="1">
            <a:off x="5940152" y="5016690"/>
            <a:ext cx="1250687" cy="177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正方形/長方形 85"/>
          <p:cNvSpPr>
            <a:spLocks noChangeArrowheads="1"/>
          </p:cNvSpPr>
          <p:nvPr/>
        </p:nvSpPr>
        <p:spPr bwMode="auto">
          <a:xfrm>
            <a:off x="1518254" y="3976275"/>
            <a:ext cx="37594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algn="ctr"/>
            <a:r>
              <a:rPr lang="en-US" altLang="ja-JP" sz="2400" dirty="0" smtClean="0">
                <a:solidFill>
                  <a:srgbClr val="000000"/>
                </a:solidFill>
                <a:latin typeface="IPAゴシック" pitchFamily="49" charset="-128"/>
                <a:ea typeface="IPAゴシック" pitchFamily="49" charset="-128"/>
              </a:rPr>
              <a:t>4</a:t>
            </a:r>
            <a:endParaRPr lang="ja-JP" altLang="en-US" sz="2400" dirty="0">
              <a:solidFill>
                <a:srgbClr val="000000"/>
              </a:solidFill>
              <a:latin typeface="IPAゴシック" pitchFamily="49" charset="-128"/>
              <a:ea typeface="IPAゴシック" pitchFamily="49" charset="-128"/>
            </a:endParaRPr>
          </a:p>
        </p:txBody>
      </p:sp>
      <p:sp>
        <p:nvSpPr>
          <p:cNvPr id="90" name="正方形/長方形 85"/>
          <p:cNvSpPr>
            <a:spLocks noChangeArrowheads="1"/>
          </p:cNvSpPr>
          <p:nvPr/>
        </p:nvSpPr>
        <p:spPr bwMode="auto">
          <a:xfrm>
            <a:off x="3059832" y="3032364"/>
            <a:ext cx="37594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algn="ctr"/>
            <a:r>
              <a:rPr lang="en-US" altLang="ja-JP" sz="2400" dirty="0" smtClean="0">
                <a:solidFill>
                  <a:srgbClr val="FF0000"/>
                </a:solidFill>
                <a:latin typeface="IPAゴシック" pitchFamily="49" charset="-128"/>
                <a:ea typeface="IPAゴシック" pitchFamily="49" charset="-128"/>
              </a:rPr>
              <a:t>5</a:t>
            </a:r>
            <a:endParaRPr lang="ja-JP" altLang="en-US" sz="2400" dirty="0">
              <a:solidFill>
                <a:srgbClr val="FF0000"/>
              </a:solidFill>
              <a:latin typeface="IPAゴシック" pitchFamily="49" charset="-128"/>
              <a:ea typeface="IPAゴシック" pitchFamily="49" charset="-128"/>
            </a:endParaRPr>
          </a:p>
        </p:txBody>
      </p:sp>
      <p:sp>
        <p:nvSpPr>
          <p:cNvPr id="56" name="正方形/長方形 85"/>
          <p:cNvSpPr>
            <a:spLocks noChangeArrowheads="1"/>
          </p:cNvSpPr>
          <p:nvPr/>
        </p:nvSpPr>
        <p:spPr bwMode="auto">
          <a:xfrm>
            <a:off x="6359448" y="2318021"/>
            <a:ext cx="37594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algn="ctr"/>
            <a:r>
              <a:rPr lang="en-US" altLang="ja-JP" sz="2400" dirty="0" smtClean="0">
                <a:solidFill>
                  <a:srgbClr val="000000"/>
                </a:solidFill>
                <a:latin typeface="IPAゴシック" pitchFamily="49" charset="-128"/>
                <a:ea typeface="IPAゴシック" pitchFamily="49" charset="-128"/>
              </a:rPr>
              <a:t>4</a:t>
            </a:r>
            <a:endParaRPr lang="ja-JP" altLang="en-US" sz="2400" dirty="0">
              <a:solidFill>
                <a:srgbClr val="000000"/>
              </a:solidFill>
              <a:latin typeface="IPAゴシック" pitchFamily="49" charset="-128"/>
              <a:ea typeface="IPAゴシック" pitchFamily="49" charset="-128"/>
            </a:endParaRPr>
          </a:p>
        </p:txBody>
      </p:sp>
      <p:sp>
        <p:nvSpPr>
          <p:cNvPr id="57" name="正方形/長方形 85"/>
          <p:cNvSpPr>
            <a:spLocks noChangeArrowheads="1"/>
          </p:cNvSpPr>
          <p:nvPr/>
        </p:nvSpPr>
        <p:spPr bwMode="auto">
          <a:xfrm>
            <a:off x="1481622" y="2570699"/>
            <a:ext cx="37594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algn="ctr"/>
            <a:r>
              <a:rPr lang="en-US" altLang="ja-JP" sz="2400" dirty="0" smtClean="0">
                <a:solidFill>
                  <a:srgbClr val="FF0000"/>
                </a:solidFill>
                <a:latin typeface="IPAゴシック" pitchFamily="49" charset="-128"/>
                <a:ea typeface="IPAゴシック" pitchFamily="49" charset="-128"/>
              </a:rPr>
              <a:t>5</a:t>
            </a:r>
            <a:endParaRPr lang="ja-JP" altLang="en-US" sz="2400" dirty="0">
              <a:solidFill>
                <a:srgbClr val="FF0000"/>
              </a:solidFill>
              <a:latin typeface="IPAゴシック" pitchFamily="49" charset="-128"/>
              <a:ea typeface="IPAゴシック" pitchFamily="49" charset="-128"/>
            </a:endParaRPr>
          </a:p>
        </p:txBody>
      </p:sp>
      <p:sp>
        <p:nvSpPr>
          <p:cNvPr id="58" name="正方形/長方形 85"/>
          <p:cNvSpPr>
            <a:spLocks noChangeArrowheads="1"/>
          </p:cNvSpPr>
          <p:nvPr/>
        </p:nvSpPr>
        <p:spPr bwMode="auto">
          <a:xfrm>
            <a:off x="1911778" y="5442599"/>
            <a:ext cx="37594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algn="ctr"/>
            <a:r>
              <a:rPr lang="en-US" altLang="ja-JP" sz="2400" dirty="0" smtClean="0">
                <a:solidFill>
                  <a:srgbClr val="FF0000"/>
                </a:solidFill>
                <a:latin typeface="IPAゴシック" pitchFamily="49" charset="-128"/>
                <a:ea typeface="IPAゴシック" pitchFamily="49" charset="-128"/>
              </a:rPr>
              <a:t>5</a:t>
            </a:r>
            <a:endParaRPr lang="ja-JP" altLang="en-US" sz="2400" dirty="0">
              <a:solidFill>
                <a:srgbClr val="FF0000"/>
              </a:solidFill>
              <a:latin typeface="IPAゴシック" pitchFamily="49" charset="-128"/>
              <a:ea typeface="IPAゴシック" pitchFamily="49" charset="-128"/>
            </a:endParaRPr>
          </a:p>
        </p:txBody>
      </p:sp>
      <p:sp>
        <p:nvSpPr>
          <p:cNvPr id="59" name="正方形/長方形 85"/>
          <p:cNvSpPr>
            <a:spLocks noChangeArrowheads="1"/>
          </p:cNvSpPr>
          <p:nvPr/>
        </p:nvSpPr>
        <p:spPr bwMode="auto">
          <a:xfrm>
            <a:off x="5868144" y="5018462"/>
            <a:ext cx="37594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algn="ctr"/>
            <a:r>
              <a:rPr lang="en-US" altLang="ja-JP" sz="2400" dirty="0" smtClean="0">
                <a:solidFill>
                  <a:srgbClr val="000000"/>
                </a:solidFill>
                <a:latin typeface="IPAゴシック" pitchFamily="49" charset="-128"/>
                <a:ea typeface="IPAゴシック" pitchFamily="49" charset="-128"/>
              </a:rPr>
              <a:t>4</a:t>
            </a:r>
            <a:endParaRPr lang="ja-JP" altLang="en-US" sz="2400" dirty="0">
              <a:solidFill>
                <a:srgbClr val="000000"/>
              </a:solidFill>
              <a:latin typeface="IPAゴシック" pitchFamily="49" charset="-128"/>
              <a:ea typeface="IPAゴシック" pitchFamily="49" charset="-128"/>
            </a:endParaRPr>
          </a:p>
        </p:txBody>
      </p:sp>
      <p:sp>
        <p:nvSpPr>
          <p:cNvPr id="60" name="正方形/長方形 85"/>
          <p:cNvSpPr>
            <a:spLocks noChangeArrowheads="1"/>
          </p:cNvSpPr>
          <p:nvPr/>
        </p:nvSpPr>
        <p:spPr bwMode="auto">
          <a:xfrm>
            <a:off x="7855153" y="3756188"/>
            <a:ext cx="37594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algn="ctr"/>
            <a:r>
              <a:rPr lang="en-US" altLang="ja-JP" sz="2400" dirty="0" smtClean="0">
                <a:solidFill>
                  <a:srgbClr val="FF0000"/>
                </a:solidFill>
                <a:latin typeface="IPAゴシック" pitchFamily="49" charset="-128"/>
                <a:ea typeface="IPAゴシック" pitchFamily="49" charset="-128"/>
              </a:rPr>
              <a:t>5</a:t>
            </a:r>
            <a:endParaRPr lang="ja-JP" altLang="en-US" sz="2400" dirty="0">
              <a:solidFill>
                <a:srgbClr val="FF0000"/>
              </a:solidFill>
              <a:latin typeface="IPAゴシック" pitchFamily="49" charset="-128"/>
              <a:ea typeface="IPAゴシック" pitchFamily="49" charset="-128"/>
            </a:endParaRPr>
          </a:p>
        </p:txBody>
      </p:sp>
      <p:sp>
        <p:nvSpPr>
          <p:cNvPr id="61" name="正方形/長方形 85"/>
          <p:cNvSpPr>
            <a:spLocks noChangeArrowheads="1"/>
          </p:cNvSpPr>
          <p:nvPr/>
        </p:nvSpPr>
        <p:spPr bwMode="auto">
          <a:xfrm>
            <a:off x="6448306" y="3769068"/>
            <a:ext cx="37594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algn="ctr"/>
            <a:r>
              <a:rPr lang="en-US" altLang="ja-JP" sz="2400" dirty="0" smtClean="0">
                <a:solidFill>
                  <a:srgbClr val="000000"/>
                </a:solidFill>
                <a:latin typeface="IPAゴシック" pitchFamily="49" charset="-128"/>
                <a:ea typeface="IPAゴシック" pitchFamily="49" charset="-128"/>
              </a:rPr>
              <a:t>4</a:t>
            </a:r>
            <a:endParaRPr lang="ja-JP" altLang="en-US" sz="2400" dirty="0">
              <a:solidFill>
                <a:srgbClr val="000000"/>
              </a:solidFill>
              <a:latin typeface="IPAゴシック" pitchFamily="49" charset="-128"/>
              <a:ea typeface="IPAゴシック" pitchFamily="49" charset="-128"/>
            </a:endParaRPr>
          </a:p>
        </p:txBody>
      </p:sp>
      <p:sp>
        <p:nvSpPr>
          <p:cNvPr id="62" name="正方形/長方形 85"/>
          <p:cNvSpPr>
            <a:spLocks noChangeArrowheads="1"/>
          </p:cNvSpPr>
          <p:nvPr/>
        </p:nvSpPr>
        <p:spPr bwMode="auto">
          <a:xfrm>
            <a:off x="4266665" y="4848365"/>
            <a:ext cx="37594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algn="ctr"/>
            <a:r>
              <a:rPr lang="en-US" altLang="ja-JP" sz="2400" dirty="0" smtClean="0">
                <a:solidFill>
                  <a:srgbClr val="0070C0"/>
                </a:solidFill>
                <a:latin typeface="IPAゴシック" pitchFamily="49" charset="-128"/>
                <a:ea typeface="IPAゴシック" pitchFamily="49" charset="-128"/>
              </a:rPr>
              <a:t>3</a:t>
            </a:r>
            <a:endParaRPr lang="ja-JP" altLang="en-US" sz="2400" dirty="0">
              <a:solidFill>
                <a:srgbClr val="0070C0"/>
              </a:solidFill>
              <a:latin typeface="IPAゴシック" pitchFamily="49" charset="-128"/>
              <a:ea typeface="IPAゴシック" pitchFamily="49" charset="-128"/>
            </a:endParaRPr>
          </a:p>
        </p:txBody>
      </p:sp>
      <p:sp>
        <p:nvSpPr>
          <p:cNvPr id="63" name="正方形/長方形 85"/>
          <p:cNvSpPr>
            <a:spLocks noChangeArrowheads="1"/>
          </p:cNvSpPr>
          <p:nvPr/>
        </p:nvSpPr>
        <p:spPr bwMode="auto">
          <a:xfrm>
            <a:off x="7652443" y="5018462"/>
            <a:ext cx="37594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algn="ctr"/>
            <a:r>
              <a:rPr lang="en-US" altLang="ja-JP" sz="2400" dirty="0" smtClean="0">
                <a:solidFill>
                  <a:srgbClr val="FF0000"/>
                </a:solidFill>
                <a:latin typeface="IPAゴシック" pitchFamily="49" charset="-128"/>
                <a:ea typeface="IPAゴシック" pitchFamily="49" charset="-128"/>
              </a:rPr>
              <a:t>5</a:t>
            </a:r>
            <a:endParaRPr lang="ja-JP" altLang="en-US" sz="2400" dirty="0">
              <a:solidFill>
                <a:srgbClr val="FF0000"/>
              </a:solidFill>
              <a:latin typeface="IPAゴシック" pitchFamily="49" charset="-128"/>
              <a:ea typeface="IPAゴシック" pitchFamily="49" charset="-128"/>
            </a:endParaRPr>
          </a:p>
        </p:txBody>
      </p:sp>
      <p:sp>
        <p:nvSpPr>
          <p:cNvPr id="65" name="正方形/長方形 29"/>
          <p:cNvSpPr>
            <a:spLocks noChangeArrowheads="1"/>
          </p:cNvSpPr>
          <p:nvPr/>
        </p:nvSpPr>
        <p:spPr bwMode="auto">
          <a:xfrm>
            <a:off x="468312" y="5810538"/>
            <a:ext cx="609718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ja-JP" altLang="en-US" sz="2400" dirty="0" smtClean="0">
                <a:latin typeface="IPAゴシック" pitchFamily="49" charset="-128"/>
                <a:ea typeface="IPAゴシック" pitchFamily="49" charset="-128"/>
              </a:rPr>
              <a:t>例</a:t>
            </a:r>
            <a:r>
              <a:rPr lang="en-US" altLang="ja-JP" sz="2400" dirty="0" smtClean="0">
                <a:latin typeface="IPAゴシック" pitchFamily="49" charset="-128"/>
                <a:ea typeface="IPAゴシック" pitchFamily="49" charset="-128"/>
              </a:rPr>
              <a:t>.</a:t>
            </a:r>
            <a:r>
              <a:rPr lang="ja-JP" altLang="en-US" sz="2400" dirty="0" smtClean="0">
                <a:latin typeface="IPA Pゴシック" pitchFamily="50" charset="-128"/>
                <a:ea typeface="IPA Pゴシック" pitchFamily="50" charset="-128"/>
              </a:rPr>
              <a:t>直径</a:t>
            </a:r>
            <a:r>
              <a:rPr lang="en-US" altLang="ja-JP" sz="2400" dirty="0" smtClean="0">
                <a:latin typeface="IPA Pゴシック" pitchFamily="50" charset="-128"/>
                <a:ea typeface="IPA Pゴシック" pitchFamily="50" charset="-128"/>
              </a:rPr>
              <a:t>5</a:t>
            </a:r>
            <a:r>
              <a:rPr lang="ja-JP" altLang="en-US" sz="2400" dirty="0" err="1" smtClean="0">
                <a:latin typeface="IPA Pゴシック" pitchFamily="50" charset="-128"/>
                <a:ea typeface="IPA Pゴシック" pitchFamily="50" charset="-128"/>
              </a:rPr>
              <a:t>、</a:t>
            </a:r>
            <a:r>
              <a:rPr lang="ja-JP" altLang="en-US" sz="2400" dirty="0" smtClean="0">
                <a:latin typeface="IPA Pゴシック" pitchFamily="50" charset="-128"/>
                <a:ea typeface="IPA Pゴシック" pitchFamily="50" charset="-128"/>
              </a:rPr>
              <a:t>半径</a:t>
            </a:r>
            <a:r>
              <a:rPr lang="en-US" altLang="ja-JP" sz="2400" dirty="0" smtClean="0">
                <a:latin typeface="IPA Pゴシック" pitchFamily="50" charset="-128"/>
                <a:ea typeface="IPA Pゴシック" pitchFamily="50" charset="-128"/>
              </a:rPr>
              <a:t>3</a:t>
            </a:r>
            <a:r>
              <a:rPr lang="ja-JP" altLang="en-US" sz="2400" dirty="0" err="1" smtClean="0">
                <a:latin typeface="IPA Pゴシック" pitchFamily="50" charset="-128"/>
                <a:ea typeface="IPA Pゴシック" pitchFamily="50" charset="-128"/>
              </a:rPr>
              <a:t>、</a:t>
            </a:r>
            <a:r>
              <a:rPr lang="en-US" altLang="ja-JP" sz="2400" dirty="0">
                <a:latin typeface="IPA Pゴシック" pitchFamily="50" charset="-128"/>
                <a:ea typeface="IPA Pゴシック" pitchFamily="50" charset="-128"/>
              </a:rPr>
              <a:t> eccentricity</a:t>
            </a:r>
            <a:r>
              <a:rPr lang="ja-JP" altLang="en-US" sz="2400" dirty="0">
                <a:latin typeface="IPA Pゴシック" pitchFamily="50" charset="-128"/>
                <a:ea typeface="IPA Pゴシック" pitchFamily="50" charset="-128"/>
              </a:rPr>
              <a:t>の</a:t>
            </a:r>
            <a:r>
              <a:rPr lang="ja-JP" altLang="en-US" sz="2400" dirty="0" smtClean="0">
                <a:latin typeface="IPA Pゴシック" pitchFamily="50" charset="-128"/>
                <a:ea typeface="IPA Pゴシック" pitchFamily="50" charset="-128"/>
              </a:rPr>
              <a:t>平均値</a:t>
            </a:r>
            <a:r>
              <a:rPr lang="en-US" altLang="ja-JP" sz="2400" dirty="0" smtClean="0">
                <a:latin typeface="IPA Pゴシック" pitchFamily="50" charset="-128"/>
                <a:ea typeface="IPA Pゴシック" pitchFamily="50" charset="-128"/>
              </a:rPr>
              <a:t>4.7</a:t>
            </a:r>
          </a:p>
        </p:txBody>
      </p:sp>
      <p:sp>
        <p:nvSpPr>
          <p:cNvPr id="66" name="正方形/長方形 85"/>
          <p:cNvSpPr>
            <a:spLocks noChangeArrowheads="1"/>
          </p:cNvSpPr>
          <p:nvPr/>
        </p:nvSpPr>
        <p:spPr bwMode="auto">
          <a:xfrm>
            <a:off x="4707131" y="3756188"/>
            <a:ext cx="37594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algn="ctr"/>
            <a:r>
              <a:rPr lang="en-US" altLang="ja-JP" sz="2400" dirty="0" smtClean="0">
                <a:solidFill>
                  <a:srgbClr val="0070C0"/>
                </a:solidFill>
                <a:latin typeface="IPAゴシック" pitchFamily="49" charset="-128"/>
                <a:ea typeface="IPAゴシック" pitchFamily="49" charset="-128"/>
              </a:rPr>
              <a:t>3</a:t>
            </a:r>
            <a:endParaRPr lang="ja-JP" altLang="en-US" sz="2400" dirty="0">
              <a:solidFill>
                <a:srgbClr val="0070C0"/>
              </a:solidFill>
              <a:latin typeface="IPAゴシック" pitchFamily="49" charset="-128"/>
              <a:ea typeface="IPAゴシック" pitchFamily="49" charset="-128"/>
            </a:endParaRPr>
          </a:p>
        </p:txBody>
      </p:sp>
      <p:sp>
        <p:nvSpPr>
          <p:cNvPr id="67" name="正方形/長方形 29"/>
          <p:cNvSpPr>
            <a:spLocks noChangeArrowheads="1"/>
          </p:cNvSpPr>
          <p:nvPr/>
        </p:nvSpPr>
        <p:spPr bwMode="auto">
          <a:xfrm>
            <a:off x="468313" y="1412776"/>
            <a:ext cx="501164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ja-JP" altLang="en-US" sz="2400" u="sng" dirty="0" smtClean="0">
                <a:latin typeface="IPA Pゴシック" pitchFamily="50" charset="-128"/>
                <a:ea typeface="IPA Pゴシック" pitchFamily="50" charset="-128"/>
              </a:rPr>
              <a:t>直径</a:t>
            </a:r>
            <a:r>
              <a:rPr lang="en-US" altLang="ja-JP" sz="2400" u="sng" dirty="0" smtClean="0">
                <a:latin typeface="IPA Pゴシック" pitchFamily="50" charset="-128"/>
                <a:ea typeface="IPA Pゴシック" pitchFamily="50" charset="-128"/>
              </a:rPr>
              <a:t>､</a:t>
            </a:r>
            <a:r>
              <a:rPr lang="ja-JP" altLang="en-US" sz="2400" u="sng" dirty="0" smtClean="0">
                <a:latin typeface="IPA Pゴシック" pitchFamily="50" charset="-128"/>
                <a:ea typeface="IPA Pゴシック" pitchFamily="50" charset="-128"/>
              </a:rPr>
              <a:t>半径、</a:t>
            </a:r>
            <a:r>
              <a:rPr lang="en-US" altLang="ja-JP" sz="2400" u="sng" dirty="0" smtClean="0">
                <a:latin typeface="IPA Pゴシック" pitchFamily="50" charset="-128"/>
                <a:ea typeface="IPA Pゴシック" pitchFamily="50" charset="-128"/>
              </a:rPr>
              <a:t>eccentricity</a:t>
            </a:r>
            <a:r>
              <a:rPr lang="ja-JP" altLang="en-US" sz="2400" u="sng" dirty="0" smtClean="0">
                <a:latin typeface="IPA Pゴシック" pitchFamily="50" charset="-128"/>
                <a:ea typeface="IPA Pゴシック" pitchFamily="50" charset="-128"/>
              </a:rPr>
              <a:t>の</a:t>
            </a:r>
            <a:r>
              <a:rPr lang="ja-JP" altLang="en-US" sz="2400" u="sng" dirty="0">
                <a:latin typeface="IPA Pゴシック" pitchFamily="50" charset="-128"/>
                <a:ea typeface="IPA Pゴシック" pitchFamily="50" charset="-128"/>
              </a:rPr>
              <a:t>平均値</a:t>
            </a:r>
            <a:endParaRPr lang="en-US" altLang="ja-JP" sz="2400" u="sng" dirty="0">
              <a:latin typeface="IPAゴシック" pitchFamily="49" charset="-128"/>
              <a:ea typeface="IPAゴシック" pitchFamily="49" charset="-128"/>
            </a:endParaRPr>
          </a:p>
        </p:txBody>
      </p:sp>
      <p:sp>
        <p:nvSpPr>
          <p:cNvPr id="73" name="テキスト ボックス 38"/>
          <p:cNvSpPr txBox="1">
            <a:spLocks noChangeArrowheads="1"/>
          </p:cNvSpPr>
          <p:nvPr/>
        </p:nvSpPr>
        <p:spPr bwMode="auto">
          <a:xfrm>
            <a:off x="468312" y="620713"/>
            <a:ext cx="835216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9pPr>
          </a:lstStyle>
          <a:p>
            <a:r>
              <a:rPr lang="en-US" altLang="ja-JP" sz="3200" dirty="0" smtClean="0">
                <a:latin typeface="IPAゴシック" pitchFamily="49" charset="-128"/>
                <a:ea typeface="IPAゴシック" pitchFamily="49" charset="-128"/>
              </a:rPr>
              <a:t>4.3 </a:t>
            </a:r>
            <a:r>
              <a:rPr lang="ja-JP" altLang="en-US" sz="2800" dirty="0" err="1" smtClean="0">
                <a:latin typeface="IPAゴシック" pitchFamily="49" charset="-128"/>
                <a:ea typeface="IPAゴシック" pitchFamily="49" charset="-128"/>
              </a:rPr>
              <a:t>ｰ</a:t>
            </a:r>
            <a:r>
              <a:rPr lang="ja-JP" altLang="en-US" sz="2800" dirty="0" smtClean="0">
                <a:latin typeface="IPAゴシック" pitchFamily="49" charset="-128"/>
                <a:ea typeface="IPAゴシック" pitchFamily="49" charset="-128"/>
              </a:rPr>
              <a:t>②ネットワーク</a:t>
            </a:r>
            <a:r>
              <a:rPr lang="ja-JP" altLang="en-US" sz="2800" dirty="0" smtClean="0">
                <a:latin typeface="IPA Pゴシック" pitchFamily="50" charset="-128"/>
                <a:ea typeface="IPA Pゴシック" pitchFamily="50" charset="-128"/>
              </a:rPr>
              <a:t>の直径、半径、平均値の計算</a:t>
            </a:r>
            <a:r>
              <a:rPr lang="en-US" altLang="ja-JP" sz="2800" dirty="0" smtClean="0">
                <a:latin typeface="IPAゴシック" pitchFamily="49" charset="-128"/>
                <a:ea typeface="IPAゴシック" pitchFamily="49" charset="-128"/>
              </a:rPr>
              <a:t>-</a:t>
            </a:r>
            <a:r>
              <a:rPr lang="en-US" altLang="ja-JP" sz="3200" dirty="0" smtClean="0">
                <a:latin typeface="IPAゴシック" pitchFamily="49" charset="-128"/>
                <a:ea typeface="IPAゴシック" pitchFamily="49" charset="-128"/>
              </a:rPr>
              <a:t> </a:t>
            </a:r>
            <a:endParaRPr lang="ja-JP" altLang="en-US" sz="3200" dirty="0">
              <a:latin typeface="IPAゴシック" pitchFamily="49" charset="-128"/>
              <a:ea typeface="IPAゴシック" pitchFamily="49" charset="-128"/>
            </a:endParaRPr>
          </a:p>
        </p:txBody>
      </p:sp>
      <p:sp>
        <p:nvSpPr>
          <p:cNvPr id="74" name="Rectangle 6"/>
          <p:cNvSpPr>
            <a:spLocks noGrp="1" noChangeArrowheads="1"/>
          </p:cNvSpPr>
          <p:nvPr>
            <p:ph type="ftr" sz="quarter" idx="4294967295"/>
          </p:nvPr>
        </p:nvSpPr>
        <p:spPr>
          <a:xfrm>
            <a:off x="-23307" y="6480720"/>
            <a:ext cx="8651063" cy="260648"/>
          </a:xfrm>
          <a:prstGeom prst="rect">
            <a:avLst/>
          </a:prstGeom>
          <a:ln/>
        </p:spPr>
        <p:txBody>
          <a:bodyPr/>
          <a:lstStyle>
            <a:lvl1pPr algn="l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ja-JP" altLang="en-US" sz="1100" dirty="0" smtClean="0"/>
              <a:t>修正版</a:t>
            </a:r>
            <a:r>
              <a:rPr lang="en-US" altLang="ja-JP" sz="1100" dirty="0" smtClean="0"/>
              <a:t>BA</a:t>
            </a:r>
            <a:r>
              <a:rPr lang="ja-JP" altLang="en-US" sz="1100" dirty="0" smtClean="0"/>
              <a:t>モデルで生成したネットワークのスケールフリー性判定計算実験　　　卒業演習発表会　　　田中勇歩（谷聖一研究室）</a:t>
            </a:r>
            <a:endParaRPr lang="ja-JP" altLang="en-US" sz="1100" dirty="0"/>
          </a:p>
        </p:txBody>
      </p:sp>
      <p:sp>
        <p:nvSpPr>
          <p:cNvPr id="64" name="スライド番号プレースホルダー 6"/>
          <p:cNvSpPr>
            <a:spLocks noGrp="1"/>
          </p:cNvSpPr>
          <p:nvPr>
            <p:ph type="sldNum" sz="quarter" idx="12"/>
          </p:nvPr>
        </p:nvSpPr>
        <p:spPr bwMode="auto">
          <a:xfrm>
            <a:off x="8234063" y="6453188"/>
            <a:ext cx="874441" cy="4048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B4DD223-A1D0-4DE8-AFD0-D99F82140F00}" type="slidenum">
              <a:rPr lang="ja-JP" altLang="en-US" smtClean="0">
                <a:solidFill>
                  <a:schemeClr val="bg1"/>
                </a:solidFill>
                <a:latin typeface="IPAゴシック" pitchFamily="49" charset="-128"/>
                <a:ea typeface="IPAゴシック" pitchFamily="49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49</a:t>
            </a:fld>
            <a:r>
              <a:rPr lang="en-US" altLang="ja-JP" dirty="0" smtClean="0">
                <a:solidFill>
                  <a:schemeClr val="bg1"/>
                </a:solidFill>
                <a:latin typeface="IPAゴシック" pitchFamily="49" charset="-128"/>
                <a:ea typeface="IPAゴシック" pitchFamily="49" charset="-128"/>
              </a:rPr>
              <a:t>/78</a:t>
            </a:r>
            <a:endParaRPr lang="ja-JP" altLang="en-US" dirty="0">
              <a:solidFill>
                <a:schemeClr val="bg1"/>
              </a:solidFill>
              <a:latin typeface="IPAゴシック" pitchFamily="49" charset="-128"/>
              <a:ea typeface="IPAゴシック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50482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正方形/長方形 80"/>
          <p:cNvSpPr/>
          <p:nvPr/>
        </p:nvSpPr>
        <p:spPr>
          <a:xfrm>
            <a:off x="468313" y="1363415"/>
            <a:ext cx="8135937" cy="76944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200" u="sng" dirty="0">
                <a:solidFill>
                  <a:prstClr val="black"/>
                </a:solidFill>
                <a:latin typeface="IPAゴシック" pitchFamily="49" charset="-128"/>
                <a:ea typeface="IPAゴシック" pitchFamily="49" charset="-128"/>
              </a:rPr>
              <a:t>ネットワークとは？</a:t>
            </a:r>
            <a:endParaRPr lang="en-US" altLang="ja-JP" sz="2200" u="sng" dirty="0">
              <a:solidFill>
                <a:prstClr val="black"/>
              </a:solidFill>
              <a:latin typeface="IPAゴシック" pitchFamily="49" charset="-128"/>
              <a:ea typeface="IPAゴシック" pitchFamily="49" charset="-128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200" dirty="0">
                <a:latin typeface="IPAゴシック" pitchFamily="49" charset="-128"/>
                <a:ea typeface="IPAゴシック" pitchFamily="49" charset="-128"/>
              </a:rPr>
              <a:t>頂点と枝から</a:t>
            </a:r>
            <a:r>
              <a:rPr lang="ja-JP" altLang="en-US" sz="2200" dirty="0" smtClean="0">
                <a:latin typeface="IPAゴシック" pitchFamily="49" charset="-128"/>
                <a:ea typeface="IPAゴシック" pitchFamily="49" charset="-128"/>
              </a:rPr>
              <a:t>なり</a:t>
            </a:r>
            <a:r>
              <a:rPr lang="en-US" altLang="ja-JP" sz="2200" dirty="0" smtClean="0">
                <a:latin typeface="IPAゴシック" pitchFamily="49" charset="-128"/>
                <a:ea typeface="IPAゴシック" pitchFamily="49" charset="-128"/>
              </a:rPr>
              <a:t>､</a:t>
            </a:r>
            <a:r>
              <a:rPr lang="ja-JP" altLang="en-US" sz="2200" dirty="0" smtClean="0">
                <a:latin typeface="IPAゴシック" pitchFamily="49" charset="-128"/>
                <a:ea typeface="IPAゴシック" pitchFamily="49" charset="-128"/>
              </a:rPr>
              <a:t>流れ</a:t>
            </a:r>
            <a:r>
              <a:rPr lang="ja-JP" altLang="en-US" sz="2200" dirty="0">
                <a:latin typeface="IPAゴシック" pitchFamily="49" charset="-128"/>
                <a:ea typeface="IPAゴシック" pitchFamily="49" charset="-128"/>
              </a:rPr>
              <a:t>があるもの</a:t>
            </a:r>
            <a:endParaRPr lang="en-US" altLang="ja-JP" sz="2200" dirty="0">
              <a:latin typeface="IPAゴシック" pitchFamily="49" charset="-128"/>
              <a:ea typeface="IPAゴシック" pitchFamily="49" charset="-128"/>
            </a:endParaRPr>
          </a:p>
        </p:txBody>
      </p:sp>
      <p:grpSp>
        <p:nvGrpSpPr>
          <p:cNvPr id="2" name="グループ化 1"/>
          <p:cNvGrpSpPr/>
          <p:nvPr/>
        </p:nvGrpSpPr>
        <p:grpSpPr>
          <a:xfrm>
            <a:off x="1030288" y="2348880"/>
            <a:ext cx="7105650" cy="3402013"/>
            <a:chOff x="1030288" y="2298700"/>
            <a:chExt cx="7105650" cy="3402013"/>
          </a:xfrm>
        </p:grpSpPr>
        <p:sp>
          <p:nvSpPr>
            <p:cNvPr id="8194" name="正方形/長方形 2"/>
            <p:cNvSpPr>
              <a:spLocks noChangeArrowheads="1"/>
            </p:cNvSpPr>
            <p:nvPr/>
          </p:nvSpPr>
          <p:spPr bwMode="auto">
            <a:xfrm>
              <a:off x="6985000" y="2597150"/>
              <a:ext cx="1150938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ja-JP" altLang="en-US" sz="2000" dirty="0">
                  <a:solidFill>
                    <a:srgbClr val="000000"/>
                  </a:solidFill>
                  <a:latin typeface="IPAゴシック" pitchFamily="49" charset="-128"/>
                  <a:ea typeface="IPAゴシック" pitchFamily="49" charset="-128"/>
                </a:rPr>
                <a:t>要素：</a:t>
              </a:r>
              <a:r>
                <a:rPr lang="en-US" altLang="ja-JP" sz="2000" dirty="0">
                  <a:solidFill>
                    <a:srgbClr val="000000"/>
                  </a:solidFill>
                  <a:latin typeface="IPAゴシック" pitchFamily="49" charset="-128"/>
                  <a:ea typeface="IPAゴシック" pitchFamily="49" charset="-128"/>
                </a:rPr>
                <a:t>6</a:t>
              </a:r>
              <a:endParaRPr lang="ja-JP" altLang="en-US" sz="2000" dirty="0">
                <a:solidFill>
                  <a:srgbClr val="000000"/>
                </a:solidFill>
                <a:latin typeface="IPAゴシック" pitchFamily="49" charset="-128"/>
                <a:ea typeface="IPAゴシック" pitchFamily="49" charset="-128"/>
              </a:endParaRPr>
            </a:p>
          </p:txBody>
        </p:sp>
        <p:sp>
          <p:nvSpPr>
            <p:cNvPr id="13" name="円/楕円 12"/>
            <p:cNvSpPr/>
            <p:nvPr/>
          </p:nvSpPr>
          <p:spPr>
            <a:xfrm>
              <a:off x="3259138" y="2679700"/>
              <a:ext cx="358775" cy="388938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sz="2400" dirty="0"/>
            </a:p>
          </p:txBody>
        </p:sp>
        <p:sp>
          <p:nvSpPr>
            <p:cNvPr id="19" name="円/楕円 18"/>
            <p:cNvSpPr/>
            <p:nvPr/>
          </p:nvSpPr>
          <p:spPr>
            <a:xfrm>
              <a:off x="7380288" y="2959100"/>
              <a:ext cx="360362" cy="388938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sz="2400" dirty="0"/>
            </a:p>
          </p:txBody>
        </p:sp>
        <p:sp>
          <p:nvSpPr>
            <p:cNvPr id="20" name="円/楕円 19"/>
            <p:cNvSpPr/>
            <p:nvPr/>
          </p:nvSpPr>
          <p:spPr>
            <a:xfrm>
              <a:off x="3935413" y="4533900"/>
              <a:ext cx="358775" cy="390525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sz="2400" dirty="0"/>
            </a:p>
          </p:txBody>
        </p:sp>
        <p:sp>
          <p:nvSpPr>
            <p:cNvPr id="21" name="円/楕円 20"/>
            <p:cNvSpPr/>
            <p:nvPr/>
          </p:nvSpPr>
          <p:spPr>
            <a:xfrm>
              <a:off x="1822450" y="4867275"/>
              <a:ext cx="360363" cy="388938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sz="2400" dirty="0"/>
            </a:p>
          </p:txBody>
        </p:sp>
        <p:sp>
          <p:nvSpPr>
            <p:cNvPr id="22" name="円/楕円 21"/>
            <p:cNvSpPr/>
            <p:nvPr/>
          </p:nvSpPr>
          <p:spPr>
            <a:xfrm>
              <a:off x="6227763" y="3984625"/>
              <a:ext cx="360362" cy="390525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sz="2400" dirty="0"/>
            </a:p>
          </p:txBody>
        </p:sp>
        <p:sp>
          <p:nvSpPr>
            <p:cNvPr id="23" name="円/楕円 22"/>
            <p:cNvSpPr/>
            <p:nvPr/>
          </p:nvSpPr>
          <p:spPr>
            <a:xfrm>
              <a:off x="1438275" y="3594100"/>
              <a:ext cx="360363" cy="390525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sz="2400" dirty="0"/>
            </a:p>
          </p:txBody>
        </p:sp>
        <p:cxnSp>
          <p:nvCxnSpPr>
            <p:cNvPr id="15" name="直線コネクタ 14"/>
            <p:cNvCxnSpPr>
              <a:stCxn id="23" idx="7"/>
              <a:endCxn id="13" idx="2"/>
            </p:cNvCxnSpPr>
            <p:nvPr/>
          </p:nvCxnSpPr>
          <p:spPr>
            <a:xfrm flipV="1">
              <a:off x="1744663" y="2873375"/>
              <a:ext cx="1514475" cy="777875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線コネクタ 25"/>
            <p:cNvCxnSpPr>
              <a:stCxn id="23" idx="4"/>
              <a:endCxn id="21" idx="1"/>
            </p:cNvCxnSpPr>
            <p:nvPr/>
          </p:nvCxnSpPr>
          <p:spPr>
            <a:xfrm>
              <a:off x="1617663" y="3984625"/>
              <a:ext cx="257175" cy="93980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線コネクタ 28"/>
            <p:cNvCxnSpPr>
              <a:stCxn id="23" idx="6"/>
              <a:endCxn id="20" idx="1"/>
            </p:cNvCxnSpPr>
            <p:nvPr/>
          </p:nvCxnSpPr>
          <p:spPr>
            <a:xfrm>
              <a:off x="1798638" y="3789363"/>
              <a:ext cx="2189162" cy="801687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線コネクタ 29"/>
            <p:cNvCxnSpPr>
              <a:stCxn id="21" idx="6"/>
              <a:endCxn id="20" idx="3"/>
            </p:cNvCxnSpPr>
            <p:nvPr/>
          </p:nvCxnSpPr>
          <p:spPr>
            <a:xfrm flipV="1">
              <a:off x="2182813" y="4867275"/>
              <a:ext cx="1804987" cy="193675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線コネクタ 30"/>
            <p:cNvCxnSpPr>
              <a:stCxn id="20" idx="6"/>
              <a:endCxn id="22" idx="3"/>
            </p:cNvCxnSpPr>
            <p:nvPr/>
          </p:nvCxnSpPr>
          <p:spPr>
            <a:xfrm flipV="1">
              <a:off x="4294188" y="4318000"/>
              <a:ext cx="1985962" cy="411163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線コネクタ 31"/>
            <p:cNvCxnSpPr>
              <a:stCxn id="13" idx="6"/>
              <a:endCxn id="22" idx="1"/>
            </p:cNvCxnSpPr>
            <p:nvPr/>
          </p:nvCxnSpPr>
          <p:spPr>
            <a:xfrm>
              <a:off x="3617913" y="2873375"/>
              <a:ext cx="2662237" cy="116840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直線コネクタ 44"/>
            <p:cNvCxnSpPr>
              <a:stCxn id="22" idx="7"/>
              <a:endCxn id="19" idx="3"/>
            </p:cNvCxnSpPr>
            <p:nvPr/>
          </p:nvCxnSpPr>
          <p:spPr>
            <a:xfrm flipV="1">
              <a:off x="6535738" y="3290888"/>
              <a:ext cx="896937" cy="750887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209" name="正方形/長方形 81"/>
            <p:cNvSpPr>
              <a:spLocks noChangeArrowheads="1"/>
            </p:cNvSpPr>
            <p:nvPr/>
          </p:nvSpPr>
          <p:spPr bwMode="auto">
            <a:xfrm>
              <a:off x="3538538" y="4924425"/>
              <a:ext cx="1152525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ja-JP" altLang="en-US" sz="2000" dirty="0">
                  <a:solidFill>
                    <a:srgbClr val="000000"/>
                  </a:solidFill>
                  <a:latin typeface="IPAゴシック" pitchFamily="49" charset="-128"/>
                  <a:ea typeface="IPAゴシック" pitchFamily="49" charset="-128"/>
                </a:rPr>
                <a:t>要素：</a:t>
              </a:r>
              <a:r>
                <a:rPr lang="en-US" altLang="ja-JP" sz="2000" dirty="0">
                  <a:solidFill>
                    <a:srgbClr val="000000"/>
                  </a:solidFill>
                  <a:latin typeface="IPAゴシック" pitchFamily="49" charset="-128"/>
                  <a:ea typeface="IPAゴシック" pitchFamily="49" charset="-128"/>
                </a:rPr>
                <a:t>4</a:t>
              </a:r>
              <a:endParaRPr lang="ja-JP" altLang="en-US" sz="2000" dirty="0">
                <a:solidFill>
                  <a:srgbClr val="000000"/>
                </a:solidFill>
                <a:latin typeface="IPAゴシック" pitchFamily="49" charset="-128"/>
                <a:ea typeface="IPAゴシック" pitchFamily="49" charset="-128"/>
              </a:endParaRPr>
            </a:p>
          </p:txBody>
        </p:sp>
        <p:sp>
          <p:nvSpPr>
            <p:cNvPr id="8210" name="正方形/長方形 82"/>
            <p:cNvSpPr>
              <a:spLocks noChangeArrowheads="1"/>
            </p:cNvSpPr>
            <p:nvPr/>
          </p:nvSpPr>
          <p:spPr bwMode="auto">
            <a:xfrm>
              <a:off x="2862263" y="2298700"/>
              <a:ext cx="1152525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ja-JP" altLang="en-US" sz="2000" dirty="0">
                  <a:solidFill>
                    <a:srgbClr val="000000"/>
                  </a:solidFill>
                  <a:latin typeface="IPAゴシック" pitchFamily="49" charset="-128"/>
                  <a:ea typeface="IPAゴシック" pitchFamily="49" charset="-128"/>
                </a:rPr>
                <a:t>要素：</a:t>
              </a:r>
              <a:r>
                <a:rPr lang="en-US" altLang="ja-JP" sz="2000" dirty="0">
                  <a:solidFill>
                    <a:srgbClr val="000000"/>
                  </a:solidFill>
                  <a:latin typeface="IPAゴシック" pitchFamily="49" charset="-128"/>
                  <a:ea typeface="IPAゴシック" pitchFamily="49" charset="-128"/>
                </a:rPr>
                <a:t>1</a:t>
              </a:r>
              <a:endParaRPr lang="ja-JP" altLang="en-US" sz="2000" dirty="0">
                <a:solidFill>
                  <a:srgbClr val="000000"/>
                </a:solidFill>
                <a:latin typeface="IPAゴシック" pitchFamily="49" charset="-128"/>
                <a:ea typeface="IPAゴシック" pitchFamily="49" charset="-128"/>
              </a:endParaRPr>
            </a:p>
          </p:txBody>
        </p:sp>
        <p:sp>
          <p:nvSpPr>
            <p:cNvPr id="8211" name="正方形/長方形 83"/>
            <p:cNvSpPr>
              <a:spLocks noChangeArrowheads="1"/>
            </p:cNvSpPr>
            <p:nvPr/>
          </p:nvSpPr>
          <p:spPr bwMode="auto">
            <a:xfrm>
              <a:off x="5832475" y="4365625"/>
              <a:ext cx="1150938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ja-JP" altLang="en-US" sz="2000" dirty="0">
                  <a:solidFill>
                    <a:srgbClr val="000000"/>
                  </a:solidFill>
                  <a:latin typeface="IPAゴシック" pitchFamily="49" charset="-128"/>
                  <a:ea typeface="IPAゴシック" pitchFamily="49" charset="-128"/>
                </a:rPr>
                <a:t>要素：</a:t>
              </a:r>
              <a:r>
                <a:rPr lang="en-US" altLang="ja-JP" sz="2000" dirty="0">
                  <a:solidFill>
                    <a:srgbClr val="000000"/>
                  </a:solidFill>
                  <a:latin typeface="IPAゴシック" pitchFamily="49" charset="-128"/>
                  <a:ea typeface="IPAゴシック" pitchFamily="49" charset="-128"/>
                </a:rPr>
                <a:t>5</a:t>
              </a:r>
              <a:endParaRPr lang="ja-JP" altLang="en-US" sz="2000" dirty="0">
                <a:solidFill>
                  <a:srgbClr val="000000"/>
                </a:solidFill>
                <a:latin typeface="IPAゴシック" pitchFamily="49" charset="-128"/>
                <a:ea typeface="IPAゴシック" pitchFamily="49" charset="-128"/>
              </a:endParaRPr>
            </a:p>
          </p:txBody>
        </p:sp>
        <p:sp>
          <p:nvSpPr>
            <p:cNvPr id="8212" name="正方形/長方形 84"/>
            <p:cNvSpPr>
              <a:spLocks noChangeArrowheads="1"/>
            </p:cNvSpPr>
            <p:nvPr/>
          </p:nvSpPr>
          <p:spPr bwMode="auto">
            <a:xfrm>
              <a:off x="1427163" y="5300663"/>
              <a:ext cx="1150937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ja-JP" altLang="en-US" sz="2000" dirty="0">
                  <a:solidFill>
                    <a:srgbClr val="000000"/>
                  </a:solidFill>
                  <a:latin typeface="IPAゴシック" pitchFamily="49" charset="-128"/>
                  <a:ea typeface="IPAゴシック" pitchFamily="49" charset="-128"/>
                </a:rPr>
                <a:t>要素：</a:t>
              </a:r>
              <a:r>
                <a:rPr lang="en-US" altLang="ja-JP" sz="2000" dirty="0">
                  <a:solidFill>
                    <a:srgbClr val="000000"/>
                  </a:solidFill>
                  <a:latin typeface="IPAゴシック" pitchFamily="49" charset="-128"/>
                  <a:ea typeface="IPAゴシック" pitchFamily="49" charset="-128"/>
                </a:rPr>
                <a:t>3</a:t>
              </a:r>
              <a:endParaRPr lang="ja-JP" altLang="en-US" sz="2000" dirty="0">
                <a:solidFill>
                  <a:srgbClr val="000000"/>
                </a:solidFill>
                <a:latin typeface="IPAゴシック" pitchFamily="49" charset="-128"/>
                <a:ea typeface="IPAゴシック" pitchFamily="49" charset="-128"/>
              </a:endParaRPr>
            </a:p>
          </p:txBody>
        </p:sp>
        <p:sp>
          <p:nvSpPr>
            <p:cNvPr id="8213" name="正方形/長方形 85"/>
            <p:cNvSpPr>
              <a:spLocks noChangeArrowheads="1"/>
            </p:cNvSpPr>
            <p:nvPr/>
          </p:nvSpPr>
          <p:spPr bwMode="auto">
            <a:xfrm>
              <a:off x="1030288" y="3213100"/>
              <a:ext cx="1152525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ja-JP" altLang="en-US" sz="2000" dirty="0">
                  <a:solidFill>
                    <a:srgbClr val="000000"/>
                  </a:solidFill>
                  <a:latin typeface="IPAゴシック" pitchFamily="49" charset="-128"/>
                  <a:ea typeface="IPAゴシック" pitchFamily="49" charset="-128"/>
                </a:rPr>
                <a:t>要素：</a:t>
              </a:r>
              <a:r>
                <a:rPr lang="en-US" altLang="ja-JP" sz="2000" dirty="0">
                  <a:solidFill>
                    <a:srgbClr val="000000"/>
                  </a:solidFill>
                  <a:latin typeface="IPAゴシック" pitchFamily="49" charset="-128"/>
                  <a:ea typeface="IPAゴシック" pitchFamily="49" charset="-128"/>
                </a:rPr>
                <a:t>2</a:t>
              </a:r>
              <a:endParaRPr lang="ja-JP" altLang="en-US" sz="2000" dirty="0">
                <a:solidFill>
                  <a:srgbClr val="000000"/>
                </a:solidFill>
                <a:latin typeface="IPAゴシック" pitchFamily="49" charset="-128"/>
                <a:ea typeface="IPAゴシック" pitchFamily="49" charset="-128"/>
              </a:endParaRPr>
            </a:p>
          </p:txBody>
        </p:sp>
      </p:grpSp>
      <p:sp>
        <p:nvSpPr>
          <p:cNvPr id="24" name="正方形/長方形 23"/>
          <p:cNvSpPr/>
          <p:nvPr/>
        </p:nvSpPr>
        <p:spPr>
          <a:xfrm>
            <a:off x="3535363" y="5589588"/>
            <a:ext cx="5384800" cy="646112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ja-JP" altLang="en-US" dirty="0">
                <a:latin typeface="IPAゴシック" pitchFamily="49" charset="-128"/>
                <a:ea typeface="IPAゴシック" pitchFamily="49" charset="-128"/>
              </a:rPr>
              <a:t>頂点：ネットワークを構成する一つ一つの要素</a:t>
            </a:r>
            <a:endParaRPr lang="en-US" altLang="ja-JP" dirty="0">
              <a:latin typeface="IPAゴシック" pitchFamily="49" charset="-128"/>
              <a:ea typeface="IPAゴシック" pitchFamily="49" charset="-128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ja-JP" altLang="en-US" dirty="0">
                <a:latin typeface="IPAゴシック" pitchFamily="49" charset="-128"/>
                <a:ea typeface="IPAゴシック" pitchFamily="49" charset="-128"/>
              </a:rPr>
              <a:t>枝　：頂点と頂点を結ぶ線</a:t>
            </a:r>
            <a:endParaRPr lang="en-US" altLang="ja-JP" dirty="0">
              <a:latin typeface="IPAゴシック" pitchFamily="49" charset="-128"/>
              <a:ea typeface="IPAゴシック" pitchFamily="49" charset="-128"/>
            </a:endParaRPr>
          </a:p>
        </p:txBody>
      </p:sp>
      <p:sp>
        <p:nvSpPr>
          <p:cNvPr id="8216" name="テキスト ボックス 24"/>
          <p:cNvSpPr txBox="1">
            <a:spLocks noChangeArrowheads="1"/>
          </p:cNvSpPr>
          <p:nvPr/>
        </p:nvSpPr>
        <p:spPr bwMode="auto">
          <a:xfrm>
            <a:off x="468313" y="620713"/>
            <a:ext cx="79089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9pPr>
          </a:lstStyle>
          <a:p>
            <a:r>
              <a:rPr lang="en-US" altLang="ja-JP" sz="3200" dirty="0">
                <a:latin typeface="IPAゴシック" pitchFamily="49" charset="-128"/>
                <a:ea typeface="IPAゴシック" pitchFamily="49" charset="-128"/>
              </a:rPr>
              <a:t>1.1 -</a:t>
            </a:r>
            <a:r>
              <a:rPr lang="ja-JP" altLang="en-US" sz="3200" dirty="0">
                <a:latin typeface="IPAゴシック" pitchFamily="49" charset="-128"/>
                <a:ea typeface="IPAゴシック" pitchFamily="49" charset="-128"/>
              </a:rPr>
              <a:t>背景</a:t>
            </a:r>
            <a:r>
              <a:rPr lang="en-US" altLang="ja-JP" sz="3200" dirty="0">
                <a:latin typeface="IPAゴシック" pitchFamily="49" charset="-128"/>
                <a:ea typeface="IPAゴシック" pitchFamily="49" charset="-128"/>
              </a:rPr>
              <a:t>-</a:t>
            </a:r>
            <a:endParaRPr lang="ja-JP" altLang="en-US" sz="3200" dirty="0">
              <a:latin typeface="IPAゴシック" pitchFamily="49" charset="-128"/>
              <a:ea typeface="IPAゴシック" pitchFamily="49" charset="-128"/>
            </a:endParaRPr>
          </a:p>
        </p:txBody>
      </p:sp>
      <p:sp>
        <p:nvSpPr>
          <p:cNvPr id="28" name="Rectangle 6"/>
          <p:cNvSpPr>
            <a:spLocks noGrp="1" noChangeArrowheads="1"/>
          </p:cNvSpPr>
          <p:nvPr>
            <p:ph type="ftr" sz="quarter" idx="4294967295"/>
          </p:nvPr>
        </p:nvSpPr>
        <p:spPr>
          <a:xfrm>
            <a:off x="-23307" y="6480720"/>
            <a:ext cx="8651063" cy="260648"/>
          </a:xfrm>
          <a:prstGeom prst="rect">
            <a:avLst/>
          </a:prstGeom>
          <a:ln/>
        </p:spPr>
        <p:txBody>
          <a:bodyPr/>
          <a:lstStyle>
            <a:lvl1pPr algn="l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ja-JP" altLang="en-US" sz="1100" smtClean="0"/>
              <a:t>修正版</a:t>
            </a:r>
            <a:r>
              <a:rPr lang="en-US" altLang="ja-JP" sz="1100" smtClean="0"/>
              <a:t>BA</a:t>
            </a:r>
            <a:r>
              <a:rPr lang="ja-JP" altLang="en-US" sz="1100" smtClean="0"/>
              <a:t>モデルで生成したネットワークのスケールフリー性判定計算実験　　　卒業演習発表会　　　田中勇歩（谷聖一研究室）</a:t>
            </a:r>
            <a:endParaRPr lang="ja-JP" altLang="en-US" sz="1100" dirty="0"/>
          </a:p>
        </p:txBody>
      </p:sp>
      <p:sp>
        <p:nvSpPr>
          <p:cNvPr id="27" name="スライド番号プレースホルダー 6"/>
          <p:cNvSpPr>
            <a:spLocks noGrp="1"/>
          </p:cNvSpPr>
          <p:nvPr>
            <p:ph type="sldNum" sz="quarter" idx="12"/>
          </p:nvPr>
        </p:nvSpPr>
        <p:spPr bwMode="auto">
          <a:xfrm>
            <a:off x="8234063" y="6453188"/>
            <a:ext cx="874441" cy="4048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B4DD223-A1D0-4DE8-AFD0-D99F82140F00}" type="slidenum">
              <a:rPr lang="ja-JP" altLang="en-US" smtClean="0">
                <a:solidFill>
                  <a:schemeClr val="bg1"/>
                </a:solidFill>
                <a:latin typeface="IPAゴシック" pitchFamily="49" charset="-128"/>
                <a:ea typeface="IPAゴシック" pitchFamily="49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r>
              <a:rPr lang="en-US" altLang="ja-JP" dirty="0" smtClean="0">
                <a:solidFill>
                  <a:schemeClr val="bg1"/>
                </a:solidFill>
                <a:latin typeface="IPAゴシック" pitchFamily="49" charset="-128"/>
                <a:ea typeface="IPAゴシック" pitchFamily="49" charset="-128"/>
              </a:rPr>
              <a:t>/78</a:t>
            </a:r>
            <a:endParaRPr lang="ja-JP" altLang="en-US" dirty="0">
              <a:solidFill>
                <a:schemeClr val="bg1"/>
              </a:solidFill>
              <a:latin typeface="IPAゴシック" pitchFamily="49" charset="-128"/>
              <a:ea typeface="IPAゴシック" pitchFamily="49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テキスト ボックス 38"/>
          <p:cNvSpPr txBox="1">
            <a:spLocks noChangeArrowheads="1"/>
          </p:cNvSpPr>
          <p:nvPr/>
        </p:nvSpPr>
        <p:spPr bwMode="auto">
          <a:xfrm>
            <a:off x="468313" y="620713"/>
            <a:ext cx="80645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9pPr>
          </a:lstStyle>
          <a:p>
            <a:r>
              <a:rPr lang="en-US" altLang="ja-JP" sz="3200" dirty="0" smtClean="0">
                <a:latin typeface="IPAゴシック" pitchFamily="49" charset="-128"/>
                <a:ea typeface="IPAゴシック" pitchFamily="49" charset="-128"/>
              </a:rPr>
              <a:t>4.4 </a:t>
            </a:r>
            <a:r>
              <a:rPr lang="ja-JP" altLang="en-US" sz="3200" dirty="0" err="1" smtClean="0">
                <a:latin typeface="IPAゴシック" pitchFamily="49" charset="-128"/>
                <a:ea typeface="IPAゴシック" pitchFamily="49" charset="-128"/>
              </a:rPr>
              <a:t>ｰ</a:t>
            </a:r>
            <a:r>
              <a:rPr lang="ja-JP" altLang="en-US" sz="3200" dirty="0" smtClean="0">
                <a:latin typeface="IPAゴシック" pitchFamily="49" charset="-128"/>
                <a:ea typeface="IPAゴシック" pitchFamily="49" charset="-128"/>
              </a:rPr>
              <a:t>③</a:t>
            </a:r>
            <a:r>
              <a:rPr lang="ja-JP" altLang="en-US" sz="3200" dirty="0">
                <a:latin typeface="IPAゴシック" pitchFamily="49" charset="-128"/>
                <a:ea typeface="IPAゴシック" pitchFamily="49" charset="-128"/>
              </a:rPr>
              <a:t>次数分布図</a:t>
            </a:r>
            <a:r>
              <a:rPr lang="ja-JP" altLang="en-US" sz="3200" dirty="0" smtClean="0">
                <a:latin typeface="IPAゴシック" pitchFamily="49" charset="-128"/>
                <a:ea typeface="IPAゴシック" pitchFamily="49" charset="-128"/>
              </a:rPr>
              <a:t>の描画方法</a:t>
            </a:r>
            <a:r>
              <a:rPr lang="en-US" altLang="ja-JP" sz="3200" dirty="0" smtClean="0">
                <a:latin typeface="IPAゴシック" pitchFamily="49" charset="-128"/>
                <a:ea typeface="IPAゴシック" pitchFamily="49" charset="-128"/>
              </a:rPr>
              <a:t>- </a:t>
            </a:r>
            <a:endParaRPr lang="ja-JP" altLang="en-US" sz="3200" dirty="0">
              <a:latin typeface="IPAゴシック" pitchFamily="49" charset="-128"/>
              <a:ea typeface="IPAゴシック" pitchFamily="49" charset="-128"/>
            </a:endParaRPr>
          </a:p>
        </p:txBody>
      </p:sp>
      <p:sp>
        <p:nvSpPr>
          <p:cNvPr id="10" name="正方形/長方形 29"/>
          <p:cNvSpPr>
            <a:spLocks noChangeArrowheads="1"/>
          </p:cNvSpPr>
          <p:nvPr/>
        </p:nvSpPr>
        <p:spPr bwMode="auto">
          <a:xfrm>
            <a:off x="468313" y="1478394"/>
            <a:ext cx="7920038" cy="769441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16200000" scaled="1"/>
            <a:tileRect/>
          </a:gradFill>
          <a:ln/>
          <a:ex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ja-JP" altLang="en-US" sz="2200" dirty="0" smtClean="0">
                <a:latin typeface="IPAゴシック" pitchFamily="49" charset="-128"/>
                <a:ea typeface="IPAゴシック" pitchFamily="49" charset="-128"/>
              </a:rPr>
              <a:t>次数分布図は</a:t>
            </a:r>
            <a:r>
              <a:rPr lang="en-US" altLang="ja-JP" sz="2200" dirty="0" smtClean="0">
                <a:latin typeface="IPAゴシック" pitchFamily="49" charset="-128"/>
                <a:ea typeface="IPAゴシック" pitchFamily="49" charset="-128"/>
              </a:rPr>
              <a:t>､</a:t>
            </a:r>
          </a:p>
          <a:p>
            <a:pPr lvl="0"/>
            <a:r>
              <a:rPr lang="ja-JP" altLang="en-US" sz="2200" dirty="0" smtClean="0">
                <a:latin typeface="IPAゴシック" pitchFamily="49" charset="-128"/>
                <a:ea typeface="IPAゴシック" pitchFamily="49" charset="-128"/>
              </a:rPr>
              <a:t>次数分布の累積</a:t>
            </a:r>
            <a:r>
              <a:rPr lang="ja-JP" altLang="en-US" sz="2200" dirty="0">
                <a:latin typeface="IPAゴシック" pitchFamily="49" charset="-128"/>
                <a:ea typeface="IPAゴシック" pitchFamily="49" charset="-128"/>
              </a:rPr>
              <a:t>分布の</a:t>
            </a:r>
            <a:r>
              <a:rPr lang="ja-JP" altLang="en-US" sz="2200" dirty="0" smtClean="0">
                <a:latin typeface="IPAゴシック" pitchFamily="49" charset="-128"/>
                <a:ea typeface="IPAゴシック" pitchFamily="49" charset="-128"/>
              </a:rPr>
              <a:t>両対数でグラフ描画⇒作成</a:t>
            </a:r>
            <a:endParaRPr lang="ja-JP" altLang="en-US" sz="2200" dirty="0">
              <a:latin typeface="IPAゴシック" pitchFamily="49" charset="-128"/>
              <a:ea typeface="IPAゴシック" pitchFamily="49" charset="-128"/>
            </a:endParaRPr>
          </a:p>
        </p:txBody>
      </p:sp>
      <p:sp>
        <p:nvSpPr>
          <p:cNvPr id="17" name="正方形/長方形 16"/>
          <p:cNvSpPr/>
          <p:nvPr/>
        </p:nvSpPr>
        <p:spPr>
          <a:xfrm>
            <a:off x="468312" y="3278594"/>
            <a:ext cx="583188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ja-JP" altLang="en-US" sz="2200" u="sng" dirty="0" smtClean="0">
                <a:solidFill>
                  <a:srgbClr val="000000"/>
                </a:solidFill>
                <a:latin typeface="IPAゴシック" pitchFamily="49" charset="-128"/>
                <a:ea typeface="IPAゴシック" pitchFamily="49" charset="-128"/>
                <a:cs typeface="メイリオ"/>
              </a:rPr>
              <a:t>次数</a:t>
            </a:r>
            <a:r>
              <a:rPr lang="ja-JP" altLang="en-US" sz="2200" u="sng" dirty="0">
                <a:solidFill>
                  <a:srgbClr val="000000"/>
                </a:solidFill>
                <a:latin typeface="IPAゴシック" pitchFamily="49" charset="-128"/>
                <a:ea typeface="IPAゴシック" pitchFamily="49" charset="-128"/>
                <a:cs typeface="メイリオ"/>
              </a:rPr>
              <a:t>分布の累積</a:t>
            </a:r>
            <a:r>
              <a:rPr lang="ja-JP" altLang="en-US" sz="2200" u="sng" dirty="0" smtClean="0">
                <a:solidFill>
                  <a:srgbClr val="000000"/>
                </a:solidFill>
                <a:latin typeface="IPAゴシック" pitchFamily="49" charset="-128"/>
                <a:ea typeface="IPAゴシック" pitchFamily="49" charset="-128"/>
                <a:cs typeface="メイリオ"/>
              </a:rPr>
              <a:t>分布</a:t>
            </a:r>
            <a:r>
              <a:rPr lang="ja-JP" altLang="en-US" sz="2200" u="sng" dirty="0">
                <a:latin typeface="IPAゴシック" pitchFamily="49" charset="-128"/>
                <a:ea typeface="IPAゴシック" pitchFamily="49" charset="-128"/>
              </a:rPr>
              <a:t>の両対数</a:t>
            </a:r>
            <a:r>
              <a:rPr lang="ja-JP" altLang="en-US" sz="2200" u="sng" dirty="0" smtClean="0">
                <a:solidFill>
                  <a:srgbClr val="000000"/>
                </a:solidFill>
                <a:latin typeface="IPAゴシック" pitchFamily="49" charset="-128"/>
                <a:ea typeface="IPAゴシック" pitchFamily="49" charset="-128"/>
                <a:cs typeface="メイリオ"/>
              </a:rPr>
              <a:t>を</a:t>
            </a:r>
            <a:r>
              <a:rPr lang="ja-JP" altLang="en-US" sz="2200" u="sng" dirty="0" err="1" smtClean="0">
                <a:solidFill>
                  <a:srgbClr val="000000"/>
                </a:solidFill>
                <a:latin typeface="IPAゴシック" pitchFamily="49" charset="-128"/>
                <a:ea typeface="IPAゴシック" pitchFamily="49" charset="-128"/>
                <a:cs typeface="メイリオ"/>
              </a:rPr>
              <a:t>で</a:t>
            </a:r>
            <a:r>
              <a:rPr lang="ja-JP" altLang="en-US" sz="2200" u="sng" dirty="0" smtClean="0">
                <a:solidFill>
                  <a:srgbClr val="000000"/>
                </a:solidFill>
                <a:latin typeface="IPAゴシック" pitchFamily="49" charset="-128"/>
                <a:ea typeface="IPAゴシック" pitchFamily="49" charset="-128"/>
                <a:cs typeface="メイリオ"/>
              </a:rPr>
              <a:t>描画</a:t>
            </a:r>
            <a:endParaRPr lang="en-US" altLang="ja-JP" sz="2200" u="sng" dirty="0" smtClean="0">
              <a:solidFill>
                <a:srgbClr val="000000"/>
              </a:solidFill>
              <a:latin typeface="IPAゴシック" pitchFamily="49" charset="-128"/>
              <a:ea typeface="IPAゴシック" pitchFamily="49" charset="-128"/>
              <a:cs typeface="メイリオ"/>
            </a:endParaRPr>
          </a:p>
          <a:p>
            <a:pPr lvl="0"/>
            <a:r>
              <a:rPr lang="ja-JP" altLang="en-US" sz="2200" dirty="0" smtClean="0">
                <a:solidFill>
                  <a:srgbClr val="000000"/>
                </a:solidFill>
                <a:latin typeface="IPAゴシック" pitchFamily="49" charset="-128"/>
                <a:ea typeface="IPAゴシック" pitchFamily="49" charset="-128"/>
                <a:cs typeface="メイリオ"/>
              </a:rPr>
              <a:t>Ｘ軸：次数ｋ</a:t>
            </a:r>
            <a:endParaRPr lang="en-US" altLang="ja-JP" sz="2200" dirty="0" smtClean="0">
              <a:solidFill>
                <a:srgbClr val="000000"/>
              </a:solidFill>
              <a:latin typeface="IPAゴシック" pitchFamily="49" charset="-128"/>
              <a:ea typeface="IPAゴシック" pitchFamily="49" charset="-128"/>
              <a:cs typeface="メイリオ"/>
            </a:endParaRPr>
          </a:p>
          <a:p>
            <a:pPr lvl="0"/>
            <a:r>
              <a:rPr lang="ja-JP" altLang="en-US" sz="2200" dirty="0">
                <a:solidFill>
                  <a:srgbClr val="000000"/>
                </a:solidFill>
                <a:latin typeface="IPAゴシック" pitchFamily="49" charset="-128"/>
                <a:ea typeface="IPAゴシック" pitchFamily="49" charset="-128"/>
                <a:cs typeface="メイリオ"/>
              </a:rPr>
              <a:t>Ｙ</a:t>
            </a:r>
            <a:r>
              <a:rPr lang="ja-JP" altLang="en-US" sz="2200" dirty="0" smtClean="0">
                <a:solidFill>
                  <a:srgbClr val="000000"/>
                </a:solidFill>
                <a:latin typeface="IPAゴシック" pitchFamily="49" charset="-128"/>
                <a:ea typeface="IPAゴシック" pitchFamily="49" charset="-128"/>
                <a:cs typeface="メイリオ"/>
              </a:rPr>
              <a:t>軸：累積分布</a:t>
            </a:r>
            <a:endParaRPr lang="en-US" altLang="ja-JP" sz="2200" dirty="0" smtClean="0">
              <a:solidFill>
                <a:srgbClr val="000000"/>
              </a:solidFill>
              <a:latin typeface="IPAゴシック" pitchFamily="49" charset="-128"/>
              <a:ea typeface="IPAゴシック" pitchFamily="49" charset="-128"/>
              <a:cs typeface="メイリオ"/>
            </a:endParaRPr>
          </a:p>
          <a:p>
            <a:r>
              <a:rPr lang="ja-JP" altLang="en-US" sz="2200" dirty="0">
                <a:solidFill>
                  <a:srgbClr val="000000"/>
                </a:solidFill>
                <a:latin typeface="IPAゴシック" pitchFamily="49" charset="-128"/>
                <a:ea typeface="IPAゴシック" pitchFamily="49" charset="-128"/>
                <a:cs typeface="メイリオ"/>
              </a:rPr>
              <a:t>Ｘ軸・Ｙ軸共に両対数</a:t>
            </a:r>
            <a:r>
              <a:rPr lang="ja-JP" altLang="en-US" sz="2200" dirty="0" smtClean="0">
                <a:solidFill>
                  <a:srgbClr val="000000"/>
                </a:solidFill>
                <a:latin typeface="IPAゴシック" pitchFamily="49" charset="-128"/>
                <a:ea typeface="IPAゴシック" pitchFamily="49" charset="-128"/>
                <a:cs typeface="メイリオ"/>
              </a:rPr>
              <a:t>で描画</a:t>
            </a:r>
            <a:endParaRPr lang="en-US" altLang="ja-JP" sz="2200" dirty="0">
              <a:solidFill>
                <a:srgbClr val="000000"/>
              </a:solidFill>
              <a:latin typeface="IPAゴシック" pitchFamily="49" charset="-128"/>
              <a:ea typeface="IPAゴシック" pitchFamily="49" charset="-128"/>
              <a:cs typeface="メイリオ"/>
            </a:endParaRPr>
          </a:p>
        </p:txBody>
      </p:sp>
      <p:sp>
        <p:nvSpPr>
          <p:cNvPr id="25" name="正方形/長方形 24"/>
          <p:cNvSpPr/>
          <p:nvPr/>
        </p:nvSpPr>
        <p:spPr>
          <a:xfrm>
            <a:off x="5076802" y="4294257"/>
            <a:ext cx="3456011" cy="430887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en-US" altLang="ja-JP" sz="2200" dirty="0" smtClean="0">
                <a:solidFill>
                  <a:srgbClr val="000000"/>
                </a:solidFill>
                <a:latin typeface="IPAゴシック" pitchFamily="49" charset="-128"/>
                <a:ea typeface="IPAゴシック" pitchFamily="49" charset="-128"/>
                <a:cs typeface="メイリオ"/>
              </a:rPr>
              <a:t>※</a:t>
            </a:r>
            <a:r>
              <a:rPr lang="ja-JP" altLang="en-US" sz="2200" dirty="0" smtClean="0">
                <a:solidFill>
                  <a:srgbClr val="000000"/>
                </a:solidFill>
                <a:latin typeface="IPAゴシック" pitchFamily="49" charset="-128"/>
                <a:ea typeface="IPAゴシック" pitchFamily="49" charset="-128"/>
                <a:cs typeface="メイリオ"/>
              </a:rPr>
              <a:t>次数ｋ⇒</a:t>
            </a:r>
            <a:r>
              <a:rPr lang="en-US" altLang="ja-JP" sz="2200" dirty="0" smtClean="0">
                <a:solidFill>
                  <a:srgbClr val="000000"/>
                </a:solidFill>
                <a:latin typeface="IPAゴシック" pitchFamily="49" charset="-128"/>
                <a:ea typeface="IPAゴシック" pitchFamily="49" charset="-128"/>
                <a:cs typeface="メイリオ"/>
              </a:rPr>
              <a:t>1</a:t>
            </a:r>
            <a:r>
              <a:rPr lang="ja-JP" altLang="en-US" sz="2200" dirty="0" smtClean="0">
                <a:solidFill>
                  <a:srgbClr val="000000"/>
                </a:solidFill>
                <a:latin typeface="IPAゴシック" pitchFamily="49" charset="-128"/>
                <a:ea typeface="IPAゴシック" pitchFamily="49" charset="-128"/>
                <a:cs typeface="メイリオ"/>
              </a:rPr>
              <a:t>～最大頂点数</a:t>
            </a:r>
            <a:endParaRPr lang="en-US" altLang="ja-JP" sz="2200" dirty="0">
              <a:solidFill>
                <a:srgbClr val="000000"/>
              </a:solidFill>
              <a:latin typeface="IPAゴシック" pitchFamily="49" charset="-128"/>
              <a:ea typeface="IPAゴシック" pitchFamily="49" charset="-128"/>
              <a:cs typeface="メイリオ"/>
            </a:endParaRPr>
          </a:p>
        </p:txBody>
      </p:sp>
      <p:sp>
        <p:nvSpPr>
          <p:cNvPr id="13" name="Rectangle 6"/>
          <p:cNvSpPr>
            <a:spLocks noGrp="1" noChangeArrowheads="1"/>
          </p:cNvSpPr>
          <p:nvPr>
            <p:ph type="ftr" sz="quarter" idx="4294967295"/>
          </p:nvPr>
        </p:nvSpPr>
        <p:spPr>
          <a:xfrm>
            <a:off x="-23307" y="6480720"/>
            <a:ext cx="8651063" cy="260648"/>
          </a:xfrm>
          <a:prstGeom prst="rect">
            <a:avLst/>
          </a:prstGeom>
          <a:ln/>
        </p:spPr>
        <p:txBody>
          <a:bodyPr/>
          <a:lstStyle>
            <a:lvl1pPr algn="l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ja-JP" altLang="en-US" sz="1100" smtClean="0"/>
              <a:t>修正版</a:t>
            </a:r>
            <a:r>
              <a:rPr lang="en-US" altLang="ja-JP" sz="1100" smtClean="0"/>
              <a:t>BA</a:t>
            </a:r>
            <a:r>
              <a:rPr lang="ja-JP" altLang="en-US" sz="1100" smtClean="0"/>
              <a:t>モデルで生成したネットワークのスケールフリー性判定計算実験　　　卒業演習発表会　　　田中勇歩（谷聖一研究室）</a:t>
            </a:r>
            <a:endParaRPr lang="ja-JP" altLang="en-US" sz="1100" dirty="0"/>
          </a:p>
        </p:txBody>
      </p:sp>
      <p:sp>
        <p:nvSpPr>
          <p:cNvPr id="8" name="スライド番号プレースホルダー 6"/>
          <p:cNvSpPr>
            <a:spLocks noGrp="1"/>
          </p:cNvSpPr>
          <p:nvPr>
            <p:ph type="sldNum" sz="quarter" idx="12"/>
          </p:nvPr>
        </p:nvSpPr>
        <p:spPr bwMode="auto">
          <a:xfrm>
            <a:off x="8234063" y="6453188"/>
            <a:ext cx="874441" cy="4048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B4DD223-A1D0-4DE8-AFD0-D99F82140F00}" type="slidenum">
              <a:rPr lang="ja-JP" altLang="en-US" smtClean="0">
                <a:solidFill>
                  <a:schemeClr val="bg1"/>
                </a:solidFill>
                <a:latin typeface="IPAゴシック" pitchFamily="49" charset="-128"/>
                <a:ea typeface="IPAゴシック" pitchFamily="49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50</a:t>
            </a:fld>
            <a:r>
              <a:rPr lang="en-US" altLang="ja-JP" dirty="0" smtClean="0">
                <a:solidFill>
                  <a:schemeClr val="bg1"/>
                </a:solidFill>
                <a:latin typeface="IPAゴシック" pitchFamily="49" charset="-128"/>
                <a:ea typeface="IPAゴシック" pitchFamily="49" charset="-128"/>
              </a:rPr>
              <a:t>/78</a:t>
            </a:r>
            <a:endParaRPr lang="ja-JP" altLang="en-US" dirty="0">
              <a:solidFill>
                <a:schemeClr val="bg1"/>
              </a:solidFill>
              <a:latin typeface="IPAゴシック" pitchFamily="49" charset="-128"/>
              <a:ea typeface="IPAゴシック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54753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角丸四角形 28"/>
          <p:cNvSpPr/>
          <p:nvPr/>
        </p:nvSpPr>
        <p:spPr>
          <a:xfrm>
            <a:off x="436659" y="2348880"/>
            <a:ext cx="3271245" cy="3240360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正方形/長方形 29"/>
          <p:cNvSpPr>
            <a:spLocks noChangeArrowheads="1"/>
          </p:cNvSpPr>
          <p:nvPr/>
        </p:nvSpPr>
        <p:spPr bwMode="auto">
          <a:xfrm>
            <a:off x="468313" y="1412776"/>
            <a:ext cx="626392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lvl="0"/>
            <a:r>
              <a:rPr lang="ja-JP" altLang="en-US" sz="2400" u="sng" dirty="0" smtClean="0">
                <a:solidFill>
                  <a:srgbClr val="000000"/>
                </a:solidFill>
                <a:latin typeface="IPAゴシック" pitchFamily="49" charset="-128"/>
                <a:ea typeface="IPAゴシック" pitchFamily="49" charset="-128"/>
                <a:cs typeface="メイリオ"/>
              </a:rPr>
              <a:t>次数</a:t>
            </a:r>
            <a:r>
              <a:rPr lang="ja-JP" altLang="en-US" sz="2400" u="sng" dirty="0">
                <a:solidFill>
                  <a:srgbClr val="000000"/>
                </a:solidFill>
                <a:latin typeface="IPAゴシック" pitchFamily="49" charset="-128"/>
                <a:ea typeface="IPAゴシック" pitchFamily="49" charset="-128"/>
                <a:cs typeface="メイリオ"/>
              </a:rPr>
              <a:t>分布の累積</a:t>
            </a:r>
            <a:r>
              <a:rPr lang="ja-JP" altLang="en-US" sz="2400" u="sng" dirty="0" smtClean="0">
                <a:solidFill>
                  <a:srgbClr val="000000"/>
                </a:solidFill>
                <a:latin typeface="IPAゴシック" pitchFamily="49" charset="-128"/>
                <a:ea typeface="IPAゴシック" pitchFamily="49" charset="-128"/>
                <a:cs typeface="メイリオ"/>
              </a:rPr>
              <a:t>分布</a:t>
            </a:r>
            <a:r>
              <a:rPr lang="ja-JP" altLang="en-US" sz="2400" u="sng" dirty="0">
                <a:latin typeface="IPAゴシック" pitchFamily="49" charset="-128"/>
                <a:ea typeface="IPAゴシック" pitchFamily="49" charset="-128"/>
              </a:rPr>
              <a:t>の</a:t>
            </a:r>
            <a:r>
              <a:rPr lang="ja-JP" altLang="en-US" sz="2400" u="sng" dirty="0" smtClean="0">
                <a:latin typeface="IPAゴシック" pitchFamily="49" charset="-128"/>
                <a:ea typeface="IPAゴシック" pitchFamily="49" charset="-128"/>
              </a:rPr>
              <a:t>両対数</a:t>
            </a:r>
            <a:r>
              <a:rPr lang="ja-JP" altLang="en-US" sz="2400" u="sng" dirty="0">
                <a:solidFill>
                  <a:srgbClr val="000000"/>
                </a:solidFill>
                <a:latin typeface="IPAゴシック" pitchFamily="49" charset="-128"/>
                <a:ea typeface="IPAゴシック" pitchFamily="49" charset="-128"/>
                <a:cs typeface="メイリオ"/>
              </a:rPr>
              <a:t>で</a:t>
            </a:r>
            <a:r>
              <a:rPr lang="ja-JP" altLang="en-US" sz="2400" u="sng" dirty="0" smtClean="0">
                <a:solidFill>
                  <a:srgbClr val="000000"/>
                </a:solidFill>
                <a:latin typeface="IPAゴシック" pitchFamily="49" charset="-128"/>
                <a:ea typeface="IPAゴシック" pitchFamily="49" charset="-128"/>
                <a:cs typeface="メイリオ"/>
              </a:rPr>
              <a:t>描画</a:t>
            </a:r>
            <a:endParaRPr lang="en-US" altLang="ja-JP" sz="2400" u="sng" dirty="0">
              <a:solidFill>
                <a:srgbClr val="000000"/>
              </a:solidFill>
              <a:latin typeface="IPAゴシック" pitchFamily="49" charset="-128"/>
              <a:ea typeface="IPAゴシック" pitchFamily="49" charset="-128"/>
              <a:cs typeface="メイリオ"/>
            </a:endParaRPr>
          </a:p>
        </p:txBody>
      </p:sp>
      <p:grpSp>
        <p:nvGrpSpPr>
          <p:cNvPr id="17" name="グループ化 16"/>
          <p:cNvGrpSpPr/>
          <p:nvPr/>
        </p:nvGrpSpPr>
        <p:grpSpPr>
          <a:xfrm>
            <a:off x="468313" y="2483900"/>
            <a:ext cx="3024336" cy="2987073"/>
            <a:chOff x="3479725" y="3010265"/>
            <a:chExt cx="2867008" cy="3141965"/>
          </a:xfrm>
        </p:grpSpPr>
        <p:pic>
          <p:nvPicPr>
            <p:cNvPr id="18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54444" y="3393448"/>
              <a:ext cx="2592289" cy="27587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9" name="正方形/長方形 40"/>
            <p:cNvSpPr>
              <a:spLocks noChangeArrowheads="1"/>
            </p:cNvSpPr>
            <p:nvPr/>
          </p:nvSpPr>
          <p:spPr bwMode="auto">
            <a:xfrm>
              <a:off x="3479725" y="3010267"/>
              <a:ext cx="768846" cy="373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>
                <a:lnSpc>
                  <a:spcPts val="2500"/>
                </a:lnSpc>
              </a:pPr>
              <a:r>
                <a:rPr lang="ja-JP" altLang="en-US" dirty="0">
                  <a:latin typeface="IPAゴシック" pitchFamily="49" charset="-128"/>
                  <a:ea typeface="IPAゴシック" pitchFamily="49" charset="-128"/>
                </a:rPr>
                <a:t>頂点</a:t>
              </a:r>
              <a:endParaRPr lang="en-US" altLang="ja-JP" dirty="0">
                <a:latin typeface="IPAゴシック" pitchFamily="49" charset="-128"/>
                <a:ea typeface="IPAゴシック" pitchFamily="49" charset="-128"/>
              </a:endParaRPr>
            </a:p>
          </p:txBody>
        </p:sp>
        <p:sp>
          <p:nvSpPr>
            <p:cNvPr id="22" name="正方形/長方形 41"/>
            <p:cNvSpPr>
              <a:spLocks noChangeArrowheads="1"/>
            </p:cNvSpPr>
            <p:nvPr/>
          </p:nvSpPr>
          <p:spPr bwMode="auto">
            <a:xfrm>
              <a:off x="4173246" y="3010265"/>
              <a:ext cx="2088401" cy="373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>
                <a:lnSpc>
                  <a:spcPts val="2500"/>
                </a:lnSpc>
              </a:pPr>
              <a:r>
                <a:rPr lang="ja-JP" altLang="en-US" dirty="0">
                  <a:latin typeface="IPAゴシック" pitchFamily="49" charset="-128"/>
                  <a:ea typeface="IPAゴシック" pitchFamily="49" charset="-128"/>
                </a:rPr>
                <a:t>頂点へのポインタ</a:t>
              </a:r>
              <a:endParaRPr lang="en-US" altLang="ja-JP" dirty="0">
                <a:latin typeface="IPAゴシック" pitchFamily="49" charset="-128"/>
                <a:ea typeface="IPAゴシック" pitchFamily="49" charset="-128"/>
              </a:endParaRPr>
            </a:p>
          </p:txBody>
        </p:sp>
      </p:grpSp>
      <p:sp>
        <p:nvSpPr>
          <p:cNvPr id="25" name="正方形/長方形 24"/>
          <p:cNvSpPr/>
          <p:nvPr/>
        </p:nvSpPr>
        <p:spPr>
          <a:xfrm>
            <a:off x="4283968" y="2780928"/>
            <a:ext cx="3888432" cy="2677656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ja-JP" altLang="en-US" sz="1680" dirty="0">
                <a:solidFill>
                  <a:srgbClr val="000000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次数ｋ </a:t>
            </a:r>
            <a:r>
              <a:rPr lang="ja-JP" altLang="en-US" sz="1680" dirty="0" smtClean="0">
                <a:solidFill>
                  <a:srgbClr val="000000"/>
                </a:solidFill>
                <a:latin typeface="IPAゴシック" pitchFamily="49" charset="-128"/>
                <a:ea typeface="IPAゴシック" pitchFamily="49" charset="-128"/>
              </a:rPr>
              <a:t>累積分布</a:t>
            </a:r>
            <a:r>
              <a:rPr lang="en-US" altLang="ja-JP" sz="1680" dirty="0" smtClean="0">
                <a:solidFill>
                  <a:srgbClr val="000000"/>
                </a:solidFill>
                <a:latin typeface="IPAゴシック" pitchFamily="49" charset="-128"/>
                <a:ea typeface="IPAゴシック" pitchFamily="49" charset="-128"/>
              </a:rPr>
              <a:t>(0</a:t>
            </a:r>
            <a:r>
              <a:rPr lang="ja-JP" altLang="en-US" sz="1680" dirty="0" smtClean="0">
                <a:solidFill>
                  <a:srgbClr val="000000"/>
                </a:solidFill>
                <a:latin typeface="IPAゴシック" pitchFamily="49" charset="-128"/>
                <a:ea typeface="IPAゴシック" pitchFamily="49" charset="-128"/>
              </a:rPr>
              <a:t>はカウントしない</a:t>
            </a:r>
            <a:r>
              <a:rPr lang="en-US" altLang="ja-JP" sz="1680" dirty="0" smtClean="0">
                <a:solidFill>
                  <a:srgbClr val="000000"/>
                </a:solidFill>
                <a:latin typeface="IPAゴシック" pitchFamily="49" charset="-128"/>
                <a:ea typeface="IPAゴシック" pitchFamily="49" charset="-128"/>
              </a:rPr>
              <a:t>)</a:t>
            </a:r>
            <a:endParaRPr lang="en-US" altLang="ja-JP" sz="1680" dirty="0">
              <a:solidFill>
                <a:srgbClr val="000000"/>
              </a:solidFill>
              <a:latin typeface="IPAゴシック" pitchFamily="49" charset="-128"/>
              <a:ea typeface="IPAゴシック" pitchFamily="49" charset="-128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680" dirty="0">
                <a:latin typeface="IPAゴシック" pitchFamily="49" charset="-128"/>
                <a:ea typeface="IPAゴシック" pitchFamily="49" charset="-128"/>
              </a:rPr>
              <a:t>　</a:t>
            </a:r>
            <a:r>
              <a:rPr lang="ja-JP" altLang="en-US" sz="1680" dirty="0" smtClean="0">
                <a:latin typeface="IPAゴシック" pitchFamily="49" charset="-128"/>
                <a:ea typeface="IPAゴシック" pitchFamily="49" charset="-128"/>
              </a:rPr>
              <a:t>　</a:t>
            </a:r>
            <a:r>
              <a:rPr lang="en-US" altLang="ja-JP" sz="1680" dirty="0" smtClean="0">
                <a:latin typeface="IPAゴシック" pitchFamily="49" charset="-128"/>
                <a:ea typeface="IPAゴシック" pitchFamily="49" charset="-128"/>
              </a:rPr>
              <a:t>1</a:t>
            </a:r>
            <a:r>
              <a:rPr lang="ja-JP" altLang="en-US" sz="1680" dirty="0" smtClean="0">
                <a:latin typeface="IPAゴシック" pitchFamily="49" charset="-128"/>
                <a:ea typeface="IPAゴシック" pitchFamily="49" charset="-128"/>
              </a:rPr>
              <a:t>　</a:t>
            </a:r>
            <a:r>
              <a:rPr lang="ja-JP" altLang="en-US" sz="1680" dirty="0">
                <a:latin typeface="IPAゴシック" pitchFamily="49" charset="-128"/>
                <a:ea typeface="IPAゴシック" pitchFamily="49" charset="-128"/>
              </a:rPr>
              <a:t>　　</a:t>
            </a:r>
            <a:r>
              <a:rPr lang="en-US" altLang="ja-JP" sz="1680" dirty="0" smtClean="0">
                <a:latin typeface="IPAゴシック" pitchFamily="49" charset="-128"/>
                <a:ea typeface="IPAゴシック" pitchFamily="49" charset="-128"/>
              </a:rPr>
              <a:t>7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680" dirty="0">
                <a:latin typeface="IPAゴシック" pitchFamily="49" charset="-128"/>
                <a:ea typeface="IPAゴシック" pitchFamily="49" charset="-128"/>
              </a:rPr>
              <a:t>　</a:t>
            </a:r>
            <a:r>
              <a:rPr lang="ja-JP" altLang="en-US" sz="1680" dirty="0" smtClean="0">
                <a:latin typeface="IPAゴシック" pitchFamily="49" charset="-128"/>
                <a:ea typeface="IPAゴシック" pitchFamily="49" charset="-128"/>
              </a:rPr>
              <a:t>　</a:t>
            </a:r>
            <a:r>
              <a:rPr lang="en-US" altLang="ja-JP" sz="1680" dirty="0" smtClean="0">
                <a:latin typeface="IPAゴシック" pitchFamily="49" charset="-128"/>
                <a:ea typeface="IPAゴシック" pitchFamily="49" charset="-128"/>
              </a:rPr>
              <a:t>2</a:t>
            </a:r>
            <a:r>
              <a:rPr lang="ja-JP" altLang="en-US" sz="1680" dirty="0" smtClean="0">
                <a:latin typeface="IPAゴシック" pitchFamily="49" charset="-128"/>
                <a:ea typeface="IPAゴシック" pitchFamily="49" charset="-128"/>
              </a:rPr>
              <a:t>　</a:t>
            </a:r>
            <a:r>
              <a:rPr lang="ja-JP" altLang="en-US" sz="1680" dirty="0">
                <a:latin typeface="IPAゴシック" pitchFamily="49" charset="-128"/>
                <a:ea typeface="IPAゴシック" pitchFamily="49" charset="-128"/>
              </a:rPr>
              <a:t>　</a:t>
            </a:r>
            <a:r>
              <a:rPr lang="ja-JP" altLang="en-US" sz="1680" dirty="0" smtClean="0">
                <a:latin typeface="IPAゴシック" pitchFamily="49" charset="-128"/>
                <a:ea typeface="IPAゴシック" pitchFamily="49" charset="-128"/>
              </a:rPr>
              <a:t>　</a:t>
            </a:r>
            <a:r>
              <a:rPr lang="en-US" altLang="ja-JP" sz="1680" dirty="0" smtClean="0">
                <a:latin typeface="IPAゴシック" pitchFamily="49" charset="-128"/>
                <a:ea typeface="IPAゴシック" pitchFamily="49" charset="-128"/>
              </a:rPr>
              <a:t>2</a:t>
            </a:r>
            <a:endParaRPr lang="en-US" altLang="ja-JP" sz="1680" dirty="0">
              <a:latin typeface="IPAゴシック" pitchFamily="49" charset="-128"/>
              <a:ea typeface="IPAゴシック" pitchFamily="49" charset="-128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680" dirty="0">
                <a:latin typeface="IPAゴシック" pitchFamily="49" charset="-128"/>
                <a:ea typeface="IPAゴシック" pitchFamily="49" charset="-128"/>
              </a:rPr>
              <a:t>　</a:t>
            </a:r>
            <a:r>
              <a:rPr lang="ja-JP" altLang="en-US" sz="1680" dirty="0" smtClean="0">
                <a:latin typeface="IPAゴシック" pitchFamily="49" charset="-128"/>
                <a:ea typeface="IPAゴシック" pitchFamily="49" charset="-128"/>
              </a:rPr>
              <a:t>　</a:t>
            </a:r>
            <a:r>
              <a:rPr lang="en-US" altLang="ja-JP" sz="1680" dirty="0" smtClean="0">
                <a:latin typeface="IPAゴシック" pitchFamily="49" charset="-128"/>
                <a:ea typeface="IPAゴシック" pitchFamily="49" charset="-128"/>
              </a:rPr>
              <a:t>3</a:t>
            </a:r>
            <a:r>
              <a:rPr lang="ja-JP" altLang="en-US" sz="1680" dirty="0" smtClean="0">
                <a:latin typeface="IPAゴシック" pitchFamily="49" charset="-128"/>
                <a:ea typeface="IPAゴシック" pitchFamily="49" charset="-128"/>
              </a:rPr>
              <a:t>　</a:t>
            </a:r>
            <a:r>
              <a:rPr lang="ja-JP" altLang="en-US" sz="1680" dirty="0">
                <a:latin typeface="IPAゴシック" pitchFamily="49" charset="-128"/>
                <a:ea typeface="IPAゴシック" pitchFamily="49" charset="-128"/>
              </a:rPr>
              <a:t>　</a:t>
            </a:r>
            <a:r>
              <a:rPr lang="ja-JP" altLang="en-US" sz="1680" dirty="0" smtClean="0">
                <a:latin typeface="IPAゴシック" pitchFamily="49" charset="-128"/>
                <a:ea typeface="IPAゴシック" pitchFamily="49" charset="-128"/>
              </a:rPr>
              <a:t>　</a:t>
            </a:r>
            <a:r>
              <a:rPr lang="en-US" altLang="ja-JP" sz="1680" dirty="0" smtClean="0">
                <a:latin typeface="IPAゴシック" pitchFamily="49" charset="-128"/>
                <a:ea typeface="IPAゴシック" pitchFamily="49" charset="-128"/>
              </a:rPr>
              <a:t>0</a:t>
            </a:r>
            <a:endParaRPr lang="en-US" altLang="ja-JP" sz="1680" dirty="0">
              <a:latin typeface="IPAゴシック" pitchFamily="49" charset="-128"/>
              <a:ea typeface="IPAゴシック" pitchFamily="49" charset="-128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680" dirty="0">
                <a:latin typeface="IPAゴシック" pitchFamily="49" charset="-128"/>
                <a:ea typeface="IPAゴシック" pitchFamily="49" charset="-128"/>
              </a:rPr>
              <a:t>　</a:t>
            </a:r>
            <a:r>
              <a:rPr lang="ja-JP" altLang="en-US" sz="1680" dirty="0" smtClean="0">
                <a:latin typeface="IPAゴシック" pitchFamily="49" charset="-128"/>
                <a:ea typeface="IPAゴシック" pitchFamily="49" charset="-128"/>
              </a:rPr>
              <a:t>　</a:t>
            </a:r>
            <a:r>
              <a:rPr lang="en-US" altLang="ja-JP" sz="1680" dirty="0" smtClean="0">
                <a:latin typeface="IPAゴシック" pitchFamily="49" charset="-128"/>
                <a:ea typeface="IPAゴシック" pitchFamily="49" charset="-128"/>
              </a:rPr>
              <a:t>4</a:t>
            </a:r>
            <a:r>
              <a:rPr lang="ja-JP" altLang="en-US" sz="1680" dirty="0" smtClean="0">
                <a:latin typeface="IPAゴシック" pitchFamily="49" charset="-128"/>
                <a:ea typeface="IPAゴシック" pitchFamily="49" charset="-128"/>
              </a:rPr>
              <a:t>　</a:t>
            </a:r>
            <a:r>
              <a:rPr lang="ja-JP" altLang="en-US" sz="1680" dirty="0">
                <a:latin typeface="IPAゴシック" pitchFamily="49" charset="-128"/>
                <a:ea typeface="IPAゴシック" pitchFamily="49" charset="-128"/>
              </a:rPr>
              <a:t>　</a:t>
            </a:r>
            <a:r>
              <a:rPr lang="ja-JP" altLang="en-US" sz="1680" dirty="0" smtClean="0">
                <a:latin typeface="IPAゴシック" pitchFamily="49" charset="-128"/>
                <a:ea typeface="IPAゴシック" pitchFamily="49" charset="-128"/>
              </a:rPr>
              <a:t>　</a:t>
            </a:r>
            <a:r>
              <a:rPr lang="en-US" altLang="ja-JP" sz="1680" dirty="0" smtClean="0">
                <a:latin typeface="IPAゴシック" pitchFamily="49" charset="-128"/>
                <a:ea typeface="IPAゴシック" pitchFamily="49" charset="-128"/>
              </a:rPr>
              <a:t>0</a:t>
            </a:r>
            <a:endParaRPr lang="en-US" altLang="ja-JP" sz="1680" dirty="0">
              <a:latin typeface="IPAゴシック" pitchFamily="49" charset="-128"/>
              <a:ea typeface="IPAゴシック" pitchFamily="49" charset="-128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680" dirty="0">
                <a:latin typeface="IPAゴシック" pitchFamily="49" charset="-128"/>
                <a:ea typeface="IPAゴシック" pitchFamily="49" charset="-128"/>
              </a:rPr>
              <a:t>　</a:t>
            </a:r>
            <a:r>
              <a:rPr lang="ja-JP" altLang="en-US" sz="1680" dirty="0" smtClean="0">
                <a:latin typeface="IPAゴシック" pitchFamily="49" charset="-128"/>
                <a:ea typeface="IPAゴシック" pitchFamily="49" charset="-128"/>
              </a:rPr>
              <a:t>　</a:t>
            </a:r>
            <a:r>
              <a:rPr lang="en-US" altLang="ja-JP" sz="1680" dirty="0" smtClean="0">
                <a:latin typeface="IPAゴシック" pitchFamily="49" charset="-128"/>
                <a:ea typeface="IPAゴシック" pitchFamily="49" charset="-128"/>
              </a:rPr>
              <a:t>5</a:t>
            </a:r>
            <a:r>
              <a:rPr lang="ja-JP" altLang="en-US" sz="1680" dirty="0" smtClean="0">
                <a:latin typeface="IPAゴシック" pitchFamily="49" charset="-128"/>
                <a:ea typeface="IPAゴシック" pitchFamily="49" charset="-128"/>
              </a:rPr>
              <a:t>　</a:t>
            </a:r>
            <a:r>
              <a:rPr lang="ja-JP" altLang="en-US" sz="1680" dirty="0">
                <a:latin typeface="IPAゴシック" pitchFamily="49" charset="-128"/>
                <a:ea typeface="IPAゴシック" pitchFamily="49" charset="-128"/>
              </a:rPr>
              <a:t>　</a:t>
            </a:r>
            <a:r>
              <a:rPr lang="ja-JP" altLang="en-US" sz="1680" dirty="0" smtClean="0">
                <a:latin typeface="IPAゴシック" pitchFamily="49" charset="-128"/>
                <a:ea typeface="IPAゴシック" pitchFamily="49" charset="-128"/>
              </a:rPr>
              <a:t>　</a:t>
            </a:r>
            <a:r>
              <a:rPr lang="en-US" altLang="ja-JP" sz="1680" dirty="0" smtClean="0">
                <a:latin typeface="IPAゴシック" pitchFamily="49" charset="-128"/>
                <a:ea typeface="IPAゴシック" pitchFamily="49" charset="-128"/>
              </a:rPr>
              <a:t>0</a:t>
            </a:r>
            <a:endParaRPr lang="en-US" altLang="ja-JP" sz="1680" dirty="0">
              <a:latin typeface="IPAゴシック" pitchFamily="49" charset="-128"/>
              <a:ea typeface="IPAゴシック" pitchFamily="49" charset="-128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680" dirty="0">
                <a:latin typeface="IPAゴシック" pitchFamily="49" charset="-128"/>
                <a:ea typeface="IPAゴシック" pitchFamily="49" charset="-128"/>
              </a:rPr>
              <a:t>　</a:t>
            </a:r>
            <a:r>
              <a:rPr lang="ja-JP" altLang="en-US" sz="1680" dirty="0" smtClean="0">
                <a:latin typeface="IPAゴシック" pitchFamily="49" charset="-128"/>
                <a:ea typeface="IPAゴシック" pitchFamily="49" charset="-128"/>
              </a:rPr>
              <a:t>　</a:t>
            </a:r>
            <a:r>
              <a:rPr lang="en-US" altLang="ja-JP" sz="1680" dirty="0" smtClean="0">
                <a:latin typeface="IPAゴシック" pitchFamily="49" charset="-128"/>
                <a:ea typeface="IPAゴシック" pitchFamily="49" charset="-128"/>
              </a:rPr>
              <a:t>6</a:t>
            </a:r>
            <a:r>
              <a:rPr lang="ja-JP" altLang="en-US" sz="1680" dirty="0" smtClean="0">
                <a:latin typeface="IPAゴシック" pitchFamily="49" charset="-128"/>
                <a:ea typeface="IPAゴシック" pitchFamily="49" charset="-128"/>
              </a:rPr>
              <a:t>　</a:t>
            </a:r>
            <a:r>
              <a:rPr lang="ja-JP" altLang="en-US" sz="1680" dirty="0">
                <a:latin typeface="IPAゴシック" pitchFamily="49" charset="-128"/>
                <a:ea typeface="IPAゴシック" pitchFamily="49" charset="-128"/>
              </a:rPr>
              <a:t>　</a:t>
            </a:r>
            <a:r>
              <a:rPr lang="ja-JP" altLang="en-US" sz="1680" dirty="0" smtClean="0">
                <a:latin typeface="IPAゴシック" pitchFamily="49" charset="-128"/>
                <a:ea typeface="IPAゴシック" pitchFamily="49" charset="-128"/>
              </a:rPr>
              <a:t>　</a:t>
            </a:r>
            <a:r>
              <a:rPr lang="en-US" altLang="ja-JP" sz="1680" dirty="0" smtClean="0">
                <a:latin typeface="IPAゴシック" pitchFamily="49" charset="-128"/>
                <a:ea typeface="IPAゴシック" pitchFamily="49" charset="-128"/>
              </a:rPr>
              <a:t>0</a:t>
            </a:r>
            <a:endParaRPr lang="en-US" altLang="ja-JP" sz="1680" dirty="0">
              <a:latin typeface="IPAゴシック" pitchFamily="49" charset="-128"/>
              <a:ea typeface="IPAゴシック" pitchFamily="49" charset="-128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680" dirty="0">
                <a:latin typeface="IPAゴシック" pitchFamily="49" charset="-128"/>
                <a:ea typeface="IPAゴシック" pitchFamily="49" charset="-128"/>
              </a:rPr>
              <a:t>　</a:t>
            </a:r>
            <a:r>
              <a:rPr lang="ja-JP" altLang="en-US" sz="1680" dirty="0" smtClean="0">
                <a:latin typeface="IPAゴシック" pitchFamily="49" charset="-128"/>
                <a:ea typeface="IPAゴシック" pitchFamily="49" charset="-128"/>
              </a:rPr>
              <a:t>　</a:t>
            </a:r>
            <a:r>
              <a:rPr lang="en-US" altLang="ja-JP" sz="1680" dirty="0" smtClean="0">
                <a:latin typeface="IPAゴシック" pitchFamily="49" charset="-128"/>
                <a:ea typeface="IPAゴシック" pitchFamily="49" charset="-128"/>
              </a:rPr>
              <a:t>7</a:t>
            </a:r>
            <a:r>
              <a:rPr lang="ja-JP" altLang="en-US" sz="1680" dirty="0" smtClean="0">
                <a:latin typeface="IPAゴシック" pitchFamily="49" charset="-128"/>
                <a:ea typeface="IPAゴシック" pitchFamily="49" charset="-128"/>
              </a:rPr>
              <a:t>　</a:t>
            </a:r>
            <a:r>
              <a:rPr lang="ja-JP" altLang="en-US" sz="1680" dirty="0">
                <a:latin typeface="IPAゴシック" pitchFamily="49" charset="-128"/>
                <a:ea typeface="IPAゴシック" pitchFamily="49" charset="-128"/>
              </a:rPr>
              <a:t>　</a:t>
            </a:r>
            <a:r>
              <a:rPr lang="ja-JP" altLang="en-US" sz="1680" dirty="0" smtClean="0">
                <a:latin typeface="IPAゴシック" pitchFamily="49" charset="-128"/>
                <a:ea typeface="IPAゴシック" pitchFamily="49" charset="-128"/>
              </a:rPr>
              <a:t>　</a:t>
            </a:r>
            <a:r>
              <a:rPr lang="en-US" altLang="ja-JP" sz="1680" dirty="0" smtClean="0">
                <a:latin typeface="IPAゴシック" pitchFamily="49" charset="-128"/>
                <a:ea typeface="IPAゴシック" pitchFamily="49" charset="-128"/>
              </a:rPr>
              <a:t>1</a:t>
            </a:r>
            <a:endParaRPr lang="en-US" altLang="ja-JP" sz="1680" dirty="0">
              <a:latin typeface="IPAゴシック" pitchFamily="49" charset="-128"/>
              <a:ea typeface="IPAゴシック" pitchFamily="49" charset="-128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680" dirty="0">
                <a:latin typeface="IPAゴシック" pitchFamily="49" charset="-128"/>
                <a:ea typeface="IPAゴシック" pitchFamily="49" charset="-128"/>
              </a:rPr>
              <a:t>　</a:t>
            </a:r>
            <a:r>
              <a:rPr lang="ja-JP" altLang="en-US" sz="1680" dirty="0" smtClean="0">
                <a:latin typeface="IPAゴシック" pitchFamily="49" charset="-128"/>
                <a:ea typeface="IPAゴシック" pitchFamily="49" charset="-128"/>
              </a:rPr>
              <a:t>　</a:t>
            </a:r>
            <a:r>
              <a:rPr lang="en-US" altLang="ja-JP" sz="1680" dirty="0" smtClean="0">
                <a:latin typeface="IPAゴシック" pitchFamily="49" charset="-128"/>
                <a:ea typeface="IPAゴシック" pitchFamily="49" charset="-128"/>
              </a:rPr>
              <a:t>8</a:t>
            </a:r>
            <a:r>
              <a:rPr lang="ja-JP" altLang="en-US" sz="1680" dirty="0" smtClean="0">
                <a:latin typeface="IPAゴシック" pitchFamily="49" charset="-128"/>
                <a:ea typeface="IPAゴシック" pitchFamily="49" charset="-128"/>
              </a:rPr>
              <a:t>　</a:t>
            </a:r>
            <a:r>
              <a:rPr lang="ja-JP" altLang="en-US" sz="1680" dirty="0">
                <a:latin typeface="IPAゴシック" pitchFamily="49" charset="-128"/>
                <a:ea typeface="IPAゴシック" pitchFamily="49" charset="-128"/>
              </a:rPr>
              <a:t>　</a:t>
            </a:r>
            <a:r>
              <a:rPr lang="ja-JP" altLang="en-US" sz="1680" dirty="0" smtClean="0">
                <a:latin typeface="IPAゴシック" pitchFamily="49" charset="-128"/>
                <a:ea typeface="IPAゴシック" pitchFamily="49" charset="-128"/>
              </a:rPr>
              <a:t>　</a:t>
            </a:r>
            <a:r>
              <a:rPr lang="en-US" altLang="ja-JP" sz="1680" dirty="0" smtClean="0">
                <a:latin typeface="IPAゴシック" pitchFamily="49" charset="-128"/>
                <a:ea typeface="IPAゴシック" pitchFamily="49" charset="-128"/>
              </a:rPr>
              <a:t>0</a:t>
            </a:r>
            <a:endParaRPr lang="en-US" altLang="ja-JP" sz="1680" dirty="0">
              <a:latin typeface="IPAゴシック" pitchFamily="49" charset="-128"/>
              <a:ea typeface="IPAゴシック" pitchFamily="49" charset="-128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680" dirty="0">
                <a:latin typeface="IPAゴシック" pitchFamily="49" charset="-128"/>
                <a:ea typeface="IPAゴシック" pitchFamily="49" charset="-128"/>
              </a:rPr>
              <a:t>　</a:t>
            </a:r>
            <a:r>
              <a:rPr lang="ja-JP" altLang="en-US" sz="1680" dirty="0" smtClean="0">
                <a:latin typeface="IPAゴシック" pitchFamily="49" charset="-128"/>
                <a:ea typeface="IPAゴシック" pitchFamily="49" charset="-128"/>
              </a:rPr>
              <a:t>　</a:t>
            </a:r>
            <a:r>
              <a:rPr lang="en-US" altLang="ja-JP" sz="1680" dirty="0" smtClean="0">
                <a:latin typeface="IPAゴシック" pitchFamily="49" charset="-128"/>
                <a:ea typeface="IPAゴシック" pitchFamily="49" charset="-128"/>
              </a:rPr>
              <a:t>9      0</a:t>
            </a:r>
          </a:p>
        </p:txBody>
      </p:sp>
      <p:sp>
        <p:nvSpPr>
          <p:cNvPr id="26" name="右矢印 25"/>
          <p:cNvSpPr/>
          <p:nvPr/>
        </p:nvSpPr>
        <p:spPr>
          <a:xfrm>
            <a:off x="3563888" y="3904366"/>
            <a:ext cx="647700" cy="510431"/>
          </a:xfrm>
          <a:prstGeom prst="rightArrow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27" name="正方形/長方形 2"/>
          <p:cNvSpPr>
            <a:spLocks noChangeArrowheads="1"/>
          </p:cNvSpPr>
          <p:nvPr/>
        </p:nvSpPr>
        <p:spPr bwMode="auto">
          <a:xfrm>
            <a:off x="8245835" y="3535035"/>
            <a:ext cx="65108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ja-JP" altLang="en-US" dirty="0">
                <a:latin typeface="IPAゴシック" pitchFamily="49" charset="-128"/>
                <a:ea typeface="IPAゴシック" pitchFamily="49" charset="-128"/>
              </a:rPr>
              <a:t>描写</a:t>
            </a:r>
          </a:p>
        </p:txBody>
      </p:sp>
      <p:sp>
        <p:nvSpPr>
          <p:cNvPr id="28" name="右矢印 27"/>
          <p:cNvSpPr/>
          <p:nvPr/>
        </p:nvSpPr>
        <p:spPr>
          <a:xfrm>
            <a:off x="8244780" y="3904367"/>
            <a:ext cx="647700" cy="510431"/>
          </a:xfrm>
          <a:prstGeom prst="rightArrow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15" name="テキスト ボックス 38"/>
          <p:cNvSpPr txBox="1">
            <a:spLocks noChangeArrowheads="1"/>
          </p:cNvSpPr>
          <p:nvPr/>
        </p:nvSpPr>
        <p:spPr bwMode="auto">
          <a:xfrm>
            <a:off x="468313" y="620713"/>
            <a:ext cx="80645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9pPr>
          </a:lstStyle>
          <a:p>
            <a:r>
              <a:rPr lang="en-US" altLang="ja-JP" sz="3200" dirty="0" smtClean="0">
                <a:latin typeface="IPAゴシック" pitchFamily="49" charset="-128"/>
                <a:ea typeface="IPAゴシック" pitchFamily="49" charset="-128"/>
              </a:rPr>
              <a:t>4.4 </a:t>
            </a:r>
            <a:r>
              <a:rPr lang="ja-JP" altLang="en-US" sz="3200" dirty="0" err="1" smtClean="0">
                <a:latin typeface="IPAゴシック" pitchFamily="49" charset="-128"/>
                <a:ea typeface="IPAゴシック" pitchFamily="49" charset="-128"/>
              </a:rPr>
              <a:t>ｰ</a:t>
            </a:r>
            <a:r>
              <a:rPr lang="ja-JP" altLang="en-US" sz="3200" dirty="0" smtClean="0">
                <a:latin typeface="IPAゴシック" pitchFamily="49" charset="-128"/>
                <a:ea typeface="IPAゴシック" pitchFamily="49" charset="-128"/>
              </a:rPr>
              <a:t>③</a:t>
            </a:r>
            <a:r>
              <a:rPr lang="ja-JP" altLang="en-US" sz="3200" dirty="0">
                <a:latin typeface="IPAゴシック" pitchFamily="49" charset="-128"/>
                <a:ea typeface="IPAゴシック" pitchFamily="49" charset="-128"/>
              </a:rPr>
              <a:t>次数分布図</a:t>
            </a:r>
            <a:r>
              <a:rPr lang="ja-JP" altLang="en-US" sz="3200" dirty="0" smtClean="0">
                <a:latin typeface="IPAゴシック" pitchFamily="49" charset="-128"/>
                <a:ea typeface="IPAゴシック" pitchFamily="49" charset="-128"/>
              </a:rPr>
              <a:t>の描画方法</a:t>
            </a:r>
            <a:r>
              <a:rPr lang="en-US" altLang="ja-JP" sz="3200" dirty="0" smtClean="0">
                <a:latin typeface="IPAゴシック" pitchFamily="49" charset="-128"/>
                <a:ea typeface="IPAゴシック" pitchFamily="49" charset="-128"/>
              </a:rPr>
              <a:t>- </a:t>
            </a:r>
            <a:endParaRPr lang="ja-JP" altLang="en-US" sz="3200" dirty="0">
              <a:latin typeface="IPAゴシック" pitchFamily="49" charset="-128"/>
              <a:ea typeface="IPAゴシック" pitchFamily="49" charset="-128"/>
            </a:endParaRPr>
          </a:p>
        </p:txBody>
      </p:sp>
      <p:sp>
        <p:nvSpPr>
          <p:cNvPr id="21" name="Rectangle 6"/>
          <p:cNvSpPr>
            <a:spLocks noGrp="1" noChangeArrowheads="1"/>
          </p:cNvSpPr>
          <p:nvPr>
            <p:ph type="ftr" sz="quarter" idx="4294967295"/>
          </p:nvPr>
        </p:nvSpPr>
        <p:spPr>
          <a:xfrm>
            <a:off x="-23307" y="6480720"/>
            <a:ext cx="8651063" cy="260648"/>
          </a:xfrm>
          <a:prstGeom prst="rect">
            <a:avLst/>
          </a:prstGeom>
          <a:ln/>
        </p:spPr>
        <p:txBody>
          <a:bodyPr/>
          <a:lstStyle>
            <a:lvl1pPr algn="l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ja-JP" altLang="en-US" sz="1100" smtClean="0"/>
              <a:t>修正版</a:t>
            </a:r>
            <a:r>
              <a:rPr lang="en-US" altLang="ja-JP" sz="1100" smtClean="0"/>
              <a:t>BA</a:t>
            </a:r>
            <a:r>
              <a:rPr lang="ja-JP" altLang="en-US" sz="1100" smtClean="0"/>
              <a:t>モデルで生成したネットワークのスケールフリー性判定計算実験　　　卒業演習発表会　　　田中勇歩（谷聖一研究室）</a:t>
            </a:r>
            <a:endParaRPr lang="ja-JP" altLang="en-US" sz="1100" dirty="0"/>
          </a:p>
        </p:txBody>
      </p:sp>
      <p:sp>
        <p:nvSpPr>
          <p:cNvPr id="23" name="スライド番号プレースホルダー 6"/>
          <p:cNvSpPr>
            <a:spLocks noGrp="1"/>
          </p:cNvSpPr>
          <p:nvPr>
            <p:ph type="sldNum" sz="quarter" idx="12"/>
          </p:nvPr>
        </p:nvSpPr>
        <p:spPr bwMode="auto">
          <a:xfrm>
            <a:off x="8234063" y="6453188"/>
            <a:ext cx="874441" cy="4048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B4DD223-A1D0-4DE8-AFD0-D99F82140F00}" type="slidenum">
              <a:rPr lang="ja-JP" altLang="en-US" smtClean="0">
                <a:solidFill>
                  <a:schemeClr val="bg1"/>
                </a:solidFill>
                <a:latin typeface="IPAゴシック" pitchFamily="49" charset="-128"/>
                <a:ea typeface="IPAゴシック" pitchFamily="49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51</a:t>
            </a:fld>
            <a:r>
              <a:rPr lang="en-US" altLang="ja-JP" dirty="0" smtClean="0">
                <a:solidFill>
                  <a:schemeClr val="bg1"/>
                </a:solidFill>
                <a:latin typeface="IPAゴシック" pitchFamily="49" charset="-128"/>
                <a:ea typeface="IPAゴシック" pitchFamily="49" charset="-128"/>
              </a:rPr>
              <a:t>/78</a:t>
            </a:r>
            <a:endParaRPr lang="ja-JP" altLang="en-US" dirty="0">
              <a:solidFill>
                <a:schemeClr val="bg1"/>
              </a:solidFill>
              <a:latin typeface="IPAゴシック" pitchFamily="49" charset="-128"/>
              <a:ea typeface="IPAゴシック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63485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8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2405051" y="3013502"/>
            <a:ext cx="433389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PAゴシック" pitchFamily="49" charset="-128"/>
                <a:ea typeface="IPAゴシック" pitchFamily="49" charset="-128"/>
                <a:cs typeface="+mn-cs"/>
              </a:rPr>
              <a:t>５章</a:t>
            </a:r>
            <a:r>
              <a:rPr lang="en-US" altLang="ja-JP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PAゴシック" pitchFamily="49" charset="-128"/>
                <a:ea typeface="IPAゴシック" pitchFamily="49" charset="-128"/>
                <a:cs typeface="+mn-cs"/>
              </a:rPr>
              <a:t>.</a:t>
            </a:r>
            <a:r>
              <a:rPr lang="ja-JP" alt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PAゴシック" pitchFamily="49" charset="-128"/>
                <a:ea typeface="IPAゴシック" pitchFamily="49" charset="-128"/>
                <a:cs typeface="+mn-cs"/>
              </a:rPr>
              <a:t>実験結果 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4294967295"/>
          </p:nvPr>
        </p:nvSpPr>
        <p:spPr>
          <a:xfrm>
            <a:off x="-23307" y="6480720"/>
            <a:ext cx="8651063" cy="260648"/>
          </a:xfrm>
          <a:prstGeom prst="rect">
            <a:avLst/>
          </a:prstGeom>
          <a:ln/>
        </p:spPr>
        <p:txBody>
          <a:bodyPr/>
          <a:lstStyle>
            <a:lvl1pPr algn="l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ja-JP" altLang="en-US" sz="1100" smtClean="0"/>
              <a:t>修正版</a:t>
            </a:r>
            <a:r>
              <a:rPr lang="en-US" altLang="ja-JP" sz="1100" smtClean="0"/>
              <a:t>BA</a:t>
            </a:r>
            <a:r>
              <a:rPr lang="ja-JP" altLang="en-US" sz="1100" smtClean="0"/>
              <a:t>モデルで生成したネットワークのスケールフリー性判定計算実験　　　卒業演習発表会　　　田中勇歩（谷聖一研究室）</a:t>
            </a:r>
            <a:endParaRPr lang="ja-JP" altLang="en-US" sz="1100" dirty="0"/>
          </a:p>
        </p:txBody>
      </p:sp>
      <p:pic>
        <p:nvPicPr>
          <p:cNvPr id="9" name="Picture 2" descr="D:\クラウド\Dropbox\My HP\谷ゼミ・HP\image\post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2212" y="4005064"/>
            <a:ext cx="4219575" cy="21812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スライド番号プレースホルダー 6"/>
          <p:cNvSpPr>
            <a:spLocks noGrp="1"/>
          </p:cNvSpPr>
          <p:nvPr>
            <p:ph type="sldNum" sz="quarter" idx="12"/>
          </p:nvPr>
        </p:nvSpPr>
        <p:spPr bwMode="auto">
          <a:xfrm>
            <a:off x="8234063" y="6453188"/>
            <a:ext cx="874441" cy="4048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B4DD223-A1D0-4DE8-AFD0-D99F82140F00}" type="slidenum">
              <a:rPr lang="ja-JP" altLang="en-US" smtClean="0">
                <a:solidFill>
                  <a:schemeClr val="bg1"/>
                </a:solidFill>
                <a:latin typeface="IPAゴシック" pitchFamily="49" charset="-128"/>
                <a:ea typeface="IPAゴシック" pitchFamily="49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52</a:t>
            </a:fld>
            <a:r>
              <a:rPr lang="en-US" altLang="ja-JP" dirty="0" smtClean="0">
                <a:solidFill>
                  <a:schemeClr val="bg1"/>
                </a:solidFill>
                <a:latin typeface="IPAゴシック" pitchFamily="49" charset="-128"/>
                <a:ea typeface="IPAゴシック" pitchFamily="49" charset="-128"/>
              </a:rPr>
              <a:t>/78</a:t>
            </a:r>
            <a:endParaRPr lang="ja-JP" altLang="en-US" dirty="0">
              <a:solidFill>
                <a:schemeClr val="bg1"/>
              </a:solidFill>
              <a:latin typeface="IPAゴシック" pitchFamily="49" charset="-128"/>
              <a:ea typeface="IPAゴシック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840902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3" name="テキスト ボックス 5"/>
          <p:cNvSpPr txBox="1">
            <a:spLocks noChangeArrowheads="1"/>
          </p:cNvSpPr>
          <p:nvPr/>
        </p:nvSpPr>
        <p:spPr bwMode="auto">
          <a:xfrm>
            <a:off x="468313" y="620713"/>
            <a:ext cx="80645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9pPr>
          </a:lstStyle>
          <a:p>
            <a:pPr marL="0" lvl="1" indent="0"/>
            <a:r>
              <a:rPr lang="en-US" altLang="ja-JP" sz="3200" dirty="0" smtClean="0">
                <a:latin typeface="IPAゴシック" pitchFamily="49" charset="-128"/>
                <a:ea typeface="IPAゴシック" pitchFamily="49" charset="-128"/>
              </a:rPr>
              <a:t>5.</a:t>
            </a:r>
            <a:r>
              <a:rPr lang="ja-JP" altLang="en-US" sz="3200" dirty="0" smtClean="0">
                <a:latin typeface="IPAゴシック" pitchFamily="49" charset="-128"/>
                <a:ea typeface="IPAゴシック" pitchFamily="49" charset="-128"/>
              </a:rPr>
              <a:t>実験結果 </a:t>
            </a:r>
            <a:r>
              <a:rPr lang="en-US" altLang="ja-JP" sz="1700" dirty="0" smtClean="0">
                <a:latin typeface="IPAゴシック" pitchFamily="49" charset="-128"/>
                <a:ea typeface="IPAゴシック" pitchFamily="49" charset="-128"/>
              </a:rPr>
              <a:t>-</a:t>
            </a:r>
            <a:r>
              <a:rPr lang="ja-JP" altLang="en-US" sz="1700" dirty="0" smtClean="0">
                <a:latin typeface="IPAゴシック" pitchFamily="49" charset="-128"/>
                <a:ea typeface="IPAゴシック" pitchFamily="49" charset="-128"/>
              </a:rPr>
              <a:t>①直感的</a:t>
            </a:r>
            <a:r>
              <a:rPr lang="ja-JP" altLang="en-US" sz="1700" dirty="0">
                <a:latin typeface="IPAゴシック" pitchFamily="49" charset="-128"/>
                <a:ea typeface="IPAゴシック" pitchFamily="49" charset="-128"/>
              </a:rPr>
              <a:t>にも判断できるよう、ネットワークを</a:t>
            </a:r>
            <a:r>
              <a:rPr lang="ja-JP" altLang="en-US" sz="1700" dirty="0" smtClean="0">
                <a:latin typeface="IPAゴシック" pitchFamily="49" charset="-128"/>
                <a:ea typeface="IPAゴシック" pitchFamily="49" charset="-128"/>
              </a:rPr>
              <a:t>可視化</a:t>
            </a:r>
            <a:r>
              <a:rPr lang="en-US" altLang="ja-JP" sz="1700" dirty="0" smtClean="0">
                <a:latin typeface="IPAゴシック" pitchFamily="49" charset="-128"/>
                <a:ea typeface="IPAゴシック" pitchFamily="49" charset="-128"/>
              </a:rPr>
              <a:t>-</a:t>
            </a:r>
            <a:endParaRPr lang="ja-JP" altLang="en-US" sz="1700" dirty="0">
              <a:latin typeface="IPAゴシック" pitchFamily="49" charset="-128"/>
              <a:ea typeface="IPAゴシック" pitchFamily="49" charset="-128"/>
            </a:endParaRPr>
          </a:p>
        </p:txBody>
      </p:sp>
      <p:pic>
        <p:nvPicPr>
          <p:cNvPr id="1032" name="Picture 8" descr="D:\クラウド\Dropbox\My university\graduation thesis\view\simage_scale_1000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3964" y="1402829"/>
            <a:ext cx="5796073" cy="4504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正方形/長方形 5"/>
          <p:cNvSpPr/>
          <p:nvPr/>
        </p:nvSpPr>
        <p:spPr>
          <a:xfrm>
            <a:off x="2015716" y="5944666"/>
            <a:ext cx="5112568" cy="430887"/>
          </a:xfrm>
          <a:prstGeom prst="rect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ja-JP" altLang="en-US" sz="2200" dirty="0">
                <a:solidFill>
                  <a:prstClr val="black"/>
                </a:solidFill>
                <a:latin typeface="IPA Pゴシック" pitchFamily="50" charset="-128"/>
                <a:ea typeface="IPA Pゴシック" pitchFamily="50" charset="-128"/>
              </a:rPr>
              <a:t>頂</a:t>
            </a:r>
            <a:r>
              <a:rPr lang="ja-JP" altLang="en-US" sz="2200" dirty="0" smtClean="0">
                <a:solidFill>
                  <a:prstClr val="black"/>
                </a:solidFill>
                <a:latin typeface="IPA Pゴシック" pitchFamily="50" charset="-128"/>
                <a:ea typeface="IPA Pゴシック" pitchFamily="50" charset="-128"/>
              </a:rPr>
              <a:t>点数１０００の修正版</a:t>
            </a:r>
            <a:r>
              <a:rPr lang="en-US" altLang="ja-JP" sz="2200" dirty="0" smtClean="0">
                <a:solidFill>
                  <a:prstClr val="black"/>
                </a:solidFill>
                <a:latin typeface="IPA Pゴシック" pitchFamily="50" charset="-128"/>
                <a:ea typeface="IPA Pゴシック" pitchFamily="50" charset="-128"/>
              </a:rPr>
              <a:t>BA</a:t>
            </a:r>
            <a:r>
              <a:rPr lang="ja-JP" altLang="en-US" sz="2200" dirty="0" smtClean="0">
                <a:solidFill>
                  <a:prstClr val="black"/>
                </a:solidFill>
                <a:latin typeface="IPA Pゴシック" pitchFamily="50" charset="-128"/>
                <a:ea typeface="IPA Pゴシック" pitchFamily="50" charset="-128"/>
              </a:rPr>
              <a:t>モデル（</a:t>
            </a:r>
            <a:r>
              <a:rPr lang="en-US" altLang="ja-JP" sz="2200" dirty="0" smtClean="0">
                <a:solidFill>
                  <a:prstClr val="black"/>
                </a:solidFill>
                <a:latin typeface="IPA Pゴシック" pitchFamily="50" charset="-128"/>
                <a:ea typeface="IPA Pゴシック" pitchFamily="50" charset="-128"/>
              </a:rPr>
              <a:t>No.1</a:t>
            </a:r>
            <a:r>
              <a:rPr lang="ja-JP" altLang="en-US" sz="2200" dirty="0" smtClean="0">
                <a:solidFill>
                  <a:prstClr val="black"/>
                </a:solidFill>
                <a:latin typeface="IPA Pゴシック" pitchFamily="50" charset="-128"/>
                <a:ea typeface="IPA Pゴシック" pitchFamily="50" charset="-128"/>
              </a:rPr>
              <a:t>）</a:t>
            </a:r>
            <a:endParaRPr lang="ja-JP" altLang="en-US" sz="2200" dirty="0">
              <a:solidFill>
                <a:prstClr val="black"/>
              </a:solidFill>
              <a:latin typeface="IPAゴシック" pitchFamily="49" charset="-128"/>
              <a:ea typeface="IPAゴシック" pitchFamily="49" charset="-128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4294967295"/>
          </p:nvPr>
        </p:nvSpPr>
        <p:spPr>
          <a:xfrm>
            <a:off x="-23307" y="6480720"/>
            <a:ext cx="8651063" cy="260648"/>
          </a:xfrm>
          <a:prstGeom prst="rect">
            <a:avLst/>
          </a:prstGeom>
          <a:ln/>
        </p:spPr>
        <p:txBody>
          <a:bodyPr/>
          <a:lstStyle>
            <a:lvl1pPr algn="l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ja-JP" altLang="en-US" sz="1100" smtClean="0"/>
              <a:t>修正版</a:t>
            </a:r>
            <a:r>
              <a:rPr lang="en-US" altLang="ja-JP" sz="1100" smtClean="0"/>
              <a:t>BA</a:t>
            </a:r>
            <a:r>
              <a:rPr lang="ja-JP" altLang="en-US" sz="1100" smtClean="0"/>
              <a:t>モデルで生成したネットワークのスケールフリー性判定計算実験　　　卒業演習発表会　　　田中勇歩（谷聖一研究室）</a:t>
            </a:r>
            <a:endParaRPr lang="ja-JP" altLang="en-US" sz="1100" dirty="0"/>
          </a:p>
        </p:txBody>
      </p:sp>
      <p:sp>
        <p:nvSpPr>
          <p:cNvPr id="8" name="スライド番号プレースホルダー 6"/>
          <p:cNvSpPr>
            <a:spLocks noGrp="1"/>
          </p:cNvSpPr>
          <p:nvPr>
            <p:ph type="sldNum" sz="quarter" idx="12"/>
          </p:nvPr>
        </p:nvSpPr>
        <p:spPr bwMode="auto">
          <a:xfrm>
            <a:off x="8234063" y="6453188"/>
            <a:ext cx="874441" cy="4048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B4DD223-A1D0-4DE8-AFD0-D99F82140F00}" type="slidenum">
              <a:rPr lang="ja-JP" altLang="en-US" smtClean="0">
                <a:solidFill>
                  <a:schemeClr val="bg1"/>
                </a:solidFill>
                <a:latin typeface="IPAゴシック" pitchFamily="49" charset="-128"/>
                <a:ea typeface="IPAゴシック" pitchFamily="49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53</a:t>
            </a:fld>
            <a:r>
              <a:rPr lang="en-US" altLang="ja-JP" dirty="0" smtClean="0">
                <a:solidFill>
                  <a:schemeClr val="bg1"/>
                </a:solidFill>
                <a:latin typeface="IPAゴシック" pitchFamily="49" charset="-128"/>
                <a:ea typeface="IPAゴシック" pitchFamily="49" charset="-128"/>
              </a:rPr>
              <a:t>/78</a:t>
            </a:r>
            <a:endParaRPr lang="ja-JP" altLang="en-US" dirty="0">
              <a:solidFill>
                <a:schemeClr val="bg1"/>
              </a:solidFill>
              <a:latin typeface="IPAゴシック" pitchFamily="49" charset="-128"/>
              <a:ea typeface="IPAゴシック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8482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クラウド\Dropbox\My university\graduation thesis\view\simage_scale_1000_10.jpg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4000" y="1404000"/>
            <a:ext cx="5796000" cy="450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正方形/長方形 6"/>
          <p:cNvSpPr/>
          <p:nvPr/>
        </p:nvSpPr>
        <p:spPr>
          <a:xfrm>
            <a:off x="2015716" y="5944666"/>
            <a:ext cx="5364596" cy="430887"/>
          </a:xfrm>
          <a:prstGeom prst="rect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ja-JP" altLang="en-US" sz="2200" dirty="0">
                <a:solidFill>
                  <a:prstClr val="black"/>
                </a:solidFill>
                <a:latin typeface="IPA Pゴシック" pitchFamily="50" charset="-128"/>
                <a:ea typeface="IPA Pゴシック" pitchFamily="50" charset="-128"/>
              </a:rPr>
              <a:t>頂</a:t>
            </a:r>
            <a:r>
              <a:rPr lang="ja-JP" altLang="en-US" sz="2200" dirty="0" smtClean="0">
                <a:solidFill>
                  <a:prstClr val="black"/>
                </a:solidFill>
                <a:latin typeface="IPA Pゴシック" pitchFamily="50" charset="-128"/>
                <a:ea typeface="IPA Pゴシック" pitchFamily="50" charset="-128"/>
              </a:rPr>
              <a:t>点数１０００の修正版</a:t>
            </a:r>
            <a:r>
              <a:rPr lang="en-US" altLang="ja-JP" sz="2200" dirty="0" smtClean="0">
                <a:solidFill>
                  <a:prstClr val="black"/>
                </a:solidFill>
                <a:latin typeface="IPA Pゴシック" pitchFamily="50" charset="-128"/>
                <a:ea typeface="IPA Pゴシック" pitchFamily="50" charset="-128"/>
              </a:rPr>
              <a:t>BA</a:t>
            </a:r>
            <a:r>
              <a:rPr lang="ja-JP" altLang="en-US" sz="2200" dirty="0" smtClean="0">
                <a:solidFill>
                  <a:prstClr val="black"/>
                </a:solidFill>
                <a:latin typeface="IPA Pゴシック" pitchFamily="50" charset="-128"/>
                <a:ea typeface="IPA Pゴシック" pitchFamily="50" charset="-128"/>
              </a:rPr>
              <a:t>モデル（</a:t>
            </a:r>
            <a:r>
              <a:rPr lang="en-US" altLang="ja-JP" sz="2200" dirty="0" smtClean="0">
                <a:solidFill>
                  <a:prstClr val="black"/>
                </a:solidFill>
                <a:latin typeface="IPA Pゴシック" pitchFamily="50" charset="-128"/>
                <a:ea typeface="IPA Pゴシック" pitchFamily="50" charset="-128"/>
              </a:rPr>
              <a:t>No.1</a:t>
            </a:r>
            <a:r>
              <a:rPr lang="ja-JP" altLang="en-US" sz="2200" dirty="0" smtClean="0">
                <a:solidFill>
                  <a:prstClr val="black"/>
                </a:solidFill>
                <a:latin typeface="IPA Pゴシック" pitchFamily="50" charset="-128"/>
                <a:ea typeface="IPA Pゴシック" pitchFamily="50" charset="-128"/>
              </a:rPr>
              <a:t>０）</a:t>
            </a:r>
            <a:endParaRPr lang="ja-JP" altLang="en-US" sz="2200" dirty="0">
              <a:solidFill>
                <a:prstClr val="black"/>
              </a:solidFill>
              <a:latin typeface="IPAゴシック" pitchFamily="49" charset="-128"/>
              <a:ea typeface="IPAゴシック" pitchFamily="49" charset="-128"/>
            </a:endParaRPr>
          </a:p>
        </p:txBody>
      </p:sp>
      <p:sp>
        <p:nvSpPr>
          <p:cNvPr id="8" name="テキスト ボックス 5"/>
          <p:cNvSpPr txBox="1">
            <a:spLocks noChangeArrowheads="1"/>
          </p:cNvSpPr>
          <p:nvPr/>
        </p:nvSpPr>
        <p:spPr bwMode="auto">
          <a:xfrm>
            <a:off x="468313" y="620713"/>
            <a:ext cx="80645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9pPr>
          </a:lstStyle>
          <a:p>
            <a:pPr marL="0" lvl="1" indent="0"/>
            <a:r>
              <a:rPr lang="en-US" altLang="ja-JP" sz="3200" dirty="0" smtClean="0">
                <a:latin typeface="IPAゴシック" pitchFamily="49" charset="-128"/>
                <a:ea typeface="IPAゴシック" pitchFamily="49" charset="-128"/>
              </a:rPr>
              <a:t>5.</a:t>
            </a:r>
            <a:r>
              <a:rPr lang="ja-JP" altLang="en-US" sz="3200" dirty="0" smtClean="0">
                <a:latin typeface="IPAゴシック" pitchFamily="49" charset="-128"/>
                <a:ea typeface="IPAゴシック" pitchFamily="49" charset="-128"/>
              </a:rPr>
              <a:t>実験結果 </a:t>
            </a:r>
            <a:r>
              <a:rPr lang="en-US" altLang="ja-JP" sz="1700" dirty="0" smtClean="0">
                <a:latin typeface="IPAゴシック" pitchFamily="49" charset="-128"/>
                <a:ea typeface="IPAゴシック" pitchFamily="49" charset="-128"/>
              </a:rPr>
              <a:t>-</a:t>
            </a:r>
            <a:r>
              <a:rPr lang="ja-JP" altLang="en-US" sz="1700" dirty="0" smtClean="0">
                <a:latin typeface="IPAゴシック" pitchFamily="49" charset="-128"/>
                <a:ea typeface="IPAゴシック" pitchFamily="49" charset="-128"/>
              </a:rPr>
              <a:t>①直感的</a:t>
            </a:r>
            <a:r>
              <a:rPr lang="ja-JP" altLang="en-US" sz="1700" dirty="0">
                <a:latin typeface="IPAゴシック" pitchFamily="49" charset="-128"/>
                <a:ea typeface="IPAゴシック" pitchFamily="49" charset="-128"/>
              </a:rPr>
              <a:t>にも判断できるよう、ネットワークを</a:t>
            </a:r>
            <a:r>
              <a:rPr lang="ja-JP" altLang="en-US" sz="1700" dirty="0" smtClean="0">
                <a:latin typeface="IPAゴシック" pitchFamily="49" charset="-128"/>
                <a:ea typeface="IPAゴシック" pitchFamily="49" charset="-128"/>
              </a:rPr>
              <a:t>可視化</a:t>
            </a:r>
            <a:r>
              <a:rPr lang="en-US" altLang="ja-JP" sz="1700" dirty="0" smtClean="0">
                <a:latin typeface="IPAゴシック" pitchFamily="49" charset="-128"/>
                <a:ea typeface="IPAゴシック" pitchFamily="49" charset="-128"/>
              </a:rPr>
              <a:t>-</a:t>
            </a:r>
            <a:endParaRPr lang="ja-JP" altLang="en-US" sz="1700" dirty="0">
              <a:latin typeface="IPAゴシック" pitchFamily="49" charset="-128"/>
              <a:ea typeface="IPAゴシック" pitchFamily="49" charset="-128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ftr" sz="quarter" idx="4294967295"/>
          </p:nvPr>
        </p:nvSpPr>
        <p:spPr>
          <a:xfrm>
            <a:off x="-23307" y="6480720"/>
            <a:ext cx="8651063" cy="260648"/>
          </a:xfrm>
          <a:prstGeom prst="rect">
            <a:avLst/>
          </a:prstGeom>
          <a:ln/>
        </p:spPr>
        <p:txBody>
          <a:bodyPr/>
          <a:lstStyle>
            <a:lvl1pPr algn="l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ja-JP" altLang="en-US" sz="1100" smtClean="0"/>
              <a:t>修正版</a:t>
            </a:r>
            <a:r>
              <a:rPr lang="en-US" altLang="ja-JP" sz="1100" smtClean="0"/>
              <a:t>BA</a:t>
            </a:r>
            <a:r>
              <a:rPr lang="ja-JP" altLang="en-US" sz="1100" smtClean="0"/>
              <a:t>モデルで生成したネットワークのスケールフリー性判定計算実験　　　卒業演習発表会　　　田中勇歩（谷聖一研究室）</a:t>
            </a:r>
            <a:endParaRPr lang="ja-JP" altLang="en-US" sz="1100" dirty="0"/>
          </a:p>
        </p:txBody>
      </p:sp>
      <p:sp>
        <p:nvSpPr>
          <p:cNvPr id="10" name="スライド番号プレースホルダー 6"/>
          <p:cNvSpPr>
            <a:spLocks noGrp="1"/>
          </p:cNvSpPr>
          <p:nvPr>
            <p:ph type="sldNum" sz="quarter" idx="12"/>
          </p:nvPr>
        </p:nvSpPr>
        <p:spPr bwMode="auto">
          <a:xfrm>
            <a:off x="8234063" y="6453188"/>
            <a:ext cx="874441" cy="4048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B4DD223-A1D0-4DE8-AFD0-D99F82140F00}" type="slidenum">
              <a:rPr lang="ja-JP" altLang="en-US" smtClean="0">
                <a:solidFill>
                  <a:schemeClr val="bg1"/>
                </a:solidFill>
                <a:latin typeface="IPAゴシック" pitchFamily="49" charset="-128"/>
                <a:ea typeface="IPAゴシック" pitchFamily="49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54</a:t>
            </a:fld>
            <a:r>
              <a:rPr lang="en-US" altLang="ja-JP" dirty="0" smtClean="0">
                <a:solidFill>
                  <a:schemeClr val="bg1"/>
                </a:solidFill>
                <a:latin typeface="IPAゴシック" pitchFamily="49" charset="-128"/>
                <a:ea typeface="IPAゴシック" pitchFamily="49" charset="-128"/>
              </a:rPr>
              <a:t>/78</a:t>
            </a:r>
            <a:endParaRPr lang="ja-JP" altLang="en-US" dirty="0">
              <a:solidFill>
                <a:schemeClr val="bg1"/>
              </a:solidFill>
              <a:latin typeface="IPAゴシック" pitchFamily="49" charset="-128"/>
              <a:ea typeface="IPAゴシック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0849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/>
          <p:cNvSpPr/>
          <p:nvPr/>
        </p:nvSpPr>
        <p:spPr>
          <a:xfrm>
            <a:off x="2015716" y="5944666"/>
            <a:ext cx="5364596" cy="430887"/>
          </a:xfrm>
          <a:prstGeom prst="rect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ja-JP" altLang="en-US" sz="2200" dirty="0">
                <a:solidFill>
                  <a:prstClr val="black"/>
                </a:solidFill>
                <a:latin typeface="IPA Pゴシック" pitchFamily="50" charset="-128"/>
                <a:ea typeface="IPA Pゴシック" pitchFamily="50" charset="-128"/>
              </a:rPr>
              <a:t>頂</a:t>
            </a:r>
            <a:r>
              <a:rPr lang="ja-JP" altLang="en-US" sz="2200" dirty="0" smtClean="0">
                <a:solidFill>
                  <a:prstClr val="black"/>
                </a:solidFill>
                <a:latin typeface="IPA Pゴシック" pitchFamily="50" charset="-128"/>
                <a:ea typeface="IPA Pゴシック" pitchFamily="50" charset="-128"/>
              </a:rPr>
              <a:t>点数１０００の修正版</a:t>
            </a:r>
            <a:r>
              <a:rPr lang="en-US" altLang="ja-JP" sz="2200" dirty="0" smtClean="0">
                <a:solidFill>
                  <a:prstClr val="black"/>
                </a:solidFill>
                <a:latin typeface="IPA Pゴシック" pitchFamily="50" charset="-128"/>
                <a:ea typeface="IPA Pゴシック" pitchFamily="50" charset="-128"/>
              </a:rPr>
              <a:t>BA</a:t>
            </a:r>
            <a:r>
              <a:rPr lang="ja-JP" altLang="en-US" sz="2200" dirty="0" smtClean="0">
                <a:solidFill>
                  <a:prstClr val="black"/>
                </a:solidFill>
                <a:latin typeface="IPA Pゴシック" pitchFamily="50" charset="-128"/>
                <a:ea typeface="IPA Pゴシック" pitchFamily="50" charset="-128"/>
              </a:rPr>
              <a:t>モデル（</a:t>
            </a:r>
            <a:r>
              <a:rPr lang="en-US" altLang="ja-JP" sz="2200" dirty="0" smtClean="0">
                <a:solidFill>
                  <a:prstClr val="black"/>
                </a:solidFill>
                <a:latin typeface="IPA Pゴシック" pitchFamily="50" charset="-128"/>
                <a:ea typeface="IPA Pゴシック" pitchFamily="50" charset="-128"/>
              </a:rPr>
              <a:t>No.5</a:t>
            </a:r>
            <a:r>
              <a:rPr lang="ja-JP" altLang="en-US" sz="2200" dirty="0" smtClean="0">
                <a:solidFill>
                  <a:prstClr val="black"/>
                </a:solidFill>
                <a:latin typeface="IPA Pゴシック" pitchFamily="50" charset="-128"/>
                <a:ea typeface="IPA Pゴシック" pitchFamily="50" charset="-128"/>
              </a:rPr>
              <a:t>０）</a:t>
            </a:r>
            <a:endParaRPr lang="ja-JP" altLang="en-US" sz="2200" dirty="0">
              <a:solidFill>
                <a:prstClr val="black"/>
              </a:solidFill>
              <a:latin typeface="IPAゴシック" pitchFamily="49" charset="-128"/>
              <a:ea typeface="IPAゴシック" pitchFamily="49" charset="-128"/>
            </a:endParaRPr>
          </a:p>
        </p:txBody>
      </p:sp>
      <p:sp>
        <p:nvSpPr>
          <p:cNvPr id="8" name="テキスト ボックス 5"/>
          <p:cNvSpPr txBox="1">
            <a:spLocks noChangeArrowheads="1"/>
          </p:cNvSpPr>
          <p:nvPr/>
        </p:nvSpPr>
        <p:spPr bwMode="auto">
          <a:xfrm>
            <a:off x="468313" y="620713"/>
            <a:ext cx="80645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9pPr>
          </a:lstStyle>
          <a:p>
            <a:pPr marL="0" lvl="1" indent="0"/>
            <a:r>
              <a:rPr lang="en-US" altLang="ja-JP" sz="3200" dirty="0" smtClean="0">
                <a:latin typeface="IPAゴシック" pitchFamily="49" charset="-128"/>
                <a:ea typeface="IPAゴシック" pitchFamily="49" charset="-128"/>
              </a:rPr>
              <a:t>5.</a:t>
            </a:r>
            <a:r>
              <a:rPr lang="ja-JP" altLang="en-US" sz="3200" dirty="0" smtClean="0">
                <a:latin typeface="IPAゴシック" pitchFamily="49" charset="-128"/>
                <a:ea typeface="IPAゴシック" pitchFamily="49" charset="-128"/>
              </a:rPr>
              <a:t>実験結果 </a:t>
            </a:r>
            <a:r>
              <a:rPr lang="en-US" altLang="ja-JP" sz="1700" dirty="0" smtClean="0">
                <a:latin typeface="IPAゴシック" pitchFamily="49" charset="-128"/>
                <a:ea typeface="IPAゴシック" pitchFamily="49" charset="-128"/>
              </a:rPr>
              <a:t>-</a:t>
            </a:r>
            <a:r>
              <a:rPr lang="ja-JP" altLang="en-US" sz="1700" dirty="0" smtClean="0">
                <a:latin typeface="IPAゴシック" pitchFamily="49" charset="-128"/>
                <a:ea typeface="IPAゴシック" pitchFamily="49" charset="-128"/>
              </a:rPr>
              <a:t>①直感的</a:t>
            </a:r>
            <a:r>
              <a:rPr lang="ja-JP" altLang="en-US" sz="1700" dirty="0">
                <a:latin typeface="IPAゴシック" pitchFamily="49" charset="-128"/>
                <a:ea typeface="IPAゴシック" pitchFamily="49" charset="-128"/>
              </a:rPr>
              <a:t>にも判断できるよう、ネットワークを</a:t>
            </a:r>
            <a:r>
              <a:rPr lang="ja-JP" altLang="en-US" sz="1700" dirty="0" smtClean="0">
                <a:latin typeface="IPAゴシック" pitchFamily="49" charset="-128"/>
                <a:ea typeface="IPAゴシック" pitchFamily="49" charset="-128"/>
              </a:rPr>
              <a:t>可視化</a:t>
            </a:r>
            <a:r>
              <a:rPr lang="en-US" altLang="ja-JP" sz="1700" dirty="0" smtClean="0">
                <a:latin typeface="IPAゴシック" pitchFamily="49" charset="-128"/>
                <a:ea typeface="IPAゴシック" pitchFamily="49" charset="-128"/>
              </a:rPr>
              <a:t>-</a:t>
            </a:r>
            <a:endParaRPr lang="ja-JP" altLang="en-US" sz="1700" dirty="0">
              <a:latin typeface="IPAゴシック" pitchFamily="49" charset="-128"/>
              <a:ea typeface="IPAゴシック" pitchFamily="49" charset="-128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ftr" sz="quarter" idx="4294967295"/>
          </p:nvPr>
        </p:nvSpPr>
        <p:spPr>
          <a:xfrm>
            <a:off x="-23307" y="6480720"/>
            <a:ext cx="8651063" cy="260648"/>
          </a:xfrm>
          <a:prstGeom prst="rect">
            <a:avLst/>
          </a:prstGeom>
          <a:ln/>
        </p:spPr>
        <p:txBody>
          <a:bodyPr/>
          <a:lstStyle>
            <a:lvl1pPr algn="l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ja-JP" altLang="en-US" sz="1100" smtClean="0"/>
              <a:t>修正版</a:t>
            </a:r>
            <a:r>
              <a:rPr lang="en-US" altLang="ja-JP" sz="1100" smtClean="0"/>
              <a:t>BA</a:t>
            </a:r>
            <a:r>
              <a:rPr lang="ja-JP" altLang="en-US" sz="1100" smtClean="0"/>
              <a:t>モデルで生成したネットワークのスケールフリー性判定計算実験　　　卒業演習発表会　　　田中勇歩（谷聖一研究室）</a:t>
            </a:r>
            <a:endParaRPr lang="ja-JP" altLang="en-US" sz="1100" dirty="0"/>
          </a:p>
        </p:txBody>
      </p:sp>
      <p:pic>
        <p:nvPicPr>
          <p:cNvPr id="3076" name="Picture 4" descr="C:\cygwin\home\勇歩\graph_view_1000\simage\simage_scale_1000_50.png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74000" y="1404001"/>
            <a:ext cx="5796000" cy="450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スライド番号プレースホルダー 6"/>
          <p:cNvSpPr>
            <a:spLocks noGrp="1"/>
          </p:cNvSpPr>
          <p:nvPr>
            <p:ph type="sldNum" sz="quarter" idx="12"/>
          </p:nvPr>
        </p:nvSpPr>
        <p:spPr bwMode="auto">
          <a:xfrm>
            <a:off x="8234063" y="6480572"/>
            <a:ext cx="874441" cy="4048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B4DD223-A1D0-4DE8-AFD0-D99F82140F00}" type="slidenum">
              <a:rPr lang="ja-JP" altLang="en-US" smtClean="0">
                <a:solidFill>
                  <a:schemeClr val="bg1"/>
                </a:solidFill>
                <a:latin typeface="IPAゴシック" pitchFamily="49" charset="-128"/>
                <a:ea typeface="IPAゴシック" pitchFamily="49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55</a:t>
            </a:fld>
            <a:r>
              <a:rPr lang="en-US" altLang="ja-JP" dirty="0" smtClean="0">
                <a:solidFill>
                  <a:schemeClr val="bg1"/>
                </a:solidFill>
                <a:latin typeface="IPAゴシック" pitchFamily="49" charset="-128"/>
                <a:ea typeface="IPAゴシック" pitchFamily="49" charset="-128"/>
              </a:rPr>
              <a:t>/78</a:t>
            </a:r>
            <a:endParaRPr lang="ja-JP" altLang="en-US" dirty="0">
              <a:solidFill>
                <a:schemeClr val="bg1"/>
              </a:solidFill>
              <a:latin typeface="IPAゴシック" pitchFamily="49" charset="-128"/>
              <a:ea typeface="IPAゴシック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47898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クラウド\Dropbox\My university\graduation thesis\view\simage_scale_1000_100.jpg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4000" y="1404000"/>
            <a:ext cx="5796000" cy="450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正方形/長方形 6"/>
          <p:cNvSpPr/>
          <p:nvPr/>
        </p:nvSpPr>
        <p:spPr>
          <a:xfrm>
            <a:off x="2015716" y="5944666"/>
            <a:ext cx="5364596" cy="430887"/>
          </a:xfrm>
          <a:prstGeom prst="rect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ja-JP" altLang="en-US" sz="2200" dirty="0">
                <a:solidFill>
                  <a:prstClr val="black"/>
                </a:solidFill>
                <a:latin typeface="IPA Pゴシック" pitchFamily="50" charset="-128"/>
                <a:ea typeface="IPA Pゴシック" pitchFamily="50" charset="-128"/>
              </a:rPr>
              <a:t>頂</a:t>
            </a:r>
            <a:r>
              <a:rPr lang="ja-JP" altLang="en-US" sz="2200" dirty="0" smtClean="0">
                <a:solidFill>
                  <a:prstClr val="black"/>
                </a:solidFill>
                <a:latin typeface="IPA Pゴシック" pitchFamily="50" charset="-128"/>
                <a:ea typeface="IPA Pゴシック" pitchFamily="50" charset="-128"/>
              </a:rPr>
              <a:t>点数１０００の修正版</a:t>
            </a:r>
            <a:r>
              <a:rPr lang="en-US" altLang="ja-JP" sz="2200" dirty="0" smtClean="0">
                <a:solidFill>
                  <a:prstClr val="black"/>
                </a:solidFill>
                <a:latin typeface="IPA Pゴシック" pitchFamily="50" charset="-128"/>
                <a:ea typeface="IPA Pゴシック" pitchFamily="50" charset="-128"/>
              </a:rPr>
              <a:t>BA</a:t>
            </a:r>
            <a:r>
              <a:rPr lang="ja-JP" altLang="en-US" sz="2200" dirty="0" smtClean="0">
                <a:solidFill>
                  <a:prstClr val="black"/>
                </a:solidFill>
                <a:latin typeface="IPA Pゴシック" pitchFamily="50" charset="-128"/>
                <a:ea typeface="IPA Pゴシック" pitchFamily="50" charset="-128"/>
              </a:rPr>
              <a:t>モデル（</a:t>
            </a:r>
            <a:r>
              <a:rPr lang="en-US" altLang="ja-JP" sz="2200" dirty="0" smtClean="0">
                <a:solidFill>
                  <a:prstClr val="black"/>
                </a:solidFill>
                <a:latin typeface="IPA Pゴシック" pitchFamily="50" charset="-128"/>
                <a:ea typeface="IPA Pゴシック" pitchFamily="50" charset="-128"/>
              </a:rPr>
              <a:t>No.1</a:t>
            </a:r>
            <a:r>
              <a:rPr lang="ja-JP" altLang="en-US" sz="2200" dirty="0" smtClean="0">
                <a:solidFill>
                  <a:prstClr val="black"/>
                </a:solidFill>
                <a:latin typeface="IPA Pゴシック" pitchFamily="50" charset="-128"/>
                <a:ea typeface="IPA Pゴシック" pitchFamily="50" charset="-128"/>
              </a:rPr>
              <a:t>００）</a:t>
            </a:r>
            <a:endParaRPr lang="ja-JP" altLang="en-US" sz="2200" dirty="0">
              <a:solidFill>
                <a:prstClr val="black"/>
              </a:solidFill>
              <a:latin typeface="IPAゴシック" pitchFamily="49" charset="-128"/>
              <a:ea typeface="IPAゴシック" pitchFamily="49" charset="-128"/>
            </a:endParaRPr>
          </a:p>
        </p:txBody>
      </p:sp>
      <p:sp>
        <p:nvSpPr>
          <p:cNvPr id="8" name="テキスト ボックス 5"/>
          <p:cNvSpPr txBox="1">
            <a:spLocks noChangeArrowheads="1"/>
          </p:cNvSpPr>
          <p:nvPr/>
        </p:nvSpPr>
        <p:spPr bwMode="auto">
          <a:xfrm>
            <a:off x="468313" y="620713"/>
            <a:ext cx="80645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9pPr>
          </a:lstStyle>
          <a:p>
            <a:pPr marL="0" lvl="1" indent="0"/>
            <a:r>
              <a:rPr lang="en-US" altLang="ja-JP" sz="3200" dirty="0" smtClean="0">
                <a:latin typeface="IPAゴシック" pitchFamily="49" charset="-128"/>
                <a:ea typeface="IPAゴシック" pitchFamily="49" charset="-128"/>
              </a:rPr>
              <a:t>5.</a:t>
            </a:r>
            <a:r>
              <a:rPr lang="ja-JP" altLang="en-US" sz="3200" dirty="0" smtClean="0">
                <a:latin typeface="IPAゴシック" pitchFamily="49" charset="-128"/>
                <a:ea typeface="IPAゴシック" pitchFamily="49" charset="-128"/>
              </a:rPr>
              <a:t>実験結果 </a:t>
            </a:r>
            <a:r>
              <a:rPr lang="en-US" altLang="ja-JP" sz="1700" dirty="0" smtClean="0">
                <a:latin typeface="IPAゴシック" pitchFamily="49" charset="-128"/>
                <a:ea typeface="IPAゴシック" pitchFamily="49" charset="-128"/>
              </a:rPr>
              <a:t>-</a:t>
            </a:r>
            <a:r>
              <a:rPr lang="ja-JP" altLang="en-US" sz="1700" dirty="0" smtClean="0">
                <a:latin typeface="IPAゴシック" pitchFamily="49" charset="-128"/>
                <a:ea typeface="IPAゴシック" pitchFamily="49" charset="-128"/>
              </a:rPr>
              <a:t>①直感的</a:t>
            </a:r>
            <a:r>
              <a:rPr lang="ja-JP" altLang="en-US" sz="1700" dirty="0">
                <a:latin typeface="IPAゴシック" pitchFamily="49" charset="-128"/>
                <a:ea typeface="IPAゴシック" pitchFamily="49" charset="-128"/>
              </a:rPr>
              <a:t>にも判断できるよう、ネットワークを</a:t>
            </a:r>
            <a:r>
              <a:rPr lang="ja-JP" altLang="en-US" sz="1700" dirty="0" smtClean="0">
                <a:latin typeface="IPAゴシック" pitchFamily="49" charset="-128"/>
                <a:ea typeface="IPAゴシック" pitchFamily="49" charset="-128"/>
              </a:rPr>
              <a:t>可視化</a:t>
            </a:r>
            <a:r>
              <a:rPr lang="en-US" altLang="ja-JP" sz="1700" dirty="0" smtClean="0">
                <a:latin typeface="IPAゴシック" pitchFamily="49" charset="-128"/>
                <a:ea typeface="IPAゴシック" pitchFamily="49" charset="-128"/>
              </a:rPr>
              <a:t>-</a:t>
            </a:r>
            <a:endParaRPr lang="ja-JP" altLang="en-US" sz="1700" dirty="0">
              <a:latin typeface="IPAゴシック" pitchFamily="49" charset="-128"/>
              <a:ea typeface="IPAゴシック" pitchFamily="49" charset="-128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ftr" sz="quarter" idx="4294967295"/>
          </p:nvPr>
        </p:nvSpPr>
        <p:spPr>
          <a:xfrm>
            <a:off x="-23307" y="6480720"/>
            <a:ext cx="8651063" cy="260648"/>
          </a:xfrm>
          <a:prstGeom prst="rect">
            <a:avLst/>
          </a:prstGeom>
          <a:ln/>
        </p:spPr>
        <p:txBody>
          <a:bodyPr/>
          <a:lstStyle>
            <a:lvl1pPr algn="l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ja-JP" altLang="en-US" sz="1100" smtClean="0"/>
              <a:t>修正版</a:t>
            </a:r>
            <a:r>
              <a:rPr lang="en-US" altLang="ja-JP" sz="1100" smtClean="0"/>
              <a:t>BA</a:t>
            </a:r>
            <a:r>
              <a:rPr lang="ja-JP" altLang="en-US" sz="1100" smtClean="0"/>
              <a:t>モデルで生成したネットワークのスケールフリー性判定計算実験　　　卒業演習発表会　　　田中勇歩（谷聖一研究室）</a:t>
            </a:r>
            <a:endParaRPr lang="ja-JP" altLang="en-US" sz="1100" dirty="0"/>
          </a:p>
        </p:txBody>
      </p:sp>
      <p:sp>
        <p:nvSpPr>
          <p:cNvPr id="10" name="スライド番号プレースホルダー 6"/>
          <p:cNvSpPr>
            <a:spLocks noGrp="1"/>
          </p:cNvSpPr>
          <p:nvPr>
            <p:ph type="sldNum" sz="quarter" idx="12"/>
          </p:nvPr>
        </p:nvSpPr>
        <p:spPr bwMode="auto">
          <a:xfrm>
            <a:off x="8234063" y="6453188"/>
            <a:ext cx="874441" cy="4048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B4DD223-A1D0-4DE8-AFD0-D99F82140F00}" type="slidenum">
              <a:rPr lang="ja-JP" altLang="en-US" smtClean="0">
                <a:solidFill>
                  <a:schemeClr val="bg1"/>
                </a:solidFill>
                <a:latin typeface="IPAゴシック" pitchFamily="49" charset="-128"/>
                <a:ea typeface="IPAゴシック" pitchFamily="49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56</a:t>
            </a:fld>
            <a:r>
              <a:rPr lang="en-US" altLang="ja-JP" dirty="0" smtClean="0">
                <a:solidFill>
                  <a:schemeClr val="bg1"/>
                </a:solidFill>
                <a:latin typeface="IPAゴシック" pitchFamily="49" charset="-128"/>
                <a:ea typeface="IPAゴシック" pitchFamily="49" charset="-128"/>
              </a:rPr>
              <a:t>/78</a:t>
            </a:r>
            <a:endParaRPr lang="ja-JP" altLang="en-US" dirty="0">
              <a:solidFill>
                <a:schemeClr val="bg1"/>
              </a:solidFill>
              <a:latin typeface="IPAゴシック" pitchFamily="49" charset="-128"/>
              <a:ea typeface="IPAゴシック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0849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/>
          <p:cNvSpPr/>
          <p:nvPr/>
        </p:nvSpPr>
        <p:spPr>
          <a:xfrm>
            <a:off x="2015716" y="5944666"/>
            <a:ext cx="5364596" cy="430887"/>
          </a:xfrm>
          <a:prstGeom prst="rect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ja-JP" altLang="en-US" sz="2200" dirty="0">
                <a:solidFill>
                  <a:prstClr val="black"/>
                </a:solidFill>
                <a:latin typeface="IPA Pゴシック" pitchFamily="50" charset="-128"/>
                <a:ea typeface="IPA Pゴシック" pitchFamily="50" charset="-128"/>
              </a:rPr>
              <a:t>頂</a:t>
            </a:r>
            <a:r>
              <a:rPr lang="ja-JP" altLang="en-US" sz="2200" dirty="0" smtClean="0">
                <a:solidFill>
                  <a:prstClr val="black"/>
                </a:solidFill>
                <a:latin typeface="IPA Pゴシック" pitchFamily="50" charset="-128"/>
                <a:ea typeface="IPA Pゴシック" pitchFamily="50" charset="-128"/>
              </a:rPr>
              <a:t>点数１０００の修正版</a:t>
            </a:r>
            <a:r>
              <a:rPr lang="en-US" altLang="ja-JP" sz="2200" dirty="0" smtClean="0">
                <a:solidFill>
                  <a:prstClr val="black"/>
                </a:solidFill>
                <a:latin typeface="IPA Pゴシック" pitchFamily="50" charset="-128"/>
                <a:ea typeface="IPA Pゴシック" pitchFamily="50" charset="-128"/>
              </a:rPr>
              <a:t>BA</a:t>
            </a:r>
            <a:r>
              <a:rPr lang="ja-JP" altLang="en-US" sz="2200" dirty="0" smtClean="0">
                <a:solidFill>
                  <a:prstClr val="black"/>
                </a:solidFill>
                <a:latin typeface="IPA Pゴシック" pitchFamily="50" charset="-128"/>
                <a:ea typeface="IPA Pゴシック" pitchFamily="50" charset="-128"/>
              </a:rPr>
              <a:t>モデル（</a:t>
            </a:r>
            <a:r>
              <a:rPr lang="en-US" altLang="ja-JP" sz="2200" dirty="0" smtClean="0">
                <a:solidFill>
                  <a:prstClr val="black"/>
                </a:solidFill>
                <a:latin typeface="IPA Pゴシック" pitchFamily="50" charset="-128"/>
                <a:ea typeface="IPA Pゴシック" pitchFamily="50" charset="-128"/>
              </a:rPr>
              <a:t>No.2</a:t>
            </a:r>
            <a:r>
              <a:rPr lang="ja-JP" altLang="en-US" sz="2200" dirty="0" smtClean="0">
                <a:solidFill>
                  <a:prstClr val="black"/>
                </a:solidFill>
                <a:latin typeface="IPA Pゴシック" pitchFamily="50" charset="-128"/>
                <a:ea typeface="IPA Pゴシック" pitchFamily="50" charset="-128"/>
              </a:rPr>
              <a:t>００）</a:t>
            </a:r>
            <a:endParaRPr lang="ja-JP" altLang="en-US" sz="2200" dirty="0">
              <a:solidFill>
                <a:prstClr val="black"/>
              </a:solidFill>
              <a:latin typeface="IPAゴシック" pitchFamily="49" charset="-128"/>
              <a:ea typeface="IPAゴシック" pitchFamily="49" charset="-128"/>
            </a:endParaRPr>
          </a:p>
        </p:txBody>
      </p:sp>
      <p:sp>
        <p:nvSpPr>
          <p:cNvPr id="8" name="テキスト ボックス 5"/>
          <p:cNvSpPr txBox="1">
            <a:spLocks noChangeArrowheads="1"/>
          </p:cNvSpPr>
          <p:nvPr/>
        </p:nvSpPr>
        <p:spPr bwMode="auto">
          <a:xfrm>
            <a:off x="468313" y="620713"/>
            <a:ext cx="80645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9pPr>
          </a:lstStyle>
          <a:p>
            <a:pPr marL="0" lvl="1" indent="0"/>
            <a:r>
              <a:rPr lang="en-US" altLang="ja-JP" sz="3200" dirty="0" smtClean="0">
                <a:latin typeface="IPAゴシック" pitchFamily="49" charset="-128"/>
                <a:ea typeface="IPAゴシック" pitchFamily="49" charset="-128"/>
              </a:rPr>
              <a:t>5.</a:t>
            </a:r>
            <a:r>
              <a:rPr lang="ja-JP" altLang="en-US" sz="3200" dirty="0" smtClean="0">
                <a:latin typeface="IPAゴシック" pitchFamily="49" charset="-128"/>
                <a:ea typeface="IPAゴシック" pitchFamily="49" charset="-128"/>
              </a:rPr>
              <a:t>実験結果 </a:t>
            </a:r>
            <a:r>
              <a:rPr lang="en-US" altLang="ja-JP" sz="1700" dirty="0" smtClean="0">
                <a:latin typeface="IPAゴシック" pitchFamily="49" charset="-128"/>
                <a:ea typeface="IPAゴシック" pitchFamily="49" charset="-128"/>
              </a:rPr>
              <a:t>-</a:t>
            </a:r>
            <a:r>
              <a:rPr lang="ja-JP" altLang="en-US" sz="1700" dirty="0" smtClean="0">
                <a:latin typeface="IPAゴシック" pitchFamily="49" charset="-128"/>
                <a:ea typeface="IPAゴシック" pitchFamily="49" charset="-128"/>
              </a:rPr>
              <a:t>①直感的</a:t>
            </a:r>
            <a:r>
              <a:rPr lang="ja-JP" altLang="en-US" sz="1700" dirty="0">
                <a:latin typeface="IPAゴシック" pitchFamily="49" charset="-128"/>
                <a:ea typeface="IPAゴシック" pitchFamily="49" charset="-128"/>
              </a:rPr>
              <a:t>にも判断できるよう、ネットワークを</a:t>
            </a:r>
            <a:r>
              <a:rPr lang="ja-JP" altLang="en-US" sz="1700" dirty="0" smtClean="0">
                <a:latin typeface="IPAゴシック" pitchFamily="49" charset="-128"/>
                <a:ea typeface="IPAゴシック" pitchFamily="49" charset="-128"/>
              </a:rPr>
              <a:t>可視化</a:t>
            </a:r>
            <a:r>
              <a:rPr lang="en-US" altLang="ja-JP" sz="1700" dirty="0" smtClean="0">
                <a:latin typeface="IPAゴシック" pitchFamily="49" charset="-128"/>
                <a:ea typeface="IPAゴシック" pitchFamily="49" charset="-128"/>
              </a:rPr>
              <a:t>-</a:t>
            </a:r>
            <a:endParaRPr lang="ja-JP" altLang="en-US" sz="1700" dirty="0">
              <a:latin typeface="IPAゴシック" pitchFamily="49" charset="-128"/>
              <a:ea typeface="IPAゴシック" pitchFamily="49" charset="-128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ftr" sz="quarter" idx="4294967295"/>
          </p:nvPr>
        </p:nvSpPr>
        <p:spPr>
          <a:xfrm>
            <a:off x="-23307" y="6480720"/>
            <a:ext cx="8651063" cy="260648"/>
          </a:xfrm>
          <a:prstGeom prst="rect">
            <a:avLst/>
          </a:prstGeom>
          <a:ln/>
        </p:spPr>
        <p:txBody>
          <a:bodyPr/>
          <a:lstStyle>
            <a:lvl1pPr algn="l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ja-JP" altLang="en-US" sz="1100" smtClean="0"/>
              <a:t>修正版</a:t>
            </a:r>
            <a:r>
              <a:rPr lang="en-US" altLang="ja-JP" sz="1100" smtClean="0"/>
              <a:t>BA</a:t>
            </a:r>
            <a:r>
              <a:rPr lang="ja-JP" altLang="en-US" sz="1100" smtClean="0"/>
              <a:t>モデルで生成したネットワークのスケールフリー性判定計算実験　　　卒業演習発表会　　　田中勇歩（谷聖一研究室）</a:t>
            </a:r>
            <a:endParaRPr lang="ja-JP" altLang="en-US" sz="1100" dirty="0"/>
          </a:p>
        </p:txBody>
      </p:sp>
      <p:pic>
        <p:nvPicPr>
          <p:cNvPr id="5122" name="Picture 2" descr="C:\cygwin\home\勇歩\graph_view_1000\simage\simage_scale_1000_20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4001" y="1388111"/>
            <a:ext cx="5795999" cy="4519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スライド番号プレースホルダー 6"/>
          <p:cNvSpPr>
            <a:spLocks noGrp="1"/>
          </p:cNvSpPr>
          <p:nvPr>
            <p:ph type="sldNum" sz="quarter" idx="12"/>
          </p:nvPr>
        </p:nvSpPr>
        <p:spPr bwMode="auto">
          <a:xfrm>
            <a:off x="8234063" y="6453188"/>
            <a:ext cx="874441" cy="4048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B4DD223-A1D0-4DE8-AFD0-D99F82140F00}" type="slidenum">
              <a:rPr lang="ja-JP" altLang="en-US" smtClean="0">
                <a:solidFill>
                  <a:schemeClr val="bg1"/>
                </a:solidFill>
                <a:latin typeface="IPAゴシック" pitchFamily="49" charset="-128"/>
                <a:ea typeface="IPAゴシック" pitchFamily="49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57</a:t>
            </a:fld>
            <a:r>
              <a:rPr lang="en-US" altLang="ja-JP" dirty="0" smtClean="0">
                <a:solidFill>
                  <a:schemeClr val="bg1"/>
                </a:solidFill>
                <a:latin typeface="IPAゴシック" pitchFamily="49" charset="-128"/>
                <a:ea typeface="IPAゴシック" pitchFamily="49" charset="-128"/>
              </a:rPr>
              <a:t>/78</a:t>
            </a:r>
            <a:endParaRPr lang="ja-JP" altLang="en-US" dirty="0">
              <a:solidFill>
                <a:schemeClr val="bg1"/>
              </a:solidFill>
              <a:latin typeface="IPAゴシック" pitchFamily="49" charset="-128"/>
              <a:ea typeface="IPAゴシック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8850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/>
          <p:cNvSpPr/>
          <p:nvPr/>
        </p:nvSpPr>
        <p:spPr>
          <a:xfrm>
            <a:off x="2015716" y="5944666"/>
            <a:ext cx="5364596" cy="430887"/>
          </a:xfrm>
          <a:prstGeom prst="rect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ja-JP" altLang="en-US" sz="2200" dirty="0">
                <a:solidFill>
                  <a:prstClr val="black"/>
                </a:solidFill>
                <a:latin typeface="IPA Pゴシック" pitchFamily="50" charset="-128"/>
                <a:ea typeface="IPA Pゴシック" pitchFamily="50" charset="-128"/>
              </a:rPr>
              <a:t>頂</a:t>
            </a:r>
            <a:r>
              <a:rPr lang="ja-JP" altLang="en-US" sz="2200" dirty="0" smtClean="0">
                <a:solidFill>
                  <a:prstClr val="black"/>
                </a:solidFill>
                <a:latin typeface="IPA Pゴシック" pitchFamily="50" charset="-128"/>
                <a:ea typeface="IPA Pゴシック" pitchFamily="50" charset="-128"/>
              </a:rPr>
              <a:t>点数１０００の修正版</a:t>
            </a:r>
            <a:r>
              <a:rPr lang="en-US" altLang="ja-JP" sz="2200" dirty="0" smtClean="0">
                <a:solidFill>
                  <a:prstClr val="black"/>
                </a:solidFill>
                <a:latin typeface="IPA Pゴシック" pitchFamily="50" charset="-128"/>
                <a:ea typeface="IPA Pゴシック" pitchFamily="50" charset="-128"/>
              </a:rPr>
              <a:t>BA</a:t>
            </a:r>
            <a:r>
              <a:rPr lang="ja-JP" altLang="en-US" sz="2200" dirty="0" smtClean="0">
                <a:solidFill>
                  <a:prstClr val="black"/>
                </a:solidFill>
                <a:latin typeface="IPA Pゴシック" pitchFamily="50" charset="-128"/>
                <a:ea typeface="IPA Pゴシック" pitchFamily="50" charset="-128"/>
              </a:rPr>
              <a:t>モデル（</a:t>
            </a:r>
            <a:r>
              <a:rPr lang="en-US" altLang="ja-JP" sz="2200" dirty="0" smtClean="0">
                <a:solidFill>
                  <a:prstClr val="black"/>
                </a:solidFill>
                <a:latin typeface="IPA Pゴシック" pitchFamily="50" charset="-128"/>
                <a:ea typeface="IPA Pゴシック" pitchFamily="50" charset="-128"/>
              </a:rPr>
              <a:t>No.3</a:t>
            </a:r>
            <a:r>
              <a:rPr lang="ja-JP" altLang="en-US" sz="2200" dirty="0" smtClean="0">
                <a:solidFill>
                  <a:prstClr val="black"/>
                </a:solidFill>
                <a:latin typeface="IPA Pゴシック" pitchFamily="50" charset="-128"/>
                <a:ea typeface="IPA Pゴシック" pitchFamily="50" charset="-128"/>
              </a:rPr>
              <a:t>００）</a:t>
            </a:r>
            <a:endParaRPr lang="ja-JP" altLang="en-US" sz="2200" dirty="0">
              <a:solidFill>
                <a:prstClr val="black"/>
              </a:solidFill>
              <a:latin typeface="IPAゴシック" pitchFamily="49" charset="-128"/>
              <a:ea typeface="IPAゴシック" pitchFamily="49" charset="-128"/>
            </a:endParaRPr>
          </a:p>
        </p:txBody>
      </p:sp>
      <p:sp>
        <p:nvSpPr>
          <p:cNvPr id="8" name="テキスト ボックス 5"/>
          <p:cNvSpPr txBox="1">
            <a:spLocks noChangeArrowheads="1"/>
          </p:cNvSpPr>
          <p:nvPr/>
        </p:nvSpPr>
        <p:spPr bwMode="auto">
          <a:xfrm>
            <a:off x="468313" y="620713"/>
            <a:ext cx="80645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9pPr>
          </a:lstStyle>
          <a:p>
            <a:pPr marL="0" lvl="1" indent="0"/>
            <a:r>
              <a:rPr lang="en-US" altLang="ja-JP" sz="3200" dirty="0" smtClean="0">
                <a:latin typeface="IPAゴシック" pitchFamily="49" charset="-128"/>
                <a:ea typeface="IPAゴシック" pitchFamily="49" charset="-128"/>
              </a:rPr>
              <a:t>5.</a:t>
            </a:r>
            <a:r>
              <a:rPr lang="ja-JP" altLang="en-US" sz="3200" dirty="0" smtClean="0">
                <a:latin typeface="IPAゴシック" pitchFamily="49" charset="-128"/>
                <a:ea typeface="IPAゴシック" pitchFamily="49" charset="-128"/>
              </a:rPr>
              <a:t>実験結果 </a:t>
            </a:r>
            <a:r>
              <a:rPr lang="en-US" altLang="ja-JP" sz="1700" dirty="0" smtClean="0">
                <a:latin typeface="IPAゴシック" pitchFamily="49" charset="-128"/>
                <a:ea typeface="IPAゴシック" pitchFamily="49" charset="-128"/>
              </a:rPr>
              <a:t>-</a:t>
            </a:r>
            <a:r>
              <a:rPr lang="ja-JP" altLang="en-US" sz="1700" dirty="0" smtClean="0">
                <a:latin typeface="IPAゴシック" pitchFamily="49" charset="-128"/>
                <a:ea typeface="IPAゴシック" pitchFamily="49" charset="-128"/>
              </a:rPr>
              <a:t>①直感的</a:t>
            </a:r>
            <a:r>
              <a:rPr lang="ja-JP" altLang="en-US" sz="1700" dirty="0">
                <a:latin typeface="IPAゴシック" pitchFamily="49" charset="-128"/>
                <a:ea typeface="IPAゴシック" pitchFamily="49" charset="-128"/>
              </a:rPr>
              <a:t>にも判断できるよう、ネットワークを</a:t>
            </a:r>
            <a:r>
              <a:rPr lang="ja-JP" altLang="en-US" sz="1700" dirty="0" smtClean="0">
                <a:latin typeface="IPAゴシック" pitchFamily="49" charset="-128"/>
                <a:ea typeface="IPAゴシック" pitchFamily="49" charset="-128"/>
              </a:rPr>
              <a:t>可視化</a:t>
            </a:r>
            <a:r>
              <a:rPr lang="en-US" altLang="ja-JP" sz="1700" dirty="0" smtClean="0">
                <a:latin typeface="IPAゴシック" pitchFamily="49" charset="-128"/>
                <a:ea typeface="IPAゴシック" pitchFamily="49" charset="-128"/>
              </a:rPr>
              <a:t>-</a:t>
            </a:r>
            <a:endParaRPr lang="ja-JP" altLang="en-US" sz="1700" dirty="0">
              <a:latin typeface="IPAゴシック" pitchFamily="49" charset="-128"/>
              <a:ea typeface="IPAゴシック" pitchFamily="49" charset="-128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ftr" sz="quarter" idx="4294967295"/>
          </p:nvPr>
        </p:nvSpPr>
        <p:spPr>
          <a:xfrm>
            <a:off x="-23307" y="6480720"/>
            <a:ext cx="8651063" cy="260648"/>
          </a:xfrm>
          <a:prstGeom prst="rect">
            <a:avLst/>
          </a:prstGeom>
          <a:ln/>
        </p:spPr>
        <p:txBody>
          <a:bodyPr/>
          <a:lstStyle>
            <a:lvl1pPr algn="l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ja-JP" altLang="en-US" sz="1100" smtClean="0"/>
              <a:t>修正版</a:t>
            </a:r>
            <a:r>
              <a:rPr lang="en-US" altLang="ja-JP" sz="1100" smtClean="0"/>
              <a:t>BA</a:t>
            </a:r>
            <a:r>
              <a:rPr lang="ja-JP" altLang="en-US" sz="1100" smtClean="0"/>
              <a:t>モデルで生成したネットワークのスケールフリー性判定計算実験　　　卒業演習発表会　　　田中勇歩（谷聖一研究室）</a:t>
            </a:r>
            <a:endParaRPr lang="ja-JP" altLang="en-US" sz="1100" dirty="0"/>
          </a:p>
        </p:txBody>
      </p:sp>
      <p:sp>
        <p:nvSpPr>
          <p:cNvPr id="10" name="スライド番号プレースホルダー 6"/>
          <p:cNvSpPr>
            <a:spLocks noGrp="1"/>
          </p:cNvSpPr>
          <p:nvPr>
            <p:ph type="sldNum" sz="quarter" idx="12"/>
          </p:nvPr>
        </p:nvSpPr>
        <p:spPr bwMode="auto">
          <a:xfrm>
            <a:off x="8234063" y="6453188"/>
            <a:ext cx="874441" cy="4048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B4DD223-A1D0-4DE8-AFD0-D99F82140F00}" type="slidenum">
              <a:rPr lang="ja-JP" altLang="en-US" smtClean="0">
                <a:solidFill>
                  <a:schemeClr val="bg1"/>
                </a:solidFill>
                <a:latin typeface="IPAゴシック" pitchFamily="49" charset="-128"/>
                <a:ea typeface="IPAゴシック" pitchFamily="49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58</a:t>
            </a:fld>
            <a:r>
              <a:rPr lang="en-US" altLang="ja-JP" dirty="0" smtClean="0">
                <a:solidFill>
                  <a:schemeClr val="bg1"/>
                </a:solidFill>
                <a:latin typeface="IPAゴシック" pitchFamily="49" charset="-128"/>
                <a:ea typeface="IPAゴシック" pitchFamily="49" charset="-128"/>
              </a:rPr>
              <a:t>/78</a:t>
            </a:r>
            <a:endParaRPr lang="ja-JP" altLang="en-US" dirty="0">
              <a:solidFill>
                <a:schemeClr val="bg1"/>
              </a:solidFill>
              <a:latin typeface="IPAゴシック" pitchFamily="49" charset="-128"/>
              <a:ea typeface="IPAゴシック" pitchFamily="49" charset="-128"/>
            </a:endParaRPr>
          </a:p>
        </p:txBody>
      </p:sp>
      <p:pic>
        <p:nvPicPr>
          <p:cNvPr id="1026" name="Picture 2" descr="D:\クラウド\Dropbox\My university\graduation thesis\view\simage_scale_1000_3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4000" y="1388109"/>
            <a:ext cx="5796000" cy="4519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850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3" name="テキスト ボックス 5"/>
          <p:cNvSpPr txBox="1">
            <a:spLocks noChangeArrowheads="1"/>
          </p:cNvSpPr>
          <p:nvPr/>
        </p:nvSpPr>
        <p:spPr bwMode="auto">
          <a:xfrm>
            <a:off x="468312" y="620713"/>
            <a:ext cx="828015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9pPr>
          </a:lstStyle>
          <a:p>
            <a:pPr marL="0" lvl="1" indent="0"/>
            <a:r>
              <a:rPr lang="en-US" altLang="ja-JP" sz="3200" dirty="0" smtClean="0">
                <a:latin typeface="IPAゴシック" pitchFamily="49" charset="-128"/>
                <a:ea typeface="IPAゴシック" pitchFamily="49" charset="-128"/>
              </a:rPr>
              <a:t>5.</a:t>
            </a:r>
            <a:r>
              <a:rPr lang="ja-JP" altLang="en-US" sz="3200" dirty="0" smtClean="0">
                <a:latin typeface="IPAゴシック" pitchFamily="49" charset="-128"/>
                <a:ea typeface="IPAゴシック" pitchFamily="49" charset="-128"/>
              </a:rPr>
              <a:t>実験結果 </a:t>
            </a:r>
            <a:r>
              <a:rPr lang="en-US" altLang="ja-JP" sz="1700" dirty="0" smtClean="0">
                <a:latin typeface="IPAゴシック" pitchFamily="49" charset="-128"/>
                <a:ea typeface="IPAゴシック" pitchFamily="49" charset="-128"/>
              </a:rPr>
              <a:t>-</a:t>
            </a:r>
            <a:r>
              <a:rPr lang="ja-JP" altLang="en-US" sz="1700" dirty="0" smtClean="0">
                <a:latin typeface="IPAゴシック" pitchFamily="49" charset="-128"/>
                <a:ea typeface="IPAゴシック" pitchFamily="49" charset="-128"/>
              </a:rPr>
              <a:t>②</a:t>
            </a:r>
            <a:r>
              <a:rPr lang="ja-JP" altLang="en-US" sz="1700" dirty="0">
                <a:latin typeface="IPAゴシック" pitchFamily="49" charset="-128"/>
                <a:ea typeface="IPAゴシック" pitchFamily="49" charset="-128"/>
              </a:rPr>
              <a:t>ネットワークの</a:t>
            </a:r>
            <a:r>
              <a:rPr lang="ja-JP" altLang="en-US" sz="1700" dirty="0">
                <a:latin typeface="IPA Pゴシック" pitchFamily="50" charset="-128"/>
                <a:ea typeface="IPA Pゴシック" pitchFamily="50" charset="-128"/>
              </a:rPr>
              <a:t>直径、半径、平均値を計算し、グラフを</a:t>
            </a:r>
            <a:r>
              <a:rPr lang="ja-JP" altLang="en-US" sz="1700" dirty="0" smtClean="0">
                <a:latin typeface="IPA Pゴシック" pitchFamily="50" charset="-128"/>
                <a:ea typeface="IPA Pゴシック" pitchFamily="50" charset="-128"/>
              </a:rPr>
              <a:t>描画</a:t>
            </a:r>
            <a:r>
              <a:rPr lang="en-US" altLang="ja-JP" sz="1700" dirty="0" smtClean="0">
                <a:latin typeface="IPAゴシック" pitchFamily="49" charset="-128"/>
                <a:ea typeface="IPAゴシック" pitchFamily="49" charset="-128"/>
              </a:rPr>
              <a:t>-</a:t>
            </a:r>
            <a:endParaRPr lang="ja-JP" altLang="en-US" sz="1700" dirty="0">
              <a:latin typeface="IPAゴシック" pitchFamily="49" charset="-128"/>
              <a:ea typeface="IPAゴシック" pitchFamily="49" charset="-128"/>
            </a:endParaRPr>
          </a:p>
        </p:txBody>
      </p:sp>
      <p:pic>
        <p:nvPicPr>
          <p:cNvPr id="1027" name="Picture 3" descr="D:\クラウド\Dropbox\My university\graduation thesis\view\image_count_diametr_100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267200"/>
            <a:ext cx="3574286" cy="250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クラウド\Dropbox\My university\graduation thesis\view\image_count_radius_100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00" y="1267200"/>
            <a:ext cx="3574286" cy="250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D:\クラウド\Dropbox\My university\graduation thesis\view\image_count_average_1000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889" y="3848400"/>
            <a:ext cx="3574286" cy="250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正方形/長方形 3"/>
          <p:cNvSpPr/>
          <p:nvPr/>
        </p:nvSpPr>
        <p:spPr>
          <a:xfrm>
            <a:off x="3128981" y="1700808"/>
            <a:ext cx="748923" cy="430887"/>
          </a:xfrm>
          <a:prstGeom prst="rect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ja-JP" altLang="en-US" sz="2200" dirty="0">
                <a:solidFill>
                  <a:prstClr val="black"/>
                </a:solidFill>
                <a:latin typeface="IPA Pゴシック" pitchFamily="50" charset="-128"/>
                <a:ea typeface="IPA Pゴシック" pitchFamily="50" charset="-128"/>
                <a:cs typeface="メイリオ"/>
              </a:rPr>
              <a:t>直径</a:t>
            </a:r>
            <a:endParaRPr lang="ja-JP" altLang="en-US" dirty="0"/>
          </a:p>
        </p:txBody>
      </p:sp>
      <p:sp>
        <p:nvSpPr>
          <p:cNvPr id="6" name="正方形/長方形 5"/>
          <p:cNvSpPr/>
          <p:nvPr/>
        </p:nvSpPr>
        <p:spPr>
          <a:xfrm>
            <a:off x="7601362" y="1700808"/>
            <a:ext cx="748923" cy="430887"/>
          </a:xfrm>
          <a:prstGeom prst="rect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ja-JP" altLang="en-US" sz="2200" dirty="0">
                <a:solidFill>
                  <a:prstClr val="black"/>
                </a:solidFill>
                <a:latin typeface="IPA Pゴシック" pitchFamily="50" charset="-128"/>
                <a:ea typeface="IPA Pゴシック" pitchFamily="50" charset="-128"/>
                <a:cs typeface="メイリオ"/>
              </a:rPr>
              <a:t>半径</a:t>
            </a:r>
            <a:endParaRPr lang="ja-JP" altLang="en-US" dirty="0"/>
          </a:p>
        </p:txBody>
      </p:sp>
      <p:sp>
        <p:nvSpPr>
          <p:cNvPr id="7" name="正方形/長方形 6"/>
          <p:cNvSpPr/>
          <p:nvPr/>
        </p:nvSpPr>
        <p:spPr>
          <a:xfrm>
            <a:off x="2846853" y="4293096"/>
            <a:ext cx="1031051" cy="430887"/>
          </a:xfrm>
          <a:prstGeom prst="rect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ja-JP" altLang="en-US" sz="2200" dirty="0">
                <a:solidFill>
                  <a:prstClr val="black"/>
                </a:solidFill>
                <a:latin typeface="IPA Pゴシック" pitchFamily="50" charset="-128"/>
                <a:ea typeface="IPA Pゴシック" pitchFamily="50" charset="-128"/>
                <a:cs typeface="メイリオ"/>
              </a:rPr>
              <a:t>平均値</a:t>
            </a:r>
            <a:endParaRPr lang="ja-JP" altLang="en-US" dirty="0"/>
          </a:p>
        </p:txBody>
      </p:sp>
      <p:sp>
        <p:nvSpPr>
          <p:cNvPr id="8" name="正方形/長方形 7"/>
          <p:cNvSpPr/>
          <p:nvPr/>
        </p:nvSpPr>
        <p:spPr>
          <a:xfrm>
            <a:off x="4500563" y="5301208"/>
            <a:ext cx="453593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000" dirty="0" smtClean="0">
                <a:latin typeface="IPAゴシック" pitchFamily="49" charset="-128"/>
                <a:ea typeface="IPAゴシック" pitchFamily="49" charset="-128"/>
              </a:rPr>
              <a:t>X</a:t>
            </a:r>
            <a:r>
              <a:rPr lang="ja-JP" altLang="en-US" sz="2000" dirty="0" smtClean="0">
                <a:latin typeface="IPAゴシック" pitchFamily="49" charset="-128"/>
                <a:ea typeface="IPAゴシック" pitchFamily="49" charset="-128"/>
              </a:rPr>
              <a:t>軸</a:t>
            </a:r>
            <a:r>
              <a:rPr lang="en-US" altLang="ja-JP" sz="2000" dirty="0" smtClean="0">
                <a:latin typeface="IPAゴシック" pitchFamily="49" charset="-128"/>
                <a:ea typeface="IPAゴシック" pitchFamily="49" charset="-128"/>
              </a:rPr>
              <a:t>:</a:t>
            </a:r>
            <a:r>
              <a:rPr lang="ja-JP" altLang="en-US" sz="2000" dirty="0" smtClean="0">
                <a:latin typeface="IPAゴシック" pitchFamily="49" charset="-128"/>
                <a:ea typeface="IPAゴシック" pitchFamily="49" charset="-128"/>
              </a:rPr>
              <a:t>直径 </a:t>
            </a:r>
            <a:r>
              <a:rPr lang="en-US" altLang="ja-JP" sz="2000" dirty="0" smtClean="0">
                <a:latin typeface="IPAゴシック" pitchFamily="49" charset="-128"/>
                <a:ea typeface="IPAゴシック" pitchFamily="49" charset="-128"/>
              </a:rPr>
              <a:t>or </a:t>
            </a:r>
            <a:r>
              <a:rPr lang="ja-JP" altLang="en-US" sz="2000" dirty="0" smtClean="0">
                <a:latin typeface="IPAゴシック" pitchFamily="49" charset="-128"/>
                <a:ea typeface="IPAゴシック" pitchFamily="49" charset="-128"/>
              </a:rPr>
              <a:t>半径 </a:t>
            </a:r>
            <a:r>
              <a:rPr lang="en-US" altLang="ja-JP" sz="2000" dirty="0" smtClean="0">
                <a:latin typeface="IPAゴシック" pitchFamily="49" charset="-128"/>
                <a:ea typeface="IPAゴシック" pitchFamily="49" charset="-128"/>
              </a:rPr>
              <a:t>or </a:t>
            </a:r>
            <a:r>
              <a:rPr lang="ja-JP" altLang="en-US" sz="2000" dirty="0" smtClean="0">
                <a:latin typeface="IPAゴシック" pitchFamily="49" charset="-128"/>
                <a:ea typeface="IPAゴシック" pitchFamily="49" charset="-128"/>
              </a:rPr>
              <a:t>平均値</a:t>
            </a:r>
            <a:endParaRPr lang="en-US" altLang="ja-JP" sz="2000" dirty="0" smtClean="0">
              <a:latin typeface="IPAゴシック" pitchFamily="49" charset="-128"/>
              <a:ea typeface="IPAゴシック" pitchFamily="49" charset="-128"/>
            </a:endParaRPr>
          </a:p>
          <a:p>
            <a:r>
              <a:rPr lang="en-US" altLang="ja-JP" sz="2000" dirty="0" smtClean="0">
                <a:latin typeface="IPAゴシック" pitchFamily="49" charset="-128"/>
                <a:ea typeface="IPAゴシック" pitchFamily="49" charset="-128"/>
              </a:rPr>
              <a:t>Y</a:t>
            </a:r>
            <a:r>
              <a:rPr lang="ja-JP" altLang="en-US" sz="2000" dirty="0" smtClean="0">
                <a:latin typeface="IPAゴシック" pitchFamily="49" charset="-128"/>
                <a:ea typeface="IPAゴシック" pitchFamily="49" charset="-128"/>
              </a:rPr>
              <a:t>軸</a:t>
            </a:r>
            <a:r>
              <a:rPr lang="en-US" altLang="ja-JP" sz="2000" dirty="0" smtClean="0">
                <a:latin typeface="IPAゴシック" pitchFamily="49" charset="-128"/>
                <a:ea typeface="IPAゴシック" pitchFamily="49" charset="-128"/>
              </a:rPr>
              <a:t>:</a:t>
            </a:r>
            <a:r>
              <a:rPr lang="ja-JP" altLang="en-US" sz="2000" dirty="0" smtClean="0">
                <a:latin typeface="IPAゴシック" pitchFamily="49" charset="-128"/>
                <a:ea typeface="IPAゴシック" pitchFamily="49" charset="-128"/>
              </a:rPr>
              <a:t>直径 </a:t>
            </a:r>
            <a:r>
              <a:rPr lang="en-US" altLang="ja-JP" sz="2000" dirty="0" smtClean="0">
                <a:latin typeface="IPAゴシック" pitchFamily="49" charset="-128"/>
                <a:ea typeface="IPAゴシック" pitchFamily="49" charset="-128"/>
              </a:rPr>
              <a:t>or </a:t>
            </a:r>
            <a:r>
              <a:rPr lang="ja-JP" altLang="en-US" sz="2000" dirty="0">
                <a:latin typeface="IPAゴシック" pitchFamily="49" charset="-128"/>
                <a:ea typeface="IPAゴシック" pitchFamily="49" charset="-128"/>
              </a:rPr>
              <a:t>半径 </a:t>
            </a:r>
            <a:r>
              <a:rPr lang="en-US" altLang="ja-JP" sz="2000" dirty="0">
                <a:latin typeface="IPAゴシック" pitchFamily="49" charset="-128"/>
                <a:ea typeface="IPAゴシック" pitchFamily="49" charset="-128"/>
              </a:rPr>
              <a:t>or </a:t>
            </a:r>
            <a:r>
              <a:rPr lang="ja-JP" altLang="en-US" sz="2000" dirty="0" smtClean="0">
                <a:latin typeface="IPAゴシック" pitchFamily="49" charset="-128"/>
                <a:ea typeface="IPAゴシック" pitchFamily="49" charset="-128"/>
              </a:rPr>
              <a:t>平均値 の個数</a:t>
            </a:r>
            <a:endParaRPr lang="en-US" altLang="ja-JP" sz="2000" dirty="0">
              <a:latin typeface="IPAゴシック" pitchFamily="49" charset="-128"/>
              <a:ea typeface="IPAゴシック" pitchFamily="49" charset="-128"/>
            </a:endParaRPr>
          </a:p>
        </p:txBody>
      </p:sp>
      <p:sp>
        <p:nvSpPr>
          <p:cNvPr id="17" name="正方形/長方形 16"/>
          <p:cNvSpPr/>
          <p:nvPr/>
        </p:nvSpPr>
        <p:spPr>
          <a:xfrm>
            <a:off x="4500563" y="4049196"/>
            <a:ext cx="4247901" cy="1154162"/>
          </a:xfrm>
          <a:prstGeom prst="rect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ja-JP" altLang="en-US" sz="2300" dirty="0" smtClean="0">
                <a:solidFill>
                  <a:prstClr val="black"/>
                </a:solidFill>
                <a:latin typeface="IPA Pゴシック" pitchFamily="50" charset="-128"/>
                <a:ea typeface="IPA Pゴシック" pitchFamily="50" charset="-128"/>
              </a:rPr>
              <a:t>頂点数１０００のネットワークの</a:t>
            </a:r>
            <a:r>
              <a:rPr lang="en-US" altLang="ja-JP" sz="2300" dirty="0" smtClean="0">
                <a:solidFill>
                  <a:prstClr val="black"/>
                </a:solidFill>
                <a:latin typeface="IPA Pゴシック" pitchFamily="50" charset="-128"/>
                <a:ea typeface="IPA Pゴシック" pitchFamily="50" charset="-128"/>
              </a:rPr>
              <a:t/>
            </a:r>
            <a:br>
              <a:rPr lang="en-US" altLang="ja-JP" sz="2300" dirty="0" smtClean="0">
                <a:solidFill>
                  <a:prstClr val="black"/>
                </a:solidFill>
                <a:latin typeface="IPA Pゴシック" pitchFamily="50" charset="-128"/>
                <a:ea typeface="IPA Pゴシック" pitchFamily="50" charset="-128"/>
              </a:rPr>
            </a:br>
            <a:r>
              <a:rPr lang="ja-JP" altLang="en-US" sz="2300" dirty="0" smtClean="0">
                <a:solidFill>
                  <a:prstClr val="black"/>
                </a:solidFill>
                <a:latin typeface="IPA Pゴシック" pitchFamily="50" charset="-128"/>
                <a:ea typeface="IPA Pゴシック" pitchFamily="50" charset="-128"/>
              </a:rPr>
              <a:t>直径・半径・平均値の計算結果</a:t>
            </a:r>
            <a:endParaRPr lang="en-US" altLang="ja-JP" sz="2300" dirty="0" smtClean="0">
              <a:solidFill>
                <a:prstClr val="black"/>
              </a:solidFill>
              <a:latin typeface="IPA Pゴシック" pitchFamily="50" charset="-128"/>
              <a:ea typeface="IPA Pゴシック" pitchFamily="50" charset="-128"/>
            </a:endParaRPr>
          </a:p>
          <a:p>
            <a:pPr lvl="0"/>
            <a:r>
              <a:rPr lang="ja-JP" altLang="en-US" sz="2300" dirty="0" smtClean="0">
                <a:solidFill>
                  <a:prstClr val="black"/>
                </a:solidFill>
                <a:latin typeface="IPA Pゴシック" pitchFamily="50" charset="-128"/>
                <a:ea typeface="IPA Pゴシック" pitchFamily="50" charset="-128"/>
              </a:rPr>
              <a:t>３００個分</a:t>
            </a:r>
            <a:endParaRPr lang="en-US" altLang="ja-JP" sz="2300" dirty="0" smtClean="0">
              <a:solidFill>
                <a:prstClr val="black"/>
              </a:solidFill>
              <a:latin typeface="IPA Pゴシック" pitchFamily="50" charset="-128"/>
              <a:ea typeface="IPA Pゴシック" pitchFamily="50" charset="-128"/>
            </a:endParaRPr>
          </a:p>
        </p:txBody>
      </p:sp>
      <p:sp>
        <p:nvSpPr>
          <p:cNvPr id="13" name="Rectangle 6"/>
          <p:cNvSpPr>
            <a:spLocks noGrp="1" noChangeArrowheads="1"/>
          </p:cNvSpPr>
          <p:nvPr>
            <p:ph type="ftr" sz="quarter" idx="4294967295"/>
          </p:nvPr>
        </p:nvSpPr>
        <p:spPr>
          <a:xfrm>
            <a:off x="-23307" y="6480720"/>
            <a:ext cx="8651063" cy="260648"/>
          </a:xfrm>
          <a:prstGeom prst="rect">
            <a:avLst/>
          </a:prstGeom>
          <a:ln/>
        </p:spPr>
        <p:txBody>
          <a:bodyPr/>
          <a:lstStyle>
            <a:lvl1pPr algn="l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ja-JP" altLang="en-US" sz="1100" smtClean="0"/>
              <a:t>修正版</a:t>
            </a:r>
            <a:r>
              <a:rPr lang="en-US" altLang="ja-JP" sz="1100" smtClean="0"/>
              <a:t>BA</a:t>
            </a:r>
            <a:r>
              <a:rPr lang="ja-JP" altLang="en-US" sz="1100" smtClean="0"/>
              <a:t>モデルで生成したネットワークのスケールフリー性判定計算実験　　　卒業演習発表会　　　田中勇歩（谷聖一研究室）</a:t>
            </a:r>
            <a:endParaRPr lang="ja-JP" altLang="en-US" sz="1100" dirty="0"/>
          </a:p>
        </p:txBody>
      </p:sp>
      <p:sp>
        <p:nvSpPr>
          <p:cNvPr id="14" name="スライド番号プレースホルダー 6"/>
          <p:cNvSpPr>
            <a:spLocks noGrp="1"/>
          </p:cNvSpPr>
          <p:nvPr>
            <p:ph type="sldNum" sz="quarter" idx="12"/>
          </p:nvPr>
        </p:nvSpPr>
        <p:spPr bwMode="auto">
          <a:xfrm>
            <a:off x="8234063" y="6453188"/>
            <a:ext cx="874441" cy="4048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B4DD223-A1D0-4DE8-AFD0-D99F82140F00}" type="slidenum">
              <a:rPr lang="ja-JP" altLang="en-US" smtClean="0">
                <a:solidFill>
                  <a:schemeClr val="bg1"/>
                </a:solidFill>
                <a:latin typeface="IPAゴシック" pitchFamily="49" charset="-128"/>
                <a:ea typeface="IPAゴシック" pitchFamily="49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59</a:t>
            </a:fld>
            <a:r>
              <a:rPr lang="en-US" altLang="ja-JP" dirty="0" smtClean="0">
                <a:solidFill>
                  <a:schemeClr val="bg1"/>
                </a:solidFill>
                <a:latin typeface="IPAゴシック" pitchFamily="49" charset="-128"/>
                <a:ea typeface="IPAゴシック" pitchFamily="49" charset="-128"/>
              </a:rPr>
              <a:t>/78</a:t>
            </a:r>
            <a:endParaRPr lang="ja-JP" altLang="en-US" dirty="0">
              <a:solidFill>
                <a:schemeClr val="bg1"/>
              </a:solidFill>
              <a:latin typeface="IPAゴシック" pitchFamily="49" charset="-128"/>
              <a:ea typeface="IPAゴシック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63557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8" name="正方形/長方形 80"/>
          <p:cNvSpPr>
            <a:spLocks noChangeArrowheads="1"/>
          </p:cNvSpPr>
          <p:nvPr/>
        </p:nvSpPr>
        <p:spPr bwMode="auto">
          <a:xfrm>
            <a:off x="468313" y="1484313"/>
            <a:ext cx="35464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ja-JP" altLang="en-US" sz="2400" u="sng" dirty="0">
                <a:solidFill>
                  <a:srgbClr val="000000"/>
                </a:solidFill>
                <a:latin typeface="IPAゴシック" pitchFamily="49" charset="-128"/>
                <a:ea typeface="IPAゴシック" pitchFamily="49" charset="-128"/>
              </a:rPr>
              <a:t>例（鉄道網）</a:t>
            </a:r>
          </a:p>
        </p:txBody>
      </p:sp>
      <p:sp>
        <p:nvSpPr>
          <p:cNvPr id="25" name="正方形/長方形 24"/>
          <p:cNvSpPr/>
          <p:nvPr/>
        </p:nvSpPr>
        <p:spPr>
          <a:xfrm>
            <a:off x="4857750" y="5313363"/>
            <a:ext cx="4068763" cy="923330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ja-JP" altLang="en-US" dirty="0">
                <a:latin typeface="IPAゴシック" pitchFamily="49" charset="-128"/>
                <a:ea typeface="IPAゴシック" pitchFamily="49" charset="-128"/>
              </a:rPr>
              <a:t>頂点：駅</a:t>
            </a:r>
            <a:endParaRPr lang="en-US" altLang="ja-JP" dirty="0">
              <a:latin typeface="IPAゴシック" pitchFamily="49" charset="-128"/>
              <a:ea typeface="IPAゴシック" pitchFamily="49" charset="-128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ja-JP" altLang="en-US" dirty="0">
                <a:latin typeface="IPAゴシック" pitchFamily="49" charset="-128"/>
                <a:ea typeface="IPAゴシック" pitchFamily="49" charset="-128"/>
              </a:rPr>
              <a:t>枝　：路線</a:t>
            </a:r>
            <a:endParaRPr lang="en-US" altLang="ja-JP" dirty="0">
              <a:latin typeface="IPAゴシック" pitchFamily="49" charset="-128"/>
              <a:ea typeface="IPAゴシック" pitchFamily="49" charset="-128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ja-JP" altLang="en-US" dirty="0">
                <a:latin typeface="IPAゴシック" pitchFamily="49" charset="-128"/>
                <a:ea typeface="IPAゴシック" pitchFamily="49" charset="-128"/>
              </a:rPr>
              <a:t>次数：頂点から出て</a:t>
            </a:r>
            <a:r>
              <a:rPr lang="ja-JP" altLang="en-US" dirty="0" smtClean="0">
                <a:latin typeface="IPAゴシック" pitchFamily="49" charset="-128"/>
                <a:ea typeface="IPAゴシック" pitchFamily="49" charset="-128"/>
              </a:rPr>
              <a:t>いる枝の</a:t>
            </a:r>
            <a:r>
              <a:rPr lang="ja-JP" altLang="en-US" dirty="0">
                <a:latin typeface="IPAゴシック" pitchFamily="49" charset="-128"/>
                <a:ea typeface="IPAゴシック" pitchFamily="49" charset="-128"/>
              </a:rPr>
              <a:t>個数</a:t>
            </a:r>
          </a:p>
        </p:txBody>
      </p:sp>
      <p:grpSp>
        <p:nvGrpSpPr>
          <p:cNvPr id="2" name="グループ化 1"/>
          <p:cNvGrpSpPr/>
          <p:nvPr/>
        </p:nvGrpSpPr>
        <p:grpSpPr>
          <a:xfrm>
            <a:off x="849313" y="1989138"/>
            <a:ext cx="7286625" cy="3495675"/>
            <a:chOff x="849313" y="1989138"/>
            <a:chExt cx="7286625" cy="3495675"/>
          </a:xfrm>
        </p:grpSpPr>
        <p:sp>
          <p:nvSpPr>
            <p:cNvPr id="9218" name="正方形/長方形 2"/>
            <p:cNvSpPr>
              <a:spLocks noChangeArrowheads="1"/>
            </p:cNvSpPr>
            <p:nvPr/>
          </p:nvSpPr>
          <p:spPr bwMode="auto">
            <a:xfrm>
              <a:off x="6985000" y="2320925"/>
              <a:ext cx="1150938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ja-JP" altLang="en-US" sz="2000" dirty="0">
                  <a:solidFill>
                    <a:srgbClr val="000000"/>
                  </a:solidFill>
                  <a:latin typeface="IPAゴシック" pitchFamily="49" charset="-128"/>
                  <a:ea typeface="IPAゴシック" pitchFamily="49" charset="-128"/>
                </a:rPr>
                <a:t>Ｅ駅</a:t>
              </a:r>
            </a:p>
          </p:txBody>
        </p:sp>
        <p:sp>
          <p:nvSpPr>
            <p:cNvPr id="13" name="円/楕円 12"/>
            <p:cNvSpPr/>
            <p:nvPr/>
          </p:nvSpPr>
          <p:spPr>
            <a:xfrm>
              <a:off x="3259138" y="2387600"/>
              <a:ext cx="358775" cy="390525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sz="2000" dirty="0"/>
            </a:p>
          </p:txBody>
        </p:sp>
        <p:sp>
          <p:nvSpPr>
            <p:cNvPr id="19" name="円/楕円 18"/>
            <p:cNvSpPr/>
            <p:nvPr/>
          </p:nvSpPr>
          <p:spPr>
            <a:xfrm>
              <a:off x="7380288" y="2770188"/>
              <a:ext cx="360362" cy="390525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sz="2000" dirty="0"/>
            </a:p>
          </p:txBody>
        </p:sp>
        <p:sp>
          <p:nvSpPr>
            <p:cNvPr id="20" name="円/楕円 19"/>
            <p:cNvSpPr/>
            <p:nvPr/>
          </p:nvSpPr>
          <p:spPr>
            <a:xfrm>
              <a:off x="3995738" y="4613275"/>
              <a:ext cx="360362" cy="390525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sz="2000" dirty="0"/>
            </a:p>
          </p:txBody>
        </p:sp>
        <p:sp>
          <p:nvSpPr>
            <p:cNvPr id="22" name="円/楕円 21"/>
            <p:cNvSpPr/>
            <p:nvPr/>
          </p:nvSpPr>
          <p:spPr>
            <a:xfrm>
              <a:off x="6227763" y="3795713"/>
              <a:ext cx="360362" cy="390525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sz="2000" dirty="0"/>
            </a:p>
          </p:txBody>
        </p:sp>
        <p:sp>
          <p:nvSpPr>
            <p:cNvPr id="23" name="円/楕円 22"/>
            <p:cNvSpPr/>
            <p:nvPr/>
          </p:nvSpPr>
          <p:spPr>
            <a:xfrm>
              <a:off x="1246188" y="4078288"/>
              <a:ext cx="360362" cy="390525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sz="2000" dirty="0"/>
            </a:p>
          </p:txBody>
        </p:sp>
        <p:cxnSp>
          <p:nvCxnSpPr>
            <p:cNvPr id="15" name="直線コネクタ 14"/>
            <p:cNvCxnSpPr>
              <a:stCxn id="23" idx="7"/>
              <a:endCxn id="13" idx="2"/>
            </p:cNvCxnSpPr>
            <p:nvPr/>
          </p:nvCxnSpPr>
          <p:spPr>
            <a:xfrm flipV="1">
              <a:off x="1552575" y="2582863"/>
              <a:ext cx="1706563" cy="1552575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線コネクタ 28"/>
            <p:cNvCxnSpPr>
              <a:stCxn id="13" idx="4"/>
              <a:endCxn id="20" idx="1"/>
            </p:cNvCxnSpPr>
            <p:nvPr/>
          </p:nvCxnSpPr>
          <p:spPr>
            <a:xfrm>
              <a:off x="3438525" y="2778125"/>
              <a:ext cx="609600" cy="189230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線コネクタ 31"/>
            <p:cNvCxnSpPr>
              <a:stCxn id="13" idx="6"/>
              <a:endCxn id="22" idx="1"/>
            </p:cNvCxnSpPr>
            <p:nvPr/>
          </p:nvCxnSpPr>
          <p:spPr>
            <a:xfrm>
              <a:off x="3617913" y="2582863"/>
              <a:ext cx="2662237" cy="127000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直線コネクタ 44"/>
            <p:cNvCxnSpPr>
              <a:stCxn id="22" idx="7"/>
              <a:endCxn id="19" idx="3"/>
            </p:cNvCxnSpPr>
            <p:nvPr/>
          </p:nvCxnSpPr>
          <p:spPr>
            <a:xfrm flipV="1">
              <a:off x="6535738" y="3103563"/>
              <a:ext cx="896937" cy="74930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229" name="正方形/長方形 81"/>
            <p:cNvSpPr>
              <a:spLocks noChangeArrowheads="1"/>
            </p:cNvSpPr>
            <p:nvPr/>
          </p:nvSpPr>
          <p:spPr bwMode="auto">
            <a:xfrm>
              <a:off x="3600450" y="5084763"/>
              <a:ext cx="1150938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ja-JP" altLang="en-US" sz="2000" dirty="0">
                  <a:solidFill>
                    <a:srgbClr val="000000"/>
                  </a:solidFill>
                  <a:latin typeface="IPAゴシック" pitchFamily="49" charset="-128"/>
                  <a:ea typeface="IPAゴシック" pitchFamily="49" charset="-128"/>
                </a:rPr>
                <a:t>Ｃ駅</a:t>
              </a:r>
            </a:p>
          </p:txBody>
        </p:sp>
        <p:sp>
          <p:nvSpPr>
            <p:cNvPr id="9230" name="正方形/長方形 82"/>
            <p:cNvSpPr>
              <a:spLocks noChangeArrowheads="1"/>
            </p:cNvSpPr>
            <p:nvPr/>
          </p:nvSpPr>
          <p:spPr bwMode="auto">
            <a:xfrm>
              <a:off x="2862263" y="1989138"/>
              <a:ext cx="1152525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ja-JP" altLang="en-US" sz="2000" dirty="0">
                  <a:solidFill>
                    <a:srgbClr val="000000"/>
                  </a:solidFill>
                  <a:latin typeface="IPAゴシック" pitchFamily="49" charset="-128"/>
                  <a:ea typeface="IPAゴシック" pitchFamily="49" charset="-128"/>
                </a:rPr>
                <a:t>Ａ駅</a:t>
              </a:r>
            </a:p>
          </p:txBody>
        </p:sp>
        <p:sp>
          <p:nvSpPr>
            <p:cNvPr id="9231" name="正方形/長方形 83"/>
            <p:cNvSpPr>
              <a:spLocks noChangeArrowheads="1"/>
            </p:cNvSpPr>
            <p:nvPr/>
          </p:nvSpPr>
          <p:spPr bwMode="auto">
            <a:xfrm>
              <a:off x="5832475" y="4221163"/>
              <a:ext cx="1150938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ja-JP" altLang="en-US" sz="2000" dirty="0">
                  <a:solidFill>
                    <a:srgbClr val="000000"/>
                  </a:solidFill>
                  <a:latin typeface="IPAゴシック" pitchFamily="49" charset="-128"/>
                  <a:ea typeface="IPAゴシック" pitchFamily="49" charset="-128"/>
                </a:rPr>
                <a:t>Ｄ駅</a:t>
              </a:r>
            </a:p>
          </p:txBody>
        </p:sp>
        <p:sp>
          <p:nvSpPr>
            <p:cNvPr id="9232" name="正方形/長方形 85"/>
            <p:cNvSpPr>
              <a:spLocks noChangeArrowheads="1"/>
            </p:cNvSpPr>
            <p:nvPr/>
          </p:nvSpPr>
          <p:spPr bwMode="auto">
            <a:xfrm>
              <a:off x="849313" y="3652838"/>
              <a:ext cx="1152525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ja-JP" altLang="en-US" sz="2000" dirty="0">
                  <a:solidFill>
                    <a:srgbClr val="000000"/>
                  </a:solidFill>
                  <a:latin typeface="IPAゴシック" pitchFamily="49" charset="-128"/>
                  <a:ea typeface="IPAゴシック" pitchFamily="49" charset="-128"/>
                </a:rPr>
                <a:t>Ｂ駅</a:t>
              </a:r>
            </a:p>
          </p:txBody>
        </p:sp>
        <p:sp>
          <p:nvSpPr>
            <p:cNvPr id="9235" name="正方形/長方形 26"/>
            <p:cNvSpPr>
              <a:spLocks noChangeArrowheads="1"/>
            </p:cNvSpPr>
            <p:nvPr/>
          </p:nvSpPr>
          <p:spPr bwMode="auto">
            <a:xfrm>
              <a:off x="1665288" y="2970213"/>
              <a:ext cx="1150937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ja-JP" altLang="en-US" dirty="0">
                  <a:solidFill>
                    <a:srgbClr val="00B050"/>
                  </a:solidFill>
                  <a:latin typeface="IPAゴシック" pitchFamily="49" charset="-128"/>
                  <a:ea typeface="IPAゴシック" pitchFamily="49" charset="-128"/>
                </a:rPr>
                <a:t>路線１</a:t>
              </a:r>
            </a:p>
          </p:txBody>
        </p:sp>
        <p:sp>
          <p:nvSpPr>
            <p:cNvPr id="9236" name="正方形/長方形 27"/>
            <p:cNvSpPr>
              <a:spLocks noChangeArrowheads="1"/>
            </p:cNvSpPr>
            <p:nvPr/>
          </p:nvSpPr>
          <p:spPr bwMode="auto">
            <a:xfrm>
              <a:off x="6230938" y="3140075"/>
              <a:ext cx="1152525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ja-JP" altLang="en-US" dirty="0">
                  <a:solidFill>
                    <a:srgbClr val="00B050"/>
                  </a:solidFill>
                  <a:latin typeface="IPAゴシック" pitchFamily="49" charset="-128"/>
                  <a:ea typeface="IPAゴシック" pitchFamily="49" charset="-128"/>
                </a:rPr>
                <a:t>路線４</a:t>
              </a:r>
            </a:p>
          </p:txBody>
        </p:sp>
        <p:sp>
          <p:nvSpPr>
            <p:cNvPr id="9237" name="正方形/長方形 32"/>
            <p:cNvSpPr>
              <a:spLocks noChangeArrowheads="1"/>
            </p:cNvSpPr>
            <p:nvPr/>
          </p:nvSpPr>
          <p:spPr bwMode="auto">
            <a:xfrm>
              <a:off x="2816225" y="3740150"/>
              <a:ext cx="1152525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ja-JP" altLang="en-US" dirty="0">
                  <a:solidFill>
                    <a:srgbClr val="00B050"/>
                  </a:solidFill>
                  <a:latin typeface="IPAゴシック" pitchFamily="49" charset="-128"/>
                  <a:ea typeface="IPAゴシック" pitchFamily="49" charset="-128"/>
                </a:rPr>
                <a:t>路線２</a:t>
              </a:r>
            </a:p>
          </p:txBody>
        </p:sp>
        <p:sp>
          <p:nvSpPr>
            <p:cNvPr id="9238" name="正方形/長方形 34"/>
            <p:cNvSpPr>
              <a:spLocks noChangeArrowheads="1"/>
            </p:cNvSpPr>
            <p:nvPr/>
          </p:nvSpPr>
          <p:spPr bwMode="auto">
            <a:xfrm>
              <a:off x="4572000" y="2820988"/>
              <a:ext cx="1152525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ja-JP" altLang="en-US" dirty="0">
                  <a:solidFill>
                    <a:srgbClr val="00B050"/>
                  </a:solidFill>
                  <a:latin typeface="IPAゴシック" pitchFamily="49" charset="-128"/>
                  <a:ea typeface="IPAゴシック" pitchFamily="49" charset="-128"/>
                </a:rPr>
                <a:t>路線３</a:t>
              </a:r>
            </a:p>
          </p:txBody>
        </p:sp>
      </p:grpSp>
      <p:sp>
        <p:nvSpPr>
          <p:cNvPr id="9239" name="テキスト ボックス 25"/>
          <p:cNvSpPr txBox="1">
            <a:spLocks noChangeArrowheads="1"/>
          </p:cNvSpPr>
          <p:nvPr/>
        </p:nvSpPr>
        <p:spPr bwMode="auto">
          <a:xfrm>
            <a:off x="468313" y="620713"/>
            <a:ext cx="79089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9pPr>
          </a:lstStyle>
          <a:p>
            <a:r>
              <a:rPr lang="en-US" altLang="ja-JP" sz="3200" dirty="0">
                <a:latin typeface="IPAゴシック" pitchFamily="49" charset="-128"/>
                <a:ea typeface="IPAゴシック" pitchFamily="49" charset="-128"/>
              </a:rPr>
              <a:t>1.1 -</a:t>
            </a:r>
            <a:r>
              <a:rPr lang="ja-JP" altLang="en-US" sz="3200" dirty="0">
                <a:latin typeface="IPAゴシック" pitchFamily="49" charset="-128"/>
                <a:ea typeface="IPAゴシック" pitchFamily="49" charset="-128"/>
              </a:rPr>
              <a:t>背景</a:t>
            </a:r>
            <a:r>
              <a:rPr lang="en-US" altLang="ja-JP" sz="3200" dirty="0">
                <a:latin typeface="IPAゴシック" pitchFamily="49" charset="-128"/>
                <a:ea typeface="IPAゴシック" pitchFamily="49" charset="-128"/>
              </a:rPr>
              <a:t>-</a:t>
            </a:r>
            <a:endParaRPr lang="ja-JP" altLang="en-US" sz="3200" dirty="0">
              <a:latin typeface="IPAゴシック" pitchFamily="49" charset="-128"/>
              <a:ea typeface="IPAゴシック" pitchFamily="49" charset="-128"/>
            </a:endParaRPr>
          </a:p>
        </p:txBody>
      </p:sp>
      <p:sp>
        <p:nvSpPr>
          <p:cNvPr id="27" name="Rectangle 6"/>
          <p:cNvSpPr>
            <a:spLocks noGrp="1" noChangeArrowheads="1"/>
          </p:cNvSpPr>
          <p:nvPr>
            <p:ph type="ftr" sz="quarter" idx="4294967295"/>
          </p:nvPr>
        </p:nvSpPr>
        <p:spPr>
          <a:xfrm>
            <a:off x="-23307" y="6480720"/>
            <a:ext cx="8651063" cy="260648"/>
          </a:xfrm>
          <a:prstGeom prst="rect">
            <a:avLst/>
          </a:prstGeom>
          <a:ln/>
        </p:spPr>
        <p:txBody>
          <a:bodyPr/>
          <a:lstStyle>
            <a:lvl1pPr algn="l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ja-JP" altLang="en-US" sz="1100" smtClean="0"/>
              <a:t>修正版</a:t>
            </a:r>
            <a:r>
              <a:rPr lang="en-US" altLang="ja-JP" sz="1100" smtClean="0"/>
              <a:t>BA</a:t>
            </a:r>
            <a:r>
              <a:rPr lang="ja-JP" altLang="en-US" sz="1100" smtClean="0"/>
              <a:t>モデルで生成したネットワークのスケールフリー性判定計算実験　　　卒業演習発表会　　　田中勇歩（谷聖一研究室）</a:t>
            </a:r>
            <a:endParaRPr lang="ja-JP" altLang="en-US" sz="1100" dirty="0"/>
          </a:p>
        </p:txBody>
      </p:sp>
      <p:sp>
        <p:nvSpPr>
          <p:cNvPr id="26" name="スライド番号プレースホルダー 6"/>
          <p:cNvSpPr>
            <a:spLocks noGrp="1"/>
          </p:cNvSpPr>
          <p:nvPr>
            <p:ph type="sldNum" sz="quarter" idx="12"/>
          </p:nvPr>
        </p:nvSpPr>
        <p:spPr bwMode="auto">
          <a:xfrm>
            <a:off x="8234063" y="6453188"/>
            <a:ext cx="874441" cy="4048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B4DD223-A1D0-4DE8-AFD0-D99F82140F00}" type="slidenum">
              <a:rPr lang="ja-JP" altLang="en-US" smtClean="0">
                <a:solidFill>
                  <a:schemeClr val="bg1"/>
                </a:solidFill>
                <a:latin typeface="IPAゴシック" pitchFamily="49" charset="-128"/>
                <a:ea typeface="IPAゴシック" pitchFamily="49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r>
              <a:rPr lang="en-US" altLang="ja-JP" dirty="0" smtClean="0">
                <a:solidFill>
                  <a:schemeClr val="bg1"/>
                </a:solidFill>
                <a:latin typeface="IPAゴシック" pitchFamily="49" charset="-128"/>
                <a:ea typeface="IPAゴシック" pitchFamily="49" charset="-128"/>
              </a:rPr>
              <a:t>/78</a:t>
            </a:r>
            <a:endParaRPr lang="ja-JP" altLang="en-US" dirty="0">
              <a:solidFill>
                <a:schemeClr val="bg1"/>
              </a:solidFill>
              <a:latin typeface="IPAゴシック" pitchFamily="49" charset="-128"/>
              <a:ea typeface="IPAゴシック" pitchFamily="49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クラウド\Dropbox\My university\graduation thesis\view\image_count_diametr_1000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267200"/>
            <a:ext cx="3574286" cy="250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クラウド\Dropbox\My university\graduation thesis\view\image_count_radius_1000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00" y="1267200"/>
            <a:ext cx="3574286" cy="250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:\クラウド\Dropbox\My university\graduation thesis\view\image_count_average_10000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44" b="-144"/>
          <a:stretch/>
        </p:blipFill>
        <p:spPr bwMode="auto">
          <a:xfrm>
            <a:off x="468313" y="3848400"/>
            <a:ext cx="3574286" cy="250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正方形/長方形 13"/>
          <p:cNvSpPr/>
          <p:nvPr/>
        </p:nvSpPr>
        <p:spPr>
          <a:xfrm>
            <a:off x="3128981" y="1700808"/>
            <a:ext cx="748923" cy="430887"/>
          </a:xfrm>
          <a:prstGeom prst="rect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ja-JP" altLang="en-US" sz="2200" dirty="0">
                <a:solidFill>
                  <a:prstClr val="black"/>
                </a:solidFill>
                <a:latin typeface="IPA Pゴシック" pitchFamily="50" charset="-128"/>
                <a:ea typeface="IPA Pゴシック" pitchFamily="50" charset="-128"/>
                <a:cs typeface="メイリオ"/>
              </a:rPr>
              <a:t>直径</a:t>
            </a:r>
            <a:endParaRPr lang="ja-JP" altLang="en-US" dirty="0"/>
          </a:p>
        </p:txBody>
      </p:sp>
      <p:sp>
        <p:nvSpPr>
          <p:cNvPr id="15" name="正方形/長方形 14"/>
          <p:cNvSpPr/>
          <p:nvPr/>
        </p:nvSpPr>
        <p:spPr>
          <a:xfrm>
            <a:off x="7601362" y="1700808"/>
            <a:ext cx="748923" cy="430887"/>
          </a:xfrm>
          <a:prstGeom prst="rect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ja-JP" altLang="en-US" sz="2200" dirty="0">
                <a:solidFill>
                  <a:prstClr val="black"/>
                </a:solidFill>
                <a:latin typeface="IPA Pゴシック" pitchFamily="50" charset="-128"/>
                <a:ea typeface="IPA Pゴシック" pitchFamily="50" charset="-128"/>
                <a:cs typeface="メイリオ"/>
              </a:rPr>
              <a:t>半径</a:t>
            </a:r>
            <a:endParaRPr lang="ja-JP" altLang="en-US" dirty="0"/>
          </a:p>
        </p:txBody>
      </p:sp>
      <p:sp>
        <p:nvSpPr>
          <p:cNvPr id="16" name="正方形/長方形 15"/>
          <p:cNvSpPr/>
          <p:nvPr/>
        </p:nvSpPr>
        <p:spPr>
          <a:xfrm>
            <a:off x="2846853" y="4293096"/>
            <a:ext cx="1031051" cy="430887"/>
          </a:xfrm>
          <a:prstGeom prst="rect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ja-JP" altLang="en-US" sz="2200" dirty="0">
                <a:solidFill>
                  <a:prstClr val="black"/>
                </a:solidFill>
                <a:latin typeface="IPA Pゴシック" pitchFamily="50" charset="-128"/>
                <a:ea typeface="IPA Pゴシック" pitchFamily="50" charset="-128"/>
                <a:cs typeface="メイリオ"/>
              </a:rPr>
              <a:t>平均値</a:t>
            </a:r>
            <a:endParaRPr lang="ja-JP" altLang="en-US" dirty="0"/>
          </a:p>
        </p:txBody>
      </p:sp>
      <p:sp>
        <p:nvSpPr>
          <p:cNvPr id="17" name="正方形/長方形 16"/>
          <p:cNvSpPr/>
          <p:nvPr/>
        </p:nvSpPr>
        <p:spPr>
          <a:xfrm>
            <a:off x="4500563" y="5301208"/>
            <a:ext cx="453593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000" dirty="0" smtClean="0">
                <a:latin typeface="IPAゴシック" pitchFamily="49" charset="-128"/>
                <a:ea typeface="IPAゴシック" pitchFamily="49" charset="-128"/>
              </a:rPr>
              <a:t>X</a:t>
            </a:r>
            <a:r>
              <a:rPr lang="ja-JP" altLang="en-US" sz="2000" dirty="0" smtClean="0">
                <a:latin typeface="IPAゴシック" pitchFamily="49" charset="-128"/>
                <a:ea typeface="IPAゴシック" pitchFamily="49" charset="-128"/>
              </a:rPr>
              <a:t>軸</a:t>
            </a:r>
            <a:r>
              <a:rPr lang="en-US" altLang="ja-JP" sz="2000" dirty="0" smtClean="0">
                <a:latin typeface="IPAゴシック" pitchFamily="49" charset="-128"/>
                <a:ea typeface="IPAゴシック" pitchFamily="49" charset="-128"/>
              </a:rPr>
              <a:t>:</a:t>
            </a:r>
            <a:r>
              <a:rPr lang="ja-JP" altLang="en-US" sz="2000" dirty="0" smtClean="0">
                <a:latin typeface="IPAゴシック" pitchFamily="49" charset="-128"/>
                <a:ea typeface="IPAゴシック" pitchFamily="49" charset="-128"/>
              </a:rPr>
              <a:t>直径 </a:t>
            </a:r>
            <a:r>
              <a:rPr lang="en-US" altLang="ja-JP" sz="2000" dirty="0" smtClean="0">
                <a:latin typeface="IPAゴシック" pitchFamily="49" charset="-128"/>
                <a:ea typeface="IPAゴシック" pitchFamily="49" charset="-128"/>
              </a:rPr>
              <a:t>or </a:t>
            </a:r>
            <a:r>
              <a:rPr lang="ja-JP" altLang="en-US" sz="2000" dirty="0" smtClean="0">
                <a:latin typeface="IPAゴシック" pitchFamily="49" charset="-128"/>
                <a:ea typeface="IPAゴシック" pitchFamily="49" charset="-128"/>
              </a:rPr>
              <a:t>半径 </a:t>
            </a:r>
            <a:r>
              <a:rPr lang="en-US" altLang="ja-JP" sz="2000" dirty="0" smtClean="0">
                <a:latin typeface="IPAゴシック" pitchFamily="49" charset="-128"/>
                <a:ea typeface="IPAゴシック" pitchFamily="49" charset="-128"/>
              </a:rPr>
              <a:t>or </a:t>
            </a:r>
            <a:r>
              <a:rPr lang="ja-JP" altLang="en-US" sz="2000" dirty="0" smtClean="0">
                <a:latin typeface="IPAゴシック" pitchFamily="49" charset="-128"/>
                <a:ea typeface="IPAゴシック" pitchFamily="49" charset="-128"/>
              </a:rPr>
              <a:t>平均値</a:t>
            </a:r>
            <a:endParaRPr lang="en-US" altLang="ja-JP" sz="2000" dirty="0" smtClean="0">
              <a:latin typeface="IPAゴシック" pitchFamily="49" charset="-128"/>
              <a:ea typeface="IPAゴシック" pitchFamily="49" charset="-128"/>
            </a:endParaRPr>
          </a:p>
          <a:p>
            <a:r>
              <a:rPr lang="en-US" altLang="ja-JP" sz="2000" dirty="0" smtClean="0">
                <a:latin typeface="IPAゴシック" pitchFamily="49" charset="-128"/>
                <a:ea typeface="IPAゴシック" pitchFamily="49" charset="-128"/>
              </a:rPr>
              <a:t>Y</a:t>
            </a:r>
            <a:r>
              <a:rPr lang="ja-JP" altLang="en-US" sz="2000" dirty="0" smtClean="0">
                <a:latin typeface="IPAゴシック" pitchFamily="49" charset="-128"/>
                <a:ea typeface="IPAゴシック" pitchFamily="49" charset="-128"/>
              </a:rPr>
              <a:t>軸</a:t>
            </a:r>
            <a:r>
              <a:rPr lang="en-US" altLang="ja-JP" sz="2000" dirty="0" smtClean="0">
                <a:latin typeface="IPAゴシック" pitchFamily="49" charset="-128"/>
                <a:ea typeface="IPAゴシック" pitchFamily="49" charset="-128"/>
              </a:rPr>
              <a:t>:</a:t>
            </a:r>
            <a:r>
              <a:rPr lang="ja-JP" altLang="en-US" sz="2000" dirty="0" smtClean="0">
                <a:latin typeface="IPAゴシック" pitchFamily="49" charset="-128"/>
                <a:ea typeface="IPAゴシック" pitchFamily="49" charset="-128"/>
              </a:rPr>
              <a:t>直径 </a:t>
            </a:r>
            <a:r>
              <a:rPr lang="en-US" altLang="ja-JP" sz="2000" dirty="0" smtClean="0">
                <a:latin typeface="IPAゴシック" pitchFamily="49" charset="-128"/>
                <a:ea typeface="IPAゴシック" pitchFamily="49" charset="-128"/>
              </a:rPr>
              <a:t>or </a:t>
            </a:r>
            <a:r>
              <a:rPr lang="ja-JP" altLang="en-US" sz="2000" dirty="0">
                <a:latin typeface="IPAゴシック" pitchFamily="49" charset="-128"/>
                <a:ea typeface="IPAゴシック" pitchFamily="49" charset="-128"/>
              </a:rPr>
              <a:t>半径 </a:t>
            </a:r>
            <a:r>
              <a:rPr lang="en-US" altLang="ja-JP" sz="2000" dirty="0">
                <a:latin typeface="IPAゴシック" pitchFamily="49" charset="-128"/>
                <a:ea typeface="IPAゴシック" pitchFamily="49" charset="-128"/>
              </a:rPr>
              <a:t>or </a:t>
            </a:r>
            <a:r>
              <a:rPr lang="ja-JP" altLang="en-US" sz="2000" dirty="0" smtClean="0">
                <a:latin typeface="IPAゴシック" pitchFamily="49" charset="-128"/>
                <a:ea typeface="IPAゴシック" pitchFamily="49" charset="-128"/>
              </a:rPr>
              <a:t>平均値 の個数</a:t>
            </a:r>
            <a:endParaRPr lang="en-US" altLang="ja-JP" sz="2000" dirty="0">
              <a:latin typeface="IPAゴシック" pitchFamily="49" charset="-128"/>
              <a:ea typeface="IPAゴシック" pitchFamily="49" charset="-128"/>
            </a:endParaRPr>
          </a:p>
        </p:txBody>
      </p:sp>
      <p:sp>
        <p:nvSpPr>
          <p:cNvPr id="18" name="正方形/長方形 17"/>
          <p:cNvSpPr/>
          <p:nvPr/>
        </p:nvSpPr>
        <p:spPr>
          <a:xfrm>
            <a:off x="4500563" y="4049196"/>
            <a:ext cx="4247901" cy="1154162"/>
          </a:xfrm>
          <a:prstGeom prst="rect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ja-JP" altLang="en-US" sz="2300" dirty="0" smtClean="0">
                <a:solidFill>
                  <a:prstClr val="black"/>
                </a:solidFill>
                <a:latin typeface="IPA Pゴシック" pitchFamily="50" charset="-128"/>
                <a:ea typeface="IPA Pゴシック" pitchFamily="50" charset="-128"/>
              </a:rPr>
              <a:t>頂点数１００００のネットワークの直径・半径・平均値の計算結果</a:t>
            </a:r>
            <a:endParaRPr lang="en-US" altLang="ja-JP" sz="2300" dirty="0" smtClean="0">
              <a:solidFill>
                <a:prstClr val="black"/>
              </a:solidFill>
              <a:latin typeface="IPA Pゴシック" pitchFamily="50" charset="-128"/>
              <a:ea typeface="IPA Pゴシック" pitchFamily="50" charset="-128"/>
            </a:endParaRPr>
          </a:p>
          <a:p>
            <a:pPr lvl="0"/>
            <a:r>
              <a:rPr lang="ja-JP" altLang="en-US" sz="2300" dirty="0" smtClean="0">
                <a:solidFill>
                  <a:prstClr val="black"/>
                </a:solidFill>
                <a:latin typeface="IPA Pゴシック" pitchFamily="50" charset="-128"/>
                <a:ea typeface="IPA Pゴシック" pitchFamily="50" charset="-128"/>
              </a:rPr>
              <a:t>３００個分</a:t>
            </a:r>
            <a:endParaRPr lang="en-US" altLang="ja-JP" sz="2300" dirty="0" smtClean="0">
              <a:solidFill>
                <a:prstClr val="black"/>
              </a:solidFill>
              <a:latin typeface="IPA Pゴシック" pitchFamily="50" charset="-128"/>
              <a:ea typeface="IPA Pゴシック" pitchFamily="50" charset="-128"/>
            </a:endParaRPr>
          </a:p>
        </p:txBody>
      </p:sp>
      <p:sp>
        <p:nvSpPr>
          <p:cNvPr id="19" name="テキスト ボックス 5"/>
          <p:cNvSpPr txBox="1">
            <a:spLocks noChangeArrowheads="1"/>
          </p:cNvSpPr>
          <p:nvPr/>
        </p:nvSpPr>
        <p:spPr bwMode="auto">
          <a:xfrm>
            <a:off x="468312" y="620713"/>
            <a:ext cx="828015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9pPr>
          </a:lstStyle>
          <a:p>
            <a:pPr marL="0" lvl="1" indent="0"/>
            <a:r>
              <a:rPr lang="en-US" altLang="ja-JP" sz="3200" dirty="0" smtClean="0">
                <a:latin typeface="IPAゴシック" pitchFamily="49" charset="-128"/>
                <a:ea typeface="IPAゴシック" pitchFamily="49" charset="-128"/>
              </a:rPr>
              <a:t>5.</a:t>
            </a:r>
            <a:r>
              <a:rPr lang="ja-JP" altLang="en-US" sz="3200" dirty="0" smtClean="0">
                <a:latin typeface="IPAゴシック" pitchFamily="49" charset="-128"/>
                <a:ea typeface="IPAゴシック" pitchFamily="49" charset="-128"/>
              </a:rPr>
              <a:t>実験結果 </a:t>
            </a:r>
            <a:r>
              <a:rPr lang="en-US" altLang="ja-JP" sz="1700" dirty="0" smtClean="0">
                <a:latin typeface="IPAゴシック" pitchFamily="49" charset="-128"/>
                <a:ea typeface="IPAゴシック" pitchFamily="49" charset="-128"/>
              </a:rPr>
              <a:t>-</a:t>
            </a:r>
            <a:r>
              <a:rPr lang="ja-JP" altLang="en-US" sz="1700" dirty="0" smtClean="0">
                <a:latin typeface="IPAゴシック" pitchFamily="49" charset="-128"/>
                <a:ea typeface="IPAゴシック" pitchFamily="49" charset="-128"/>
              </a:rPr>
              <a:t>②</a:t>
            </a:r>
            <a:r>
              <a:rPr lang="ja-JP" altLang="en-US" sz="1700" dirty="0">
                <a:latin typeface="IPAゴシック" pitchFamily="49" charset="-128"/>
                <a:ea typeface="IPAゴシック" pitchFamily="49" charset="-128"/>
              </a:rPr>
              <a:t>ネットワークの</a:t>
            </a:r>
            <a:r>
              <a:rPr lang="ja-JP" altLang="en-US" sz="1700" dirty="0">
                <a:latin typeface="IPA Pゴシック" pitchFamily="50" charset="-128"/>
                <a:ea typeface="IPA Pゴシック" pitchFamily="50" charset="-128"/>
              </a:rPr>
              <a:t>直径、半径、平均値を計算し、グラフを</a:t>
            </a:r>
            <a:r>
              <a:rPr lang="ja-JP" altLang="en-US" sz="1700" dirty="0" smtClean="0">
                <a:latin typeface="IPA Pゴシック" pitchFamily="50" charset="-128"/>
                <a:ea typeface="IPA Pゴシック" pitchFamily="50" charset="-128"/>
              </a:rPr>
              <a:t>描画</a:t>
            </a:r>
            <a:r>
              <a:rPr lang="en-US" altLang="ja-JP" sz="1700" dirty="0" smtClean="0">
                <a:latin typeface="IPAゴシック" pitchFamily="49" charset="-128"/>
                <a:ea typeface="IPAゴシック" pitchFamily="49" charset="-128"/>
              </a:rPr>
              <a:t>-</a:t>
            </a:r>
            <a:endParaRPr lang="ja-JP" altLang="en-US" sz="1700" dirty="0">
              <a:latin typeface="IPAゴシック" pitchFamily="49" charset="-128"/>
              <a:ea typeface="IPAゴシック" pitchFamily="49" charset="-128"/>
            </a:endParaRPr>
          </a:p>
        </p:txBody>
      </p:sp>
      <p:sp>
        <p:nvSpPr>
          <p:cNvPr id="13" name="Rectangle 6"/>
          <p:cNvSpPr>
            <a:spLocks noGrp="1" noChangeArrowheads="1"/>
          </p:cNvSpPr>
          <p:nvPr>
            <p:ph type="ftr" sz="quarter" idx="4294967295"/>
          </p:nvPr>
        </p:nvSpPr>
        <p:spPr>
          <a:xfrm>
            <a:off x="-23307" y="6480720"/>
            <a:ext cx="8651063" cy="260648"/>
          </a:xfrm>
          <a:prstGeom prst="rect">
            <a:avLst/>
          </a:prstGeom>
          <a:ln/>
        </p:spPr>
        <p:txBody>
          <a:bodyPr/>
          <a:lstStyle>
            <a:lvl1pPr algn="l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ja-JP" altLang="en-US" sz="1100" smtClean="0"/>
              <a:t>修正版</a:t>
            </a:r>
            <a:r>
              <a:rPr lang="en-US" altLang="ja-JP" sz="1100" smtClean="0"/>
              <a:t>BA</a:t>
            </a:r>
            <a:r>
              <a:rPr lang="ja-JP" altLang="en-US" sz="1100" smtClean="0"/>
              <a:t>モデルで生成したネットワークのスケールフリー性判定計算実験　　　卒業演習発表会　　　田中勇歩（谷聖一研究室）</a:t>
            </a:r>
            <a:endParaRPr lang="ja-JP" altLang="en-US" sz="1100" dirty="0"/>
          </a:p>
        </p:txBody>
      </p:sp>
      <p:sp>
        <p:nvSpPr>
          <p:cNvPr id="20" name="スライド番号プレースホルダー 6"/>
          <p:cNvSpPr>
            <a:spLocks noGrp="1"/>
          </p:cNvSpPr>
          <p:nvPr>
            <p:ph type="sldNum" sz="quarter" idx="12"/>
          </p:nvPr>
        </p:nvSpPr>
        <p:spPr bwMode="auto">
          <a:xfrm>
            <a:off x="8234063" y="6453188"/>
            <a:ext cx="874441" cy="4048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B4DD223-A1D0-4DE8-AFD0-D99F82140F00}" type="slidenum">
              <a:rPr lang="ja-JP" altLang="en-US" smtClean="0">
                <a:solidFill>
                  <a:schemeClr val="bg1"/>
                </a:solidFill>
                <a:latin typeface="IPAゴシック" pitchFamily="49" charset="-128"/>
                <a:ea typeface="IPAゴシック" pitchFamily="49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60</a:t>
            </a:fld>
            <a:r>
              <a:rPr lang="en-US" altLang="ja-JP" dirty="0" smtClean="0">
                <a:solidFill>
                  <a:schemeClr val="bg1"/>
                </a:solidFill>
                <a:latin typeface="IPAゴシック" pitchFamily="49" charset="-128"/>
                <a:ea typeface="IPAゴシック" pitchFamily="49" charset="-128"/>
              </a:rPr>
              <a:t>/78</a:t>
            </a:r>
            <a:endParaRPr lang="ja-JP" altLang="en-US" dirty="0">
              <a:solidFill>
                <a:schemeClr val="bg1"/>
              </a:solidFill>
              <a:latin typeface="IPAゴシック" pitchFamily="49" charset="-128"/>
              <a:ea typeface="IPAゴシック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63557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D:\クラウド\Dropbox\My university\graduation thesis\view\image_count_radius_10000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268761"/>
            <a:ext cx="3574802" cy="2502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D:\クラウド\Dropbox\My university\graduation thesis\view\image_count_diametr_10000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268761"/>
            <a:ext cx="3574801" cy="2502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D:\クラウド\Dropbox\My university\graduation thesis\view\image_count_average_100000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060" y="3849324"/>
            <a:ext cx="3574285" cy="250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正方形/長方形 12"/>
          <p:cNvSpPr/>
          <p:nvPr/>
        </p:nvSpPr>
        <p:spPr>
          <a:xfrm>
            <a:off x="4500563" y="4049196"/>
            <a:ext cx="4247901" cy="1154162"/>
          </a:xfrm>
          <a:prstGeom prst="rect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ja-JP" altLang="en-US" sz="2300" dirty="0" smtClean="0">
                <a:solidFill>
                  <a:prstClr val="black"/>
                </a:solidFill>
                <a:latin typeface="IPA Pゴシック" pitchFamily="50" charset="-128"/>
                <a:ea typeface="IPA Pゴシック" pitchFamily="50" charset="-128"/>
              </a:rPr>
              <a:t>頂点数１０００００のネットワークの直径・半径・平均値の計算結果</a:t>
            </a:r>
            <a:endParaRPr lang="en-US" altLang="ja-JP" sz="2300" dirty="0" smtClean="0">
              <a:solidFill>
                <a:prstClr val="black"/>
              </a:solidFill>
              <a:latin typeface="IPA Pゴシック" pitchFamily="50" charset="-128"/>
              <a:ea typeface="IPA Pゴシック" pitchFamily="50" charset="-128"/>
            </a:endParaRPr>
          </a:p>
          <a:p>
            <a:pPr lvl="0"/>
            <a:r>
              <a:rPr lang="ja-JP" altLang="en-US" sz="2300" dirty="0" smtClean="0">
                <a:solidFill>
                  <a:prstClr val="black"/>
                </a:solidFill>
                <a:latin typeface="IPA Pゴシック" pitchFamily="50" charset="-128"/>
                <a:ea typeface="IPA Pゴシック" pitchFamily="50" charset="-128"/>
              </a:rPr>
              <a:t>３００個分</a:t>
            </a:r>
            <a:endParaRPr lang="en-US" altLang="ja-JP" sz="2300" dirty="0" smtClean="0">
              <a:solidFill>
                <a:prstClr val="black"/>
              </a:solidFill>
              <a:latin typeface="IPA Pゴシック" pitchFamily="50" charset="-128"/>
              <a:ea typeface="IPA Pゴシック" pitchFamily="50" charset="-128"/>
            </a:endParaRPr>
          </a:p>
        </p:txBody>
      </p:sp>
      <p:sp>
        <p:nvSpPr>
          <p:cNvPr id="14" name="正方形/長方形 13"/>
          <p:cNvSpPr/>
          <p:nvPr/>
        </p:nvSpPr>
        <p:spPr>
          <a:xfrm>
            <a:off x="3128981" y="1700808"/>
            <a:ext cx="748923" cy="430887"/>
          </a:xfrm>
          <a:prstGeom prst="rect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ja-JP" altLang="en-US" sz="2200" dirty="0">
                <a:solidFill>
                  <a:prstClr val="black"/>
                </a:solidFill>
                <a:latin typeface="IPA Pゴシック" pitchFamily="50" charset="-128"/>
                <a:ea typeface="IPA Pゴシック" pitchFamily="50" charset="-128"/>
                <a:cs typeface="メイリオ"/>
              </a:rPr>
              <a:t>直径</a:t>
            </a:r>
            <a:endParaRPr lang="ja-JP" altLang="en-US" dirty="0"/>
          </a:p>
        </p:txBody>
      </p:sp>
      <p:sp>
        <p:nvSpPr>
          <p:cNvPr id="15" name="正方形/長方形 14"/>
          <p:cNvSpPr/>
          <p:nvPr/>
        </p:nvSpPr>
        <p:spPr>
          <a:xfrm>
            <a:off x="7601362" y="1700808"/>
            <a:ext cx="748923" cy="430887"/>
          </a:xfrm>
          <a:prstGeom prst="rect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ja-JP" altLang="en-US" sz="2200" dirty="0">
                <a:solidFill>
                  <a:prstClr val="black"/>
                </a:solidFill>
                <a:latin typeface="IPA Pゴシック" pitchFamily="50" charset="-128"/>
                <a:ea typeface="IPA Pゴシック" pitchFamily="50" charset="-128"/>
                <a:cs typeface="メイリオ"/>
              </a:rPr>
              <a:t>半径</a:t>
            </a:r>
            <a:endParaRPr lang="ja-JP" altLang="en-US" dirty="0"/>
          </a:p>
        </p:txBody>
      </p:sp>
      <p:sp>
        <p:nvSpPr>
          <p:cNvPr id="16" name="正方形/長方形 15"/>
          <p:cNvSpPr/>
          <p:nvPr/>
        </p:nvSpPr>
        <p:spPr>
          <a:xfrm>
            <a:off x="2846853" y="4293096"/>
            <a:ext cx="1031051" cy="430887"/>
          </a:xfrm>
          <a:prstGeom prst="rect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ja-JP" altLang="en-US" sz="2200" dirty="0">
                <a:solidFill>
                  <a:prstClr val="black"/>
                </a:solidFill>
                <a:latin typeface="IPA Pゴシック" pitchFamily="50" charset="-128"/>
                <a:ea typeface="IPA Pゴシック" pitchFamily="50" charset="-128"/>
                <a:cs typeface="メイリオ"/>
              </a:rPr>
              <a:t>平均値</a:t>
            </a:r>
            <a:endParaRPr lang="ja-JP" altLang="en-US" dirty="0"/>
          </a:p>
        </p:txBody>
      </p:sp>
      <p:sp>
        <p:nvSpPr>
          <p:cNvPr id="17" name="正方形/長方形 16"/>
          <p:cNvSpPr/>
          <p:nvPr/>
        </p:nvSpPr>
        <p:spPr>
          <a:xfrm>
            <a:off x="4500563" y="5301208"/>
            <a:ext cx="453593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000" dirty="0" smtClean="0">
                <a:latin typeface="IPAゴシック" pitchFamily="49" charset="-128"/>
                <a:ea typeface="IPAゴシック" pitchFamily="49" charset="-128"/>
              </a:rPr>
              <a:t>X</a:t>
            </a:r>
            <a:r>
              <a:rPr lang="ja-JP" altLang="en-US" sz="2000" dirty="0" smtClean="0">
                <a:latin typeface="IPAゴシック" pitchFamily="49" charset="-128"/>
                <a:ea typeface="IPAゴシック" pitchFamily="49" charset="-128"/>
              </a:rPr>
              <a:t>軸</a:t>
            </a:r>
            <a:r>
              <a:rPr lang="en-US" altLang="ja-JP" sz="2000" dirty="0" smtClean="0">
                <a:latin typeface="IPAゴシック" pitchFamily="49" charset="-128"/>
                <a:ea typeface="IPAゴシック" pitchFamily="49" charset="-128"/>
              </a:rPr>
              <a:t>:</a:t>
            </a:r>
            <a:r>
              <a:rPr lang="ja-JP" altLang="en-US" sz="2000" dirty="0" smtClean="0">
                <a:latin typeface="IPAゴシック" pitchFamily="49" charset="-128"/>
                <a:ea typeface="IPAゴシック" pitchFamily="49" charset="-128"/>
              </a:rPr>
              <a:t>直径 </a:t>
            </a:r>
            <a:r>
              <a:rPr lang="en-US" altLang="ja-JP" sz="2000" dirty="0" smtClean="0">
                <a:latin typeface="IPAゴシック" pitchFamily="49" charset="-128"/>
                <a:ea typeface="IPAゴシック" pitchFamily="49" charset="-128"/>
              </a:rPr>
              <a:t>or </a:t>
            </a:r>
            <a:r>
              <a:rPr lang="ja-JP" altLang="en-US" sz="2000" dirty="0" smtClean="0">
                <a:latin typeface="IPAゴシック" pitchFamily="49" charset="-128"/>
                <a:ea typeface="IPAゴシック" pitchFamily="49" charset="-128"/>
              </a:rPr>
              <a:t>半径 </a:t>
            </a:r>
            <a:r>
              <a:rPr lang="en-US" altLang="ja-JP" sz="2000" dirty="0" smtClean="0">
                <a:latin typeface="IPAゴシック" pitchFamily="49" charset="-128"/>
                <a:ea typeface="IPAゴシック" pitchFamily="49" charset="-128"/>
              </a:rPr>
              <a:t>or </a:t>
            </a:r>
            <a:r>
              <a:rPr lang="ja-JP" altLang="en-US" sz="2000" dirty="0" smtClean="0">
                <a:latin typeface="IPAゴシック" pitchFamily="49" charset="-128"/>
                <a:ea typeface="IPAゴシック" pitchFamily="49" charset="-128"/>
              </a:rPr>
              <a:t>平均値</a:t>
            </a:r>
            <a:endParaRPr lang="en-US" altLang="ja-JP" sz="2000" dirty="0" smtClean="0">
              <a:latin typeface="IPAゴシック" pitchFamily="49" charset="-128"/>
              <a:ea typeface="IPAゴシック" pitchFamily="49" charset="-128"/>
            </a:endParaRPr>
          </a:p>
          <a:p>
            <a:r>
              <a:rPr lang="en-US" altLang="ja-JP" sz="2000" dirty="0" smtClean="0">
                <a:latin typeface="IPAゴシック" pitchFamily="49" charset="-128"/>
                <a:ea typeface="IPAゴシック" pitchFamily="49" charset="-128"/>
              </a:rPr>
              <a:t>Y</a:t>
            </a:r>
            <a:r>
              <a:rPr lang="ja-JP" altLang="en-US" sz="2000" dirty="0" smtClean="0">
                <a:latin typeface="IPAゴシック" pitchFamily="49" charset="-128"/>
                <a:ea typeface="IPAゴシック" pitchFamily="49" charset="-128"/>
              </a:rPr>
              <a:t>軸</a:t>
            </a:r>
            <a:r>
              <a:rPr lang="en-US" altLang="ja-JP" sz="2000" dirty="0" smtClean="0">
                <a:latin typeface="IPAゴシック" pitchFamily="49" charset="-128"/>
                <a:ea typeface="IPAゴシック" pitchFamily="49" charset="-128"/>
              </a:rPr>
              <a:t>:</a:t>
            </a:r>
            <a:r>
              <a:rPr lang="ja-JP" altLang="en-US" sz="2000" dirty="0" smtClean="0">
                <a:latin typeface="IPAゴシック" pitchFamily="49" charset="-128"/>
                <a:ea typeface="IPAゴシック" pitchFamily="49" charset="-128"/>
              </a:rPr>
              <a:t>直径 </a:t>
            </a:r>
            <a:r>
              <a:rPr lang="en-US" altLang="ja-JP" sz="2000" dirty="0" smtClean="0">
                <a:latin typeface="IPAゴシック" pitchFamily="49" charset="-128"/>
                <a:ea typeface="IPAゴシック" pitchFamily="49" charset="-128"/>
              </a:rPr>
              <a:t>or </a:t>
            </a:r>
            <a:r>
              <a:rPr lang="ja-JP" altLang="en-US" sz="2000" dirty="0">
                <a:latin typeface="IPAゴシック" pitchFamily="49" charset="-128"/>
                <a:ea typeface="IPAゴシック" pitchFamily="49" charset="-128"/>
              </a:rPr>
              <a:t>半径 </a:t>
            </a:r>
            <a:r>
              <a:rPr lang="en-US" altLang="ja-JP" sz="2000" dirty="0">
                <a:latin typeface="IPAゴシック" pitchFamily="49" charset="-128"/>
                <a:ea typeface="IPAゴシック" pitchFamily="49" charset="-128"/>
              </a:rPr>
              <a:t>or </a:t>
            </a:r>
            <a:r>
              <a:rPr lang="ja-JP" altLang="en-US" sz="2000" dirty="0" smtClean="0">
                <a:latin typeface="IPAゴシック" pitchFamily="49" charset="-128"/>
                <a:ea typeface="IPAゴシック" pitchFamily="49" charset="-128"/>
              </a:rPr>
              <a:t>平均値 の個数</a:t>
            </a:r>
            <a:endParaRPr lang="en-US" altLang="ja-JP" sz="2000" dirty="0">
              <a:latin typeface="IPAゴシック" pitchFamily="49" charset="-128"/>
              <a:ea typeface="IPAゴシック" pitchFamily="49" charset="-128"/>
            </a:endParaRPr>
          </a:p>
        </p:txBody>
      </p:sp>
      <p:sp>
        <p:nvSpPr>
          <p:cNvPr id="18" name="テキスト ボックス 5"/>
          <p:cNvSpPr txBox="1">
            <a:spLocks noChangeArrowheads="1"/>
          </p:cNvSpPr>
          <p:nvPr/>
        </p:nvSpPr>
        <p:spPr bwMode="auto">
          <a:xfrm>
            <a:off x="468312" y="620713"/>
            <a:ext cx="828015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9pPr>
          </a:lstStyle>
          <a:p>
            <a:pPr marL="0" lvl="1" indent="0"/>
            <a:r>
              <a:rPr lang="en-US" altLang="ja-JP" sz="3200" dirty="0" smtClean="0">
                <a:latin typeface="IPAゴシック" pitchFamily="49" charset="-128"/>
                <a:ea typeface="IPAゴシック" pitchFamily="49" charset="-128"/>
              </a:rPr>
              <a:t>5.</a:t>
            </a:r>
            <a:r>
              <a:rPr lang="ja-JP" altLang="en-US" sz="3200" dirty="0" smtClean="0">
                <a:latin typeface="IPAゴシック" pitchFamily="49" charset="-128"/>
                <a:ea typeface="IPAゴシック" pitchFamily="49" charset="-128"/>
              </a:rPr>
              <a:t>実験結果 </a:t>
            </a:r>
            <a:r>
              <a:rPr lang="en-US" altLang="ja-JP" sz="1700" dirty="0" smtClean="0">
                <a:latin typeface="IPAゴシック" pitchFamily="49" charset="-128"/>
                <a:ea typeface="IPAゴシック" pitchFamily="49" charset="-128"/>
              </a:rPr>
              <a:t>-</a:t>
            </a:r>
            <a:r>
              <a:rPr lang="ja-JP" altLang="en-US" sz="1700" dirty="0" smtClean="0">
                <a:latin typeface="IPAゴシック" pitchFamily="49" charset="-128"/>
                <a:ea typeface="IPAゴシック" pitchFamily="49" charset="-128"/>
              </a:rPr>
              <a:t>②</a:t>
            </a:r>
            <a:r>
              <a:rPr lang="ja-JP" altLang="en-US" sz="1700" dirty="0">
                <a:latin typeface="IPAゴシック" pitchFamily="49" charset="-128"/>
                <a:ea typeface="IPAゴシック" pitchFamily="49" charset="-128"/>
              </a:rPr>
              <a:t>ネットワークの</a:t>
            </a:r>
            <a:r>
              <a:rPr lang="ja-JP" altLang="en-US" sz="1700" dirty="0">
                <a:latin typeface="IPA Pゴシック" pitchFamily="50" charset="-128"/>
                <a:ea typeface="IPA Pゴシック" pitchFamily="50" charset="-128"/>
              </a:rPr>
              <a:t>直径、半径、平均値を計算し、グラフを</a:t>
            </a:r>
            <a:r>
              <a:rPr lang="ja-JP" altLang="en-US" sz="1700" dirty="0" smtClean="0">
                <a:latin typeface="IPA Pゴシック" pitchFamily="50" charset="-128"/>
                <a:ea typeface="IPA Pゴシック" pitchFamily="50" charset="-128"/>
              </a:rPr>
              <a:t>描画</a:t>
            </a:r>
            <a:r>
              <a:rPr lang="en-US" altLang="ja-JP" sz="1700" dirty="0" smtClean="0">
                <a:latin typeface="IPAゴシック" pitchFamily="49" charset="-128"/>
                <a:ea typeface="IPAゴシック" pitchFamily="49" charset="-128"/>
              </a:rPr>
              <a:t>-</a:t>
            </a:r>
            <a:endParaRPr lang="ja-JP" altLang="en-US" sz="1700" dirty="0">
              <a:latin typeface="IPAゴシック" pitchFamily="49" charset="-128"/>
              <a:ea typeface="IPAゴシック" pitchFamily="49" charset="-128"/>
            </a:endParaRPr>
          </a:p>
        </p:txBody>
      </p:sp>
      <p:sp>
        <p:nvSpPr>
          <p:cNvPr id="19" name="Rectangle 6"/>
          <p:cNvSpPr>
            <a:spLocks noGrp="1" noChangeArrowheads="1"/>
          </p:cNvSpPr>
          <p:nvPr>
            <p:ph type="ftr" sz="quarter" idx="4294967295"/>
          </p:nvPr>
        </p:nvSpPr>
        <p:spPr>
          <a:xfrm>
            <a:off x="-23307" y="6480720"/>
            <a:ext cx="8651063" cy="260648"/>
          </a:xfrm>
          <a:prstGeom prst="rect">
            <a:avLst/>
          </a:prstGeom>
          <a:ln/>
        </p:spPr>
        <p:txBody>
          <a:bodyPr/>
          <a:lstStyle>
            <a:lvl1pPr algn="l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ja-JP" altLang="en-US" sz="1100" smtClean="0"/>
              <a:t>修正版</a:t>
            </a:r>
            <a:r>
              <a:rPr lang="en-US" altLang="ja-JP" sz="1100" smtClean="0"/>
              <a:t>BA</a:t>
            </a:r>
            <a:r>
              <a:rPr lang="ja-JP" altLang="en-US" sz="1100" smtClean="0"/>
              <a:t>モデルで生成したネットワークのスケールフリー性判定計算実験　　　卒業演習発表会　　　田中勇歩（谷聖一研究室）</a:t>
            </a:r>
            <a:endParaRPr lang="ja-JP" altLang="en-US" sz="1100" dirty="0"/>
          </a:p>
        </p:txBody>
      </p:sp>
      <p:sp>
        <p:nvSpPr>
          <p:cNvPr id="20" name="スライド番号プレースホルダー 6"/>
          <p:cNvSpPr>
            <a:spLocks noGrp="1"/>
          </p:cNvSpPr>
          <p:nvPr>
            <p:ph type="sldNum" sz="quarter" idx="12"/>
          </p:nvPr>
        </p:nvSpPr>
        <p:spPr bwMode="auto">
          <a:xfrm>
            <a:off x="8234063" y="6453188"/>
            <a:ext cx="874441" cy="4048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B4DD223-A1D0-4DE8-AFD0-D99F82140F00}" type="slidenum">
              <a:rPr lang="ja-JP" altLang="en-US" smtClean="0">
                <a:solidFill>
                  <a:schemeClr val="bg1"/>
                </a:solidFill>
                <a:latin typeface="IPAゴシック" pitchFamily="49" charset="-128"/>
                <a:ea typeface="IPAゴシック" pitchFamily="49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61</a:t>
            </a:fld>
            <a:r>
              <a:rPr lang="en-US" altLang="ja-JP" dirty="0" smtClean="0">
                <a:solidFill>
                  <a:schemeClr val="bg1"/>
                </a:solidFill>
                <a:latin typeface="IPAゴシック" pitchFamily="49" charset="-128"/>
                <a:ea typeface="IPAゴシック" pitchFamily="49" charset="-128"/>
              </a:rPr>
              <a:t>/78</a:t>
            </a:r>
            <a:endParaRPr lang="ja-JP" altLang="en-US" dirty="0">
              <a:solidFill>
                <a:schemeClr val="bg1"/>
              </a:solidFill>
              <a:latin typeface="IPAゴシック" pitchFamily="49" charset="-128"/>
              <a:ea typeface="IPAゴシック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63557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D:\クラウド\Dropbox\My university\graduation thesis\view\image_ranking_zeroskip_1000_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8800"/>
            <a:ext cx="457200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正方形/長方形 13"/>
          <p:cNvSpPr/>
          <p:nvPr/>
        </p:nvSpPr>
        <p:spPr>
          <a:xfrm>
            <a:off x="1547663" y="5952766"/>
            <a:ext cx="6336705" cy="430887"/>
          </a:xfrm>
          <a:prstGeom prst="rect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ja-JP" altLang="en-US" sz="2200" dirty="0">
                <a:solidFill>
                  <a:prstClr val="black"/>
                </a:solidFill>
                <a:latin typeface="IPA Pゴシック" pitchFamily="50" charset="-128"/>
                <a:ea typeface="IPA Pゴシック" pitchFamily="50" charset="-128"/>
              </a:rPr>
              <a:t>頂</a:t>
            </a:r>
            <a:r>
              <a:rPr lang="ja-JP" altLang="en-US" sz="2200" dirty="0" smtClean="0">
                <a:solidFill>
                  <a:prstClr val="black"/>
                </a:solidFill>
                <a:latin typeface="IPA Pゴシック" pitchFamily="50" charset="-128"/>
                <a:ea typeface="IPA Pゴシック" pitchFamily="50" charset="-128"/>
              </a:rPr>
              <a:t>点数１０００の修正版</a:t>
            </a:r>
            <a:r>
              <a:rPr lang="en-US" altLang="ja-JP" sz="2200" dirty="0" smtClean="0">
                <a:solidFill>
                  <a:prstClr val="black"/>
                </a:solidFill>
                <a:latin typeface="IPA Pゴシック" pitchFamily="50" charset="-128"/>
                <a:ea typeface="IPA Pゴシック" pitchFamily="50" charset="-128"/>
              </a:rPr>
              <a:t>BA</a:t>
            </a:r>
            <a:r>
              <a:rPr lang="ja-JP" altLang="en-US" sz="2200" dirty="0" smtClean="0">
                <a:solidFill>
                  <a:prstClr val="black"/>
                </a:solidFill>
                <a:latin typeface="IPA Pゴシック" pitchFamily="50" charset="-128"/>
                <a:ea typeface="IPA Pゴシック" pitchFamily="50" charset="-128"/>
              </a:rPr>
              <a:t>モデルの次数分布図</a:t>
            </a:r>
            <a:endParaRPr lang="ja-JP" altLang="en-US" sz="2200" dirty="0">
              <a:solidFill>
                <a:prstClr val="black"/>
              </a:solidFill>
              <a:latin typeface="IPAゴシック" pitchFamily="49" charset="-128"/>
              <a:ea typeface="IPAゴシック" pitchFamily="49" charset="-128"/>
            </a:endParaRPr>
          </a:p>
        </p:txBody>
      </p:sp>
      <p:sp>
        <p:nvSpPr>
          <p:cNvPr id="16" name="正方形/長方形 15"/>
          <p:cNvSpPr/>
          <p:nvPr/>
        </p:nvSpPr>
        <p:spPr>
          <a:xfrm>
            <a:off x="468313" y="5085184"/>
            <a:ext cx="3959671" cy="769441"/>
          </a:xfrm>
          <a:prstGeom prst="rect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ja-JP" altLang="en-US" sz="2200" dirty="0" smtClean="0">
                <a:solidFill>
                  <a:srgbClr val="000000"/>
                </a:solidFill>
                <a:latin typeface="IPAゴシック" pitchFamily="49" charset="-128"/>
                <a:ea typeface="IPAゴシック" pitchFamily="49" charset="-128"/>
                <a:cs typeface="メイリオ"/>
              </a:rPr>
              <a:t>次数</a:t>
            </a:r>
            <a:r>
              <a:rPr lang="ja-JP" altLang="en-US" sz="2200" dirty="0">
                <a:solidFill>
                  <a:srgbClr val="000000"/>
                </a:solidFill>
                <a:latin typeface="IPAゴシック" pitchFamily="49" charset="-128"/>
                <a:ea typeface="IPAゴシック" pitchFamily="49" charset="-128"/>
                <a:cs typeface="メイリオ"/>
              </a:rPr>
              <a:t>分布</a:t>
            </a:r>
            <a:r>
              <a:rPr lang="ja-JP" altLang="en-US" sz="2200" dirty="0" smtClean="0">
                <a:solidFill>
                  <a:srgbClr val="000000"/>
                </a:solidFill>
                <a:latin typeface="IPAゴシック" pitchFamily="49" charset="-128"/>
                <a:ea typeface="IPAゴシック" pitchFamily="49" charset="-128"/>
                <a:cs typeface="メイリオ"/>
              </a:rPr>
              <a:t>の</a:t>
            </a:r>
            <a:r>
              <a:rPr lang="en-US" altLang="ja-JP" sz="2200" dirty="0" smtClean="0">
                <a:solidFill>
                  <a:srgbClr val="000000"/>
                </a:solidFill>
                <a:latin typeface="IPAゴシック" pitchFamily="49" charset="-128"/>
                <a:ea typeface="IPAゴシック" pitchFamily="49" charset="-128"/>
                <a:cs typeface="メイリオ"/>
              </a:rPr>
              <a:t/>
            </a:r>
            <a:br>
              <a:rPr lang="en-US" altLang="ja-JP" sz="2200" dirty="0" smtClean="0">
                <a:solidFill>
                  <a:srgbClr val="000000"/>
                </a:solidFill>
                <a:latin typeface="IPAゴシック" pitchFamily="49" charset="-128"/>
                <a:ea typeface="IPAゴシック" pitchFamily="49" charset="-128"/>
                <a:cs typeface="メイリオ"/>
              </a:rPr>
            </a:br>
            <a:r>
              <a:rPr lang="ja-JP" altLang="en-US" sz="2200" dirty="0" smtClean="0">
                <a:solidFill>
                  <a:srgbClr val="000000"/>
                </a:solidFill>
                <a:latin typeface="IPAゴシック" pitchFamily="49" charset="-128"/>
                <a:ea typeface="IPAゴシック" pitchFamily="49" charset="-128"/>
                <a:cs typeface="メイリオ"/>
              </a:rPr>
              <a:t>累計分布の両対数</a:t>
            </a:r>
            <a:r>
              <a:rPr lang="en-US" altLang="ja-JP" sz="2200" dirty="0" smtClean="0">
                <a:solidFill>
                  <a:srgbClr val="000000"/>
                </a:solidFill>
                <a:latin typeface="IPAゴシック" pitchFamily="49" charset="-128"/>
                <a:ea typeface="IPAゴシック" pitchFamily="49" charset="-128"/>
                <a:cs typeface="メイリオ"/>
              </a:rPr>
              <a:t>(</a:t>
            </a:r>
            <a:r>
              <a:rPr lang="en-US" altLang="ja-JP" sz="2200" dirty="0" smtClean="0">
                <a:solidFill>
                  <a:srgbClr val="000000"/>
                </a:solidFill>
                <a:latin typeface="IPA Pゴシック" pitchFamily="50" charset="-128"/>
                <a:ea typeface="IPA Pゴシック" pitchFamily="50" charset="-128"/>
                <a:cs typeface="メイリオ"/>
              </a:rPr>
              <a:t>No.1</a:t>
            </a:r>
            <a:r>
              <a:rPr lang="en-US" altLang="ja-JP" sz="2200" dirty="0" smtClean="0">
                <a:solidFill>
                  <a:srgbClr val="000000"/>
                </a:solidFill>
                <a:latin typeface="IPAゴシック" pitchFamily="49" charset="-128"/>
                <a:ea typeface="IPAゴシック" pitchFamily="49" charset="-128"/>
                <a:cs typeface="メイリオ"/>
              </a:rPr>
              <a:t>)</a:t>
            </a:r>
            <a:endParaRPr lang="ja-JP" altLang="en-US" sz="2200" dirty="0">
              <a:solidFill>
                <a:prstClr val="black"/>
              </a:solidFill>
              <a:latin typeface="IPAゴシック" pitchFamily="49" charset="-128"/>
              <a:ea typeface="IPAゴシック" pitchFamily="49" charset="-128"/>
            </a:endParaRPr>
          </a:p>
        </p:txBody>
      </p:sp>
      <p:sp>
        <p:nvSpPr>
          <p:cNvPr id="22" name="テキスト ボックス 5"/>
          <p:cNvSpPr txBox="1">
            <a:spLocks noChangeArrowheads="1"/>
          </p:cNvSpPr>
          <p:nvPr/>
        </p:nvSpPr>
        <p:spPr bwMode="auto">
          <a:xfrm>
            <a:off x="468313" y="620713"/>
            <a:ext cx="80645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9pPr>
          </a:lstStyle>
          <a:p>
            <a:pPr marL="0" lvl="1" indent="0"/>
            <a:r>
              <a:rPr lang="en-US" altLang="ja-JP" sz="3200" dirty="0" smtClean="0">
                <a:latin typeface="IPAゴシック" pitchFamily="49" charset="-128"/>
                <a:ea typeface="IPAゴシック" pitchFamily="49" charset="-128"/>
              </a:rPr>
              <a:t>5.</a:t>
            </a:r>
            <a:r>
              <a:rPr lang="ja-JP" altLang="en-US" sz="3200" dirty="0" smtClean="0">
                <a:latin typeface="IPAゴシック" pitchFamily="49" charset="-128"/>
                <a:ea typeface="IPAゴシック" pitchFamily="49" charset="-128"/>
              </a:rPr>
              <a:t>実験結果 </a:t>
            </a:r>
            <a:r>
              <a:rPr lang="en-US" altLang="ja-JP" sz="1700" dirty="0" smtClean="0">
                <a:latin typeface="IPAゴシック" pitchFamily="49" charset="-128"/>
                <a:ea typeface="IPAゴシック" pitchFamily="49" charset="-128"/>
              </a:rPr>
              <a:t>-</a:t>
            </a:r>
            <a:r>
              <a:rPr lang="ja-JP" altLang="en-US" sz="1700" dirty="0" smtClean="0">
                <a:latin typeface="IPAゴシック" pitchFamily="49" charset="-128"/>
                <a:ea typeface="IPAゴシック" pitchFamily="49" charset="-128"/>
              </a:rPr>
              <a:t>③</a:t>
            </a:r>
            <a:r>
              <a:rPr lang="ja-JP" altLang="en-US" sz="1700" dirty="0">
                <a:latin typeface="IPAゴシック" pitchFamily="49" charset="-128"/>
                <a:ea typeface="IPAゴシック" pitchFamily="49" charset="-128"/>
              </a:rPr>
              <a:t>次数分布図を描画し、データの配置を</a:t>
            </a:r>
            <a:r>
              <a:rPr lang="ja-JP" altLang="en-US" sz="1700" dirty="0" smtClean="0">
                <a:latin typeface="IPAゴシック" pitchFamily="49" charset="-128"/>
                <a:ea typeface="IPAゴシック" pitchFamily="49" charset="-128"/>
              </a:rPr>
              <a:t>調査</a:t>
            </a:r>
            <a:r>
              <a:rPr lang="en-US" altLang="ja-JP" sz="1700" dirty="0" smtClean="0">
                <a:latin typeface="IPAゴシック" pitchFamily="49" charset="-128"/>
                <a:ea typeface="IPAゴシック" pitchFamily="49" charset="-128"/>
              </a:rPr>
              <a:t>-</a:t>
            </a:r>
            <a:endParaRPr lang="ja-JP" altLang="en-US" sz="1700" dirty="0">
              <a:latin typeface="IPAゴシック" pitchFamily="49" charset="-128"/>
              <a:ea typeface="IPAゴシック" pitchFamily="49" charset="-128"/>
            </a:endParaRPr>
          </a:p>
        </p:txBody>
      </p:sp>
      <p:pic>
        <p:nvPicPr>
          <p:cNvPr id="11" name="Picture 2" descr="D:\クラウド\Dropbox\My university\graduation thesis\view\image_ranking_zeroskip_1000_1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828800"/>
            <a:ext cx="457200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正方形/長方形 11"/>
          <p:cNvSpPr/>
          <p:nvPr/>
        </p:nvSpPr>
        <p:spPr>
          <a:xfrm>
            <a:off x="5076056" y="5085184"/>
            <a:ext cx="3888432" cy="769441"/>
          </a:xfrm>
          <a:prstGeom prst="rect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ja-JP" altLang="en-US" sz="2200" dirty="0" smtClean="0">
                <a:solidFill>
                  <a:srgbClr val="000000"/>
                </a:solidFill>
                <a:latin typeface="IPAゴシック" pitchFamily="49" charset="-128"/>
                <a:ea typeface="IPAゴシック" pitchFamily="49" charset="-128"/>
                <a:cs typeface="メイリオ"/>
              </a:rPr>
              <a:t>次数</a:t>
            </a:r>
            <a:r>
              <a:rPr lang="ja-JP" altLang="en-US" sz="2200" dirty="0">
                <a:solidFill>
                  <a:srgbClr val="000000"/>
                </a:solidFill>
                <a:latin typeface="IPAゴシック" pitchFamily="49" charset="-128"/>
                <a:ea typeface="IPAゴシック" pitchFamily="49" charset="-128"/>
                <a:cs typeface="メイリオ"/>
              </a:rPr>
              <a:t>分布</a:t>
            </a:r>
            <a:r>
              <a:rPr lang="ja-JP" altLang="en-US" sz="2200" dirty="0" smtClean="0">
                <a:solidFill>
                  <a:srgbClr val="000000"/>
                </a:solidFill>
                <a:latin typeface="IPAゴシック" pitchFamily="49" charset="-128"/>
                <a:ea typeface="IPAゴシック" pitchFamily="49" charset="-128"/>
                <a:cs typeface="メイリオ"/>
              </a:rPr>
              <a:t>の</a:t>
            </a:r>
            <a:r>
              <a:rPr lang="en-US" altLang="ja-JP" sz="2200" dirty="0" smtClean="0">
                <a:solidFill>
                  <a:srgbClr val="000000"/>
                </a:solidFill>
                <a:latin typeface="IPAゴシック" pitchFamily="49" charset="-128"/>
                <a:ea typeface="IPAゴシック" pitchFamily="49" charset="-128"/>
                <a:cs typeface="メイリオ"/>
              </a:rPr>
              <a:t/>
            </a:r>
            <a:br>
              <a:rPr lang="en-US" altLang="ja-JP" sz="2200" dirty="0" smtClean="0">
                <a:solidFill>
                  <a:srgbClr val="000000"/>
                </a:solidFill>
                <a:latin typeface="IPAゴシック" pitchFamily="49" charset="-128"/>
                <a:ea typeface="IPAゴシック" pitchFamily="49" charset="-128"/>
                <a:cs typeface="メイリオ"/>
              </a:rPr>
            </a:br>
            <a:r>
              <a:rPr lang="ja-JP" altLang="en-US" sz="2200" dirty="0" smtClean="0">
                <a:solidFill>
                  <a:srgbClr val="000000"/>
                </a:solidFill>
                <a:latin typeface="IPAゴシック" pitchFamily="49" charset="-128"/>
                <a:ea typeface="IPAゴシック" pitchFamily="49" charset="-128"/>
                <a:cs typeface="メイリオ"/>
              </a:rPr>
              <a:t>累計分布の両対数</a:t>
            </a:r>
            <a:r>
              <a:rPr lang="en-US" altLang="ja-JP" sz="2200" dirty="0">
                <a:solidFill>
                  <a:srgbClr val="000000"/>
                </a:solidFill>
                <a:latin typeface="IPAゴシック" pitchFamily="49" charset="-128"/>
                <a:ea typeface="IPAゴシック" pitchFamily="49" charset="-128"/>
              </a:rPr>
              <a:t>(</a:t>
            </a:r>
            <a:r>
              <a:rPr lang="en-US" altLang="ja-JP" sz="2200" dirty="0" smtClean="0">
                <a:solidFill>
                  <a:srgbClr val="000000"/>
                </a:solidFill>
                <a:latin typeface="IPA Pゴシック" pitchFamily="50" charset="-128"/>
                <a:ea typeface="IPA Pゴシック" pitchFamily="50" charset="-128"/>
              </a:rPr>
              <a:t>No.10</a:t>
            </a:r>
            <a:r>
              <a:rPr lang="en-US" altLang="ja-JP" sz="2200" dirty="0" smtClean="0">
                <a:solidFill>
                  <a:srgbClr val="000000"/>
                </a:solidFill>
                <a:latin typeface="IPAゴシック" pitchFamily="49" charset="-128"/>
                <a:ea typeface="IPAゴシック" pitchFamily="49" charset="-128"/>
              </a:rPr>
              <a:t>)</a:t>
            </a:r>
            <a:endParaRPr lang="ja-JP" altLang="en-US" sz="2200" dirty="0">
              <a:solidFill>
                <a:prstClr val="black"/>
              </a:solidFill>
              <a:latin typeface="IPAゴシック" pitchFamily="49" charset="-128"/>
              <a:ea typeface="IPAゴシック" pitchFamily="49" charset="-128"/>
            </a:endParaRPr>
          </a:p>
        </p:txBody>
      </p:sp>
      <p:sp>
        <p:nvSpPr>
          <p:cNvPr id="13" name="Rectangle 6"/>
          <p:cNvSpPr>
            <a:spLocks noGrp="1" noChangeArrowheads="1"/>
          </p:cNvSpPr>
          <p:nvPr>
            <p:ph type="ftr" sz="quarter" idx="4294967295"/>
          </p:nvPr>
        </p:nvSpPr>
        <p:spPr>
          <a:xfrm>
            <a:off x="-23307" y="6480720"/>
            <a:ext cx="8651063" cy="260648"/>
          </a:xfrm>
          <a:prstGeom prst="rect">
            <a:avLst/>
          </a:prstGeom>
          <a:ln/>
        </p:spPr>
        <p:txBody>
          <a:bodyPr/>
          <a:lstStyle>
            <a:lvl1pPr algn="l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ja-JP" altLang="en-US" sz="1100" smtClean="0"/>
              <a:t>修正版</a:t>
            </a:r>
            <a:r>
              <a:rPr lang="en-US" altLang="ja-JP" sz="1100" smtClean="0"/>
              <a:t>BA</a:t>
            </a:r>
            <a:r>
              <a:rPr lang="ja-JP" altLang="en-US" sz="1100" smtClean="0"/>
              <a:t>モデルで生成したネットワークのスケールフリー性判定計算実験　　　卒業演習発表会　　　田中勇歩（谷聖一研究室）</a:t>
            </a:r>
            <a:endParaRPr lang="ja-JP" altLang="en-US" sz="1100" dirty="0"/>
          </a:p>
        </p:txBody>
      </p:sp>
      <p:sp>
        <p:nvSpPr>
          <p:cNvPr id="10" name="スライド番号プレースホルダー 6"/>
          <p:cNvSpPr>
            <a:spLocks noGrp="1"/>
          </p:cNvSpPr>
          <p:nvPr>
            <p:ph type="sldNum" sz="quarter" idx="12"/>
          </p:nvPr>
        </p:nvSpPr>
        <p:spPr bwMode="auto">
          <a:xfrm>
            <a:off x="8234063" y="6453188"/>
            <a:ext cx="874441" cy="4048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B4DD223-A1D0-4DE8-AFD0-D99F82140F00}" type="slidenum">
              <a:rPr lang="ja-JP" altLang="en-US" smtClean="0">
                <a:solidFill>
                  <a:schemeClr val="bg1"/>
                </a:solidFill>
                <a:latin typeface="IPAゴシック" pitchFamily="49" charset="-128"/>
                <a:ea typeface="IPAゴシック" pitchFamily="49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62</a:t>
            </a:fld>
            <a:r>
              <a:rPr lang="en-US" altLang="ja-JP" dirty="0" smtClean="0">
                <a:solidFill>
                  <a:schemeClr val="bg1"/>
                </a:solidFill>
                <a:latin typeface="IPAゴシック" pitchFamily="49" charset="-128"/>
                <a:ea typeface="IPAゴシック" pitchFamily="49" charset="-128"/>
              </a:rPr>
              <a:t>/78</a:t>
            </a:r>
            <a:endParaRPr lang="ja-JP" altLang="en-US" dirty="0">
              <a:solidFill>
                <a:schemeClr val="bg1"/>
              </a:solidFill>
              <a:latin typeface="IPAゴシック" pitchFamily="49" charset="-128"/>
              <a:ea typeface="IPAゴシック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74727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D:\クラウド\Dropbox\My university\graduation thesis\view\image_ranking_zeroskip_1000_10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828800"/>
            <a:ext cx="457200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正方形/長方形 11"/>
          <p:cNvSpPr/>
          <p:nvPr/>
        </p:nvSpPr>
        <p:spPr>
          <a:xfrm>
            <a:off x="5148064" y="5085184"/>
            <a:ext cx="3816424" cy="769441"/>
          </a:xfrm>
          <a:prstGeom prst="rect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ja-JP" altLang="en-US" sz="2200" dirty="0" smtClean="0">
                <a:solidFill>
                  <a:srgbClr val="000000"/>
                </a:solidFill>
                <a:latin typeface="IPAゴシック" pitchFamily="49" charset="-128"/>
                <a:ea typeface="IPAゴシック" pitchFamily="49" charset="-128"/>
                <a:cs typeface="メイリオ"/>
              </a:rPr>
              <a:t>次数</a:t>
            </a:r>
            <a:r>
              <a:rPr lang="ja-JP" altLang="en-US" sz="2200" dirty="0">
                <a:solidFill>
                  <a:srgbClr val="000000"/>
                </a:solidFill>
                <a:latin typeface="IPAゴシック" pitchFamily="49" charset="-128"/>
                <a:ea typeface="IPAゴシック" pitchFamily="49" charset="-128"/>
                <a:cs typeface="メイリオ"/>
              </a:rPr>
              <a:t>分布</a:t>
            </a:r>
            <a:r>
              <a:rPr lang="ja-JP" altLang="en-US" sz="2200" dirty="0" smtClean="0">
                <a:solidFill>
                  <a:srgbClr val="000000"/>
                </a:solidFill>
                <a:latin typeface="IPAゴシック" pitchFamily="49" charset="-128"/>
                <a:ea typeface="IPAゴシック" pitchFamily="49" charset="-128"/>
                <a:cs typeface="メイリオ"/>
              </a:rPr>
              <a:t>の</a:t>
            </a:r>
            <a:r>
              <a:rPr lang="en-US" altLang="ja-JP" sz="2200" dirty="0" smtClean="0">
                <a:solidFill>
                  <a:srgbClr val="000000"/>
                </a:solidFill>
                <a:latin typeface="IPAゴシック" pitchFamily="49" charset="-128"/>
                <a:ea typeface="IPAゴシック" pitchFamily="49" charset="-128"/>
                <a:cs typeface="メイリオ"/>
              </a:rPr>
              <a:t/>
            </a:r>
            <a:br>
              <a:rPr lang="en-US" altLang="ja-JP" sz="2200" dirty="0" smtClean="0">
                <a:solidFill>
                  <a:srgbClr val="000000"/>
                </a:solidFill>
                <a:latin typeface="IPAゴシック" pitchFamily="49" charset="-128"/>
                <a:ea typeface="IPAゴシック" pitchFamily="49" charset="-128"/>
                <a:cs typeface="メイリオ"/>
              </a:rPr>
            </a:br>
            <a:r>
              <a:rPr lang="ja-JP" altLang="en-US" sz="2200" dirty="0" smtClean="0">
                <a:solidFill>
                  <a:srgbClr val="000000"/>
                </a:solidFill>
                <a:latin typeface="IPAゴシック" pitchFamily="49" charset="-128"/>
                <a:ea typeface="IPAゴシック" pitchFamily="49" charset="-128"/>
                <a:cs typeface="メイリオ"/>
              </a:rPr>
              <a:t>累計分布の両対数</a:t>
            </a:r>
            <a:r>
              <a:rPr lang="en-US" altLang="ja-JP" sz="2200" dirty="0">
                <a:solidFill>
                  <a:srgbClr val="000000"/>
                </a:solidFill>
                <a:latin typeface="IPAゴシック" pitchFamily="49" charset="-128"/>
                <a:ea typeface="IPAゴシック" pitchFamily="49" charset="-128"/>
              </a:rPr>
              <a:t>(</a:t>
            </a:r>
            <a:r>
              <a:rPr lang="en-US" altLang="ja-JP" sz="2200" dirty="0" smtClean="0">
                <a:solidFill>
                  <a:srgbClr val="000000"/>
                </a:solidFill>
                <a:latin typeface="IPA Pゴシック" pitchFamily="50" charset="-128"/>
                <a:ea typeface="IPA Pゴシック" pitchFamily="50" charset="-128"/>
              </a:rPr>
              <a:t>No.100</a:t>
            </a:r>
            <a:r>
              <a:rPr lang="en-US" altLang="ja-JP" sz="2200" dirty="0" smtClean="0">
                <a:solidFill>
                  <a:srgbClr val="000000"/>
                </a:solidFill>
                <a:latin typeface="IPAゴシック" pitchFamily="49" charset="-128"/>
                <a:ea typeface="IPAゴシック" pitchFamily="49" charset="-128"/>
              </a:rPr>
              <a:t>)</a:t>
            </a:r>
            <a:endParaRPr lang="ja-JP" altLang="en-US" sz="2200" dirty="0">
              <a:solidFill>
                <a:prstClr val="black"/>
              </a:solidFill>
              <a:latin typeface="IPAゴシック" pitchFamily="49" charset="-128"/>
              <a:ea typeface="IPAゴシック" pitchFamily="49" charset="-128"/>
            </a:endParaRPr>
          </a:p>
        </p:txBody>
      </p:sp>
      <p:sp>
        <p:nvSpPr>
          <p:cNvPr id="17" name="テキスト ボックス 5"/>
          <p:cNvSpPr txBox="1">
            <a:spLocks noChangeArrowheads="1"/>
          </p:cNvSpPr>
          <p:nvPr/>
        </p:nvSpPr>
        <p:spPr bwMode="auto">
          <a:xfrm>
            <a:off x="468313" y="620713"/>
            <a:ext cx="80645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9pPr>
          </a:lstStyle>
          <a:p>
            <a:pPr marL="0" lvl="1" indent="0"/>
            <a:r>
              <a:rPr lang="en-US" altLang="ja-JP" sz="3200" dirty="0" smtClean="0">
                <a:latin typeface="IPAゴシック" pitchFamily="49" charset="-128"/>
                <a:ea typeface="IPAゴシック" pitchFamily="49" charset="-128"/>
              </a:rPr>
              <a:t>5.</a:t>
            </a:r>
            <a:r>
              <a:rPr lang="ja-JP" altLang="en-US" sz="3200" dirty="0" smtClean="0">
                <a:latin typeface="IPAゴシック" pitchFamily="49" charset="-128"/>
                <a:ea typeface="IPAゴシック" pitchFamily="49" charset="-128"/>
              </a:rPr>
              <a:t>実験結果 </a:t>
            </a:r>
            <a:r>
              <a:rPr lang="en-US" altLang="ja-JP" sz="1700" dirty="0" smtClean="0">
                <a:latin typeface="IPAゴシック" pitchFamily="49" charset="-128"/>
                <a:ea typeface="IPAゴシック" pitchFamily="49" charset="-128"/>
              </a:rPr>
              <a:t>-</a:t>
            </a:r>
            <a:r>
              <a:rPr lang="ja-JP" altLang="en-US" sz="1700" dirty="0" smtClean="0">
                <a:latin typeface="IPAゴシック" pitchFamily="49" charset="-128"/>
                <a:ea typeface="IPAゴシック" pitchFamily="49" charset="-128"/>
              </a:rPr>
              <a:t>③</a:t>
            </a:r>
            <a:r>
              <a:rPr lang="ja-JP" altLang="en-US" sz="1700" dirty="0">
                <a:latin typeface="IPAゴシック" pitchFamily="49" charset="-128"/>
                <a:ea typeface="IPAゴシック" pitchFamily="49" charset="-128"/>
              </a:rPr>
              <a:t>次数分布図を描画し、データの配置を</a:t>
            </a:r>
            <a:r>
              <a:rPr lang="ja-JP" altLang="en-US" sz="1700" dirty="0" smtClean="0">
                <a:latin typeface="IPAゴシック" pitchFamily="49" charset="-128"/>
                <a:ea typeface="IPAゴシック" pitchFamily="49" charset="-128"/>
              </a:rPr>
              <a:t>調査</a:t>
            </a:r>
            <a:r>
              <a:rPr lang="en-US" altLang="ja-JP" sz="1700" dirty="0" smtClean="0">
                <a:latin typeface="IPAゴシック" pitchFamily="49" charset="-128"/>
                <a:ea typeface="IPAゴシック" pitchFamily="49" charset="-128"/>
              </a:rPr>
              <a:t>-</a:t>
            </a:r>
            <a:endParaRPr lang="ja-JP" altLang="en-US" sz="1700" dirty="0">
              <a:latin typeface="IPAゴシック" pitchFamily="49" charset="-128"/>
              <a:ea typeface="IPAゴシック" pitchFamily="49" charset="-128"/>
            </a:endParaRPr>
          </a:p>
        </p:txBody>
      </p:sp>
      <p:sp>
        <p:nvSpPr>
          <p:cNvPr id="13" name="正方形/長方形 12"/>
          <p:cNvSpPr/>
          <p:nvPr/>
        </p:nvSpPr>
        <p:spPr>
          <a:xfrm>
            <a:off x="1547663" y="5952766"/>
            <a:ext cx="6336705" cy="430887"/>
          </a:xfrm>
          <a:prstGeom prst="rect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ja-JP" altLang="en-US" sz="2200" dirty="0">
                <a:solidFill>
                  <a:prstClr val="black"/>
                </a:solidFill>
                <a:latin typeface="IPA Pゴシック" pitchFamily="50" charset="-128"/>
                <a:ea typeface="IPA Pゴシック" pitchFamily="50" charset="-128"/>
              </a:rPr>
              <a:t>頂</a:t>
            </a:r>
            <a:r>
              <a:rPr lang="ja-JP" altLang="en-US" sz="2200" dirty="0" smtClean="0">
                <a:solidFill>
                  <a:prstClr val="black"/>
                </a:solidFill>
                <a:latin typeface="IPA Pゴシック" pitchFamily="50" charset="-128"/>
                <a:ea typeface="IPA Pゴシック" pitchFamily="50" charset="-128"/>
              </a:rPr>
              <a:t>点数１０００の修正版</a:t>
            </a:r>
            <a:r>
              <a:rPr lang="en-US" altLang="ja-JP" sz="2200" dirty="0" smtClean="0">
                <a:solidFill>
                  <a:prstClr val="black"/>
                </a:solidFill>
                <a:latin typeface="IPA Pゴシック" pitchFamily="50" charset="-128"/>
                <a:ea typeface="IPA Pゴシック" pitchFamily="50" charset="-128"/>
              </a:rPr>
              <a:t>BA</a:t>
            </a:r>
            <a:r>
              <a:rPr lang="ja-JP" altLang="en-US" sz="2200" dirty="0" smtClean="0">
                <a:solidFill>
                  <a:prstClr val="black"/>
                </a:solidFill>
                <a:latin typeface="IPA Pゴシック" pitchFamily="50" charset="-128"/>
                <a:ea typeface="IPA Pゴシック" pitchFamily="50" charset="-128"/>
              </a:rPr>
              <a:t>モデルの次数分布図</a:t>
            </a:r>
            <a:endParaRPr lang="ja-JP" altLang="en-US" sz="2200" dirty="0">
              <a:solidFill>
                <a:prstClr val="black"/>
              </a:solidFill>
              <a:latin typeface="IPAゴシック" pitchFamily="49" charset="-128"/>
              <a:ea typeface="IPAゴシック" pitchFamily="49" charset="-128"/>
            </a:endParaRPr>
          </a:p>
        </p:txBody>
      </p:sp>
      <p:sp>
        <p:nvSpPr>
          <p:cNvPr id="14" name="Rectangle 6"/>
          <p:cNvSpPr>
            <a:spLocks noGrp="1" noChangeArrowheads="1"/>
          </p:cNvSpPr>
          <p:nvPr>
            <p:ph type="ftr" sz="quarter" idx="4294967295"/>
          </p:nvPr>
        </p:nvSpPr>
        <p:spPr>
          <a:xfrm>
            <a:off x="-23307" y="6480720"/>
            <a:ext cx="8651063" cy="260648"/>
          </a:xfrm>
          <a:prstGeom prst="rect">
            <a:avLst/>
          </a:prstGeom>
          <a:ln/>
        </p:spPr>
        <p:txBody>
          <a:bodyPr/>
          <a:lstStyle>
            <a:lvl1pPr algn="l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ja-JP" altLang="en-US" sz="1100" smtClean="0"/>
              <a:t>修正版</a:t>
            </a:r>
            <a:r>
              <a:rPr lang="en-US" altLang="ja-JP" sz="1100" smtClean="0"/>
              <a:t>BA</a:t>
            </a:r>
            <a:r>
              <a:rPr lang="ja-JP" altLang="en-US" sz="1100" smtClean="0"/>
              <a:t>モデルで生成したネットワークのスケールフリー性判定計算実験　　　卒業演習発表会　　　田中勇歩（谷聖一研究室）</a:t>
            </a:r>
            <a:endParaRPr lang="ja-JP" altLang="en-US" sz="1100" dirty="0"/>
          </a:p>
        </p:txBody>
      </p:sp>
      <p:sp>
        <p:nvSpPr>
          <p:cNvPr id="9" name="正方形/長方形 8"/>
          <p:cNvSpPr/>
          <p:nvPr/>
        </p:nvSpPr>
        <p:spPr>
          <a:xfrm>
            <a:off x="468313" y="5085184"/>
            <a:ext cx="3959671" cy="769441"/>
          </a:xfrm>
          <a:prstGeom prst="rect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ja-JP" altLang="en-US" sz="2200" dirty="0" smtClean="0">
                <a:solidFill>
                  <a:srgbClr val="000000"/>
                </a:solidFill>
                <a:latin typeface="IPAゴシック" pitchFamily="49" charset="-128"/>
                <a:ea typeface="IPAゴシック" pitchFamily="49" charset="-128"/>
                <a:cs typeface="メイリオ"/>
              </a:rPr>
              <a:t>次数</a:t>
            </a:r>
            <a:r>
              <a:rPr lang="ja-JP" altLang="en-US" sz="2200" dirty="0">
                <a:solidFill>
                  <a:srgbClr val="000000"/>
                </a:solidFill>
                <a:latin typeface="IPAゴシック" pitchFamily="49" charset="-128"/>
                <a:ea typeface="IPAゴシック" pitchFamily="49" charset="-128"/>
                <a:cs typeface="メイリオ"/>
              </a:rPr>
              <a:t>分布</a:t>
            </a:r>
            <a:r>
              <a:rPr lang="ja-JP" altLang="en-US" sz="2200" dirty="0" smtClean="0">
                <a:solidFill>
                  <a:srgbClr val="000000"/>
                </a:solidFill>
                <a:latin typeface="IPAゴシック" pitchFamily="49" charset="-128"/>
                <a:ea typeface="IPAゴシック" pitchFamily="49" charset="-128"/>
                <a:cs typeface="メイリオ"/>
              </a:rPr>
              <a:t>の</a:t>
            </a:r>
            <a:r>
              <a:rPr lang="en-US" altLang="ja-JP" sz="2200" dirty="0" smtClean="0">
                <a:solidFill>
                  <a:srgbClr val="000000"/>
                </a:solidFill>
                <a:latin typeface="IPAゴシック" pitchFamily="49" charset="-128"/>
                <a:ea typeface="IPAゴシック" pitchFamily="49" charset="-128"/>
                <a:cs typeface="メイリオ"/>
              </a:rPr>
              <a:t/>
            </a:r>
            <a:br>
              <a:rPr lang="en-US" altLang="ja-JP" sz="2200" dirty="0" smtClean="0">
                <a:solidFill>
                  <a:srgbClr val="000000"/>
                </a:solidFill>
                <a:latin typeface="IPAゴシック" pitchFamily="49" charset="-128"/>
                <a:ea typeface="IPAゴシック" pitchFamily="49" charset="-128"/>
                <a:cs typeface="メイリオ"/>
              </a:rPr>
            </a:br>
            <a:r>
              <a:rPr lang="ja-JP" altLang="en-US" sz="2200" dirty="0" smtClean="0">
                <a:solidFill>
                  <a:srgbClr val="000000"/>
                </a:solidFill>
                <a:latin typeface="IPAゴシック" pitchFamily="49" charset="-128"/>
                <a:ea typeface="IPAゴシック" pitchFamily="49" charset="-128"/>
                <a:cs typeface="メイリオ"/>
              </a:rPr>
              <a:t>累計分布の両対数</a:t>
            </a:r>
            <a:r>
              <a:rPr lang="en-US" altLang="ja-JP" sz="2200" dirty="0" smtClean="0">
                <a:solidFill>
                  <a:srgbClr val="000000"/>
                </a:solidFill>
                <a:latin typeface="IPAゴシック" pitchFamily="49" charset="-128"/>
                <a:ea typeface="IPAゴシック" pitchFamily="49" charset="-128"/>
                <a:cs typeface="メイリオ"/>
              </a:rPr>
              <a:t>(</a:t>
            </a:r>
            <a:r>
              <a:rPr lang="en-US" altLang="ja-JP" sz="2200" dirty="0" smtClean="0">
                <a:solidFill>
                  <a:srgbClr val="000000"/>
                </a:solidFill>
                <a:latin typeface="IPA Pゴシック" pitchFamily="50" charset="-128"/>
                <a:ea typeface="IPA Pゴシック" pitchFamily="50" charset="-128"/>
                <a:cs typeface="メイリオ"/>
              </a:rPr>
              <a:t>No.50</a:t>
            </a:r>
            <a:r>
              <a:rPr lang="en-US" altLang="ja-JP" sz="2200" dirty="0" smtClean="0">
                <a:solidFill>
                  <a:srgbClr val="000000"/>
                </a:solidFill>
                <a:latin typeface="IPAゴシック" pitchFamily="49" charset="-128"/>
                <a:ea typeface="IPAゴシック" pitchFamily="49" charset="-128"/>
                <a:cs typeface="メイリオ"/>
              </a:rPr>
              <a:t>)</a:t>
            </a:r>
            <a:endParaRPr lang="ja-JP" altLang="en-US" sz="2200" dirty="0">
              <a:solidFill>
                <a:prstClr val="black"/>
              </a:solidFill>
              <a:latin typeface="IPAゴシック" pitchFamily="49" charset="-128"/>
              <a:ea typeface="IPAゴシック" pitchFamily="49" charset="-128"/>
            </a:endParaRPr>
          </a:p>
        </p:txBody>
      </p:sp>
      <p:pic>
        <p:nvPicPr>
          <p:cNvPr id="7180" name="Picture 12" descr="C:\Users\勇歩\Desktop\新しいフォルダー\image_ranking_zeroskip_1000_5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8800"/>
            <a:ext cx="457200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スライド番号プレースホルダー 6"/>
          <p:cNvSpPr>
            <a:spLocks noGrp="1"/>
          </p:cNvSpPr>
          <p:nvPr>
            <p:ph type="sldNum" sz="quarter" idx="12"/>
          </p:nvPr>
        </p:nvSpPr>
        <p:spPr bwMode="auto">
          <a:xfrm>
            <a:off x="8234063" y="6453188"/>
            <a:ext cx="874441" cy="4048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B4DD223-A1D0-4DE8-AFD0-D99F82140F00}" type="slidenum">
              <a:rPr lang="ja-JP" altLang="en-US" smtClean="0">
                <a:solidFill>
                  <a:schemeClr val="bg1"/>
                </a:solidFill>
                <a:latin typeface="IPAゴシック" pitchFamily="49" charset="-128"/>
                <a:ea typeface="IPAゴシック" pitchFamily="49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63</a:t>
            </a:fld>
            <a:r>
              <a:rPr lang="en-US" altLang="ja-JP" dirty="0" smtClean="0">
                <a:solidFill>
                  <a:schemeClr val="bg1"/>
                </a:solidFill>
                <a:latin typeface="IPAゴシック" pitchFamily="49" charset="-128"/>
                <a:ea typeface="IPAゴシック" pitchFamily="49" charset="-128"/>
              </a:rPr>
              <a:t>/78</a:t>
            </a:r>
            <a:endParaRPr lang="ja-JP" altLang="en-US" dirty="0">
              <a:solidFill>
                <a:schemeClr val="bg1"/>
              </a:solidFill>
              <a:latin typeface="IPAゴシック" pitchFamily="49" charset="-128"/>
              <a:ea typeface="IPAゴシック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60452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正方形/長方形 11"/>
          <p:cNvSpPr/>
          <p:nvPr/>
        </p:nvSpPr>
        <p:spPr>
          <a:xfrm>
            <a:off x="5148064" y="5085184"/>
            <a:ext cx="3816424" cy="769441"/>
          </a:xfrm>
          <a:prstGeom prst="rect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ja-JP" altLang="en-US" sz="2200" dirty="0" smtClean="0">
                <a:solidFill>
                  <a:srgbClr val="000000"/>
                </a:solidFill>
                <a:latin typeface="IPAゴシック" pitchFamily="49" charset="-128"/>
                <a:ea typeface="IPAゴシック" pitchFamily="49" charset="-128"/>
                <a:cs typeface="メイリオ"/>
              </a:rPr>
              <a:t>次数</a:t>
            </a:r>
            <a:r>
              <a:rPr lang="ja-JP" altLang="en-US" sz="2200" dirty="0">
                <a:solidFill>
                  <a:srgbClr val="000000"/>
                </a:solidFill>
                <a:latin typeface="IPAゴシック" pitchFamily="49" charset="-128"/>
                <a:ea typeface="IPAゴシック" pitchFamily="49" charset="-128"/>
                <a:cs typeface="メイリオ"/>
              </a:rPr>
              <a:t>分布</a:t>
            </a:r>
            <a:r>
              <a:rPr lang="ja-JP" altLang="en-US" sz="2200" dirty="0" smtClean="0">
                <a:solidFill>
                  <a:srgbClr val="000000"/>
                </a:solidFill>
                <a:latin typeface="IPAゴシック" pitchFamily="49" charset="-128"/>
                <a:ea typeface="IPAゴシック" pitchFamily="49" charset="-128"/>
                <a:cs typeface="メイリオ"/>
              </a:rPr>
              <a:t>の</a:t>
            </a:r>
            <a:r>
              <a:rPr lang="en-US" altLang="ja-JP" sz="2200" dirty="0" smtClean="0">
                <a:solidFill>
                  <a:srgbClr val="000000"/>
                </a:solidFill>
                <a:latin typeface="IPAゴシック" pitchFamily="49" charset="-128"/>
                <a:ea typeface="IPAゴシック" pitchFamily="49" charset="-128"/>
                <a:cs typeface="メイリオ"/>
              </a:rPr>
              <a:t/>
            </a:r>
            <a:br>
              <a:rPr lang="en-US" altLang="ja-JP" sz="2200" dirty="0" smtClean="0">
                <a:solidFill>
                  <a:srgbClr val="000000"/>
                </a:solidFill>
                <a:latin typeface="IPAゴシック" pitchFamily="49" charset="-128"/>
                <a:ea typeface="IPAゴシック" pitchFamily="49" charset="-128"/>
                <a:cs typeface="メイリオ"/>
              </a:rPr>
            </a:br>
            <a:r>
              <a:rPr lang="ja-JP" altLang="en-US" sz="2200" dirty="0" smtClean="0">
                <a:solidFill>
                  <a:srgbClr val="000000"/>
                </a:solidFill>
                <a:latin typeface="IPAゴシック" pitchFamily="49" charset="-128"/>
                <a:ea typeface="IPAゴシック" pitchFamily="49" charset="-128"/>
                <a:cs typeface="メイリオ"/>
              </a:rPr>
              <a:t>累計分布の両対数</a:t>
            </a:r>
            <a:r>
              <a:rPr lang="en-US" altLang="ja-JP" sz="2200" dirty="0">
                <a:solidFill>
                  <a:srgbClr val="000000"/>
                </a:solidFill>
                <a:latin typeface="IPAゴシック" pitchFamily="49" charset="-128"/>
                <a:ea typeface="IPAゴシック" pitchFamily="49" charset="-128"/>
              </a:rPr>
              <a:t>(</a:t>
            </a:r>
            <a:r>
              <a:rPr lang="en-US" altLang="ja-JP" sz="2200" dirty="0" smtClean="0">
                <a:solidFill>
                  <a:srgbClr val="000000"/>
                </a:solidFill>
                <a:latin typeface="IPA Pゴシック" pitchFamily="50" charset="-128"/>
                <a:ea typeface="IPA Pゴシック" pitchFamily="50" charset="-128"/>
              </a:rPr>
              <a:t>No.300</a:t>
            </a:r>
            <a:r>
              <a:rPr lang="en-US" altLang="ja-JP" sz="2200" dirty="0" smtClean="0">
                <a:solidFill>
                  <a:srgbClr val="000000"/>
                </a:solidFill>
                <a:latin typeface="IPAゴシック" pitchFamily="49" charset="-128"/>
                <a:ea typeface="IPAゴシック" pitchFamily="49" charset="-128"/>
              </a:rPr>
              <a:t>)</a:t>
            </a:r>
            <a:endParaRPr lang="ja-JP" altLang="en-US" sz="2200" dirty="0">
              <a:solidFill>
                <a:prstClr val="black"/>
              </a:solidFill>
              <a:latin typeface="IPAゴシック" pitchFamily="49" charset="-128"/>
              <a:ea typeface="IPAゴシック" pitchFamily="49" charset="-128"/>
            </a:endParaRPr>
          </a:p>
        </p:txBody>
      </p:sp>
      <p:sp>
        <p:nvSpPr>
          <p:cNvPr id="17" name="テキスト ボックス 5"/>
          <p:cNvSpPr txBox="1">
            <a:spLocks noChangeArrowheads="1"/>
          </p:cNvSpPr>
          <p:nvPr/>
        </p:nvSpPr>
        <p:spPr bwMode="auto">
          <a:xfrm>
            <a:off x="468313" y="620713"/>
            <a:ext cx="80645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9pPr>
          </a:lstStyle>
          <a:p>
            <a:pPr marL="0" lvl="1" indent="0"/>
            <a:r>
              <a:rPr lang="en-US" altLang="ja-JP" sz="3200" dirty="0" smtClean="0">
                <a:latin typeface="IPAゴシック" pitchFamily="49" charset="-128"/>
                <a:ea typeface="IPAゴシック" pitchFamily="49" charset="-128"/>
              </a:rPr>
              <a:t>5.</a:t>
            </a:r>
            <a:r>
              <a:rPr lang="ja-JP" altLang="en-US" sz="3200" dirty="0" smtClean="0">
                <a:latin typeface="IPAゴシック" pitchFamily="49" charset="-128"/>
                <a:ea typeface="IPAゴシック" pitchFamily="49" charset="-128"/>
              </a:rPr>
              <a:t>実験結果 </a:t>
            </a:r>
            <a:r>
              <a:rPr lang="en-US" altLang="ja-JP" sz="1700" dirty="0" smtClean="0">
                <a:latin typeface="IPAゴシック" pitchFamily="49" charset="-128"/>
                <a:ea typeface="IPAゴシック" pitchFamily="49" charset="-128"/>
              </a:rPr>
              <a:t>-</a:t>
            </a:r>
            <a:r>
              <a:rPr lang="ja-JP" altLang="en-US" sz="1700" dirty="0" smtClean="0">
                <a:latin typeface="IPAゴシック" pitchFamily="49" charset="-128"/>
                <a:ea typeface="IPAゴシック" pitchFamily="49" charset="-128"/>
              </a:rPr>
              <a:t>③</a:t>
            </a:r>
            <a:r>
              <a:rPr lang="ja-JP" altLang="en-US" sz="1700" dirty="0">
                <a:latin typeface="IPAゴシック" pitchFamily="49" charset="-128"/>
                <a:ea typeface="IPAゴシック" pitchFamily="49" charset="-128"/>
              </a:rPr>
              <a:t>次数分布図を描画し、データの配置を</a:t>
            </a:r>
            <a:r>
              <a:rPr lang="ja-JP" altLang="en-US" sz="1700" dirty="0" smtClean="0">
                <a:latin typeface="IPAゴシック" pitchFamily="49" charset="-128"/>
                <a:ea typeface="IPAゴシック" pitchFamily="49" charset="-128"/>
              </a:rPr>
              <a:t>調査</a:t>
            </a:r>
            <a:r>
              <a:rPr lang="en-US" altLang="ja-JP" sz="1700" dirty="0" smtClean="0">
                <a:latin typeface="IPAゴシック" pitchFamily="49" charset="-128"/>
                <a:ea typeface="IPAゴシック" pitchFamily="49" charset="-128"/>
              </a:rPr>
              <a:t>-</a:t>
            </a:r>
            <a:endParaRPr lang="ja-JP" altLang="en-US" sz="1700" dirty="0">
              <a:latin typeface="IPAゴシック" pitchFamily="49" charset="-128"/>
              <a:ea typeface="IPAゴシック" pitchFamily="49" charset="-128"/>
            </a:endParaRPr>
          </a:p>
        </p:txBody>
      </p:sp>
      <p:sp>
        <p:nvSpPr>
          <p:cNvPr id="13" name="正方形/長方形 12"/>
          <p:cNvSpPr/>
          <p:nvPr/>
        </p:nvSpPr>
        <p:spPr>
          <a:xfrm>
            <a:off x="1547663" y="5952766"/>
            <a:ext cx="6336705" cy="430887"/>
          </a:xfrm>
          <a:prstGeom prst="rect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ja-JP" altLang="en-US" sz="2200" dirty="0">
                <a:solidFill>
                  <a:prstClr val="black"/>
                </a:solidFill>
                <a:latin typeface="IPA Pゴシック" pitchFamily="50" charset="-128"/>
                <a:ea typeface="IPA Pゴシック" pitchFamily="50" charset="-128"/>
              </a:rPr>
              <a:t>頂</a:t>
            </a:r>
            <a:r>
              <a:rPr lang="ja-JP" altLang="en-US" sz="2200" dirty="0" smtClean="0">
                <a:solidFill>
                  <a:prstClr val="black"/>
                </a:solidFill>
                <a:latin typeface="IPA Pゴシック" pitchFamily="50" charset="-128"/>
                <a:ea typeface="IPA Pゴシック" pitchFamily="50" charset="-128"/>
              </a:rPr>
              <a:t>点数１０００の修正版</a:t>
            </a:r>
            <a:r>
              <a:rPr lang="en-US" altLang="ja-JP" sz="2200" dirty="0" smtClean="0">
                <a:solidFill>
                  <a:prstClr val="black"/>
                </a:solidFill>
                <a:latin typeface="IPA Pゴシック" pitchFamily="50" charset="-128"/>
                <a:ea typeface="IPA Pゴシック" pitchFamily="50" charset="-128"/>
              </a:rPr>
              <a:t>BA</a:t>
            </a:r>
            <a:r>
              <a:rPr lang="ja-JP" altLang="en-US" sz="2200" dirty="0" smtClean="0">
                <a:solidFill>
                  <a:prstClr val="black"/>
                </a:solidFill>
                <a:latin typeface="IPA Pゴシック" pitchFamily="50" charset="-128"/>
                <a:ea typeface="IPA Pゴシック" pitchFamily="50" charset="-128"/>
              </a:rPr>
              <a:t>モデルの次数分布図</a:t>
            </a:r>
            <a:endParaRPr lang="ja-JP" altLang="en-US" sz="2200" dirty="0">
              <a:solidFill>
                <a:prstClr val="black"/>
              </a:solidFill>
              <a:latin typeface="IPAゴシック" pitchFamily="49" charset="-128"/>
              <a:ea typeface="IPAゴシック" pitchFamily="49" charset="-128"/>
            </a:endParaRPr>
          </a:p>
        </p:txBody>
      </p:sp>
      <p:sp>
        <p:nvSpPr>
          <p:cNvPr id="14" name="Rectangle 6"/>
          <p:cNvSpPr>
            <a:spLocks noGrp="1" noChangeArrowheads="1"/>
          </p:cNvSpPr>
          <p:nvPr>
            <p:ph type="ftr" sz="quarter" idx="4294967295"/>
          </p:nvPr>
        </p:nvSpPr>
        <p:spPr>
          <a:xfrm>
            <a:off x="-23307" y="6480720"/>
            <a:ext cx="8651063" cy="260648"/>
          </a:xfrm>
          <a:prstGeom prst="rect">
            <a:avLst/>
          </a:prstGeom>
          <a:ln/>
        </p:spPr>
        <p:txBody>
          <a:bodyPr/>
          <a:lstStyle>
            <a:lvl1pPr algn="l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ja-JP" altLang="en-US" sz="1100" smtClean="0"/>
              <a:t>修正版</a:t>
            </a:r>
            <a:r>
              <a:rPr lang="en-US" altLang="ja-JP" sz="1100" smtClean="0"/>
              <a:t>BA</a:t>
            </a:r>
            <a:r>
              <a:rPr lang="ja-JP" altLang="en-US" sz="1100" smtClean="0"/>
              <a:t>モデルで生成したネットワークのスケールフリー性判定計算実験　　　卒業演習発表会　　　田中勇歩（谷聖一研究室）</a:t>
            </a:r>
            <a:endParaRPr lang="ja-JP" altLang="en-US" sz="1100" dirty="0"/>
          </a:p>
        </p:txBody>
      </p:sp>
      <p:sp>
        <p:nvSpPr>
          <p:cNvPr id="9" name="正方形/長方形 8"/>
          <p:cNvSpPr/>
          <p:nvPr/>
        </p:nvSpPr>
        <p:spPr>
          <a:xfrm>
            <a:off x="468313" y="5085184"/>
            <a:ext cx="3959671" cy="769441"/>
          </a:xfrm>
          <a:prstGeom prst="rect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ja-JP" altLang="en-US" sz="2200" dirty="0" smtClean="0">
                <a:solidFill>
                  <a:srgbClr val="000000"/>
                </a:solidFill>
                <a:latin typeface="IPAゴシック" pitchFamily="49" charset="-128"/>
                <a:ea typeface="IPAゴシック" pitchFamily="49" charset="-128"/>
                <a:cs typeface="メイリオ"/>
              </a:rPr>
              <a:t>次数</a:t>
            </a:r>
            <a:r>
              <a:rPr lang="ja-JP" altLang="en-US" sz="2200" dirty="0">
                <a:solidFill>
                  <a:srgbClr val="000000"/>
                </a:solidFill>
                <a:latin typeface="IPAゴシック" pitchFamily="49" charset="-128"/>
                <a:ea typeface="IPAゴシック" pitchFamily="49" charset="-128"/>
                <a:cs typeface="メイリオ"/>
              </a:rPr>
              <a:t>分布</a:t>
            </a:r>
            <a:r>
              <a:rPr lang="ja-JP" altLang="en-US" sz="2200" dirty="0" smtClean="0">
                <a:solidFill>
                  <a:srgbClr val="000000"/>
                </a:solidFill>
                <a:latin typeface="IPAゴシック" pitchFamily="49" charset="-128"/>
                <a:ea typeface="IPAゴシック" pitchFamily="49" charset="-128"/>
                <a:cs typeface="メイリオ"/>
              </a:rPr>
              <a:t>の</a:t>
            </a:r>
            <a:r>
              <a:rPr lang="en-US" altLang="ja-JP" sz="2200" dirty="0" smtClean="0">
                <a:solidFill>
                  <a:srgbClr val="000000"/>
                </a:solidFill>
                <a:latin typeface="IPAゴシック" pitchFamily="49" charset="-128"/>
                <a:ea typeface="IPAゴシック" pitchFamily="49" charset="-128"/>
                <a:cs typeface="メイリオ"/>
              </a:rPr>
              <a:t/>
            </a:r>
            <a:br>
              <a:rPr lang="en-US" altLang="ja-JP" sz="2200" dirty="0" smtClean="0">
                <a:solidFill>
                  <a:srgbClr val="000000"/>
                </a:solidFill>
                <a:latin typeface="IPAゴシック" pitchFamily="49" charset="-128"/>
                <a:ea typeface="IPAゴシック" pitchFamily="49" charset="-128"/>
                <a:cs typeface="メイリオ"/>
              </a:rPr>
            </a:br>
            <a:r>
              <a:rPr lang="ja-JP" altLang="en-US" sz="2200" dirty="0" smtClean="0">
                <a:solidFill>
                  <a:srgbClr val="000000"/>
                </a:solidFill>
                <a:latin typeface="IPAゴシック" pitchFamily="49" charset="-128"/>
                <a:ea typeface="IPAゴシック" pitchFamily="49" charset="-128"/>
                <a:cs typeface="メイリオ"/>
              </a:rPr>
              <a:t>累計分布の両対数</a:t>
            </a:r>
            <a:r>
              <a:rPr lang="en-US" altLang="ja-JP" sz="2200" dirty="0" smtClean="0">
                <a:solidFill>
                  <a:srgbClr val="000000"/>
                </a:solidFill>
                <a:latin typeface="IPAゴシック" pitchFamily="49" charset="-128"/>
                <a:ea typeface="IPAゴシック" pitchFamily="49" charset="-128"/>
                <a:cs typeface="メイリオ"/>
              </a:rPr>
              <a:t>(</a:t>
            </a:r>
            <a:r>
              <a:rPr lang="en-US" altLang="ja-JP" sz="2200" dirty="0" smtClean="0">
                <a:solidFill>
                  <a:srgbClr val="000000"/>
                </a:solidFill>
                <a:latin typeface="IPA Pゴシック" pitchFamily="50" charset="-128"/>
                <a:ea typeface="IPA Pゴシック" pitchFamily="50" charset="-128"/>
                <a:cs typeface="メイリオ"/>
              </a:rPr>
              <a:t>No.200</a:t>
            </a:r>
            <a:r>
              <a:rPr lang="en-US" altLang="ja-JP" sz="2200" dirty="0" smtClean="0">
                <a:solidFill>
                  <a:srgbClr val="000000"/>
                </a:solidFill>
                <a:latin typeface="IPAゴシック" pitchFamily="49" charset="-128"/>
                <a:ea typeface="IPAゴシック" pitchFamily="49" charset="-128"/>
                <a:cs typeface="メイリオ"/>
              </a:rPr>
              <a:t>)</a:t>
            </a:r>
            <a:endParaRPr lang="ja-JP" altLang="en-US" sz="2200" dirty="0">
              <a:solidFill>
                <a:prstClr val="black"/>
              </a:solidFill>
              <a:latin typeface="IPAゴシック" pitchFamily="49" charset="-128"/>
              <a:ea typeface="IPAゴシック" pitchFamily="49" charset="-128"/>
            </a:endParaRPr>
          </a:p>
        </p:txBody>
      </p:sp>
      <p:pic>
        <p:nvPicPr>
          <p:cNvPr id="8194" name="Picture 2" descr="C:\Users\勇歩\Desktop\新しいフォルダー\image_ranking_zeroskip_1000_20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8800"/>
            <a:ext cx="457200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勇歩\Desktop\新しいフォルダー\image_ranking_zeroskip_1000_30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828800"/>
            <a:ext cx="457200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スライド番号プレースホルダー 6"/>
          <p:cNvSpPr>
            <a:spLocks noGrp="1"/>
          </p:cNvSpPr>
          <p:nvPr>
            <p:ph type="sldNum" sz="quarter" idx="12"/>
          </p:nvPr>
        </p:nvSpPr>
        <p:spPr bwMode="auto">
          <a:xfrm>
            <a:off x="8234063" y="6453188"/>
            <a:ext cx="874441" cy="4048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B4DD223-A1D0-4DE8-AFD0-D99F82140F00}" type="slidenum">
              <a:rPr lang="ja-JP" altLang="en-US" smtClean="0">
                <a:solidFill>
                  <a:schemeClr val="bg1"/>
                </a:solidFill>
                <a:latin typeface="IPAゴシック" pitchFamily="49" charset="-128"/>
                <a:ea typeface="IPAゴシック" pitchFamily="49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64</a:t>
            </a:fld>
            <a:r>
              <a:rPr lang="en-US" altLang="ja-JP" dirty="0" smtClean="0">
                <a:solidFill>
                  <a:schemeClr val="bg1"/>
                </a:solidFill>
                <a:latin typeface="IPAゴシック" pitchFamily="49" charset="-128"/>
                <a:ea typeface="IPAゴシック" pitchFamily="49" charset="-128"/>
              </a:rPr>
              <a:t>/78</a:t>
            </a:r>
            <a:endParaRPr lang="ja-JP" altLang="en-US" dirty="0">
              <a:solidFill>
                <a:schemeClr val="bg1"/>
              </a:solidFill>
              <a:latin typeface="IPAゴシック" pitchFamily="49" charset="-128"/>
              <a:ea typeface="IPAゴシック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31725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D:\クラウド\Dropbox\My university\graduation thesis\view\image_ranking_zeroskip_10000_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8800"/>
            <a:ext cx="457200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テキスト ボックス 5"/>
          <p:cNvSpPr txBox="1">
            <a:spLocks noChangeArrowheads="1"/>
          </p:cNvSpPr>
          <p:nvPr/>
        </p:nvSpPr>
        <p:spPr bwMode="auto">
          <a:xfrm>
            <a:off x="468313" y="620713"/>
            <a:ext cx="80645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9pPr>
          </a:lstStyle>
          <a:p>
            <a:pPr marL="0" lvl="1" indent="0"/>
            <a:r>
              <a:rPr lang="en-US" altLang="ja-JP" sz="3200" dirty="0" smtClean="0">
                <a:latin typeface="IPAゴシック" pitchFamily="49" charset="-128"/>
                <a:ea typeface="IPAゴシック" pitchFamily="49" charset="-128"/>
              </a:rPr>
              <a:t>5.</a:t>
            </a:r>
            <a:r>
              <a:rPr lang="ja-JP" altLang="en-US" sz="3200" dirty="0" smtClean="0">
                <a:latin typeface="IPAゴシック" pitchFamily="49" charset="-128"/>
                <a:ea typeface="IPAゴシック" pitchFamily="49" charset="-128"/>
              </a:rPr>
              <a:t>実験結果 </a:t>
            </a:r>
            <a:r>
              <a:rPr lang="en-US" altLang="ja-JP" sz="1700" dirty="0" smtClean="0">
                <a:latin typeface="IPAゴシック" pitchFamily="49" charset="-128"/>
                <a:ea typeface="IPAゴシック" pitchFamily="49" charset="-128"/>
              </a:rPr>
              <a:t>-</a:t>
            </a:r>
            <a:r>
              <a:rPr lang="ja-JP" altLang="en-US" sz="1700" dirty="0" smtClean="0">
                <a:latin typeface="IPAゴシック" pitchFamily="49" charset="-128"/>
                <a:ea typeface="IPAゴシック" pitchFamily="49" charset="-128"/>
              </a:rPr>
              <a:t>③</a:t>
            </a:r>
            <a:r>
              <a:rPr lang="ja-JP" altLang="en-US" sz="1700" dirty="0">
                <a:latin typeface="IPAゴシック" pitchFamily="49" charset="-128"/>
                <a:ea typeface="IPAゴシック" pitchFamily="49" charset="-128"/>
              </a:rPr>
              <a:t>次数分布図を描画し、データの配置を</a:t>
            </a:r>
            <a:r>
              <a:rPr lang="ja-JP" altLang="en-US" sz="1700" dirty="0" smtClean="0">
                <a:latin typeface="IPAゴシック" pitchFamily="49" charset="-128"/>
                <a:ea typeface="IPAゴシック" pitchFamily="49" charset="-128"/>
              </a:rPr>
              <a:t>調査</a:t>
            </a:r>
            <a:r>
              <a:rPr lang="en-US" altLang="ja-JP" sz="1700" dirty="0" smtClean="0">
                <a:latin typeface="IPAゴシック" pitchFamily="49" charset="-128"/>
                <a:ea typeface="IPAゴシック" pitchFamily="49" charset="-128"/>
              </a:rPr>
              <a:t>-</a:t>
            </a:r>
            <a:endParaRPr lang="ja-JP" altLang="en-US" sz="1700" dirty="0">
              <a:latin typeface="IPAゴシック" pitchFamily="49" charset="-128"/>
              <a:ea typeface="IPAゴシック" pitchFamily="49" charset="-128"/>
            </a:endParaRPr>
          </a:p>
        </p:txBody>
      </p:sp>
      <p:pic>
        <p:nvPicPr>
          <p:cNvPr id="12" name="Picture 5" descr="D:\クラウド\Dropbox\My university\graduation thesis\view\image_ranking_zeroskip_10000_1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828800"/>
            <a:ext cx="457200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正方形/長方形 17"/>
          <p:cNvSpPr/>
          <p:nvPr/>
        </p:nvSpPr>
        <p:spPr>
          <a:xfrm>
            <a:off x="468313" y="5085184"/>
            <a:ext cx="3959671" cy="769441"/>
          </a:xfrm>
          <a:prstGeom prst="rect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ja-JP" altLang="en-US" sz="2200" dirty="0" smtClean="0">
                <a:solidFill>
                  <a:srgbClr val="000000"/>
                </a:solidFill>
                <a:latin typeface="IPAゴシック" pitchFamily="49" charset="-128"/>
                <a:ea typeface="IPAゴシック" pitchFamily="49" charset="-128"/>
                <a:cs typeface="メイリオ"/>
              </a:rPr>
              <a:t>次数</a:t>
            </a:r>
            <a:r>
              <a:rPr lang="ja-JP" altLang="en-US" sz="2200" dirty="0">
                <a:solidFill>
                  <a:srgbClr val="000000"/>
                </a:solidFill>
                <a:latin typeface="IPAゴシック" pitchFamily="49" charset="-128"/>
                <a:ea typeface="IPAゴシック" pitchFamily="49" charset="-128"/>
                <a:cs typeface="メイリオ"/>
              </a:rPr>
              <a:t>分布</a:t>
            </a:r>
            <a:r>
              <a:rPr lang="ja-JP" altLang="en-US" sz="2200" dirty="0" smtClean="0">
                <a:solidFill>
                  <a:srgbClr val="000000"/>
                </a:solidFill>
                <a:latin typeface="IPAゴシック" pitchFamily="49" charset="-128"/>
                <a:ea typeface="IPAゴシック" pitchFamily="49" charset="-128"/>
                <a:cs typeface="メイリオ"/>
              </a:rPr>
              <a:t>の</a:t>
            </a:r>
            <a:r>
              <a:rPr lang="en-US" altLang="ja-JP" sz="2200" dirty="0" smtClean="0">
                <a:solidFill>
                  <a:srgbClr val="000000"/>
                </a:solidFill>
                <a:latin typeface="IPAゴシック" pitchFamily="49" charset="-128"/>
                <a:ea typeface="IPAゴシック" pitchFamily="49" charset="-128"/>
                <a:cs typeface="メイリオ"/>
              </a:rPr>
              <a:t/>
            </a:r>
            <a:br>
              <a:rPr lang="en-US" altLang="ja-JP" sz="2200" dirty="0" smtClean="0">
                <a:solidFill>
                  <a:srgbClr val="000000"/>
                </a:solidFill>
                <a:latin typeface="IPAゴシック" pitchFamily="49" charset="-128"/>
                <a:ea typeface="IPAゴシック" pitchFamily="49" charset="-128"/>
                <a:cs typeface="メイリオ"/>
              </a:rPr>
            </a:br>
            <a:r>
              <a:rPr lang="ja-JP" altLang="en-US" sz="2200" dirty="0" smtClean="0">
                <a:solidFill>
                  <a:srgbClr val="000000"/>
                </a:solidFill>
                <a:latin typeface="IPAゴシック" pitchFamily="49" charset="-128"/>
                <a:ea typeface="IPAゴシック" pitchFamily="49" charset="-128"/>
                <a:cs typeface="メイリオ"/>
              </a:rPr>
              <a:t>累計分布の両対数</a:t>
            </a:r>
            <a:r>
              <a:rPr lang="en-US" altLang="ja-JP" sz="2200" dirty="0" smtClean="0">
                <a:solidFill>
                  <a:srgbClr val="000000"/>
                </a:solidFill>
                <a:latin typeface="IPAゴシック" pitchFamily="49" charset="-128"/>
                <a:ea typeface="IPAゴシック" pitchFamily="49" charset="-128"/>
                <a:cs typeface="メイリオ"/>
              </a:rPr>
              <a:t>(</a:t>
            </a:r>
            <a:r>
              <a:rPr lang="en-US" altLang="ja-JP" sz="2200" dirty="0" smtClean="0">
                <a:solidFill>
                  <a:srgbClr val="000000"/>
                </a:solidFill>
                <a:latin typeface="IPA Pゴシック" pitchFamily="50" charset="-128"/>
                <a:ea typeface="IPA Pゴシック" pitchFamily="50" charset="-128"/>
                <a:cs typeface="メイリオ"/>
              </a:rPr>
              <a:t>No.1</a:t>
            </a:r>
            <a:r>
              <a:rPr lang="en-US" altLang="ja-JP" sz="2200" dirty="0" smtClean="0">
                <a:solidFill>
                  <a:srgbClr val="000000"/>
                </a:solidFill>
                <a:latin typeface="IPAゴシック" pitchFamily="49" charset="-128"/>
                <a:ea typeface="IPAゴシック" pitchFamily="49" charset="-128"/>
                <a:cs typeface="メイリオ"/>
              </a:rPr>
              <a:t>)</a:t>
            </a:r>
            <a:endParaRPr lang="ja-JP" altLang="en-US" sz="2200" dirty="0">
              <a:solidFill>
                <a:prstClr val="black"/>
              </a:solidFill>
              <a:latin typeface="IPAゴシック" pitchFamily="49" charset="-128"/>
              <a:ea typeface="IPAゴシック" pitchFamily="49" charset="-128"/>
            </a:endParaRPr>
          </a:p>
        </p:txBody>
      </p:sp>
      <p:sp>
        <p:nvSpPr>
          <p:cNvPr id="20" name="正方形/長方形 19"/>
          <p:cNvSpPr/>
          <p:nvPr/>
        </p:nvSpPr>
        <p:spPr>
          <a:xfrm>
            <a:off x="5076056" y="5085184"/>
            <a:ext cx="3888432" cy="769441"/>
          </a:xfrm>
          <a:prstGeom prst="rect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ja-JP" altLang="en-US" sz="2200" dirty="0" smtClean="0">
                <a:solidFill>
                  <a:srgbClr val="000000"/>
                </a:solidFill>
                <a:latin typeface="IPAゴシック" pitchFamily="49" charset="-128"/>
                <a:ea typeface="IPAゴシック" pitchFamily="49" charset="-128"/>
                <a:cs typeface="メイリオ"/>
              </a:rPr>
              <a:t>次数</a:t>
            </a:r>
            <a:r>
              <a:rPr lang="ja-JP" altLang="en-US" sz="2200" dirty="0">
                <a:solidFill>
                  <a:srgbClr val="000000"/>
                </a:solidFill>
                <a:latin typeface="IPAゴシック" pitchFamily="49" charset="-128"/>
                <a:ea typeface="IPAゴシック" pitchFamily="49" charset="-128"/>
                <a:cs typeface="メイリオ"/>
              </a:rPr>
              <a:t>分布</a:t>
            </a:r>
            <a:r>
              <a:rPr lang="ja-JP" altLang="en-US" sz="2200" dirty="0" smtClean="0">
                <a:solidFill>
                  <a:srgbClr val="000000"/>
                </a:solidFill>
                <a:latin typeface="IPAゴシック" pitchFamily="49" charset="-128"/>
                <a:ea typeface="IPAゴシック" pitchFamily="49" charset="-128"/>
                <a:cs typeface="メイリオ"/>
              </a:rPr>
              <a:t>の</a:t>
            </a:r>
            <a:r>
              <a:rPr lang="en-US" altLang="ja-JP" sz="2200" dirty="0" smtClean="0">
                <a:solidFill>
                  <a:srgbClr val="000000"/>
                </a:solidFill>
                <a:latin typeface="IPAゴシック" pitchFamily="49" charset="-128"/>
                <a:ea typeface="IPAゴシック" pitchFamily="49" charset="-128"/>
                <a:cs typeface="メイリオ"/>
              </a:rPr>
              <a:t/>
            </a:r>
            <a:br>
              <a:rPr lang="en-US" altLang="ja-JP" sz="2200" dirty="0" smtClean="0">
                <a:solidFill>
                  <a:srgbClr val="000000"/>
                </a:solidFill>
                <a:latin typeface="IPAゴシック" pitchFamily="49" charset="-128"/>
                <a:ea typeface="IPAゴシック" pitchFamily="49" charset="-128"/>
                <a:cs typeface="メイリオ"/>
              </a:rPr>
            </a:br>
            <a:r>
              <a:rPr lang="ja-JP" altLang="en-US" sz="2200" dirty="0" smtClean="0">
                <a:solidFill>
                  <a:srgbClr val="000000"/>
                </a:solidFill>
                <a:latin typeface="IPAゴシック" pitchFamily="49" charset="-128"/>
                <a:ea typeface="IPAゴシック" pitchFamily="49" charset="-128"/>
                <a:cs typeface="メイリオ"/>
              </a:rPr>
              <a:t>累計分布の両対数</a:t>
            </a:r>
            <a:r>
              <a:rPr lang="en-US" altLang="ja-JP" sz="2200" dirty="0">
                <a:solidFill>
                  <a:srgbClr val="000000"/>
                </a:solidFill>
                <a:latin typeface="IPAゴシック" pitchFamily="49" charset="-128"/>
                <a:ea typeface="IPAゴシック" pitchFamily="49" charset="-128"/>
              </a:rPr>
              <a:t>(</a:t>
            </a:r>
            <a:r>
              <a:rPr lang="en-US" altLang="ja-JP" sz="2200" dirty="0" smtClean="0">
                <a:solidFill>
                  <a:srgbClr val="000000"/>
                </a:solidFill>
                <a:latin typeface="IPA Pゴシック" pitchFamily="50" charset="-128"/>
                <a:ea typeface="IPA Pゴシック" pitchFamily="50" charset="-128"/>
              </a:rPr>
              <a:t>No.10</a:t>
            </a:r>
            <a:r>
              <a:rPr lang="en-US" altLang="ja-JP" sz="2200" dirty="0" smtClean="0">
                <a:solidFill>
                  <a:srgbClr val="000000"/>
                </a:solidFill>
                <a:latin typeface="IPAゴシック" pitchFamily="49" charset="-128"/>
                <a:ea typeface="IPAゴシック" pitchFamily="49" charset="-128"/>
              </a:rPr>
              <a:t>)</a:t>
            </a:r>
            <a:endParaRPr lang="ja-JP" altLang="en-US" sz="2200" dirty="0">
              <a:solidFill>
                <a:prstClr val="black"/>
              </a:solidFill>
              <a:latin typeface="IPAゴシック" pitchFamily="49" charset="-128"/>
              <a:ea typeface="IPAゴシック" pitchFamily="49" charset="-128"/>
            </a:endParaRPr>
          </a:p>
        </p:txBody>
      </p:sp>
      <p:sp>
        <p:nvSpPr>
          <p:cNvPr id="21" name="正方形/長方形 20"/>
          <p:cNvSpPr/>
          <p:nvPr/>
        </p:nvSpPr>
        <p:spPr>
          <a:xfrm>
            <a:off x="1547663" y="5952766"/>
            <a:ext cx="6336705" cy="430887"/>
          </a:xfrm>
          <a:prstGeom prst="rect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ja-JP" altLang="en-US" sz="2200" dirty="0">
                <a:solidFill>
                  <a:prstClr val="black"/>
                </a:solidFill>
                <a:latin typeface="IPA Pゴシック" pitchFamily="50" charset="-128"/>
                <a:ea typeface="IPA Pゴシック" pitchFamily="50" charset="-128"/>
              </a:rPr>
              <a:t>頂</a:t>
            </a:r>
            <a:r>
              <a:rPr lang="ja-JP" altLang="en-US" sz="2200" dirty="0" smtClean="0">
                <a:solidFill>
                  <a:prstClr val="black"/>
                </a:solidFill>
                <a:latin typeface="IPA Pゴシック" pitchFamily="50" charset="-128"/>
                <a:ea typeface="IPA Pゴシック" pitchFamily="50" charset="-128"/>
              </a:rPr>
              <a:t>点数１０００</a:t>
            </a:r>
            <a:r>
              <a:rPr lang="en-US" altLang="ja-JP" sz="2200" dirty="0" smtClean="0">
                <a:solidFill>
                  <a:prstClr val="black"/>
                </a:solidFill>
                <a:latin typeface="IPA Pゴシック" pitchFamily="50" charset="-128"/>
                <a:ea typeface="IPA Pゴシック" pitchFamily="50" charset="-128"/>
              </a:rPr>
              <a:t>0</a:t>
            </a:r>
            <a:r>
              <a:rPr lang="ja-JP" altLang="en-US" sz="2200" dirty="0" smtClean="0">
                <a:solidFill>
                  <a:prstClr val="black"/>
                </a:solidFill>
                <a:latin typeface="IPA Pゴシック" pitchFamily="50" charset="-128"/>
                <a:ea typeface="IPA Pゴシック" pitchFamily="50" charset="-128"/>
              </a:rPr>
              <a:t>の修正版</a:t>
            </a:r>
            <a:r>
              <a:rPr lang="en-US" altLang="ja-JP" sz="2200" dirty="0" smtClean="0">
                <a:solidFill>
                  <a:prstClr val="black"/>
                </a:solidFill>
                <a:latin typeface="IPA Pゴシック" pitchFamily="50" charset="-128"/>
                <a:ea typeface="IPA Pゴシック" pitchFamily="50" charset="-128"/>
              </a:rPr>
              <a:t>BA</a:t>
            </a:r>
            <a:r>
              <a:rPr lang="ja-JP" altLang="en-US" sz="2200" dirty="0" smtClean="0">
                <a:solidFill>
                  <a:prstClr val="black"/>
                </a:solidFill>
                <a:latin typeface="IPA Pゴシック" pitchFamily="50" charset="-128"/>
                <a:ea typeface="IPA Pゴシック" pitchFamily="50" charset="-128"/>
              </a:rPr>
              <a:t>モデルの次数分布図</a:t>
            </a:r>
            <a:endParaRPr lang="ja-JP" altLang="en-US" sz="2200" dirty="0">
              <a:solidFill>
                <a:prstClr val="black"/>
              </a:solidFill>
              <a:latin typeface="IPAゴシック" pitchFamily="49" charset="-128"/>
              <a:ea typeface="IPAゴシック" pitchFamily="49" charset="-128"/>
            </a:endParaRPr>
          </a:p>
        </p:txBody>
      </p:sp>
      <p:sp>
        <p:nvSpPr>
          <p:cNvPr id="22" name="Rectangle 6"/>
          <p:cNvSpPr>
            <a:spLocks noGrp="1" noChangeArrowheads="1"/>
          </p:cNvSpPr>
          <p:nvPr>
            <p:ph type="ftr" sz="quarter" idx="4294967295"/>
          </p:nvPr>
        </p:nvSpPr>
        <p:spPr>
          <a:xfrm>
            <a:off x="-23307" y="6480720"/>
            <a:ext cx="8651063" cy="260648"/>
          </a:xfrm>
          <a:prstGeom prst="rect">
            <a:avLst/>
          </a:prstGeom>
          <a:ln/>
        </p:spPr>
        <p:txBody>
          <a:bodyPr/>
          <a:lstStyle>
            <a:lvl1pPr algn="l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ja-JP" altLang="en-US" sz="1100" smtClean="0"/>
              <a:t>修正版</a:t>
            </a:r>
            <a:r>
              <a:rPr lang="en-US" altLang="ja-JP" sz="1100" smtClean="0"/>
              <a:t>BA</a:t>
            </a:r>
            <a:r>
              <a:rPr lang="ja-JP" altLang="en-US" sz="1100" smtClean="0"/>
              <a:t>モデルで生成したネットワークのスケールフリー性判定計算実験　　　卒業演習発表会　　　田中勇歩（谷聖一研究室）</a:t>
            </a:r>
            <a:endParaRPr lang="ja-JP" altLang="en-US" sz="1100" dirty="0"/>
          </a:p>
        </p:txBody>
      </p:sp>
      <p:sp>
        <p:nvSpPr>
          <p:cNvPr id="10" name="スライド番号プレースホルダー 6"/>
          <p:cNvSpPr>
            <a:spLocks noGrp="1"/>
          </p:cNvSpPr>
          <p:nvPr>
            <p:ph type="sldNum" sz="quarter" idx="12"/>
          </p:nvPr>
        </p:nvSpPr>
        <p:spPr bwMode="auto">
          <a:xfrm>
            <a:off x="8234063" y="6453188"/>
            <a:ext cx="874441" cy="4048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B4DD223-A1D0-4DE8-AFD0-D99F82140F00}" type="slidenum">
              <a:rPr lang="ja-JP" altLang="en-US" smtClean="0">
                <a:solidFill>
                  <a:schemeClr val="bg1"/>
                </a:solidFill>
                <a:latin typeface="IPAゴシック" pitchFamily="49" charset="-128"/>
                <a:ea typeface="IPAゴシック" pitchFamily="49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65</a:t>
            </a:fld>
            <a:r>
              <a:rPr lang="en-US" altLang="ja-JP" dirty="0" smtClean="0">
                <a:solidFill>
                  <a:schemeClr val="bg1"/>
                </a:solidFill>
                <a:latin typeface="IPAゴシック" pitchFamily="49" charset="-128"/>
                <a:ea typeface="IPAゴシック" pitchFamily="49" charset="-128"/>
              </a:rPr>
              <a:t>/78</a:t>
            </a:r>
            <a:endParaRPr lang="ja-JP" altLang="en-US" dirty="0">
              <a:solidFill>
                <a:schemeClr val="bg1"/>
              </a:solidFill>
              <a:latin typeface="IPAゴシック" pitchFamily="49" charset="-128"/>
              <a:ea typeface="IPAゴシック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60452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正方形/長方形 10"/>
          <p:cNvSpPr/>
          <p:nvPr/>
        </p:nvSpPr>
        <p:spPr>
          <a:xfrm>
            <a:off x="5111552" y="5085184"/>
            <a:ext cx="3816424" cy="769441"/>
          </a:xfrm>
          <a:prstGeom prst="rect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ja-JP" altLang="en-US" sz="2200" dirty="0" smtClean="0">
                <a:solidFill>
                  <a:srgbClr val="000000"/>
                </a:solidFill>
                <a:latin typeface="IPAゴシック" pitchFamily="49" charset="-128"/>
                <a:ea typeface="IPAゴシック" pitchFamily="49" charset="-128"/>
                <a:cs typeface="メイリオ"/>
              </a:rPr>
              <a:t>次数</a:t>
            </a:r>
            <a:r>
              <a:rPr lang="ja-JP" altLang="en-US" sz="2200" dirty="0">
                <a:solidFill>
                  <a:srgbClr val="000000"/>
                </a:solidFill>
                <a:latin typeface="IPAゴシック" pitchFamily="49" charset="-128"/>
                <a:ea typeface="IPAゴシック" pitchFamily="49" charset="-128"/>
                <a:cs typeface="メイリオ"/>
              </a:rPr>
              <a:t>分布</a:t>
            </a:r>
            <a:r>
              <a:rPr lang="ja-JP" altLang="en-US" sz="2200" dirty="0" smtClean="0">
                <a:solidFill>
                  <a:srgbClr val="000000"/>
                </a:solidFill>
                <a:latin typeface="IPAゴシック" pitchFamily="49" charset="-128"/>
                <a:ea typeface="IPAゴシック" pitchFamily="49" charset="-128"/>
                <a:cs typeface="メイリオ"/>
              </a:rPr>
              <a:t>の</a:t>
            </a:r>
            <a:r>
              <a:rPr lang="en-US" altLang="ja-JP" sz="2200" dirty="0" smtClean="0">
                <a:solidFill>
                  <a:srgbClr val="000000"/>
                </a:solidFill>
                <a:latin typeface="IPAゴシック" pitchFamily="49" charset="-128"/>
                <a:ea typeface="IPAゴシック" pitchFamily="49" charset="-128"/>
                <a:cs typeface="メイリオ"/>
              </a:rPr>
              <a:t/>
            </a:r>
            <a:br>
              <a:rPr lang="en-US" altLang="ja-JP" sz="2200" dirty="0" smtClean="0">
                <a:solidFill>
                  <a:srgbClr val="000000"/>
                </a:solidFill>
                <a:latin typeface="IPAゴシック" pitchFamily="49" charset="-128"/>
                <a:ea typeface="IPAゴシック" pitchFamily="49" charset="-128"/>
                <a:cs typeface="メイリオ"/>
              </a:rPr>
            </a:br>
            <a:r>
              <a:rPr lang="ja-JP" altLang="en-US" sz="2200" dirty="0" smtClean="0">
                <a:solidFill>
                  <a:srgbClr val="000000"/>
                </a:solidFill>
                <a:latin typeface="IPAゴシック" pitchFamily="49" charset="-128"/>
                <a:ea typeface="IPAゴシック" pitchFamily="49" charset="-128"/>
                <a:cs typeface="メイリオ"/>
              </a:rPr>
              <a:t>累計分布の両対数</a:t>
            </a:r>
            <a:r>
              <a:rPr lang="ja-JP" altLang="en-US" sz="2200" dirty="0">
                <a:solidFill>
                  <a:prstClr val="black"/>
                </a:solidFill>
                <a:latin typeface="IPA Pゴシック" pitchFamily="50" charset="-128"/>
                <a:ea typeface="IPA Pゴシック" pitchFamily="50" charset="-128"/>
              </a:rPr>
              <a:t>（</a:t>
            </a:r>
            <a:r>
              <a:rPr lang="en-US" altLang="ja-JP" sz="2200" dirty="0">
                <a:solidFill>
                  <a:prstClr val="black"/>
                </a:solidFill>
                <a:latin typeface="IPA Pゴシック" pitchFamily="50" charset="-128"/>
                <a:ea typeface="IPA Pゴシック" pitchFamily="50" charset="-128"/>
              </a:rPr>
              <a:t>No.1</a:t>
            </a:r>
            <a:r>
              <a:rPr lang="ja-JP" altLang="en-US" sz="2200" dirty="0">
                <a:solidFill>
                  <a:prstClr val="black"/>
                </a:solidFill>
                <a:latin typeface="IPA Pゴシック" pitchFamily="50" charset="-128"/>
                <a:ea typeface="IPA Pゴシック" pitchFamily="50" charset="-128"/>
              </a:rPr>
              <a:t>００</a:t>
            </a:r>
            <a:r>
              <a:rPr lang="ja-JP" altLang="en-US" sz="2200" dirty="0" smtClean="0">
                <a:solidFill>
                  <a:prstClr val="black"/>
                </a:solidFill>
                <a:latin typeface="IPA Pゴシック" pitchFamily="50" charset="-128"/>
                <a:ea typeface="IPA Pゴシック" pitchFamily="50" charset="-128"/>
              </a:rPr>
              <a:t>）</a:t>
            </a:r>
            <a:endParaRPr lang="ja-JP" altLang="en-US" sz="2200" dirty="0">
              <a:solidFill>
                <a:prstClr val="black"/>
              </a:solidFill>
              <a:latin typeface="IPAゴシック" pitchFamily="49" charset="-128"/>
              <a:ea typeface="IPAゴシック" pitchFamily="49" charset="-128"/>
            </a:endParaRPr>
          </a:p>
        </p:txBody>
      </p:sp>
      <p:pic>
        <p:nvPicPr>
          <p:cNvPr id="9220" name="Picture 4" descr="D:\クラウド\Dropbox\My university\graduation thesis\view\image_ranking_zeroskip_10000_10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828800"/>
            <a:ext cx="457200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テキスト ボックス 5"/>
          <p:cNvSpPr txBox="1">
            <a:spLocks noChangeArrowheads="1"/>
          </p:cNvSpPr>
          <p:nvPr/>
        </p:nvSpPr>
        <p:spPr bwMode="auto">
          <a:xfrm>
            <a:off x="468313" y="620713"/>
            <a:ext cx="80645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9pPr>
          </a:lstStyle>
          <a:p>
            <a:pPr marL="0" lvl="1" indent="0"/>
            <a:r>
              <a:rPr lang="en-US" altLang="ja-JP" sz="3200" dirty="0" smtClean="0">
                <a:latin typeface="IPAゴシック" pitchFamily="49" charset="-128"/>
                <a:ea typeface="IPAゴシック" pitchFamily="49" charset="-128"/>
              </a:rPr>
              <a:t>5.</a:t>
            </a:r>
            <a:r>
              <a:rPr lang="ja-JP" altLang="en-US" sz="3200" dirty="0" smtClean="0">
                <a:latin typeface="IPAゴシック" pitchFamily="49" charset="-128"/>
                <a:ea typeface="IPAゴシック" pitchFamily="49" charset="-128"/>
              </a:rPr>
              <a:t>実験結果 </a:t>
            </a:r>
            <a:r>
              <a:rPr lang="en-US" altLang="ja-JP" sz="1700" dirty="0" smtClean="0">
                <a:latin typeface="IPAゴシック" pitchFamily="49" charset="-128"/>
                <a:ea typeface="IPAゴシック" pitchFamily="49" charset="-128"/>
              </a:rPr>
              <a:t>-</a:t>
            </a:r>
            <a:r>
              <a:rPr lang="ja-JP" altLang="en-US" sz="1700" dirty="0" smtClean="0">
                <a:latin typeface="IPAゴシック" pitchFamily="49" charset="-128"/>
                <a:ea typeface="IPAゴシック" pitchFamily="49" charset="-128"/>
              </a:rPr>
              <a:t>③</a:t>
            </a:r>
            <a:r>
              <a:rPr lang="ja-JP" altLang="en-US" sz="1700" dirty="0">
                <a:latin typeface="IPAゴシック" pitchFamily="49" charset="-128"/>
                <a:ea typeface="IPAゴシック" pitchFamily="49" charset="-128"/>
              </a:rPr>
              <a:t>次数分布図を描画し、データの配置を</a:t>
            </a:r>
            <a:r>
              <a:rPr lang="ja-JP" altLang="en-US" sz="1700" dirty="0" smtClean="0">
                <a:latin typeface="IPAゴシック" pitchFamily="49" charset="-128"/>
                <a:ea typeface="IPAゴシック" pitchFamily="49" charset="-128"/>
              </a:rPr>
              <a:t>調査</a:t>
            </a:r>
            <a:r>
              <a:rPr lang="en-US" altLang="ja-JP" sz="1700" dirty="0" smtClean="0">
                <a:latin typeface="IPAゴシック" pitchFamily="49" charset="-128"/>
                <a:ea typeface="IPAゴシック" pitchFamily="49" charset="-128"/>
              </a:rPr>
              <a:t>-</a:t>
            </a:r>
            <a:endParaRPr lang="ja-JP" altLang="en-US" sz="1700" dirty="0">
              <a:latin typeface="IPAゴシック" pitchFamily="49" charset="-128"/>
              <a:ea typeface="IPAゴシック" pitchFamily="49" charset="-128"/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1547663" y="5952766"/>
            <a:ext cx="6336705" cy="430887"/>
          </a:xfrm>
          <a:prstGeom prst="rect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ja-JP" altLang="en-US" sz="2200" dirty="0">
                <a:solidFill>
                  <a:prstClr val="black"/>
                </a:solidFill>
                <a:latin typeface="IPA Pゴシック" pitchFamily="50" charset="-128"/>
                <a:ea typeface="IPA Pゴシック" pitchFamily="50" charset="-128"/>
              </a:rPr>
              <a:t>頂</a:t>
            </a:r>
            <a:r>
              <a:rPr lang="ja-JP" altLang="en-US" sz="2200" dirty="0" smtClean="0">
                <a:solidFill>
                  <a:prstClr val="black"/>
                </a:solidFill>
                <a:latin typeface="IPA Pゴシック" pitchFamily="50" charset="-128"/>
                <a:ea typeface="IPA Pゴシック" pitchFamily="50" charset="-128"/>
              </a:rPr>
              <a:t>点数１０００</a:t>
            </a:r>
            <a:r>
              <a:rPr lang="en-US" altLang="ja-JP" sz="2200" dirty="0" smtClean="0">
                <a:solidFill>
                  <a:prstClr val="black"/>
                </a:solidFill>
                <a:latin typeface="IPA Pゴシック" pitchFamily="50" charset="-128"/>
                <a:ea typeface="IPA Pゴシック" pitchFamily="50" charset="-128"/>
              </a:rPr>
              <a:t>0</a:t>
            </a:r>
            <a:r>
              <a:rPr lang="ja-JP" altLang="en-US" sz="2200" dirty="0" smtClean="0">
                <a:solidFill>
                  <a:prstClr val="black"/>
                </a:solidFill>
                <a:latin typeface="IPA Pゴシック" pitchFamily="50" charset="-128"/>
                <a:ea typeface="IPA Pゴシック" pitchFamily="50" charset="-128"/>
              </a:rPr>
              <a:t>の修正版</a:t>
            </a:r>
            <a:r>
              <a:rPr lang="en-US" altLang="ja-JP" sz="2200" dirty="0" smtClean="0">
                <a:solidFill>
                  <a:prstClr val="black"/>
                </a:solidFill>
                <a:latin typeface="IPA Pゴシック" pitchFamily="50" charset="-128"/>
                <a:ea typeface="IPA Pゴシック" pitchFamily="50" charset="-128"/>
              </a:rPr>
              <a:t>BA</a:t>
            </a:r>
            <a:r>
              <a:rPr lang="ja-JP" altLang="en-US" sz="2200" dirty="0" smtClean="0">
                <a:solidFill>
                  <a:prstClr val="black"/>
                </a:solidFill>
                <a:latin typeface="IPA Pゴシック" pitchFamily="50" charset="-128"/>
                <a:ea typeface="IPA Pゴシック" pitchFamily="50" charset="-128"/>
              </a:rPr>
              <a:t>モデルの次数分布図</a:t>
            </a:r>
            <a:endParaRPr lang="ja-JP" altLang="en-US" sz="2200" dirty="0">
              <a:solidFill>
                <a:prstClr val="black"/>
              </a:solidFill>
              <a:latin typeface="IPAゴシック" pitchFamily="49" charset="-128"/>
              <a:ea typeface="IPAゴシック" pitchFamily="49" charset="-128"/>
            </a:endParaRPr>
          </a:p>
        </p:txBody>
      </p:sp>
      <p:sp>
        <p:nvSpPr>
          <p:cNvPr id="13" name="Rectangle 6"/>
          <p:cNvSpPr>
            <a:spLocks noGrp="1" noChangeArrowheads="1"/>
          </p:cNvSpPr>
          <p:nvPr>
            <p:ph type="ftr" sz="quarter" idx="4294967295"/>
          </p:nvPr>
        </p:nvSpPr>
        <p:spPr>
          <a:xfrm>
            <a:off x="-23307" y="6480720"/>
            <a:ext cx="8651063" cy="260648"/>
          </a:xfrm>
          <a:prstGeom prst="rect">
            <a:avLst/>
          </a:prstGeom>
          <a:ln/>
        </p:spPr>
        <p:txBody>
          <a:bodyPr/>
          <a:lstStyle>
            <a:lvl1pPr algn="l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ja-JP" altLang="en-US" sz="1100" smtClean="0"/>
              <a:t>修正版</a:t>
            </a:r>
            <a:r>
              <a:rPr lang="en-US" altLang="ja-JP" sz="1100" smtClean="0"/>
              <a:t>BA</a:t>
            </a:r>
            <a:r>
              <a:rPr lang="ja-JP" altLang="en-US" sz="1100" smtClean="0"/>
              <a:t>モデルで生成したネットワークのスケールフリー性判定計算実験　　　卒業演習発表会　　　田中勇歩（谷聖一研究室）</a:t>
            </a:r>
            <a:endParaRPr lang="ja-JP" altLang="en-US" sz="1100" dirty="0"/>
          </a:p>
        </p:txBody>
      </p:sp>
      <p:sp>
        <p:nvSpPr>
          <p:cNvPr id="8" name="正方形/長方形 7"/>
          <p:cNvSpPr/>
          <p:nvPr/>
        </p:nvSpPr>
        <p:spPr>
          <a:xfrm>
            <a:off x="468313" y="5085184"/>
            <a:ext cx="3959671" cy="769441"/>
          </a:xfrm>
          <a:prstGeom prst="rect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ja-JP" altLang="en-US" sz="2200" dirty="0" smtClean="0">
                <a:solidFill>
                  <a:srgbClr val="000000"/>
                </a:solidFill>
                <a:latin typeface="IPAゴシック" pitchFamily="49" charset="-128"/>
                <a:ea typeface="IPAゴシック" pitchFamily="49" charset="-128"/>
                <a:cs typeface="メイリオ"/>
              </a:rPr>
              <a:t>次数</a:t>
            </a:r>
            <a:r>
              <a:rPr lang="ja-JP" altLang="en-US" sz="2200" dirty="0">
                <a:solidFill>
                  <a:srgbClr val="000000"/>
                </a:solidFill>
                <a:latin typeface="IPAゴシック" pitchFamily="49" charset="-128"/>
                <a:ea typeface="IPAゴシック" pitchFamily="49" charset="-128"/>
                <a:cs typeface="メイリオ"/>
              </a:rPr>
              <a:t>分布</a:t>
            </a:r>
            <a:r>
              <a:rPr lang="ja-JP" altLang="en-US" sz="2200" dirty="0" smtClean="0">
                <a:solidFill>
                  <a:srgbClr val="000000"/>
                </a:solidFill>
                <a:latin typeface="IPAゴシック" pitchFamily="49" charset="-128"/>
                <a:ea typeface="IPAゴシック" pitchFamily="49" charset="-128"/>
                <a:cs typeface="メイリオ"/>
              </a:rPr>
              <a:t>の</a:t>
            </a:r>
            <a:r>
              <a:rPr lang="en-US" altLang="ja-JP" sz="2200" dirty="0" smtClean="0">
                <a:solidFill>
                  <a:srgbClr val="000000"/>
                </a:solidFill>
                <a:latin typeface="IPAゴシック" pitchFamily="49" charset="-128"/>
                <a:ea typeface="IPAゴシック" pitchFamily="49" charset="-128"/>
                <a:cs typeface="メイリオ"/>
              </a:rPr>
              <a:t/>
            </a:r>
            <a:br>
              <a:rPr lang="en-US" altLang="ja-JP" sz="2200" dirty="0" smtClean="0">
                <a:solidFill>
                  <a:srgbClr val="000000"/>
                </a:solidFill>
                <a:latin typeface="IPAゴシック" pitchFamily="49" charset="-128"/>
                <a:ea typeface="IPAゴシック" pitchFamily="49" charset="-128"/>
                <a:cs typeface="メイリオ"/>
              </a:rPr>
            </a:br>
            <a:r>
              <a:rPr lang="ja-JP" altLang="en-US" sz="2200" dirty="0" smtClean="0">
                <a:solidFill>
                  <a:srgbClr val="000000"/>
                </a:solidFill>
                <a:latin typeface="IPAゴシック" pitchFamily="49" charset="-128"/>
                <a:ea typeface="IPAゴシック" pitchFamily="49" charset="-128"/>
                <a:cs typeface="メイリオ"/>
              </a:rPr>
              <a:t>累計分布の両対数</a:t>
            </a:r>
            <a:r>
              <a:rPr lang="en-US" altLang="ja-JP" sz="2200" dirty="0" smtClean="0">
                <a:solidFill>
                  <a:srgbClr val="000000"/>
                </a:solidFill>
                <a:latin typeface="IPAゴシック" pitchFamily="49" charset="-128"/>
                <a:ea typeface="IPAゴシック" pitchFamily="49" charset="-128"/>
                <a:cs typeface="メイリオ"/>
              </a:rPr>
              <a:t>(</a:t>
            </a:r>
            <a:r>
              <a:rPr lang="en-US" altLang="ja-JP" sz="2200" dirty="0" smtClean="0">
                <a:solidFill>
                  <a:srgbClr val="000000"/>
                </a:solidFill>
                <a:latin typeface="IPA Pゴシック" pitchFamily="50" charset="-128"/>
                <a:ea typeface="IPA Pゴシック" pitchFamily="50" charset="-128"/>
                <a:cs typeface="メイリオ"/>
              </a:rPr>
              <a:t>No.50</a:t>
            </a:r>
            <a:r>
              <a:rPr lang="en-US" altLang="ja-JP" sz="2200" dirty="0" smtClean="0">
                <a:solidFill>
                  <a:srgbClr val="000000"/>
                </a:solidFill>
                <a:latin typeface="IPAゴシック" pitchFamily="49" charset="-128"/>
                <a:ea typeface="IPAゴシック" pitchFamily="49" charset="-128"/>
                <a:cs typeface="メイリオ"/>
              </a:rPr>
              <a:t>)</a:t>
            </a:r>
            <a:endParaRPr lang="ja-JP" altLang="en-US" sz="2200" dirty="0">
              <a:solidFill>
                <a:prstClr val="black"/>
              </a:solidFill>
              <a:latin typeface="IPAゴシック" pitchFamily="49" charset="-128"/>
              <a:ea typeface="IPAゴシック" pitchFamily="49" charset="-128"/>
            </a:endParaRPr>
          </a:p>
        </p:txBody>
      </p:sp>
      <p:pic>
        <p:nvPicPr>
          <p:cNvPr id="9218" name="Picture 2" descr="C:\Users\勇歩\Desktop\新しいフォルダー\image_ranking_zeroskip_10000_5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8800"/>
            <a:ext cx="457200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スライド番号プレースホルダー 6"/>
          <p:cNvSpPr>
            <a:spLocks noGrp="1"/>
          </p:cNvSpPr>
          <p:nvPr>
            <p:ph type="sldNum" sz="quarter" idx="12"/>
          </p:nvPr>
        </p:nvSpPr>
        <p:spPr bwMode="auto">
          <a:xfrm>
            <a:off x="8234063" y="6453188"/>
            <a:ext cx="874441" cy="4048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B4DD223-A1D0-4DE8-AFD0-D99F82140F00}" type="slidenum">
              <a:rPr lang="ja-JP" altLang="en-US" smtClean="0">
                <a:solidFill>
                  <a:schemeClr val="bg1"/>
                </a:solidFill>
                <a:latin typeface="IPAゴシック" pitchFamily="49" charset="-128"/>
                <a:ea typeface="IPAゴシック" pitchFamily="49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66</a:t>
            </a:fld>
            <a:r>
              <a:rPr lang="en-US" altLang="ja-JP" dirty="0" smtClean="0">
                <a:solidFill>
                  <a:schemeClr val="bg1"/>
                </a:solidFill>
                <a:latin typeface="IPAゴシック" pitchFamily="49" charset="-128"/>
                <a:ea typeface="IPAゴシック" pitchFamily="49" charset="-128"/>
              </a:rPr>
              <a:t>/78</a:t>
            </a:r>
            <a:endParaRPr lang="ja-JP" altLang="en-US" dirty="0">
              <a:solidFill>
                <a:schemeClr val="bg1"/>
              </a:solidFill>
              <a:latin typeface="IPAゴシック" pitchFamily="49" charset="-128"/>
              <a:ea typeface="IPAゴシック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35270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正方形/長方形 10"/>
          <p:cNvSpPr/>
          <p:nvPr/>
        </p:nvSpPr>
        <p:spPr>
          <a:xfrm>
            <a:off x="5111552" y="5085184"/>
            <a:ext cx="3816424" cy="769441"/>
          </a:xfrm>
          <a:prstGeom prst="rect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ja-JP" altLang="en-US" sz="2200" dirty="0" smtClean="0">
                <a:solidFill>
                  <a:srgbClr val="000000"/>
                </a:solidFill>
                <a:latin typeface="IPAゴシック" pitchFamily="49" charset="-128"/>
                <a:ea typeface="IPAゴシック" pitchFamily="49" charset="-128"/>
                <a:cs typeface="メイリオ"/>
              </a:rPr>
              <a:t>次数</a:t>
            </a:r>
            <a:r>
              <a:rPr lang="ja-JP" altLang="en-US" sz="2200" dirty="0">
                <a:solidFill>
                  <a:srgbClr val="000000"/>
                </a:solidFill>
                <a:latin typeface="IPAゴシック" pitchFamily="49" charset="-128"/>
                <a:ea typeface="IPAゴシック" pitchFamily="49" charset="-128"/>
                <a:cs typeface="メイリオ"/>
              </a:rPr>
              <a:t>分布</a:t>
            </a:r>
            <a:r>
              <a:rPr lang="ja-JP" altLang="en-US" sz="2200" dirty="0" smtClean="0">
                <a:solidFill>
                  <a:srgbClr val="000000"/>
                </a:solidFill>
                <a:latin typeface="IPAゴシック" pitchFamily="49" charset="-128"/>
                <a:ea typeface="IPAゴシック" pitchFamily="49" charset="-128"/>
                <a:cs typeface="メイリオ"/>
              </a:rPr>
              <a:t>の</a:t>
            </a:r>
            <a:r>
              <a:rPr lang="en-US" altLang="ja-JP" sz="2200" dirty="0" smtClean="0">
                <a:solidFill>
                  <a:srgbClr val="000000"/>
                </a:solidFill>
                <a:latin typeface="IPAゴシック" pitchFamily="49" charset="-128"/>
                <a:ea typeface="IPAゴシック" pitchFamily="49" charset="-128"/>
                <a:cs typeface="メイリオ"/>
              </a:rPr>
              <a:t/>
            </a:r>
            <a:br>
              <a:rPr lang="en-US" altLang="ja-JP" sz="2200" dirty="0" smtClean="0">
                <a:solidFill>
                  <a:srgbClr val="000000"/>
                </a:solidFill>
                <a:latin typeface="IPAゴシック" pitchFamily="49" charset="-128"/>
                <a:ea typeface="IPAゴシック" pitchFamily="49" charset="-128"/>
                <a:cs typeface="メイリオ"/>
              </a:rPr>
            </a:br>
            <a:r>
              <a:rPr lang="ja-JP" altLang="en-US" sz="2200" dirty="0" smtClean="0">
                <a:solidFill>
                  <a:srgbClr val="000000"/>
                </a:solidFill>
                <a:latin typeface="IPAゴシック" pitchFamily="49" charset="-128"/>
                <a:ea typeface="IPAゴシック" pitchFamily="49" charset="-128"/>
                <a:cs typeface="メイリオ"/>
              </a:rPr>
              <a:t>累計分布の両対数</a:t>
            </a:r>
            <a:r>
              <a:rPr lang="ja-JP" altLang="en-US" sz="2200" dirty="0">
                <a:solidFill>
                  <a:prstClr val="black"/>
                </a:solidFill>
                <a:latin typeface="IPA Pゴシック" pitchFamily="50" charset="-128"/>
                <a:ea typeface="IPA Pゴシック" pitchFamily="50" charset="-128"/>
              </a:rPr>
              <a:t>（</a:t>
            </a:r>
            <a:r>
              <a:rPr lang="en-US" altLang="ja-JP" sz="2200" dirty="0" smtClean="0">
                <a:solidFill>
                  <a:prstClr val="black"/>
                </a:solidFill>
                <a:latin typeface="IPA Pゴシック" pitchFamily="50" charset="-128"/>
                <a:ea typeface="IPA Pゴシック" pitchFamily="50" charset="-128"/>
              </a:rPr>
              <a:t>No.30</a:t>
            </a:r>
            <a:r>
              <a:rPr lang="ja-JP" altLang="en-US" sz="2200" dirty="0" smtClean="0">
                <a:solidFill>
                  <a:prstClr val="black"/>
                </a:solidFill>
                <a:latin typeface="IPA Pゴシック" pitchFamily="50" charset="-128"/>
                <a:ea typeface="IPA Pゴシック" pitchFamily="50" charset="-128"/>
              </a:rPr>
              <a:t>０）</a:t>
            </a:r>
            <a:endParaRPr lang="ja-JP" altLang="en-US" sz="2200" dirty="0">
              <a:solidFill>
                <a:prstClr val="black"/>
              </a:solidFill>
              <a:latin typeface="IPAゴシック" pitchFamily="49" charset="-128"/>
              <a:ea typeface="IPAゴシック" pitchFamily="49" charset="-128"/>
            </a:endParaRPr>
          </a:p>
        </p:txBody>
      </p:sp>
      <p:sp>
        <p:nvSpPr>
          <p:cNvPr id="21" name="テキスト ボックス 5"/>
          <p:cNvSpPr txBox="1">
            <a:spLocks noChangeArrowheads="1"/>
          </p:cNvSpPr>
          <p:nvPr/>
        </p:nvSpPr>
        <p:spPr bwMode="auto">
          <a:xfrm>
            <a:off x="468313" y="620713"/>
            <a:ext cx="80645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9pPr>
          </a:lstStyle>
          <a:p>
            <a:pPr marL="0" lvl="1" indent="0"/>
            <a:r>
              <a:rPr lang="en-US" altLang="ja-JP" sz="3200" dirty="0" smtClean="0">
                <a:latin typeface="IPAゴシック" pitchFamily="49" charset="-128"/>
                <a:ea typeface="IPAゴシック" pitchFamily="49" charset="-128"/>
              </a:rPr>
              <a:t>5.</a:t>
            </a:r>
            <a:r>
              <a:rPr lang="ja-JP" altLang="en-US" sz="3200" dirty="0" smtClean="0">
                <a:latin typeface="IPAゴシック" pitchFamily="49" charset="-128"/>
                <a:ea typeface="IPAゴシック" pitchFamily="49" charset="-128"/>
              </a:rPr>
              <a:t>実験結果 </a:t>
            </a:r>
            <a:r>
              <a:rPr lang="en-US" altLang="ja-JP" sz="1700" dirty="0" smtClean="0">
                <a:latin typeface="IPAゴシック" pitchFamily="49" charset="-128"/>
                <a:ea typeface="IPAゴシック" pitchFamily="49" charset="-128"/>
              </a:rPr>
              <a:t>-</a:t>
            </a:r>
            <a:r>
              <a:rPr lang="ja-JP" altLang="en-US" sz="1700" dirty="0" smtClean="0">
                <a:latin typeface="IPAゴシック" pitchFamily="49" charset="-128"/>
                <a:ea typeface="IPAゴシック" pitchFamily="49" charset="-128"/>
              </a:rPr>
              <a:t>③</a:t>
            </a:r>
            <a:r>
              <a:rPr lang="ja-JP" altLang="en-US" sz="1700" dirty="0">
                <a:latin typeface="IPAゴシック" pitchFamily="49" charset="-128"/>
                <a:ea typeface="IPAゴシック" pitchFamily="49" charset="-128"/>
              </a:rPr>
              <a:t>次数分布図を描画し、データの配置を</a:t>
            </a:r>
            <a:r>
              <a:rPr lang="ja-JP" altLang="en-US" sz="1700" dirty="0" smtClean="0">
                <a:latin typeface="IPAゴシック" pitchFamily="49" charset="-128"/>
                <a:ea typeface="IPAゴシック" pitchFamily="49" charset="-128"/>
              </a:rPr>
              <a:t>調査</a:t>
            </a:r>
            <a:r>
              <a:rPr lang="en-US" altLang="ja-JP" sz="1700" dirty="0" smtClean="0">
                <a:latin typeface="IPAゴシック" pitchFamily="49" charset="-128"/>
                <a:ea typeface="IPAゴシック" pitchFamily="49" charset="-128"/>
              </a:rPr>
              <a:t>-</a:t>
            </a:r>
            <a:endParaRPr lang="ja-JP" altLang="en-US" sz="1700" dirty="0">
              <a:latin typeface="IPAゴシック" pitchFamily="49" charset="-128"/>
              <a:ea typeface="IPAゴシック" pitchFamily="49" charset="-128"/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1547663" y="5952766"/>
            <a:ext cx="6336705" cy="430887"/>
          </a:xfrm>
          <a:prstGeom prst="rect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ja-JP" altLang="en-US" sz="2200" dirty="0">
                <a:solidFill>
                  <a:prstClr val="black"/>
                </a:solidFill>
                <a:latin typeface="IPA Pゴシック" pitchFamily="50" charset="-128"/>
                <a:ea typeface="IPA Pゴシック" pitchFamily="50" charset="-128"/>
              </a:rPr>
              <a:t>頂</a:t>
            </a:r>
            <a:r>
              <a:rPr lang="ja-JP" altLang="en-US" sz="2200" dirty="0" smtClean="0">
                <a:solidFill>
                  <a:prstClr val="black"/>
                </a:solidFill>
                <a:latin typeface="IPA Pゴシック" pitchFamily="50" charset="-128"/>
                <a:ea typeface="IPA Pゴシック" pitchFamily="50" charset="-128"/>
              </a:rPr>
              <a:t>点数１０００</a:t>
            </a:r>
            <a:r>
              <a:rPr lang="en-US" altLang="ja-JP" sz="2200" dirty="0" smtClean="0">
                <a:solidFill>
                  <a:prstClr val="black"/>
                </a:solidFill>
                <a:latin typeface="IPA Pゴシック" pitchFamily="50" charset="-128"/>
                <a:ea typeface="IPA Pゴシック" pitchFamily="50" charset="-128"/>
              </a:rPr>
              <a:t>0</a:t>
            </a:r>
            <a:r>
              <a:rPr lang="ja-JP" altLang="en-US" sz="2200" dirty="0" smtClean="0">
                <a:solidFill>
                  <a:prstClr val="black"/>
                </a:solidFill>
                <a:latin typeface="IPA Pゴシック" pitchFamily="50" charset="-128"/>
                <a:ea typeface="IPA Pゴシック" pitchFamily="50" charset="-128"/>
              </a:rPr>
              <a:t>の修正版</a:t>
            </a:r>
            <a:r>
              <a:rPr lang="en-US" altLang="ja-JP" sz="2200" dirty="0" smtClean="0">
                <a:solidFill>
                  <a:prstClr val="black"/>
                </a:solidFill>
                <a:latin typeface="IPA Pゴシック" pitchFamily="50" charset="-128"/>
                <a:ea typeface="IPA Pゴシック" pitchFamily="50" charset="-128"/>
              </a:rPr>
              <a:t>BA</a:t>
            </a:r>
            <a:r>
              <a:rPr lang="ja-JP" altLang="en-US" sz="2200" dirty="0" smtClean="0">
                <a:solidFill>
                  <a:prstClr val="black"/>
                </a:solidFill>
                <a:latin typeface="IPA Pゴシック" pitchFamily="50" charset="-128"/>
                <a:ea typeface="IPA Pゴシック" pitchFamily="50" charset="-128"/>
              </a:rPr>
              <a:t>モデルの次数分布図</a:t>
            </a:r>
            <a:endParaRPr lang="ja-JP" altLang="en-US" sz="2200" dirty="0">
              <a:solidFill>
                <a:prstClr val="black"/>
              </a:solidFill>
              <a:latin typeface="IPAゴシック" pitchFamily="49" charset="-128"/>
              <a:ea typeface="IPAゴシック" pitchFamily="49" charset="-128"/>
            </a:endParaRPr>
          </a:p>
        </p:txBody>
      </p:sp>
      <p:sp>
        <p:nvSpPr>
          <p:cNvPr id="13" name="Rectangle 6"/>
          <p:cNvSpPr>
            <a:spLocks noGrp="1" noChangeArrowheads="1"/>
          </p:cNvSpPr>
          <p:nvPr>
            <p:ph type="ftr" sz="quarter" idx="4294967295"/>
          </p:nvPr>
        </p:nvSpPr>
        <p:spPr>
          <a:xfrm>
            <a:off x="-23307" y="6480720"/>
            <a:ext cx="8651063" cy="260648"/>
          </a:xfrm>
          <a:prstGeom prst="rect">
            <a:avLst/>
          </a:prstGeom>
          <a:ln/>
        </p:spPr>
        <p:txBody>
          <a:bodyPr/>
          <a:lstStyle>
            <a:lvl1pPr algn="l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ja-JP" altLang="en-US" sz="1100" smtClean="0"/>
              <a:t>修正版</a:t>
            </a:r>
            <a:r>
              <a:rPr lang="en-US" altLang="ja-JP" sz="1100" smtClean="0"/>
              <a:t>BA</a:t>
            </a:r>
            <a:r>
              <a:rPr lang="ja-JP" altLang="en-US" sz="1100" smtClean="0"/>
              <a:t>モデルで生成したネットワークのスケールフリー性判定計算実験　　　卒業演習発表会　　　田中勇歩（谷聖一研究室）</a:t>
            </a:r>
            <a:endParaRPr lang="ja-JP" altLang="en-US" sz="1100" dirty="0"/>
          </a:p>
        </p:txBody>
      </p:sp>
      <p:sp>
        <p:nvSpPr>
          <p:cNvPr id="8" name="正方形/長方形 7"/>
          <p:cNvSpPr/>
          <p:nvPr/>
        </p:nvSpPr>
        <p:spPr>
          <a:xfrm>
            <a:off x="468313" y="5085184"/>
            <a:ext cx="3959671" cy="769441"/>
          </a:xfrm>
          <a:prstGeom prst="rect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ja-JP" altLang="en-US" sz="2200" dirty="0" smtClean="0">
                <a:solidFill>
                  <a:srgbClr val="000000"/>
                </a:solidFill>
                <a:latin typeface="IPAゴシック" pitchFamily="49" charset="-128"/>
                <a:ea typeface="IPAゴシック" pitchFamily="49" charset="-128"/>
                <a:cs typeface="メイリオ"/>
              </a:rPr>
              <a:t>次数</a:t>
            </a:r>
            <a:r>
              <a:rPr lang="ja-JP" altLang="en-US" sz="2200" dirty="0">
                <a:solidFill>
                  <a:srgbClr val="000000"/>
                </a:solidFill>
                <a:latin typeface="IPAゴシック" pitchFamily="49" charset="-128"/>
                <a:ea typeface="IPAゴシック" pitchFamily="49" charset="-128"/>
                <a:cs typeface="メイリオ"/>
              </a:rPr>
              <a:t>分布</a:t>
            </a:r>
            <a:r>
              <a:rPr lang="ja-JP" altLang="en-US" sz="2200" dirty="0" smtClean="0">
                <a:solidFill>
                  <a:srgbClr val="000000"/>
                </a:solidFill>
                <a:latin typeface="IPAゴシック" pitchFamily="49" charset="-128"/>
                <a:ea typeface="IPAゴシック" pitchFamily="49" charset="-128"/>
                <a:cs typeface="メイリオ"/>
              </a:rPr>
              <a:t>の</a:t>
            </a:r>
            <a:r>
              <a:rPr lang="en-US" altLang="ja-JP" sz="2200" dirty="0" smtClean="0">
                <a:solidFill>
                  <a:srgbClr val="000000"/>
                </a:solidFill>
                <a:latin typeface="IPAゴシック" pitchFamily="49" charset="-128"/>
                <a:ea typeface="IPAゴシック" pitchFamily="49" charset="-128"/>
                <a:cs typeface="メイリオ"/>
              </a:rPr>
              <a:t/>
            </a:r>
            <a:br>
              <a:rPr lang="en-US" altLang="ja-JP" sz="2200" dirty="0" smtClean="0">
                <a:solidFill>
                  <a:srgbClr val="000000"/>
                </a:solidFill>
                <a:latin typeface="IPAゴシック" pitchFamily="49" charset="-128"/>
                <a:ea typeface="IPAゴシック" pitchFamily="49" charset="-128"/>
                <a:cs typeface="メイリオ"/>
              </a:rPr>
            </a:br>
            <a:r>
              <a:rPr lang="ja-JP" altLang="en-US" sz="2200" dirty="0" smtClean="0">
                <a:solidFill>
                  <a:srgbClr val="000000"/>
                </a:solidFill>
                <a:latin typeface="IPAゴシック" pitchFamily="49" charset="-128"/>
                <a:ea typeface="IPAゴシック" pitchFamily="49" charset="-128"/>
                <a:cs typeface="メイリオ"/>
              </a:rPr>
              <a:t>累計分布の両対数</a:t>
            </a:r>
            <a:r>
              <a:rPr lang="en-US" altLang="ja-JP" sz="2200" dirty="0" smtClean="0">
                <a:solidFill>
                  <a:srgbClr val="000000"/>
                </a:solidFill>
                <a:latin typeface="IPAゴシック" pitchFamily="49" charset="-128"/>
                <a:ea typeface="IPAゴシック" pitchFamily="49" charset="-128"/>
                <a:cs typeface="メイリオ"/>
              </a:rPr>
              <a:t>(</a:t>
            </a:r>
            <a:r>
              <a:rPr lang="en-US" altLang="ja-JP" sz="2200" dirty="0" smtClean="0">
                <a:solidFill>
                  <a:srgbClr val="000000"/>
                </a:solidFill>
                <a:latin typeface="IPA Pゴシック" pitchFamily="50" charset="-128"/>
                <a:ea typeface="IPA Pゴシック" pitchFamily="50" charset="-128"/>
                <a:cs typeface="メイリオ"/>
              </a:rPr>
              <a:t>No.200</a:t>
            </a:r>
            <a:r>
              <a:rPr lang="en-US" altLang="ja-JP" sz="2200" dirty="0" smtClean="0">
                <a:solidFill>
                  <a:srgbClr val="000000"/>
                </a:solidFill>
                <a:latin typeface="IPAゴシック" pitchFamily="49" charset="-128"/>
                <a:ea typeface="IPAゴシック" pitchFamily="49" charset="-128"/>
                <a:cs typeface="メイリオ"/>
              </a:rPr>
              <a:t>)</a:t>
            </a:r>
            <a:endParaRPr lang="ja-JP" altLang="en-US" sz="2200" dirty="0">
              <a:solidFill>
                <a:prstClr val="black"/>
              </a:solidFill>
              <a:latin typeface="IPAゴシック" pitchFamily="49" charset="-128"/>
              <a:ea typeface="IPAゴシック" pitchFamily="49" charset="-128"/>
            </a:endParaRPr>
          </a:p>
        </p:txBody>
      </p:sp>
      <p:pic>
        <p:nvPicPr>
          <p:cNvPr id="10242" name="Picture 2" descr="C:\Users\勇歩\Desktop\新しいフォルダー\image_ranking_zeroskip_10000_20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8800"/>
            <a:ext cx="457200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Users\勇歩\Desktop\新しいフォルダー\image_ranking_zeroskip_10000_30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828800"/>
            <a:ext cx="457200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スライド番号プレースホルダー 6"/>
          <p:cNvSpPr>
            <a:spLocks noGrp="1"/>
          </p:cNvSpPr>
          <p:nvPr>
            <p:ph type="sldNum" sz="quarter" idx="12"/>
          </p:nvPr>
        </p:nvSpPr>
        <p:spPr bwMode="auto">
          <a:xfrm>
            <a:off x="8234063" y="6453188"/>
            <a:ext cx="874441" cy="4048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B4DD223-A1D0-4DE8-AFD0-D99F82140F00}" type="slidenum">
              <a:rPr lang="ja-JP" altLang="en-US" smtClean="0">
                <a:solidFill>
                  <a:schemeClr val="bg1"/>
                </a:solidFill>
                <a:latin typeface="IPAゴシック" pitchFamily="49" charset="-128"/>
                <a:ea typeface="IPAゴシック" pitchFamily="49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67</a:t>
            </a:fld>
            <a:r>
              <a:rPr lang="en-US" altLang="ja-JP" dirty="0" smtClean="0">
                <a:solidFill>
                  <a:schemeClr val="bg1"/>
                </a:solidFill>
                <a:latin typeface="IPAゴシック" pitchFamily="49" charset="-128"/>
                <a:ea typeface="IPAゴシック" pitchFamily="49" charset="-128"/>
              </a:rPr>
              <a:t>/78</a:t>
            </a:r>
            <a:endParaRPr lang="ja-JP" altLang="en-US" dirty="0">
              <a:solidFill>
                <a:schemeClr val="bg1"/>
              </a:solidFill>
              <a:latin typeface="IPAゴシック" pitchFamily="49" charset="-128"/>
              <a:ea typeface="IPAゴシック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77010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5" name="Picture 5" descr="D:\クラウド\Dropbox\My university\graduation thesis\view\image_ranking_zeroskip_100000_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8800"/>
            <a:ext cx="457200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テキスト ボックス 5"/>
          <p:cNvSpPr txBox="1">
            <a:spLocks noChangeArrowheads="1"/>
          </p:cNvSpPr>
          <p:nvPr/>
        </p:nvSpPr>
        <p:spPr bwMode="auto">
          <a:xfrm>
            <a:off x="468313" y="620713"/>
            <a:ext cx="80645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9pPr>
          </a:lstStyle>
          <a:p>
            <a:pPr marL="0" lvl="1" indent="0"/>
            <a:r>
              <a:rPr lang="en-US" altLang="ja-JP" sz="3200" dirty="0" smtClean="0">
                <a:latin typeface="IPAゴシック" pitchFamily="49" charset="-128"/>
                <a:ea typeface="IPAゴシック" pitchFamily="49" charset="-128"/>
              </a:rPr>
              <a:t>5.</a:t>
            </a:r>
            <a:r>
              <a:rPr lang="ja-JP" altLang="en-US" sz="3200" dirty="0" smtClean="0">
                <a:latin typeface="IPAゴシック" pitchFamily="49" charset="-128"/>
                <a:ea typeface="IPAゴシック" pitchFamily="49" charset="-128"/>
              </a:rPr>
              <a:t>実験結果 </a:t>
            </a:r>
            <a:r>
              <a:rPr lang="en-US" altLang="ja-JP" sz="1700" dirty="0" smtClean="0">
                <a:latin typeface="IPAゴシック" pitchFamily="49" charset="-128"/>
                <a:ea typeface="IPAゴシック" pitchFamily="49" charset="-128"/>
              </a:rPr>
              <a:t>-</a:t>
            </a:r>
            <a:r>
              <a:rPr lang="ja-JP" altLang="en-US" sz="1700" dirty="0" smtClean="0">
                <a:latin typeface="IPAゴシック" pitchFamily="49" charset="-128"/>
                <a:ea typeface="IPAゴシック" pitchFamily="49" charset="-128"/>
              </a:rPr>
              <a:t>③</a:t>
            </a:r>
            <a:r>
              <a:rPr lang="ja-JP" altLang="en-US" sz="1700" dirty="0">
                <a:latin typeface="IPAゴシック" pitchFamily="49" charset="-128"/>
                <a:ea typeface="IPAゴシック" pitchFamily="49" charset="-128"/>
              </a:rPr>
              <a:t>次数分布図を描画し、データの配置を</a:t>
            </a:r>
            <a:r>
              <a:rPr lang="ja-JP" altLang="en-US" sz="1700" dirty="0" smtClean="0">
                <a:latin typeface="IPAゴシック" pitchFamily="49" charset="-128"/>
                <a:ea typeface="IPAゴシック" pitchFamily="49" charset="-128"/>
              </a:rPr>
              <a:t>調査</a:t>
            </a:r>
            <a:r>
              <a:rPr lang="en-US" altLang="ja-JP" sz="1700" dirty="0" smtClean="0">
                <a:latin typeface="IPAゴシック" pitchFamily="49" charset="-128"/>
                <a:ea typeface="IPAゴシック" pitchFamily="49" charset="-128"/>
              </a:rPr>
              <a:t>-</a:t>
            </a:r>
            <a:endParaRPr lang="ja-JP" altLang="en-US" sz="1700" dirty="0">
              <a:latin typeface="IPAゴシック" pitchFamily="49" charset="-128"/>
              <a:ea typeface="IPAゴシック" pitchFamily="49" charset="-128"/>
            </a:endParaRPr>
          </a:p>
        </p:txBody>
      </p:sp>
      <p:pic>
        <p:nvPicPr>
          <p:cNvPr id="11" name="Picture 3" descr="D:\クラウド\Dropbox\My university\graduation thesis\view\image_ranking_zeroskip_100000_1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828800"/>
            <a:ext cx="457200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正方形/長方形 13"/>
          <p:cNvSpPr/>
          <p:nvPr/>
        </p:nvSpPr>
        <p:spPr>
          <a:xfrm>
            <a:off x="1547663" y="5952766"/>
            <a:ext cx="6336705" cy="430887"/>
          </a:xfrm>
          <a:prstGeom prst="rect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ja-JP" altLang="en-US" sz="2200" dirty="0">
                <a:solidFill>
                  <a:prstClr val="black"/>
                </a:solidFill>
                <a:latin typeface="IPA Pゴシック" pitchFamily="50" charset="-128"/>
                <a:ea typeface="IPA Pゴシック" pitchFamily="50" charset="-128"/>
              </a:rPr>
              <a:t>頂</a:t>
            </a:r>
            <a:r>
              <a:rPr lang="ja-JP" altLang="en-US" sz="2200" dirty="0" smtClean="0">
                <a:solidFill>
                  <a:prstClr val="black"/>
                </a:solidFill>
                <a:latin typeface="IPA Pゴシック" pitchFamily="50" charset="-128"/>
                <a:ea typeface="IPA Pゴシック" pitchFamily="50" charset="-128"/>
              </a:rPr>
              <a:t>点数１０００</a:t>
            </a:r>
            <a:r>
              <a:rPr lang="en-US" altLang="ja-JP" sz="2200" dirty="0" smtClean="0">
                <a:solidFill>
                  <a:prstClr val="black"/>
                </a:solidFill>
                <a:latin typeface="IPA Pゴシック" pitchFamily="50" charset="-128"/>
                <a:ea typeface="IPA Pゴシック" pitchFamily="50" charset="-128"/>
              </a:rPr>
              <a:t>00</a:t>
            </a:r>
            <a:r>
              <a:rPr lang="ja-JP" altLang="en-US" sz="2200" dirty="0" smtClean="0">
                <a:solidFill>
                  <a:prstClr val="black"/>
                </a:solidFill>
                <a:latin typeface="IPA Pゴシック" pitchFamily="50" charset="-128"/>
                <a:ea typeface="IPA Pゴシック" pitchFamily="50" charset="-128"/>
              </a:rPr>
              <a:t>の修正版</a:t>
            </a:r>
            <a:r>
              <a:rPr lang="en-US" altLang="ja-JP" sz="2200" dirty="0" smtClean="0">
                <a:solidFill>
                  <a:prstClr val="black"/>
                </a:solidFill>
                <a:latin typeface="IPA Pゴシック" pitchFamily="50" charset="-128"/>
                <a:ea typeface="IPA Pゴシック" pitchFamily="50" charset="-128"/>
              </a:rPr>
              <a:t>BA</a:t>
            </a:r>
            <a:r>
              <a:rPr lang="ja-JP" altLang="en-US" sz="2200" dirty="0" smtClean="0">
                <a:solidFill>
                  <a:prstClr val="black"/>
                </a:solidFill>
                <a:latin typeface="IPA Pゴシック" pitchFamily="50" charset="-128"/>
                <a:ea typeface="IPA Pゴシック" pitchFamily="50" charset="-128"/>
              </a:rPr>
              <a:t>モデルの次数分布図</a:t>
            </a:r>
            <a:endParaRPr lang="ja-JP" altLang="en-US" sz="2200" dirty="0">
              <a:solidFill>
                <a:prstClr val="black"/>
              </a:solidFill>
              <a:latin typeface="IPAゴシック" pitchFamily="49" charset="-128"/>
              <a:ea typeface="IPAゴシック" pitchFamily="49" charset="-128"/>
            </a:endParaRPr>
          </a:p>
        </p:txBody>
      </p:sp>
      <p:sp>
        <p:nvSpPr>
          <p:cNvPr id="16" name="正方形/長方形 15"/>
          <p:cNvSpPr/>
          <p:nvPr/>
        </p:nvSpPr>
        <p:spPr>
          <a:xfrm>
            <a:off x="468313" y="5085184"/>
            <a:ext cx="3959671" cy="769441"/>
          </a:xfrm>
          <a:prstGeom prst="rect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ja-JP" altLang="en-US" sz="2200" dirty="0" smtClean="0">
                <a:solidFill>
                  <a:srgbClr val="000000"/>
                </a:solidFill>
                <a:latin typeface="IPAゴシック" pitchFamily="49" charset="-128"/>
                <a:ea typeface="IPAゴシック" pitchFamily="49" charset="-128"/>
                <a:cs typeface="メイリオ"/>
              </a:rPr>
              <a:t>次数</a:t>
            </a:r>
            <a:r>
              <a:rPr lang="ja-JP" altLang="en-US" sz="2200" dirty="0">
                <a:solidFill>
                  <a:srgbClr val="000000"/>
                </a:solidFill>
                <a:latin typeface="IPAゴシック" pitchFamily="49" charset="-128"/>
                <a:ea typeface="IPAゴシック" pitchFamily="49" charset="-128"/>
                <a:cs typeface="メイリオ"/>
              </a:rPr>
              <a:t>分布</a:t>
            </a:r>
            <a:r>
              <a:rPr lang="ja-JP" altLang="en-US" sz="2200" dirty="0" smtClean="0">
                <a:solidFill>
                  <a:srgbClr val="000000"/>
                </a:solidFill>
                <a:latin typeface="IPAゴシック" pitchFamily="49" charset="-128"/>
                <a:ea typeface="IPAゴシック" pitchFamily="49" charset="-128"/>
                <a:cs typeface="メイリオ"/>
              </a:rPr>
              <a:t>の</a:t>
            </a:r>
            <a:r>
              <a:rPr lang="en-US" altLang="ja-JP" sz="2200" dirty="0" smtClean="0">
                <a:solidFill>
                  <a:srgbClr val="000000"/>
                </a:solidFill>
                <a:latin typeface="IPAゴシック" pitchFamily="49" charset="-128"/>
                <a:ea typeface="IPAゴシック" pitchFamily="49" charset="-128"/>
                <a:cs typeface="メイリオ"/>
              </a:rPr>
              <a:t/>
            </a:r>
            <a:br>
              <a:rPr lang="en-US" altLang="ja-JP" sz="2200" dirty="0" smtClean="0">
                <a:solidFill>
                  <a:srgbClr val="000000"/>
                </a:solidFill>
                <a:latin typeface="IPAゴシック" pitchFamily="49" charset="-128"/>
                <a:ea typeface="IPAゴシック" pitchFamily="49" charset="-128"/>
                <a:cs typeface="メイリオ"/>
              </a:rPr>
            </a:br>
            <a:r>
              <a:rPr lang="ja-JP" altLang="en-US" sz="2200" dirty="0" smtClean="0">
                <a:solidFill>
                  <a:srgbClr val="000000"/>
                </a:solidFill>
                <a:latin typeface="IPAゴシック" pitchFamily="49" charset="-128"/>
                <a:ea typeface="IPAゴシック" pitchFamily="49" charset="-128"/>
                <a:cs typeface="メイリオ"/>
              </a:rPr>
              <a:t>累計分布の両対数</a:t>
            </a:r>
            <a:r>
              <a:rPr lang="en-US" altLang="ja-JP" sz="2200" dirty="0" smtClean="0">
                <a:solidFill>
                  <a:srgbClr val="000000"/>
                </a:solidFill>
                <a:latin typeface="IPAゴシック" pitchFamily="49" charset="-128"/>
                <a:ea typeface="IPAゴシック" pitchFamily="49" charset="-128"/>
                <a:cs typeface="メイリオ"/>
              </a:rPr>
              <a:t>(</a:t>
            </a:r>
            <a:r>
              <a:rPr lang="en-US" altLang="ja-JP" sz="2200" dirty="0" smtClean="0">
                <a:solidFill>
                  <a:srgbClr val="000000"/>
                </a:solidFill>
                <a:latin typeface="IPA Pゴシック" pitchFamily="50" charset="-128"/>
                <a:ea typeface="IPA Pゴシック" pitchFamily="50" charset="-128"/>
                <a:cs typeface="メイリオ"/>
              </a:rPr>
              <a:t>No.1</a:t>
            </a:r>
            <a:r>
              <a:rPr lang="en-US" altLang="ja-JP" sz="2200" dirty="0" smtClean="0">
                <a:solidFill>
                  <a:srgbClr val="000000"/>
                </a:solidFill>
                <a:latin typeface="IPAゴシック" pitchFamily="49" charset="-128"/>
                <a:ea typeface="IPAゴシック" pitchFamily="49" charset="-128"/>
                <a:cs typeface="メイリオ"/>
              </a:rPr>
              <a:t>)</a:t>
            </a:r>
            <a:endParaRPr lang="ja-JP" altLang="en-US" sz="2200" dirty="0">
              <a:solidFill>
                <a:prstClr val="black"/>
              </a:solidFill>
              <a:latin typeface="IPAゴシック" pitchFamily="49" charset="-128"/>
              <a:ea typeface="IPAゴシック" pitchFamily="49" charset="-128"/>
            </a:endParaRPr>
          </a:p>
        </p:txBody>
      </p:sp>
      <p:sp>
        <p:nvSpPr>
          <p:cNvPr id="18" name="正方形/長方形 17"/>
          <p:cNvSpPr/>
          <p:nvPr/>
        </p:nvSpPr>
        <p:spPr>
          <a:xfrm>
            <a:off x="5076056" y="5085184"/>
            <a:ext cx="3888432" cy="769441"/>
          </a:xfrm>
          <a:prstGeom prst="rect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ja-JP" altLang="en-US" sz="2200" dirty="0" smtClean="0">
                <a:solidFill>
                  <a:srgbClr val="000000"/>
                </a:solidFill>
                <a:latin typeface="IPAゴシック" pitchFamily="49" charset="-128"/>
                <a:ea typeface="IPAゴシック" pitchFamily="49" charset="-128"/>
                <a:cs typeface="メイリオ"/>
              </a:rPr>
              <a:t>次数</a:t>
            </a:r>
            <a:r>
              <a:rPr lang="ja-JP" altLang="en-US" sz="2200" dirty="0">
                <a:solidFill>
                  <a:srgbClr val="000000"/>
                </a:solidFill>
                <a:latin typeface="IPAゴシック" pitchFamily="49" charset="-128"/>
                <a:ea typeface="IPAゴシック" pitchFamily="49" charset="-128"/>
                <a:cs typeface="メイリオ"/>
              </a:rPr>
              <a:t>分布</a:t>
            </a:r>
            <a:r>
              <a:rPr lang="ja-JP" altLang="en-US" sz="2200" dirty="0" smtClean="0">
                <a:solidFill>
                  <a:srgbClr val="000000"/>
                </a:solidFill>
                <a:latin typeface="IPAゴシック" pitchFamily="49" charset="-128"/>
                <a:ea typeface="IPAゴシック" pitchFamily="49" charset="-128"/>
                <a:cs typeface="メイリオ"/>
              </a:rPr>
              <a:t>の</a:t>
            </a:r>
            <a:r>
              <a:rPr lang="en-US" altLang="ja-JP" sz="2200" dirty="0" smtClean="0">
                <a:solidFill>
                  <a:srgbClr val="000000"/>
                </a:solidFill>
                <a:latin typeface="IPAゴシック" pitchFamily="49" charset="-128"/>
                <a:ea typeface="IPAゴシック" pitchFamily="49" charset="-128"/>
                <a:cs typeface="メイリオ"/>
              </a:rPr>
              <a:t/>
            </a:r>
            <a:br>
              <a:rPr lang="en-US" altLang="ja-JP" sz="2200" dirty="0" smtClean="0">
                <a:solidFill>
                  <a:srgbClr val="000000"/>
                </a:solidFill>
                <a:latin typeface="IPAゴシック" pitchFamily="49" charset="-128"/>
                <a:ea typeface="IPAゴシック" pitchFamily="49" charset="-128"/>
                <a:cs typeface="メイリオ"/>
              </a:rPr>
            </a:br>
            <a:r>
              <a:rPr lang="ja-JP" altLang="en-US" sz="2200" dirty="0" smtClean="0">
                <a:solidFill>
                  <a:srgbClr val="000000"/>
                </a:solidFill>
                <a:latin typeface="IPAゴシック" pitchFamily="49" charset="-128"/>
                <a:ea typeface="IPAゴシック" pitchFamily="49" charset="-128"/>
                <a:cs typeface="メイリオ"/>
              </a:rPr>
              <a:t>累計分布の両対数</a:t>
            </a:r>
            <a:r>
              <a:rPr lang="en-US" altLang="ja-JP" sz="2200" dirty="0">
                <a:solidFill>
                  <a:srgbClr val="000000"/>
                </a:solidFill>
                <a:latin typeface="IPAゴシック" pitchFamily="49" charset="-128"/>
                <a:ea typeface="IPAゴシック" pitchFamily="49" charset="-128"/>
              </a:rPr>
              <a:t>(</a:t>
            </a:r>
            <a:r>
              <a:rPr lang="en-US" altLang="ja-JP" sz="2200" dirty="0" smtClean="0">
                <a:solidFill>
                  <a:srgbClr val="000000"/>
                </a:solidFill>
                <a:latin typeface="IPA Pゴシック" pitchFamily="50" charset="-128"/>
                <a:ea typeface="IPA Pゴシック" pitchFamily="50" charset="-128"/>
              </a:rPr>
              <a:t>No.10</a:t>
            </a:r>
            <a:r>
              <a:rPr lang="en-US" altLang="ja-JP" sz="2200" dirty="0" smtClean="0">
                <a:solidFill>
                  <a:srgbClr val="000000"/>
                </a:solidFill>
                <a:latin typeface="IPAゴシック" pitchFamily="49" charset="-128"/>
                <a:ea typeface="IPAゴシック" pitchFamily="49" charset="-128"/>
              </a:rPr>
              <a:t>)</a:t>
            </a:r>
            <a:endParaRPr lang="ja-JP" altLang="en-US" sz="2200" dirty="0">
              <a:solidFill>
                <a:prstClr val="black"/>
              </a:solidFill>
              <a:latin typeface="IPAゴシック" pitchFamily="49" charset="-128"/>
              <a:ea typeface="IPAゴシック" pitchFamily="49" charset="-128"/>
            </a:endParaRPr>
          </a:p>
        </p:txBody>
      </p:sp>
      <p:sp>
        <p:nvSpPr>
          <p:cNvPr id="19" name="Rectangle 6"/>
          <p:cNvSpPr>
            <a:spLocks noGrp="1" noChangeArrowheads="1"/>
          </p:cNvSpPr>
          <p:nvPr>
            <p:ph type="ftr" sz="quarter" idx="4294967295"/>
          </p:nvPr>
        </p:nvSpPr>
        <p:spPr>
          <a:xfrm>
            <a:off x="-23307" y="6480720"/>
            <a:ext cx="8651063" cy="260648"/>
          </a:xfrm>
          <a:prstGeom prst="rect">
            <a:avLst/>
          </a:prstGeom>
          <a:ln/>
        </p:spPr>
        <p:txBody>
          <a:bodyPr/>
          <a:lstStyle>
            <a:lvl1pPr algn="l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ja-JP" altLang="en-US" sz="1100" smtClean="0"/>
              <a:t>修正版</a:t>
            </a:r>
            <a:r>
              <a:rPr lang="en-US" altLang="ja-JP" sz="1100" smtClean="0"/>
              <a:t>BA</a:t>
            </a:r>
            <a:r>
              <a:rPr lang="ja-JP" altLang="en-US" sz="1100" smtClean="0"/>
              <a:t>モデルで生成したネットワークのスケールフリー性判定計算実験　　　卒業演習発表会　　　田中勇歩（谷聖一研究室）</a:t>
            </a:r>
            <a:endParaRPr lang="ja-JP" altLang="en-US" sz="1100" dirty="0"/>
          </a:p>
        </p:txBody>
      </p:sp>
      <p:sp>
        <p:nvSpPr>
          <p:cNvPr id="10" name="スライド番号プレースホルダー 6"/>
          <p:cNvSpPr>
            <a:spLocks noGrp="1"/>
          </p:cNvSpPr>
          <p:nvPr>
            <p:ph type="sldNum" sz="quarter" idx="12"/>
          </p:nvPr>
        </p:nvSpPr>
        <p:spPr bwMode="auto">
          <a:xfrm>
            <a:off x="8234063" y="6453188"/>
            <a:ext cx="874441" cy="4048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B4DD223-A1D0-4DE8-AFD0-D99F82140F00}" type="slidenum">
              <a:rPr lang="ja-JP" altLang="en-US" smtClean="0">
                <a:solidFill>
                  <a:schemeClr val="bg1"/>
                </a:solidFill>
                <a:latin typeface="IPAゴシック" pitchFamily="49" charset="-128"/>
                <a:ea typeface="IPAゴシック" pitchFamily="49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68</a:t>
            </a:fld>
            <a:r>
              <a:rPr lang="en-US" altLang="ja-JP" dirty="0" smtClean="0">
                <a:solidFill>
                  <a:schemeClr val="bg1"/>
                </a:solidFill>
                <a:latin typeface="IPAゴシック" pitchFamily="49" charset="-128"/>
                <a:ea typeface="IPAゴシック" pitchFamily="49" charset="-128"/>
              </a:rPr>
              <a:t>/78</a:t>
            </a:r>
            <a:endParaRPr lang="ja-JP" altLang="en-US" dirty="0">
              <a:solidFill>
                <a:schemeClr val="bg1"/>
              </a:solidFill>
              <a:latin typeface="IPAゴシック" pitchFamily="49" charset="-128"/>
              <a:ea typeface="IPAゴシック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35270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 descr="D:\クラウド\Dropbox\My university\graduation thesis\view\image_ranking_zeroskip_100000_10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828800"/>
            <a:ext cx="457200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テキスト ボックス 5"/>
          <p:cNvSpPr txBox="1">
            <a:spLocks noChangeArrowheads="1"/>
          </p:cNvSpPr>
          <p:nvPr/>
        </p:nvSpPr>
        <p:spPr bwMode="auto">
          <a:xfrm>
            <a:off x="468313" y="620713"/>
            <a:ext cx="80645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9pPr>
          </a:lstStyle>
          <a:p>
            <a:pPr marL="0" lvl="1" indent="0"/>
            <a:r>
              <a:rPr lang="en-US" altLang="ja-JP" sz="3200" dirty="0" smtClean="0">
                <a:latin typeface="IPAゴシック" pitchFamily="49" charset="-128"/>
                <a:ea typeface="IPAゴシック" pitchFamily="49" charset="-128"/>
              </a:rPr>
              <a:t>5.</a:t>
            </a:r>
            <a:r>
              <a:rPr lang="ja-JP" altLang="en-US" sz="3200" dirty="0" smtClean="0">
                <a:latin typeface="IPAゴシック" pitchFamily="49" charset="-128"/>
                <a:ea typeface="IPAゴシック" pitchFamily="49" charset="-128"/>
              </a:rPr>
              <a:t>実験結果 </a:t>
            </a:r>
            <a:r>
              <a:rPr lang="en-US" altLang="ja-JP" sz="1700" dirty="0" smtClean="0">
                <a:latin typeface="IPAゴシック" pitchFamily="49" charset="-128"/>
                <a:ea typeface="IPAゴシック" pitchFamily="49" charset="-128"/>
              </a:rPr>
              <a:t>-</a:t>
            </a:r>
            <a:r>
              <a:rPr lang="ja-JP" altLang="en-US" sz="1700" dirty="0" smtClean="0">
                <a:latin typeface="IPAゴシック" pitchFamily="49" charset="-128"/>
                <a:ea typeface="IPAゴシック" pitchFamily="49" charset="-128"/>
              </a:rPr>
              <a:t>③</a:t>
            </a:r>
            <a:r>
              <a:rPr lang="ja-JP" altLang="en-US" sz="1700" dirty="0">
                <a:latin typeface="IPAゴシック" pitchFamily="49" charset="-128"/>
                <a:ea typeface="IPAゴシック" pitchFamily="49" charset="-128"/>
              </a:rPr>
              <a:t>次数分布図を描画し、データの配置を</a:t>
            </a:r>
            <a:r>
              <a:rPr lang="ja-JP" altLang="en-US" sz="1700" dirty="0" smtClean="0">
                <a:latin typeface="IPAゴシック" pitchFamily="49" charset="-128"/>
                <a:ea typeface="IPAゴシック" pitchFamily="49" charset="-128"/>
              </a:rPr>
              <a:t>調査</a:t>
            </a:r>
            <a:r>
              <a:rPr lang="en-US" altLang="ja-JP" sz="1700" dirty="0" smtClean="0">
                <a:latin typeface="IPAゴシック" pitchFamily="49" charset="-128"/>
                <a:ea typeface="IPAゴシック" pitchFamily="49" charset="-128"/>
              </a:rPr>
              <a:t>-</a:t>
            </a:r>
            <a:endParaRPr lang="ja-JP" altLang="en-US" sz="1700" dirty="0">
              <a:latin typeface="IPAゴシック" pitchFamily="49" charset="-128"/>
              <a:ea typeface="IPAゴシック" pitchFamily="49" charset="-128"/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1547663" y="5952766"/>
            <a:ext cx="6336705" cy="430887"/>
          </a:xfrm>
          <a:prstGeom prst="rect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ja-JP" altLang="en-US" sz="2200" dirty="0">
                <a:solidFill>
                  <a:prstClr val="black"/>
                </a:solidFill>
                <a:latin typeface="IPA Pゴシック" pitchFamily="50" charset="-128"/>
                <a:ea typeface="IPA Pゴシック" pitchFamily="50" charset="-128"/>
              </a:rPr>
              <a:t>頂</a:t>
            </a:r>
            <a:r>
              <a:rPr lang="ja-JP" altLang="en-US" sz="2200" dirty="0" smtClean="0">
                <a:solidFill>
                  <a:prstClr val="black"/>
                </a:solidFill>
                <a:latin typeface="IPA Pゴシック" pitchFamily="50" charset="-128"/>
                <a:ea typeface="IPA Pゴシック" pitchFamily="50" charset="-128"/>
              </a:rPr>
              <a:t>点数１０００</a:t>
            </a:r>
            <a:r>
              <a:rPr lang="en-US" altLang="ja-JP" sz="2200" dirty="0" smtClean="0">
                <a:solidFill>
                  <a:prstClr val="black"/>
                </a:solidFill>
                <a:latin typeface="IPA Pゴシック" pitchFamily="50" charset="-128"/>
                <a:ea typeface="IPA Pゴシック" pitchFamily="50" charset="-128"/>
              </a:rPr>
              <a:t>00</a:t>
            </a:r>
            <a:r>
              <a:rPr lang="ja-JP" altLang="en-US" sz="2200" dirty="0" smtClean="0">
                <a:solidFill>
                  <a:prstClr val="black"/>
                </a:solidFill>
                <a:latin typeface="IPA Pゴシック" pitchFamily="50" charset="-128"/>
                <a:ea typeface="IPA Pゴシック" pitchFamily="50" charset="-128"/>
              </a:rPr>
              <a:t>の修正版</a:t>
            </a:r>
            <a:r>
              <a:rPr lang="en-US" altLang="ja-JP" sz="2200" dirty="0" smtClean="0">
                <a:solidFill>
                  <a:prstClr val="black"/>
                </a:solidFill>
                <a:latin typeface="IPA Pゴシック" pitchFamily="50" charset="-128"/>
                <a:ea typeface="IPA Pゴシック" pitchFamily="50" charset="-128"/>
              </a:rPr>
              <a:t>BA</a:t>
            </a:r>
            <a:r>
              <a:rPr lang="ja-JP" altLang="en-US" sz="2200" dirty="0" smtClean="0">
                <a:solidFill>
                  <a:prstClr val="black"/>
                </a:solidFill>
                <a:latin typeface="IPA Pゴシック" pitchFamily="50" charset="-128"/>
                <a:ea typeface="IPA Pゴシック" pitchFamily="50" charset="-128"/>
              </a:rPr>
              <a:t>モデルの次数分布図</a:t>
            </a:r>
            <a:endParaRPr lang="ja-JP" altLang="en-US" sz="2200" dirty="0">
              <a:solidFill>
                <a:prstClr val="black"/>
              </a:solidFill>
              <a:latin typeface="IPAゴシック" pitchFamily="49" charset="-128"/>
              <a:ea typeface="IPAゴシック" pitchFamily="49" charset="-128"/>
            </a:endParaRPr>
          </a:p>
        </p:txBody>
      </p:sp>
      <p:sp>
        <p:nvSpPr>
          <p:cNvPr id="13" name="正方形/長方形 12"/>
          <p:cNvSpPr/>
          <p:nvPr/>
        </p:nvSpPr>
        <p:spPr>
          <a:xfrm>
            <a:off x="5076056" y="5085184"/>
            <a:ext cx="3816424" cy="769441"/>
          </a:xfrm>
          <a:prstGeom prst="rect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ja-JP" altLang="en-US" sz="2200" dirty="0" smtClean="0">
                <a:solidFill>
                  <a:srgbClr val="000000"/>
                </a:solidFill>
                <a:latin typeface="IPAゴシック" pitchFamily="49" charset="-128"/>
                <a:ea typeface="IPAゴシック" pitchFamily="49" charset="-128"/>
                <a:cs typeface="メイリオ"/>
              </a:rPr>
              <a:t>次数</a:t>
            </a:r>
            <a:r>
              <a:rPr lang="ja-JP" altLang="en-US" sz="2200" dirty="0">
                <a:solidFill>
                  <a:srgbClr val="000000"/>
                </a:solidFill>
                <a:latin typeface="IPAゴシック" pitchFamily="49" charset="-128"/>
                <a:ea typeface="IPAゴシック" pitchFamily="49" charset="-128"/>
                <a:cs typeface="メイリオ"/>
              </a:rPr>
              <a:t>分布</a:t>
            </a:r>
            <a:r>
              <a:rPr lang="ja-JP" altLang="en-US" sz="2200" dirty="0" smtClean="0">
                <a:solidFill>
                  <a:srgbClr val="000000"/>
                </a:solidFill>
                <a:latin typeface="IPAゴシック" pitchFamily="49" charset="-128"/>
                <a:ea typeface="IPAゴシック" pitchFamily="49" charset="-128"/>
                <a:cs typeface="メイリオ"/>
              </a:rPr>
              <a:t>の</a:t>
            </a:r>
            <a:r>
              <a:rPr lang="en-US" altLang="ja-JP" sz="2200" dirty="0" smtClean="0">
                <a:solidFill>
                  <a:srgbClr val="000000"/>
                </a:solidFill>
                <a:latin typeface="IPAゴシック" pitchFamily="49" charset="-128"/>
                <a:ea typeface="IPAゴシック" pitchFamily="49" charset="-128"/>
                <a:cs typeface="メイリオ"/>
              </a:rPr>
              <a:t/>
            </a:r>
            <a:br>
              <a:rPr lang="en-US" altLang="ja-JP" sz="2200" dirty="0" smtClean="0">
                <a:solidFill>
                  <a:srgbClr val="000000"/>
                </a:solidFill>
                <a:latin typeface="IPAゴシック" pitchFamily="49" charset="-128"/>
                <a:ea typeface="IPAゴシック" pitchFamily="49" charset="-128"/>
                <a:cs typeface="メイリオ"/>
              </a:rPr>
            </a:br>
            <a:r>
              <a:rPr lang="ja-JP" altLang="en-US" sz="2200" dirty="0" smtClean="0">
                <a:solidFill>
                  <a:srgbClr val="000000"/>
                </a:solidFill>
                <a:latin typeface="IPAゴシック" pitchFamily="49" charset="-128"/>
                <a:ea typeface="IPAゴシック" pitchFamily="49" charset="-128"/>
                <a:cs typeface="メイリオ"/>
              </a:rPr>
              <a:t>累計分布の両対数</a:t>
            </a:r>
            <a:r>
              <a:rPr lang="ja-JP" altLang="en-US" sz="2200" dirty="0">
                <a:solidFill>
                  <a:prstClr val="black"/>
                </a:solidFill>
                <a:latin typeface="IPA Pゴシック" pitchFamily="50" charset="-128"/>
                <a:ea typeface="IPA Pゴシック" pitchFamily="50" charset="-128"/>
              </a:rPr>
              <a:t>（</a:t>
            </a:r>
            <a:r>
              <a:rPr lang="en-US" altLang="ja-JP" sz="2200" dirty="0">
                <a:solidFill>
                  <a:prstClr val="black"/>
                </a:solidFill>
                <a:latin typeface="IPA Pゴシック" pitchFamily="50" charset="-128"/>
                <a:ea typeface="IPA Pゴシック" pitchFamily="50" charset="-128"/>
              </a:rPr>
              <a:t>No.1</a:t>
            </a:r>
            <a:r>
              <a:rPr lang="ja-JP" altLang="en-US" sz="2200" dirty="0">
                <a:solidFill>
                  <a:prstClr val="black"/>
                </a:solidFill>
                <a:latin typeface="IPA Pゴシック" pitchFamily="50" charset="-128"/>
                <a:ea typeface="IPA Pゴシック" pitchFamily="50" charset="-128"/>
              </a:rPr>
              <a:t>００</a:t>
            </a:r>
            <a:r>
              <a:rPr lang="ja-JP" altLang="en-US" sz="2200" dirty="0" smtClean="0">
                <a:solidFill>
                  <a:prstClr val="black"/>
                </a:solidFill>
                <a:latin typeface="IPA Pゴシック" pitchFamily="50" charset="-128"/>
                <a:ea typeface="IPA Pゴシック" pitchFamily="50" charset="-128"/>
              </a:rPr>
              <a:t>）</a:t>
            </a:r>
            <a:endParaRPr lang="ja-JP" altLang="en-US" sz="2200" dirty="0">
              <a:solidFill>
                <a:prstClr val="black"/>
              </a:solidFill>
              <a:latin typeface="IPAゴシック" pitchFamily="49" charset="-128"/>
              <a:ea typeface="IPAゴシック" pitchFamily="49" charset="-128"/>
            </a:endParaRPr>
          </a:p>
        </p:txBody>
      </p:sp>
      <p:sp>
        <p:nvSpPr>
          <p:cNvPr id="15" name="Rectangle 6"/>
          <p:cNvSpPr>
            <a:spLocks noGrp="1" noChangeArrowheads="1"/>
          </p:cNvSpPr>
          <p:nvPr>
            <p:ph type="ftr" sz="quarter" idx="4294967295"/>
          </p:nvPr>
        </p:nvSpPr>
        <p:spPr>
          <a:xfrm>
            <a:off x="-23307" y="6480720"/>
            <a:ext cx="8651063" cy="260648"/>
          </a:xfrm>
          <a:prstGeom prst="rect">
            <a:avLst/>
          </a:prstGeom>
          <a:ln/>
        </p:spPr>
        <p:txBody>
          <a:bodyPr/>
          <a:lstStyle>
            <a:lvl1pPr algn="l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ja-JP" altLang="en-US" sz="1100" smtClean="0"/>
              <a:t>修正版</a:t>
            </a:r>
            <a:r>
              <a:rPr lang="en-US" altLang="ja-JP" sz="1100" smtClean="0"/>
              <a:t>BA</a:t>
            </a:r>
            <a:r>
              <a:rPr lang="ja-JP" altLang="en-US" sz="1100" smtClean="0"/>
              <a:t>モデルで生成したネットワークのスケールフリー性判定計算実験　　　卒業演習発表会　　　田中勇歩（谷聖一研究室）</a:t>
            </a:r>
            <a:endParaRPr lang="ja-JP" altLang="en-US" sz="1100" dirty="0"/>
          </a:p>
        </p:txBody>
      </p:sp>
      <p:sp>
        <p:nvSpPr>
          <p:cNvPr id="8" name="正方形/長方形 7"/>
          <p:cNvSpPr/>
          <p:nvPr/>
        </p:nvSpPr>
        <p:spPr>
          <a:xfrm>
            <a:off x="468313" y="5085184"/>
            <a:ext cx="3959671" cy="769441"/>
          </a:xfrm>
          <a:prstGeom prst="rect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ja-JP" altLang="en-US" sz="2200" dirty="0" smtClean="0">
                <a:solidFill>
                  <a:srgbClr val="000000"/>
                </a:solidFill>
                <a:latin typeface="IPAゴシック" pitchFamily="49" charset="-128"/>
                <a:ea typeface="IPAゴシック" pitchFamily="49" charset="-128"/>
                <a:cs typeface="メイリオ"/>
              </a:rPr>
              <a:t>次数</a:t>
            </a:r>
            <a:r>
              <a:rPr lang="ja-JP" altLang="en-US" sz="2200" dirty="0">
                <a:solidFill>
                  <a:srgbClr val="000000"/>
                </a:solidFill>
                <a:latin typeface="IPAゴシック" pitchFamily="49" charset="-128"/>
                <a:ea typeface="IPAゴシック" pitchFamily="49" charset="-128"/>
                <a:cs typeface="メイリオ"/>
              </a:rPr>
              <a:t>分布</a:t>
            </a:r>
            <a:r>
              <a:rPr lang="ja-JP" altLang="en-US" sz="2200" dirty="0" smtClean="0">
                <a:solidFill>
                  <a:srgbClr val="000000"/>
                </a:solidFill>
                <a:latin typeface="IPAゴシック" pitchFamily="49" charset="-128"/>
                <a:ea typeface="IPAゴシック" pitchFamily="49" charset="-128"/>
                <a:cs typeface="メイリオ"/>
              </a:rPr>
              <a:t>の</a:t>
            </a:r>
            <a:r>
              <a:rPr lang="en-US" altLang="ja-JP" sz="2200" dirty="0" smtClean="0">
                <a:solidFill>
                  <a:srgbClr val="000000"/>
                </a:solidFill>
                <a:latin typeface="IPAゴシック" pitchFamily="49" charset="-128"/>
                <a:ea typeface="IPAゴシック" pitchFamily="49" charset="-128"/>
                <a:cs typeface="メイリオ"/>
              </a:rPr>
              <a:t/>
            </a:r>
            <a:br>
              <a:rPr lang="en-US" altLang="ja-JP" sz="2200" dirty="0" smtClean="0">
                <a:solidFill>
                  <a:srgbClr val="000000"/>
                </a:solidFill>
                <a:latin typeface="IPAゴシック" pitchFamily="49" charset="-128"/>
                <a:ea typeface="IPAゴシック" pitchFamily="49" charset="-128"/>
                <a:cs typeface="メイリオ"/>
              </a:rPr>
            </a:br>
            <a:r>
              <a:rPr lang="ja-JP" altLang="en-US" sz="2200" dirty="0" smtClean="0">
                <a:solidFill>
                  <a:srgbClr val="000000"/>
                </a:solidFill>
                <a:latin typeface="IPAゴシック" pitchFamily="49" charset="-128"/>
                <a:ea typeface="IPAゴシック" pitchFamily="49" charset="-128"/>
                <a:cs typeface="メイリオ"/>
              </a:rPr>
              <a:t>累計分布の両対数</a:t>
            </a:r>
            <a:r>
              <a:rPr lang="en-US" altLang="ja-JP" sz="2200" dirty="0" smtClean="0">
                <a:solidFill>
                  <a:srgbClr val="000000"/>
                </a:solidFill>
                <a:latin typeface="IPAゴシック" pitchFamily="49" charset="-128"/>
                <a:ea typeface="IPAゴシック" pitchFamily="49" charset="-128"/>
                <a:cs typeface="メイリオ"/>
              </a:rPr>
              <a:t>(</a:t>
            </a:r>
            <a:r>
              <a:rPr lang="en-US" altLang="ja-JP" sz="2200" dirty="0" smtClean="0">
                <a:solidFill>
                  <a:srgbClr val="000000"/>
                </a:solidFill>
                <a:latin typeface="IPA Pゴシック" pitchFamily="50" charset="-128"/>
                <a:ea typeface="IPA Pゴシック" pitchFamily="50" charset="-128"/>
                <a:cs typeface="メイリオ"/>
              </a:rPr>
              <a:t>No.50</a:t>
            </a:r>
            <a:r>
              <a:rPr lang="en-US" altLang="ja-JP" sz="2200" dirty="0" smtClean="0">
                <a:solidFill>
                  <a:srgbClr val="000000"/>
                </a:solidFill>
                <a:latin typeface="IPAゴシック" pitchFamily="49" charset="-128"/>
                <a:ea typeface="IPAゴシック" pitchFamily="49" charset="-128"/>
                <a:cs typeface="メイリオ"/>
              </a:rPr>
              <a:t>)</a:t>
            </a:r>
            <a:endParaRPr lang="ja-JP" altLang="en-US" sz="2200" dirty="0">
              <a:solidFill>
                <a:prstClr val="black"/>
              </a:solidFill>
              <a:latin typeface="IPAゴシック" pitchFamily="49" charset="-128"/>
              <a:ea typeface="IPAゴシック" pitchFamily="49" charset="-128"/>
            </a:endParaRPr>
          </a:p>
        </p:txBody>
      </p:sp>
      <p:pic>
        <p:nvPicPr>
          <p:cNvPr id="11266" name="Picture 2" descr="C:\Users\勇歩\Desktop\新しいフォルダー\image_ranking_zeroskip_100000_5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8800"/>
            <a:ext cx="457200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スライド番号プレースホルダー 6"/>
          <p:cNvSpPr>
            <a:spLocks noGrp="1"/>
          </p:cNvSpPr>
          <p:nvPr>
            <p:ph type="sldNum" sz="quarter" idx="12"/>
          </p:nvPr>
        </p:nvSpPr>
        <p:spPr bwMode="auto">
          <a:xfrm>
            <a:off x="8234063" y="6453188"/>
            <a:ext cx="874441" cy="4048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B4DD223-A1D0-4DE8-AFD0-D99F82140F00}" type="slidenum">
              <a:rPr lang="ja-JP" altLang="en-US" smtClean="0">
                <a:solidFill>
                  <a:schemeClr val="bg1"/>
                </a:solidFill>
                <a:latin typeface="IPAゴシック" pitchFamily="49" charset="-128"/>
                <a:ea typeface="IPAゴシック" pitchFamily="49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69</a:t>
            </a:fld>
            <a:r>
              <a:rPr lang="en-US" altLang="ja-JP" dirty="0" smtClean="0">
                <a:solidFill>
                  <a:schemeClr val="bg1"/>
                </a:solidFill>
                <a:latin typeface="IPAゴシック" pitchFamily="49" charset="-128"/>
                <a:ea typeface="IPAゴシック" pitchFamily="49" charset="-128"/>
              </a:rPr>
              <a:t>/78</a:t>
            </a:r>
            <a:endParaRPr lang="ja-JP" altLang="en-US" dirty="0">
              <a:solidFill>
                <a:schemeClr val="bg1"/>
              </a:solidFill>
              <a:latin typeface="IPAゴシック" pitchFamily="49" charset="-128"/>
              <a:ea typeface="IPAゴシック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35270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800100" y="2237963"/>
            <a:ext cx="7526338" cy="83099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400" dirty="0" smtClean="0">
                <a:solidFill>
                  <a:srgbClr val="000000"/>
                </a:solidFill>
                <a:latin typeface="IPAゴシック" pitchFamily="49" charset="-128"/>
                <a:ea typeface="IPAゴシック" pitchFamily="49" charset="-128"/>
              </a:rPr>
              <a:t>ネットワークを用いてモデル化できる問題が多数存在</a:t>
            </a:r>
            <a:endParaRPr lang="en-US" altLang="ja-JP" sz="2400" dirty="0">
              <a:solidFill>
                <a:srgbClr val="000000"/>
              </a:solidFill>
              <a:latin typeface="IPAゴシック" pitchFamily="49" charset="-128"/>
              <a:ea typeface="IPAゴシック" pitchFamily="49" charset="-128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400" dirty="0">
                <a:solidFill>
                  <a:srgbClr val="000000"/>
                </a:solidFill>
                <a:latin typeface="IPAゴシック" pitchFamily="49" charset="-128"/>
                <a:ea typeface="IPAゴシック" pitchFamily="49" charset="-128"/>
              </a:rPr>
              <a:t>例</a:t>
            </a:r>
            <a:r>
              <a:rPr lang="en-US" altLang="ja-JP" sz="2400" dirty="0">
                <a:solidFill>
                  <a:srgbClr val="000000"/>
                </a:solidFill>
                <a:latin typeface="IPAゴシック" pitchFamily="49" charset="-128"/>
                <a:ea typeface="IPAゴシック" pitchFamily="49" charset="-128"/>
              </a:rPr>
              <a:t>.</a:t>
            </a:r>
            <a:r>
              <a:rPr lang="ja-JP" altLang="en-US" sz="2400" dirty="0">
                <a:solidFill>
                  <a:srgbClr val="000000"/>
                </a:solidFill>
                <a:latin typeface="IPAゴシック" pitchFamily="49" charset="-128"/>
                <a:ea typeface="IPAゴシック" pitchFamily="49" charset="-128"/>
              </a:rPr>
              <a:t>災害時緊急情報伝達</a:t>
            </a:r>
            <a:r>
              <a:rPr lang="ja-JP" altLang="en-US" sz="2400" dirty="0" smtClean="0">
                <a:solidFill>
                  <a:srgbClr val="000000"/>
                </a:solidFill>
                <a:latin typeface="IPAゴシック" pitchFamily="49" charset="-128"/>
                <a:ea typeface="IPAゴシック" pitchFamily="49" charset="-128"/>
              </a:rPr>
              <a:t>問題</a:t>
            </a:r>
            <a:r>
              <a:rPr lang="en-US" altLang="ja-JP" sz="2400" dirty="0" smtClean="0">
                <a:solidFill>
                  <a:srgbClr val="000000"/>
                </a:solidFill>
                <a:latin typeface="IPAゴシック" pitchFamily="49" charset="-128"/>
                <a:ea typeface="IPAゴシック" pitchFamily="49" charset="-128"/>
              </a:rPr>
              <a:t>､</a:t>
            </a:r>
            <a:r>
              <a:rPr lang="ja-JP" altLang="en-US" sz="2400" dirty="0" smtClean="0">
                <a:solidFill>
                  <a:srgbClr val="000000"/>
                </a:solidFill>
                <a:latin typeface="IPAゴシック" pitchFamily="49" charset="-128"/>
                <a:ea typeface="IPAゴシック" pitchFamily="49" charset="-128"/>
              </a:rPr>
              <a:t>交通網</a:t>
            </a:r>
            <a:r>
              <a:rPr lang="ja-JP" altLang="en-US" sz="2400" dirty="0">
                <a:solidFill>
                  <a:srgbClr val="000000"/>
                </a:solidFill>
                <a:latin typeface="IPAゴシック" pitchFamily="49" charset="-128"/>
                <a:ea typeface="IPAゴシック" pitchFamily="49" charset="-128"/>
              </a:rPr>
              <a:t>に関する問題等</a:t>
            </a:r>
            <a:endParaRPr lang="en-US" altLang="ja-JP" sz="2400" dirty="0">
              <a:solidFill>
                <a:srgbClr val="000000"/>
              </a:solidFill>
              <a:latin typeface="IPAゴシック" pitchFamily="49" charset="-128"/>
              <a:ea typeface="IPAゴシック" pitchFamily="49" charset="-128"/>
            </a:endParaRPr>
          </a:p>
        </p:txBody>
      </p:sp>
      <p:sp>
        <p:nvSpPr>
          <p:cNvPr id="12294" name="テキスト ボックス 7"/>
          <p:cNvSpPr txBox="1">
            <a:spLocks noChangeArrowheads="1"/>
          </p:cNvSpPr>
          <p:nvPr/>
        </p:nvSpPr>
        <p:spPr bwMode="auto">
          <a:xfrm>
            <a:off x="468313" y="620713"/>
            <a:ext cx="79089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9pPr>
          </a:lstStyle>
          <a:p>
            <a:r>
              <a:rPr lang="en-US" altLang="ja-JP" sz="3200" dirty="0">
                <a:latin typeface="IPAゴシック" pitchFamily="49" charset="-128"/>
                <a:ea typeface="IPAゴシック" pitchFamily="49" charset="-128"/>
              </a:rPr>
              <a:t>1.1 -</a:t>
            </a:r>
            <a:r>
              <a:rPr lang="ja-JP" altLang="en-US" sz="3200" dirty="0">
                <a:latin typeface="IPAゴシック" pitchFamily="49" charset="-128"/>
                <a:ea typeface="IPAゴシック" pitchFamily="49" charset="-128"/>
              </a:rPr>
              <a:t>背景</a:t>
            </a:r>
            <a:r>
              <a:rPr lang="en-US" altLang="ja-JP" sz="3200" dirty="0">
                <a:latin typeface="IPAゴシック" pitchFamily="49" charset="-128"/>
                <a:ea typeface="IPAゴシック" pitchFamily="49" charset="-128"/>
              </a:rPr>
              <a:t>-</a:t>
            </a:r>
            <a:endParaRPr lang="ja-JP" altLang="en-US" sz="3200" dirty="0">
              <a:latin typeface="IPAゴシック" pitchFamily="49" charset="-128"/>
              <a:ea typeface="IPAゴシック" pitchFamily="49" charset="-128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ftr" sz="quarter" idx="4294967295"/>
          </p:nvPr>
        </p:nvSpPr>
        <p:spPr>
          <a:xfrm>
            <a:off x="-23307" y="6480720"/>
            <a:ext cx="8651063" cy="260648"/>
          </a:xfrm>
          <a:prstGeom prst="rect">
            <a:avLst/>
          </a:prstGeom>
          <a:ln/>
        </p:spPr>
        <p:txBody>
          <a:bodyPr/>
          <a:lstStyle>
            <a:lvl1pPr algn="l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ja-JP" altLang="en-US" sz="1100" smtClean="0"/>
              <a:t>修正版</a:t>
            </a:r>
            <a:r>
              <a:rPr lang="en-US" altLang="ja-JP" sz="1100" smtClean="0"/>
              <a:t>BA</a:t>
            </a:r>
            <a:r>
              <a:rPr lang="ja-JP" altLang="en-US" sz="1100" smtClean="0"/>
              <a:t>モデルで生成したネットワークのスケールフリー性判定計算実験　　　卒業演習発表会　　　田中勇歩（谷聖一研究室）</a:t>
            </a:r>
            <a:endParaRPr lang="ja-JP" altLang="en-US" sz="1100" dirty="0"/>
          </a:p>
        </p:txBody>
      </p:sp>
      <p:sp>
        <p:nvSpPr>
          <p:cNvPr id="12" name="正方形/長方形 11"/>
          <p:cNvSpPr/>
          <p:nvPr/>
        </p:nvSpPr>
        <p:spPr>
          <a:xfrm>
            <a:off x="3219686" y="4941168"/>
            <a:ext cx="2687166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400" dirty="0" smtClean="0">
                <a:solidFill>
                  <a:srgbClr val="000000"/>
                </a:solidFill>
                <a:latin typeface="IPAゴシック" pitchFamily="49" charset="-128"/>
                <a:ea typeface="IPAゴシック" pitchFamily="49" charset="-128"/>
              </a:rPr>
              <a:t>数理的解析が可能</a:t>
            </a:r>
            <a:endParaRPr lang="en-US" altLang="ja-JP" sz="2400" dirty="0">
              <a:solidFill>
                <a:srgbClr val="000000"/>
              </a:solidFill>
              <a:latin typeface="IPAゴシック" pitchFamily="49" charset="-128"/>
              <a:ea typeface="IPAゴシック" pitchFamily="49" charset="-128"/>
            </a:endParaRPr>
          </a:p>
        </p:txBody>
      </p:sp>
      <p:sp>
        <p:nvSpPr>
          <p:cNvPr id="13" name="下矢印 12"/>
          <p:cNvSpPr/>
          <p:nvPr/>
        </p:nvSpPr>
        <p:spPr>
          <a:xfrm>
            <a:off x="4125119" y="3645396"/>
            <a:ext cx="876300" cy="647700"/>
          </a:xfrm>
          <a:prstGeom prst="downArrow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dirty="0"/>
          </a:p>
        </p:txBody>
      </p:sp>
      <p:sp>
        <p:nvSpPr>
          <p:cNvPr id="8" name="スライド番号プレースホルダー 6"/>
          <p:cNvSpPr>
            <a:spLocks noGrp="1"/>
          </p:cNvSpPr>
          <p:nvPr>
            <p:ph type="sldNum" sz="quarter" idx="12"/>
          </p:nvPr>
        </p:nvSpPr>
        <p:spPr bwMode="auto">
          <a:xfrm>
            <a:off x="8234063" y="6453188"/>
            <a:ext cx="874441" cy="4048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B4DD223-A1D0-4DE8-AFD0-D99F82140F00}" type="slidenum">
              <a:rPr lang="ja-JP" altLang="en-US" smtClean="0">
                <a:solidFill>
                  <a:schemeClr val="bg1"/>
                </a:solidFill>
                <a:latin typeface="IPAゴシック" pitchFamily="49" charset="-128"/>
                <a:ea typeface="IPAゴシック" pitchFamily="49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r>
              <a:rPr lang="en-US" altLang="ja-JP" dirty="0" smtClean="0">
                <a:solidFill>
                  <a:schemeClr val="bg1"/>
                </a:solidFill>
                <a:latin typeface="IPAゴシック" pitchFamily="49" charset="-128"/>
                <a:ea typeface="IPAゴシック" pitchFamily="49" charset="-128"/>
              </a:rPr>
              <a:t>/78</a:t>
            </a:r>
            <a:endParaRPr lang="ja-JP" altLang="en-US" dirty="0">
              <a:solidFill>
                <a:schemeClr val="bg1"/>
              </a:solidFill>
              <a:latin typeface="IPAゴシック" pitchFamily="49" charset="-128"/>
              <a:ea typeface="IPAゴシック" pitchFamily="49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テキスト ボックス 5"/>
          <p:cNvSpPr txBox="1">
            <a:spLocks noChangeArrowheads="1"/>
          </p:cNvSpPr>
          <p:nvPr/>
        </p:nvSpPr>
        <p:spPr bwMode="auto">
          <a:xfrm>
            <a:off x="468313" y="620713"/>
            <a:ext cx="80645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9pPr>
          </a:lstStyle>
          <a:p>
            <a:pPr marL="0" lvl="1" indent="0"/>
            <a:r>
              <a:rPr lang="en-US" altLang="ja-JP" sz="3200" dirty="0" smtClean="0">
                <a:latin typeface="IPAゴシック" pitchFamily="49" charset="-128"/>
                <a:ea typeface="IPAゴシック" pitchFamily="49" charset="-128"/>
              </a:rPr>
              <a:t>5.</a:t>
            </a:r>
            <a:r>
              <a:rPr lang="ja-JP" altLang="en-US" sz="3200" dirty="0" smtClean="0">
                <a:latin typeface="IPAゴシック" pitchFamily="49" charset="-128"/>
                <a:ea typeface="IPAゴシック" pitchFamily="49" charset="-128"/>
              </a:rPr>
              <a:t>実験結果 </a:t>
            </a:r>
            <a:r>
              <a:rPr lang="en-US" altLang="ja-JP" sz="1700" dirty="0" smtClean="0">
                <a:latin typeface="IPAゴシック" pitchFamily="49" charset="-128"/>
                <a:ea typeface="IPAゴシック" pitchFamily="49" charset="-128"/>
              </a:rPr>
              <a:t>-</a:t>
            </a:r>
            <a:r>
              <a:rPr lang="ja-JP" altLang="en-US" sz="1700" dirty="0" smtClean="0">
                <a:latin typeface="IPAゴシック" pitchFamily="49" charset="-128"/>
                <a:ea typeface="IPAゴシック" pitchFamily="49" charset="-128"/>
              </a:rPr>
              <a:t>③</a:t>
            </a:r>
            <a:r>
              <a:rPr lang="ja-JP" altLang="en-US" sz="1700" dirty="0">
                <a:latin typeface="IPAゴシック" pitchFamily="49" charset="-128"/>
                <a:ea typeface="IPAゴシック" pitchFamily="49" charset="-128"/>
              </a:rPr>
              <a:t>次数分布図を描画し、データの配置を</a:t>
            </a:r>
            <a:r>
              <a:rPr lang="ja-JP" altLang="en-US" sz="1700" dirty="0" smtClean="0">
                <a:latin typeface="IPAゴシック" pitchFamily="49" charset="-128"/>
                <a:ea typeface="IPAゴシック" pitchFamily="49" charset="-128"/>
              </a:rPr>
              <a:t>調査</a:t>
            </a:r>
            <a:r>
              <a:rPr lang="en-US" altLang="ja-JP" sz="1700" dirty="0" smtClean="0">
                <a:latin typeface="IPAゴシック" pitchFamily="49" charset="-128"/>
                <a:ea typeface="IPAゴシック" pitchFamily="49" charset="-128"/>
              </a:rPr>
              <a:t>-</a:t>
            </a:r>
            <a:endParaRPr lang="ja-JP" altLang="en-US" sz="1700" dirty="0">
              <a:latin typeface="IPAゴシック" pitchFamily="49" charset="-128"/>
              <a:ea typeface="IPAゴシック" pitchFamily="49" charset="-128"/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1547663" y="5952766"/>
            <a:ext cx="6336705" cy="430887"/>
          </a:xfrm>
          <a:prstGeom prst="rect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ja-JP" altLang="en-US" sz="2200" dirty="0">
                <a:solidFill>
                  <a:prstClr val="black"/>
                </a:solidFill>
                <a:latin typeface="IPA Pゴシック" pitchFamily="50" charset="-128"/>
                <a:ea typeface="IPA Pゴシック" pitchFamily="50" charset="-128"/>
              </a:rPr>
              <a:t>頂</a:t>
            </a:r>
            <a:r>
              <a:rPr lang="ja-JP" altLang="en-US" sz="2200" dirty="0" smtClean="0">
                <a:solidFill>
                  <a:prstClr val="black"/>
                </a:solidFill>
                <a:latin typeface="IPA Pゴシック" pitchFamily="50" charset="-128"/>
                <a:ea typeface="IPA Pゴシック" pitchFamily="50" charset="-128"/>
              </a:rPr>
              <a:t>点数１０００</a:t>
            </a:r>
            <a:r>
              <a:rPr lang="en-US" altLang="ja-JP" sz="2200" dirty="0" smtClean="0">
                <a:solidFill>
                  <a:prstClr val="black"/>
                </a:solidFill>
                <a:latin typeface="IPA Pゴシック" pitchFamily="50" charset="-128"/>
                <a:ea typeface="IPA Pゴシック" pitchFamily="50" charset="-128"/>
              </a:rPr>
              <a:t>00</a:t>
            </a:r>
            <a:r>
              <a:rPr lang="ja-JP" altLang="en-US" sz="2200" dirty="0" smtClean="0">
                <a:solidFill>
                  <a:prstClr val="black"/>
                </a:solidFill>
                <a:latin typeface="IPA Pゴシック" pitchFamily="50" charset="-128"/>
                <a:ea typeface="IPA Pゴシック" pitchFamily="50" charset="-128"/>
              </a:rPr>
              <a:t>の修正版</a:t>
            </a:r>
            <a:r>
              <a:rPr lang="en-US" altLang="ja-JP" sz="2200" dirty="0" smtClean="0">
                <a:solidFill>
                  <a:prstClr val="black"/>
                </a:solidFill>
                <a:latin typeface="IPA Pゴシック" pitchFamily="50" charset="-128"/>
                <a:ea typeface="IPA Pゴシック" pitchFamily="50" charset="-128"/>
              </a:rPr>
              <a:t>BA</a:t>
            </a:r>
            <a:r>
              <a:rPr lang="ja-JP" altLang="en-US" sz="2200" dirty="0" smtClean="0">
                <a:solidFill>
                  <a:prstClr val="black"/>
                </a:solidFill>
                <a:latin typeface="IPA Pゴシック" pitchFamily="50" charset="-128"/>
                <a:ea typeface="IPA Pゴシック" pitchFamily="50" charset="-128"/>
              </a:rPr>
              <a:t>モデルの次数分布図</a:t>
            </a:r>
            <a:endParaRPr lang="ja-JP" altLang="en-US" sz="2200" dirty="0">
              <a:solidFill>
                <a:prstClr val="black"/>
              </a:solidFill>
              <a:latin typeface="IPAゴシック" pitchFamily="49" charset="-128"/>
              <a:ea typeface="IPAゴシック" pitchFamily="49" charset="-128"/>
            </a:endParaRPr>
          </a:p>
        </p:txBody>
      </p:sp>
      <p:sp>
        <p:nvSpPr>
          <p:cNvPr id="13" name="正方形/長方形 12"/>
          <p:cNvSpPr/>
          <p:nvPr/>
        </p:nvSpPr>
        <p:spPr>
          <a:xfrm>
            <a:off x="5076056" y="5085184"/>
            <a:ext cx="3816424" cy="769441"/>
          </a:xfrm>
          <a:prstGeom prst="rect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ja-JP" altLang="en-US" sz="2200" dirty="0" smtClean="0">
                <a:solidFill>
                  <a:srgbClr val="000000"/>
                </a:solidFill>
                <a:latin typeface="IPAゴシック" pitchFamily="49" charset="-128"/>
                <a:ea typeface="IPAゴシック" pitchFamily="49" charset="-128"/>
                <a:cs typeface="メイリオ"/>
              </a:rPr>
              <a:t>次数</a:t>
            </a:r>
            <a:r>
              <a:rPr lang="ja-JP" altLang="en-US" sz="2200" dirty="0">
                <a:solidFill>
                  <a:srgbClr val="000000"/>
                </a:solidFill>
                <a:latin typeface="IPAゴシック" pitchFamily="49" charset="-128"/>
                <a:ea typeface="IPAゴシック" pitchFamily="49" charset="-128"/>
                <a:cs typeface="メイリオ"/>
              </a:rPr>
              <a:t>分布</a:t>
            </a:r>
            <a:r>
              <a:rPr lang="ja-JP" altLang="en-US" sz="2200" dirty="0" smtClean="0">
                <a:solidFill>
                  <a:srgbClr val="000000"/>
                </a:solidFill>
                <a:latin typeface="IPAゴシック" pitchFamily="49" charset="-128"/>
                <a:ea typeface="IPAゴシック" pitchFamily="49" charset="-128"/>
                <a:cs typeface="メイリオ"/>
              </a:rPr>
              <a:t>の</a:t>
            </a:r>
            <a:r>
              <a:rPr lang="en-US" altLang="ja-JP" sz="2200" dirty="0" smtClean="0">
                <a:solidFill>
                  <a:srgbClr val="000000"/>
                </a:solidFill>
                <a:latin typeface="IPAゴシック" pitchFamily="49" charset="-128"/>
                <a:ea typeface="IPAゴシック" pitchFamily="49" charset="-128"/>
                <a:cs typeface="メイリオ"/>
              </a:rPr>
              <a:t/>
            </a:r>
            <a:br>
              <a:rPr lang="en-US" altLang="ja-JP" sz="2200" dirty="0" smtClean="0">
                <a:solidFill>
                  <a:srgbClr val="000000"/>
                </a:solidFill>
                <a:latin typeface="IPAゴシック" pitchFamily="49" charset="-128"/>
                <a:ea typeface="IPAゴシック" pitchFamily="49" charset="-128"/>
                <a:cs typeface="メイリオ"/>
              </a:rPr>
            </a:br>
            <a:r>
              <a:rPr lang="ja-JP" altLang="en-US" sz="2200" dirty="0" smtClean="0">
                <a:solidFill>
                  <a:srgbClr val="000000"/>
                </a:solidFill>
                <a:latin typeface="IPAゴシック" pitchFamily="49" charset="-128"/>
                <a:ea typeface="IPAゴシック" pitchFamily="49" charset="-128"/>
                <a:cs typeface="メイリオ"/>
              </a:rPr>
              <a:t>累計分布の両対数</a:t>
            </a:r>
            <a:r>
              <a:rPr lang="ja-JP" altLang="en-US" sz="2200" dirty="0">
                <a:solidFill>
                  <a:prstClr val="black"/>
                </a:solidFill>
                <a:latin typeface="IPA Pゴシック" pitchFamily="50" charset="-128"/>
                <a:ea typeface="IPA Pゴシック" pitchFamily="50" charset="-128"/>
              </a:rPr>
              <a:t>（</a:t>
            </a:r>
            <a:r>
              <a:rPr lang="en-US" altLang="ja-JP" sz="2200" dirty="0" smtClean="0">
                <a:solidFill>
                  <a:prstClr val="black"/>
                </a:solidFill>
                <a:latin typeface="IPA Pゴシック" pitchFamily="50" charset="-128"/>
                <a:ea typeface="IPA Pゴシック" pitchFamily="50" charset="-128"/>
              </a:rPr>
              <a:t>No.3</a:t>
            </a:r>
            <a:r>
              <a:rPr lang="ja-JP" altLang="en-US" sz="2200" dirty="0" smtClean="0">
                <a:solidFill>
                  <a:prstClr val="black"/>
                </a:solidFill>
                <a:latin typeface="IPA Pゴシック" pitchFamily="50" charset="-128"/>
                <a:ea typeface="IPA Pゴシック" pitchFamily="50" charset="-128"/>
              </a:rPr>
              <a:t>００）</a:t>
            </a:r>
            <a:endParaRPr lang="ja-JP" altLang="en-US" sz="2200" dirty="0">
              <a:solidFill>
                <a:prstClr val="black"/>
              </a:solidFill>
              <a:latin typeface="IPAゴシック" pitchFamily="49" charset="-128"/>
              <a:ea typeface="IPAゴシック" pitchFamily="49" charset="-128"/>
            </a:endParaRPr>
          </a:p>
        </p:txBody>
      </p:sp>
      <p:sp>
        <p:nvSpPr>
          <p:cNvPr id="15" name="Rectangle 6"/>
          <p:cNvSpPr>
            <a:spLocks noGrp="1" noChangeArrowheads="1"/>
          </p:cNvSpPr>
          <p:nvPr>
            <p:ph type="ftr" sz="quarter" idx="4294967295"/>
          </p:nvPr>
        </p:nvSpPr>
        <p:spPr>
          <a:xfrm>
            <a:off x="-23307" y="6480720"/>
            <a:ext cx="8651063" cy="260648"/>
          </a:xfrm>
          <a:prstGeom prst="rect">
            <a:avLst/>
          </a:prstGeom>
          <a:ln/>
        </p:spPr>
        <p:txBody>
          <a:bodyPr/>
          <a:lstStyle>
            <a:lvl1pPr algn="l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ja-JP" altLang="en-US" sz="1100" smtClean="0"/>
              <a:t>修正版</a:t>
            </a:r>
            <a:r>
              <a:rPr lang="en-US" altLang="ja-JP" sz="1100" smtClean="0"/>
              <a:t>BA</a:t>
            </a:r>
            <a:r>
              <a:rPr lang="ja-JP" altLang="en-US" sz="1100" smtClean="0"/>
              <a:t>モデルで生成したネットワークのスケールフリー性判定計算実験　　　卒業演習発表会　　　田中勇歩（谷聖一研究室）</a:t>
            </a:r>
            <a:endParaRPr lang="ja-JP" altLang="en-US" sz="1100" dirty="0"/>
          </a:p>
        </p:txBody>
      </p:sp>
      <p:sp>
        <p:nvSpPr>
          <p:cNvPr id="8" name="正方形/長方形 7"/>
          <p:cNvSpPr/>
          <p:nvPr/>
        </p:nvSpPr>
        <p:spPr>
          <a:xfrm>
            <a:off x="468313" y="5085184"/>
            <a:ext cx="3959671" cy="769441"/>
          </a:xfrm>
          <a:prstGeom prst="rect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ja-JP" altLang="en-US" sz="2200" dirty="0" smtClean="0">
                <a:solidFill>
                  <a:srgbClr val="000000"/>
                </a:solidFill>
                <a:latin typeface="IPAゴシック" pitchFamily="49" charset="-128"/>
                <a:ea typeface="IPAゴシック" pitchFamily="49" charset="-128"/>
                <a:cs typeface="メイリオ"/>
              </a:rPr>
              <a:t>次数</a:t>
            </a:r>
            <a:r>
              <a:rPr lang="ja-JP" altLang="en-US" sz="2200" dirty="0">
                <a:solidFill>
                  <a:srgbClr val="000000"/>
                </a:solidFill>
                <a:latin typeface="IPAゴシック" pitchFamily="49" charset="-128"/>
                <a:ea typeface="IPAゴシック" pitchFamily="49" charset="-128"/>
                <a:cs typeface="メイリオ"/>
              </a:rPr>
              <a:t>分布</a:t>
            </a:r>
            <a:r>
              <a:rPr lang="ja-JP" altLang="en-US" sz="2200" dirty="0" smtClean="0">
                <a:solidFill>
                  <a:srgbClr val="000000"/>
                </a:solidFill>
                <a:latin typeface="IPAゴシック" pitchFamily="49" charset="-128"/>
                <a:ea typeface="IPAゴシック" pitchFamily="49" charset="-128"/>
                <a:cs typeface="メイリオ"/>
              </a:rPr>
              <a:t>の</a:t>
            </a:r>
            <a:r>
              <a:rPr lang="en-US" altLang="ja-JP" sz="2200" dirty="0" smtClean="0">
                <a:solidFill>
                  <a:srgbClr val="000000"/>
                </a:solidFill>
                <a:latin typeface="IPAゴシック" pitchFamily="49" charset="-128"/>
                <a:ea typeface="IPAゴシック" pitchFamily="49" charset="-128"/>
                <a:cs typeface="メイリオ"/>
              </a:rPr>
              <a:t/>
            </a:r>
            <a:br>
              <a:rPr lang="en-US" altLang="ja-JP" sz="2200" dirty="0" smtClean="0">
                <a:solidFill>
                  <a:srgbClr val="000000"/>
                </a:solidFill>
                <a:latin typeface="IPAゴシック" pitchFamily="49" charset="-128"/>
                <a:ea typeface="IPAゴシック" pitchFamily="49" charset="-128"/>
                <a:cs typeface="メイリオ"/>
              </a:rPr>
            </a:br>
            <a:r>
              <a:rPr lang="ja-JP" altLang="en-US" sz="2200" dirty="0" smtClean="0">
                <a:solidFill>
                  <a:srgbClr val="000000"/>
                </a:solidFill>
                <a:latin typeface="IPAゴシック" pitchFamily="49" charset="-128"/>
                <a:ea typeface="IPAゴシック" pitchFamily="49" charset="-128"/>
                <a:cs typeface="メイリオ"/>
              </a:rPr>
              <a:t>累計分布の両対数</a:t>
            </a:r>
            <a:r>
              <a:rPr lang="en-US" altLang="ja-JP" sz="2200" dirty="0" smtClean="0">
                <a:solidFill>
                  <a:srgbClr val="000000"/>
                </a:solidFill>
                <a:latin typeface="IPAゴシック" pitchFamily="49" charset="-128"/>
                <a:ea typeface="IPAゴシック" pitchFamily="49" charset="-128"/>
                <a:cs typeface="メイリオ"/>
              </a:rPr>
              <a:t>(</a:t>
            </a:r>
            <a:r>
              <a:rPr lang="en-US" altLang="ja-JP" sz="2200" dirty="0" smtClean="0">
                <a:solidFill>
                  <a:srgbClr val="000000"/>
                </a:solidFill>
                <a:latin typeface="IPA Pゴシック" pitchFamily="50" charset="-128"/>
                <a:ea typeface="IPA Pゴシック" pitchFamily="50" charset="-128"/>
                <a:cs typeface="メイリオ"/>
              </a:rPr>
              <a:t>No.200</a:t>
            </a:r>
            <a:r>
              <a:rPr lang="en-US" altLang="ja-JP" sz="2200" dirty="0" smtClean="0">
                <a:solidFill>
                  <a:srgbClr val="000000"/>
                </a:solidFill>
                <a:latin typeface="IPAゴシック" pitchFamily="49" charset="-128"/>
                <a:ea typeface="IPAゴシック" pitchFamily="49" charset="-128"/>
                <a:cs typeface="メイリオ"/>
              </a:rPr>
              <a:t>)</a:t>
            </a:r>
            <a:endParaRPr lang="ja-JP" altLang="en-US" sz="2200" dirty="0">
              <a:solidFill>
                <a:prstClr val="black"/>
              </a:solidFill>
              <a:latin typeface="IPAゴシック" pitchFamily="49" charset="-128"/>
              <a:ea typeface="IPAゴシック" pitchFamily="49" charset="-128"/>
            </a:endParaRPr>
          </a:p>
        </p:txBody>
      </p:sp>
      <p:pic>
        <p:nvPicPr>
          <p:cNvPr id="12290" name="Picture 2" descr="C:\Users\勇歩\Desktop\新しいフォルダー\image_ranking_zeroskip_100000_20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8800"/>
            <a:ext cx="457200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3" descr="C:\Users\勇歩\Desktop\新しいフォルダー\image_ranking_zeroskip_100000_30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828800"/>
            <a:ext cx="457200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スライド番号プレースホルダー 6"/>
          <p:cNvSpPr>
            <a:spLocks noGrp="1"/>
          </p:cNvSpPr>
          <p:nvPr>
            <p:ph type="sldNum" sz="quarter" idx="12"/>
          </p:nvPr>
        </p:nvSpPr>
        <p:spPr bwMode="auto">
          <a:xfrm>
            <a:off x="8234063" y="6453188"/>
            <a:ext cx="874441" cy="4048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B4DD223-A1D0-4DE8-AFD0-D99F82140F00}" type="slidenum">
              <a:rPr lang="ja-JP" altLang="en-US" smtClean="0">
                <a:solidFill>
                  <a:schemeClr val="bg1"/>
                </a:solidFill>
                <a:latin typeface="IPAゴシック" pitchFamily="49" charset="-128"/>
                <a:ea typeface="IPAゴシック" pitchFamily="49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70</a:t>
            </a:fld>
            <a:r>
              <a:rPr lang="en-US" altLang="ja-JP" dirty="0" smtClean="0">
                <a:solidFill>
                  <a:schemeClr val="bg1"/>
                </a:solidFill>
                <a:latin typeface="IPAゴシック" pitchFamily="49" charset="-128"/>
                <a:ea typeface="IPAゴシック" pitchFamily="49" charset="-128"/>
              </a:rPr>
              <a:t>/78</a:t>
            </a:r>
            <a:endParaRPr lang="ja-JP" altLang="en-US" dirty="0">
              <a:solidFill>
                <a:schemeClr val="bg1"/>
              </a:solidFill>
              <a:latin typeface="IPAゴシック" pitchFamily="49" charset="-128"/>
              <a:ea typeface="IPAゴシック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73772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3" name="テキスト ボックス 5"/>
          <p:cNvSpPr txBox="1">
            <a:spLocks noChangeArrowheads="1"/>
          </p:cNvSpPr>
          <p:nvPr/>
        </p:nvSpPr>
        <p:spPr bwMode="auto">
          <a:xfrm>
            <a:off x="468313" y="620713"/>
            <a:ext cx="80645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9pPr>
          </a:lstStyle>
          <a:p>
            <a:r>
              <a:rPr lang="en-US" altLang="ja-JP" sz="3200" dirty="0" smtClean="0">
                <a:latin typeface="IPAゴシック" pitchFamily="49" charset="-128"/>
                <a:ea typeface="IPAゴシック" pitchFamily="49" charset="-128"/>
              </a:rPr>
              <a:t>5.</a:t>
            </a:r>
            <a:r>
              <a:rPr lang="ja-JP" altLang="en-US" sz="3200" dirty="0">
                <a:latin typeface="IPAゴシック" pitchFamily="49" charset="-128"/>
                <a:ea typeface="IPAゴシック" pitchFamily="49" charset="-128"/>
              </a:rPr>
              <a:t>実験結果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294967295"/>
          </p:nvPr>
        </p:nvSpPr>
        <p:spPr>
          <a:xfrm>
            <a:off x="-23307" y="6480720"/>
            <a:ext cx="8651063" cy="260648"/>
          </a:xfrm>
          <a:prstGeom prst="rect">
            <a:avLst/>
          </a:prstGeom>
          <a:ln/>
        </p:spPr>
        <p:txBody>
          <a:bodyPr/>
          <a:lstStyle>
            <a:lvl1pPr algn="l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ja-JP" altLang="en-US" sz="1100" smtClean="0"/>
              <a:t>修正版</a:t>
            </a:r>
            <a:r>
              <a:rPr lang="en-US" altLang="ja-JP" sz="1100" smtClean="0"/>
              <a:t>BA</a:t>
            </a:r>
            <a:r>
              <a:rPr lang="ja-JP" altLang="en-US" sz="1100" smtClean="0"/>
              <a:t>モデルで生成したネットワークのスケールフリー性判定計算実験　　　卒業演習発表会　　　田中勇歩（谷聖一研究室）</a:t>
            </a:r>
            <a:endParaRPr lang="ja-JP" altLang="en-US" sz="1100" dirty="0"/>
          </a:p>
        </p:txBody>
      </p:sp>
      <p:sp>
        <p:nvSpPr>
          <p:cNvPr id="7" name="正方形/長方形 9"/>
          <p:cNvSpPr>
            <a:spLocks noChangeArrowheads="1"/>
          </p:cNvSpPr>
          <p:nvPr/>
        </p:nvSpPr>
        <p:spPr bwMode="auto">
          <a:xfrm>
            <a:off x="468313" y="1844824"/>
            <a:ext cx="8064500" cy="2215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ja-JP" altLang="en-US" sz="2200" u="sng" dirty="0" smtClean="0">
                <a:latin typeface="IPAゴシック" pitchFamily="49" charset="-128"/>
                <a:ea typeface="IPAゴシック" pitchFamily="49" charset="-128"/>
              </a:rPr>
              <a:t>実験結果から分ること</a:t>
            </a:r>
            <a:endParaRPr lang="en-US" altLang="ja-JP" sz="2200" u="sng" dirty="0" smtClean="0">
              <a:latin typeface="IPAゴシック" pitchFamily="49" charset="-128"/>
              <a:ea typeface="IPAゴシック" pitchFamily="49" charset="-128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ja-JP" altLang="en-US" sz="2200" dirty="0" smtClean="0">
                <a:latin typeface="IPAゴシック" pitchFamily="49" charset="-128"/>
                <a:ea typeface="IPAゴシック" pitchFamily="49" charset="-128"/>
              </a:rPr>
              <a:t>可視化したネットワーク</a:t>
            </a:r>
            <a:r>
              <a:rPr lang="ja-JP" altLang="en-US" sz="2200" dirty="0">
                <a:latin typeface="IPAゴシック" pitchFamily="49" charset="-128"/>
                <a:ea typeface="IPAゴシック" pitchFamily="49" charset="-128"/>
              </a:rPr>
              <a:t>を</a:t>
            </a:r>
            <a:r>
              <a:rPr lang="ja-JP" altLang="en-US" sz="2200" dirty="0" smtClean="0">
                <a:latin typeface="IPAゴシック" pitchFamily="49" charset="-128"/>
                <a:ea typeface="IPAゴシック" pitchFamily="49" charset="-128"/>
              </a:rPr>
              <a:t>直感的に見ても</a:t>
            </a:r>
            <a:r>
              <a:rPr lang="en-US" altLang="ja-JP" sz="2200" dirty="0" smtClean="0">
                <a:latin typeface="IPAゴシック" pitchFamily="49" charset="-128"/>
                <a:ea typeface="IPAゴシック" pitchFamily="49" charset="-128"/>
              </a:rPr>
              <a:t>､</a:t>
            </a:r>
            <a:r>
              <a:rPr lang="ja-JP" altLang="en-US" sz="2200" dirty="0" smtClean="0">
                <a:latin typeface="IPAゴシック" pitchFamily="49" charset="-128"/>
                <a:ea typeface="IPAゴシック" pitchFamily="49" charset="-128"/>
              </a:rPr>
              <a:t>一部の頂点に枝が集中している</a:t>
            </a:r>
            <a:endParaRPr lang="en-US" altLang="ja-JP" sz="2200" dirty="0" smtClean="0">
              <a:latin typeface="IPAゴシック" pitchFamily="49" charset="-128"/>
              <a:ea typeface="IPAゴシック" pitchFamily="49" charset="-128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ja-JP" altLang="en-US" sz="2400" dirty="0">
                <a:latin typeface="IPAゴシック" pitchFamily="49" charset="-128"/>
                <a:ea typeface="IPAゴシック" pitchFamily="49" charset="-128"/>
              </a:rPr>
              <a:t>ネットワークの</a:t>
            </a:r>
            <a:r>
              <a:rPr lang="ja-JP" altLang="en-US" sz="2400" dirty="0" smtClean="0">
                <a:latin typeface="IPA Pゴシック" pitchFamily="50" charset="-128"/>
                <a:ea typeface="IPA Pゴシック" pitchFamily="50" charset="-128"/>
              </a:rPr>
              <a:t>直径・半径が十分に短い</a:t>
            </a:r>
            <a:endParaRPr lang="en-US" altLang="ja-JP" sz="2400" dirty="0" smtClean="0">
              <a:latin typeface="IPA Pゴシック" pitchFamily="50" charset="-128"/>
              <a:ea typeface="IPA Pゴシック" pitchFamily="50" charset="-128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ja-JP" altLang="en-US" sz="2400" dirty="0">
                <a:latin typeface="IPAゴシック" pitchFamily="49" charset="-128"/>
                <a:ea typeface="IPAゴシック" pitchFamily="49" charset="-128"/>
              </a:rPr>
              <a:t>次数</a:t>
            </a:r>
            <a:r>
              <a:rPr lang="ja-JP" altLang="en-US" sz="2400" dirty="0" smtClean="0">
                <a:latin typeface="IPAゴシック" pitchFamily="49" charset="-128"/>
                <a:ea typeface="IPAゴシック" pitchFamily="49" charset="-128"/>
              </a:rPr>
              <a:t>分布図が直線を描いており</a:t>
            </a:r>
            <a:r>
              <a:rPr lang="en-US" altLang="ja-JP" sz="2400" dirty="0" smtClean="0">
                <a:latin typeface="IPAゴシック" pitchFamily="49" charset="-128"/>
                <a:ea typeface="IPAゴシック" pitchFamily="49" charset="-128"/>
              </a:rPr>
              <a:t>､</a:t>
            </a:r>
            <a:r>
              <a:rPr lang="ja-JP" altLang="en-US" sz="2400" dirty="0" smtClean="0">
                <a:latin typeface="IPAゴシック" pitchFamily="49" charset="-128"/>
                <a:ea typeface="IPAゴシック" pitchFamily="49" charset="-128"/>
              </a:rPr>
              <a:t>ネットワーク上</a:t>
            </a:r>
            <a:r>
              <a:rPr lang="ja-JP" altLang="en-US" sz="2400" dirty="0">
                <a:latin typeface="IPAゴシック" pitchFamily="49" charset="-128"/>
                <a:ea typeface="IPAゴシック" pitchFamily="49" charset="-128"/>
              </a:rPr>
              <a:t>の次数分布はベキ</a:t>
            </a:r>
            <a:r>
              <a:rPr lang="ja-JP" altLang="en-US" sz="2400" dirty="0" smtClean="0">
                <a:latin typeface="IPAゴシック" pitchFamily="49" charset="-128"/>
                <a:ea typeface="IPAゴシック" pitchFamily="49" charset="-128"/>
              </a:rPr>
              <a:t>分布に従っている</a:t>
            </a:r>
            <a:endParaRPr lang="en-US" altLang="ja-JP" sz="2200" dirty="0">
              <a:latin typeface="IPAゴシック" pitchFamily="49" charset="-128"/>
              <a:ea typeface="IPAゴシック" pitchFamily="49" charset="-128"/>
            </a:endParaRPr>
          </a:p>
        </p:txBody>
      </p:sp>
      <p:sp>
        <p:nvSpPr>
          <p:cNvPr id="2" name="下矢印 1"/>
          <p:cNvSpPr/>
          <p:nvPr/>
        </p:nvSpPr>
        <p:spPr>
          <a:xfrm>
            <a:off x="4175586" y="4293096"/>
            <a:ext cx="792088" cy="792088"/>
          </a:xfrm>
          <a:prstGeom prst="downArrow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/>
          <p:cNvSpPr/>
          <p:nvPr/>
        </p:nvSpPr>
        <p:spPr>
          <a:xfrm>
            <a:off x="468313" y="5445224"/>
            <a:ext cx="8207375" cy="41549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100" dirty="0" smtClean="0">
                <a:solidFill>
                  <a:srgbClr val="000000"/>
                </a:solidFill>
                <a:latin typeface="IPAゴシック" pitchFamily="49" charset="-128"/>
                <a:ea typeface="IPAゴシック" pitchFamily="49" charset="-128"/>
              </a:rPr>
              <a:t>生成したネットワークは</a:t>
            </a:r>
            <a:r>
              <a:rPr lang="en-US" altLang="ja-JP" sz="2100" dirty="0" smtClean="0">
                <a:solidFill>
                  <a:srgbClr val="000000"/>
                </a:solidFill>
                <a:latin typeface="IPAゴシック" pitchFamily="49" charset="-128"/>
                <a:ea typeface="IPAゴシック" pitchFamily="49" charset="-128"/>
              </a:rPr>
              <a:t>､</a:t>
            </a:r>
            <a:r>
              <a:rPr lang="ja-JP" altLang="en-US" sz="2100" dirty="0" smtClean="0">
                <a:solidFill>
                  <a:srgbClr val="000000"/>
                </a:solidFill>
                <a:latin typeface="IPAゴシック" pitchFamily="49" charset="-128"/>
                <a:ea typeface="IPAゴシック" pitchFamily="49" charset="-128"/>
              </a:rPr>
              <a:t>十分なスケールフリー性を満たしている</a:t>
            </a:r>
            <a:endParaRPr lang="en-US" altLang="ja-JP" sz="2100" dirty="0">
              <a:solidFill>
                <a:srgbClr val="000000"/>
              </a:solidFill>
              <a:latin typeface="IPAゴシック" pitchFamily="49" charset="-128"/>
              <a:ea typeface="IPAゴシック" pitchFamily="49" charset="-128"/>
            </a:endParaRPr>
          </a:p>
        </p:txBody>
      </p:sp>
      <p:sp>
        <p:nvSpPr>
          <p:cNvPr id="8" name="スライド番号プレースホルダー 6"/>
          <p:cNvSpPr>
            <a:spLocks noGrp="1"/>
          </p:cNvSpPr>
          <p:nvPr>
            <p:ph type="sldNum" sz="quarter" idx="12"/>
          </p:nvPr>
        </p:nvSpPr>
        <p:spPr bwMode="auto">
          <a:xfrm>
            <a:off x="8234063" y="6453188"/>
            <a:ext cx="874441" cy="4048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B4DD223-A1D0-4DE8-AFD0-D99F82140F00}" type="slidenum">
              <a:rPr lang="ja-JP" altLang="en-US" smtClean="0">
                <a:solidFill>
                  <a:schemeClr val="bg1"/>
                </a:solidFill>
                <a:latin typeface="IPAゴシック" pitchFamily="49" charset="-128"/>
                <a:ea typeface="IPAゴシック" pitchFamily="49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71</a:t>
            </a:fld>
            <a:r>
              <a:rPr lang="en-US" altLang="ja-JP" dirty="0" smtClean="0">
                <a:solidFill>
                  <a:schemeClr val="bg1"/>
                </a:solidFill>
                <a:latin typeface="IPAゴシック" pitchFamily="49" charset="-128"/>
                <a:ea typeface="IPAゴシック" pitchFamily="49" charset="-128"/>
              </a:rPr>
              <a:t>/78</a:t>
            </a:r>
            <a:endParaRPr lang="ja-JP" altLang="en-US" dirty="0">
              <a:solidFill>
                <a:schemeClr val="bg1"/>
              </a:solidFill>
              <a:latin typeface="IPAゴシック" pitchFamily="49" charset="-128"/>
              <a:ea typeface="IPAゴシック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35270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3" name="テキスト ボックス 5"/>
          <p:cNvSpPr txBox="1">
            <a:spLocks noChangeArrowheads="1"/>
          </p:cNvSpPr>
          <p:nvPr/>
        </p:nvSpPr>
        <p:spPr bwMode="auto">
          <a:xfrm>
            <a:off x="468313" y="620713"/>
            <a:ext cx="80645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9pPr>
          </a:lstStyle>
          <a:p>
            <a:r>
              <a:rPr lang="en-US" altLang="ja-JP" sz="3200" dirty="0">
                <a:latin typeface="IPAゴシック" pitchFamily="49" charset="-128"/>
                <a:ea typeface="IPAゴシック" pitchFamily="49" charset="-128"/>
              </a:rPr>
              <a:t>6</a:t>
            </a:r>
            <a:r>
              <a:rPr lang="en-US" altLang="ja-JP" sz="3200" dirty="0" smtClean="0">
                <a:latin typeface="IPAゴシック" pitchFamily="49" charset="-128"/>
                <a:ea typeface="IPAゴシック" pitchFamily="49" charset="-128"/>
              </a:rPr>
              <a:t>.</a:t>
            </a:r>
            <a:r>
              <a:rPr lang="ja-JP" altLang="en-US" sz="3200" dirty="0" smtClean="0">
                <a:latin typeface="IPAゴシック" pitchFamily="49" charset="-128"/>
                <a:ea typeface="IPAゴシック" pitchFamily="49" charset="-128"/>
              </a:rPr>
              <a:t>今後の課題</a:t>
            </a:r>
            <a:endParaRPr lang="ja-JP" altLang="en-US" sz="3200" dirty="0">
              <a:latin typeface="IPAゴシック" pitchFamily="49" charset="-128"/>
              <a:ea typeface="IPAゴシック" pitchFamily="49" charset="-128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294967295"/>
          </p:nvPr>
        </p:nvSpPr>
        <p:spPr>
          <a:xfrm>
            <a:off x="-23307" y="6480720"/>
            <a:ext cx="8651063" cy="260648"/>
          </a:xfrm>
          <a:prstGeom prst="rect">
            <a:avLst/>
          </a:prstGeom>
          <a:ln/>
        </p:spPr>
        <p:txBody>
          <a:bodyPr/>
          <a:lstStyle>
            <a:lvl1pPr algn="l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ja-JP" altLang="en-US" sz="1100" smtClean="0"/>
              <a:t>修正版</a:t>
            </a:r>
            <a:r>
              <a:rPr lang="en-US" altLang="ja-JP" sz="1100" smtClean="0"/>
              <a:t>BA</a:t>
            </a:r>
            <a:r>
              <a:rPr lang="ja-JP" altLang="en-US" sz="1100" smtClean="0"/>
              <a:t>モデルで生成したネットワークのスケールフリー性判定計算実験　　　卒業演習発表会　　　田中勇歩（谷聖一研究室）</a:t>
            </a:r>
            <a:endParaRPr lang="ja-JP" altLang="en-US" sz="1100" dirty="0"/>
          </a:p>
        </p:txBody>
      </p:sp>
      <p:sp>
        <p:nvSpPr>
          <p:cNvPr id="5" name="正方形/長方形 9"/>
          <p:cNvSpPr>
            <a:spLocks noChangeArrowheads="1"/>
          </p:cNvSpPr>
          <p:nvPr/>
        </p:nvSpPr>
        <p:spPr bwMode="auto">
          <a:xfrm>
            <a:off x="468313" y="1650280"/>
            <a:ext cx="8064500" cy="415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ja-JP" altLang="en-US" sz="2400" dirty="0" smtClean="0">
                <a:latin typeface="IPAゴシック" pitchFamily="49" charset="-128"/>
                <a:ea typeface="IPAゴシック" pitchFamily="49" charset="-128"/>
              </a:rPr>
              <a:t>ネットワークの頂点数</a:t>
            </a:r>
            <a:r>
              <a:rPr lang="en-US" altLang="ja-JP" sz="2400" dirty="0" smtClean="0">
                <a:latin typeface="IPAゴシック" pitchFamily="49" charset="-128"/>
                <a:ea typeface="IPAゴシック" pitchFamily="49" charset="-128"/>
              </a:rPr>
              <a:t>､</a:t>
            </a:r>
            <a:r>
              <a:rPr lang="ja-JP" altLang="en-US" sz="2400" dirty="0" smtClean="0">
                <a:latin typeface="IPAゴシック" pitchFamily="49" charset="-128"/>
                <a:ea typeface="IPAゴシック" pitchFamily="49" charset="-128"/>
              </a:rPr>
              <a:t>調査する個数の増加</a:t>
            </a:r>
            <a:endParaRPr lang="en-US" altLang="ja-JP" sz="2400" dirty="0" smtClean="0">
              <a:latin typeface="IPAゴシック" pitchFamily="49" charset="-128"/>
              <a:ea typeface="IPAゴシック" pitchFamily="49" charset="-128"/>
            </a:endParaRPr>
          </a:p>
          <a:p>
            <a:pPr marL="457200" indent="-457200">
              <a:buFont typeface="+mj-lt"/>
              <a:buAutoNum type="arabicPeriod"/>
            </a:pPr>
            <a:r>
              <a:rPr lang="ja-JP" altLang="en-US" sz="2400" dirty="0" smtClean="0">
                <a:latin typeface="IPAゴシック" pitchFamily="49" charset="-128"/>
                <a:ea typeface="IPAゴシック" pitchFamily="49" charset="-128"/>
              </a:rPr>
              <a:t>他のネットワークモデルでも直径</a:t>
            </a:r>
            <a:r>
              <a:rPr lang="en-US" altLang="ja-JP" sz="2400" dirty="0" smtClean="0">
                <a:latin typeface="IPAゴシック" pitchFamily="49" charset="-128"/>
                <a:ea typeface="IPAゴシック" pitchFamily="49" charset="-128"/>
              </a:rPr>
              <a:t>､</a:t>
            </a:r>
            <a:r>
              <a:rPr lang="ja-JP" altLang="en-US" sz="2400" dirty="0" smtClean="0">
                <a:latin typeface="IPAゴシック" pitchFamily="49" charset="-128"/>
                <a:ea typeface="IPAゴシック" pitchFamily="49" charset="-128"/>
              </a:rPr>
              <a:t>半径</a:t>
            </a:r>
            <a:r>
              <a:rPr lang="en-US" altLang="ja-JP" sz="2400" dirty="0" smtClean="0">
                <a:latin typeface="IPAゴシック" pitchFamily="49" charset="-128"/>
                <a:ea typeface="IPAゴシック" pitchFamily="49" charset="-128"/>
              </a:rPr>
              <a:t>､</a:t>
            </a:r>
            <a:br>
              <a:rPr lang="en-US" altLang="ja-JP" sz="2400" dirty="0" smtClean="0">
                <a:latin typeface="IPAゴシック" pitchFamily="49" charset="-128"/>
                <a:ea typeface="IPAゴシック" pitchFamily="49" charset="-128"/>
              </a:rPr>
            </a:br>
            <a:r>
              <a:rPr lang="en-US" altLang="ja-JP" sz="2400" dirty="0" smtClean="0">
                <a:latin typeface="IPA Pゴシック" pitchFamily="50" charset="-128"/>
                <a:ea typeface="IPA Pゴシック" pitchFamily="50" charset="-128"/>
              </a:rPr>
              <a:t>eccentricity</a:t>
            </a:r>
            <a:r>
              <a:rPr lang="ja-JP" altLang="en-US" sz="2400" dirty="0" smtClean="0">
                <a:latin typeface="IPAゴシック" pitchFamily="49" charset="-128"/>
                <a:ea typeface="IPAゴシック" pitchFamily="49" charset="-128"/>
              </a:rPr>
              <a:t>の平均値を計算し</a:t>
            </a:r>
            <a:r>
              <a:rPr lang="en-US" altLang="ja-JP" sz="2400" dirty="0" smtClean="0">
                <a:latin typeface="IPAゴシック" pitchFamily="49" charset="-128"/>
                <a:ea typeface="IPAゴシック" pitchFamily="49" charset="-128"/>
              </a:rPr>
              <a:t>､</a:t>
            </a:r>
            <a:r>
              <a:rPr lang="ja-JP" altLang="en-US" sz="2400" dirty="0" smtClean="0">
                <a:latin typeface="IPAゴシック" pitchFamily="49" charset="-128"/>
                <a:ea typeface="IPAゴシック" pitchFamily="49" charset="-128"/>
              </a:rPr>
              <a:t>結果の比較</a:t>
            </a:r>
            <a:endParaRPr lang="en-US" altLang="ja-JP" sz="2400" dirty="0" smtClean="0">
              <a:latin typeface="IPAゴシック" pitchFamily="49" charset="-128"/>
              <a:ea typeface="IPAゴシック" pitchFamily="49" charset="-128"/>
            </a:endParaRPr>
          </a:p>
          <a:p>
            <a:pPr marL="457200" indent="-457200">
              <a:buFont typeface="+mj-lt"/>
              <a:buAutoNum type="arabicPeriod"/>
            </a:pPr>
            <a:r>
              <a:rPr lang="ja-JP" altLang="en-US" sz="2400" dirty="0" smtClean="0">
                <a:latin typeface="IPAゴシック" pitchFamily="49" charset="-128"/>
                <a:ea typeface="IPAゴシック" pitchFamily="49" charset="-128"/>
              </a:rPr>
              <a:t>次数がベキ則に従っているかを判定する方法に</a:t>
            </a:r>
            <a:r>
              <a:rPr lang="en-US" altLang="ja-JP" sz="2400" dirty="0" smtClean="0">
                <a:latin typeface="IPAゴシック" pitchFamily="49" charset="-128"/>
                <a:ea typeface="IPAゴシック" pitchFamily="49" charset="-128"/>
              </a:rPr>
              <a:t>､</a:t>
            </a:r>
            <a:r>
              <a:rPr lang="ja-JP" altLang="en-US" sz="2400" dirty="0" smtClean="0">
                <a:latin typeface="IPAゴシック" pitchFamily="49" charset="-128"/>
                <a:ea typeface="IPAゴシック" pitchFamily="49" charset="-128"/>
              </a:rPr>
              <a:t>次数分布図が描写を使用した</a:t>
            </a:r>
            <a:r>
              <a:rPr lang="en-US" altLang="ja-JP" sz="2400" dirty="0">
                <a:latin typeface="IPAゴシック" pitchFamily="49" charset="-128"/>
                <a:ea typeface="IPAゴシック" pitchFamily="49" charset="-128"/>
              </a:rPr>
              <a:t/>
            </a:r>
            <a:br>
              <a:rPr lang="en-US" altLang="ja-JP" sz="2400" dirty="0">
                <a:latin typeface="IPAゴシック" pitchFamily="49" charset="-128"/>
                <a:ea typeface="IPAゴシック" pitchFamily="49" charset="-128"/>
              </a:rPr>
            </a:br>
            <a:r>
              <a:rPr lang="ja-JP" altLang="en-US" sz="2400" dirty="0" smtClean="0">
                <a:latin typeface="IPAゴシック" pitchFamily="49" charset="-128"/>
                <a:ea typeface="IPAゴシック" pitchFamily="49" charset="-128"/>
              </a:rPr>
              <a:t>⇒この方法では厳密な判定はできない</a:t>
            </a:r>
            <a:r>
              <a:rPr lang="en-US" altLang="ja-JP" sz="2400" dirty="0" smtClean="0">
                <a:latin typeface="IPAゴシック" pitchFamily="49" charset="-128"/>
                <a:ea typeface="IPAゴシック" pitchFamily="49" charset="-128"/>
              </a:rPr>
              <a:t/>
            </a:r>
            <a:br>
              <a:rPr lang="en-US" altLang="ja-JP" sz="2400" dirty="0" smtClean="0">
                <a:latin typeface="IPAゴシック" pitchFamily="49" charset="-128"/>
                <a:ea typeface="IPAゴシック" pitchFamily="49" charset="-128"/>
              </a:rPr>
            </a:br>
            <a:r>
              <a:rPr lang="en-US" altLang="ja-JP" sz="2400" dirty="0" smtClean="0">
                <a:latin typeface="IPAゴシック" pitchFamily="49" charset="-128"/>
                <a:ea typeface="IPAゴシック" pitchFamily="49" charset="-128"/>
              </a:rPr>
              <a:t/>
            </a:r>
            <a:br>
              <a:rPr lang="en-US" altLang="ja-JP" sz="2400" dirty="0" smtClean="0">
                <a:latin typeface="IPAゴシック" pitchFamily="49" charset="-128"/>
                <a:ea typeface="IPAゴシック" pitchFamily="49" charset="-128"/>
              </a:rPr>
            </a:br>
            <a:r>
              <a:rPr lang="ja-JP" altLang="en-US" sz="2400" dirty="0" smtClean="0">
                <a:latin typeface="IPAゴシック" pitchFamily="49" charset="-128"/>
                <a:ea typeface="IPAゴシック" pitchFamily="49" charset="-128"/>
              </a:rPr>
              <a:t>そこで統計モデルで</a:t>
            </a:r>
            <a:r>
              <a:rPr lang="en-US" altLang="ja-JP" sz="2400" dirty="0" smtClean="0">
                <a:latin typeface="IPAゴシック" pitchFamily="49" charset="-128"/>
                <a:ea typeface="IPAゴシック" pitchFamily="49" charset="-128"/>
              </a:rPr>
              <a:t/>
            </a:r>
            <a:br>
              <a:rPr lang="en-US" altLang="ja-JP" sz="2400" dirty="0" smtClean="0">
                <a:latin typeface="IPAゴシック" pitchFamily="49" charset="-128"/>
                <a:ea typeface="IPAゴシック" pitchFamily="49" charset="-128"/>
              </a:rPr>
            </a:br>
            <a:r>
              <a:rPr lang="en-US" altLang="ja-JP" sz="2400" dirty="0" smtClean="0">
                <a:latin typeface="IPAゴシック" pitchFamily="49" charset="-128"/>
                <a:ea typeface="IPAゴシック" pitchFamily="49" charset="-128"/>
              </a:rPr>
              <a:t/>
            </a:r>
            <a:br>
              <a:rPr lang="en-US" altLang="ja-JP" sz="2400" dirty="0" smtClean="0">
                <a:latin typeface="IPAゴシック" pitchFamily="49" charset="-128"/>
                <a:ea typeface="IPAゴシック" pitchFamily="49" charset="-128"/>
              </a:rPr>
            </a:br>
            <a:r>
              <a:rPr lang="en-US" altLang="ja-JP" sz="2400" dirty="0" smtClean="0">
                <a:latin typeface="IPAゴシック" pitchFamily="49" charset="-128"/>
                <a:ea typeface="IPAゴシック" pitchFamily="49" charset="-128"/>
              </a:rPr>
              <a:t/>
            </a:r>
            <a:br>
              <a:rPr lang="en-US" altLang="ja-JP" sz="2400" dirty="0" smtClean="0">
                <a:latin typeface="IPAゴシック" pitchFamily="49" charset="-128"/>
                <a:ea typeface="IPAゴシック" pitchFamily="49" charset="-128"/>
              </a:rPr>
            </a:br>
            <a:r>
              <a:rPr lang="ja-JP" altLang="en-US" sz="2400" dirty="0" smtClean="0">
                <a:latin typeface="IPAゴシック" pitchFamily="49" charset="-128"/>
                <a:ea typeface="IPAゴシック" pitchFamily="49" charset="-128"/>
              </a:rPr>
              <a:t>の</a:t>
            </a:r>
            <a:r>
              <a:rPr lang="en-US" altLang="ja-JP" sz="2400" dirty="0">
                <a:latin typeface="IPA Pゴシック" pitchFamily="50" charset="-128"/>
                <a:ea typeface="IPA Pゴシック" pitchFamily="50" charset="-128"/>
              </a:rPr>
              <a:t>τ</a:t>
            </a:r>
            <a:r>
              <a:rPr lang="ja-JP" altLang="en-US" sz="2400" dirty="0" smtClean="0">
                <a:latin typeface="IPAゴシック" pitchFamily="49" charset="-128"/>
                <a:ea typeface="IPAゴシック" pitchFamily="49" charset="-128"/>
              </a:rPr>
              <a:t>を推定して</a:t>
            </a:r>
            <a:r>
              <a:rPr lang="en-US" altLang="ja-JP" sz="2400" dirty="0" smtClean="0">
                <a:latin typeface="IPAゴシック" pitchFamily="49" charset="-128"/>
                <a:ea typeface="IPAゴシック" pitchFamily="49" charset="-128"/>
              </a:rPr>
              <a:t>,</a:t>
            </a:r>
            <a:r>
              <a:rPr lang="ja-JP" altLang="en-US" sz="2400" dirty="0" smtClean="0">
                <a:latin typeface="IPAゴシック" pitchFamily="49" charset="-128"/>
                <a:ea typeface="IPAゴシック" pitchFamily="49" charset="-128"/>
              </a:rPr>
              <a:t>検定</a:t>
            </a:r>
            <a:endParaRPr lang="en-US" altLang="ja-JP" sz="2400" dirty="0" smtClean="0">
              <a:latin typeface="IPAゴシック" pitchFamily="49" charset="-128"/>
              <a:ea typeface="IPAゴシック" pitchFamily="49" charset="-128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0901" y="4746624"/>
            <a:ext cx="3639323" cy="4725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スライド番号プレースホルダー 6"/>
          <p:cNvSpPr>
            <a:spLocks noGrp="1"/>
          </p:cNvSpPr>
          <p:nvPr>
            <p:ph type="sldNum" sz="quarter" idx="12"/>
          </p:nvPr>
        </p:nvSpPr>
        <p:spPr bwMode="auto">
          <a:xfrm>
            <a:off x="8234063" y="6453188"/>
            <a:ext cx="874441" cy="4048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B4DD223-A1D0-4DE8-AFD0-D99F82140F00}" type="slidenum">
              <a:rPr lang="ja-JP" altLang="en-US" smtClean="0">
                <a:solidFill>
                  <a:schemeClr val="bg1"/>
                </a:solidFill>
                <a:latin typeface="IPAゴシック" pitchFamily="49" charset="-128"/>
                <a:ea typeface="IPAゴシック" pitchFamily="49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72</a:t>
            </a:fld>
            <a:r>
              <a:rPr lang="en-US" altLang="ja-JP" dirty="0" smtClean="0">
                <a:solidFill>
                  <a:schemeClr val="bg1"/>
                </a:solidFill>
                <a:latin typeface="IPAゴシック" pitchFamily="49" charset="-128"/>
                <a:ea typeface="IPAゴシック" pitchFamily="49" charset="-128"/>
              </a:rPr>
              <a:t>/78</a:t>
            </a:r>
            <a:endParaRPr lang="ja-JP" altLang="en-US" dirty="0">
              <a:solidFill>
                <a:schemeClr val="bg1"/>
              </a:solidFill>
              <a:latin typeface="IPAゴシック" pitchFamily="49" charset="-128"/>
              <a:ea typeface="IPAゴシック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22252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58" name="グループ化 11"/>
          <p:cNvGrpSpPr>
            <a:grpSpLocks/>
          </p:cNvGrpSpPr>
          <p:nvPr/>
        </p:nvGrpSpPr>
        <p:grpSpPr bwMode="auto">
          <a:xfrm>
            <a:off x="465138" y="4335463"/>
            <a:ext cx="4891087" cy="965200"/>
            <a:chOff x="473529" y="4713668"/>
            <a:chExt cx="4890559" cy="966164"/>
          </a:xfrm>
        </p:grpSpPr>
        <p:sp>
          <p:nvSpPr>
            <p:cNvPr id="14" name="角丸四角形 13"/>
            <p:cNvSpPr/>
            <p:nvPr/>
          </p:nvSpPr>
          <p:spPr>
            <a:xfrm>
              <a:off x="473529" y="4713668"/>
              <a:ext cx="4890559" cy="962986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19480" name="正方形/長方形 14"/>
            <p:cNvSpPr>
              <a:spLocks noChangeArrowheads="1"/>
            </p:cNvSpPr>
            <p:nvPr/>
          </p:nvSpPr>
          <p:spPr bwMode="auto">
            <a:xfrm>
              <a:off x="570152" y="4756502"/>
              <a:ext cx="4793936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ja-JP" altLang="en-US" dirty="0" smtClean="0">
                  <a:solidFill>
                    <a:srgbClr val="000000"/>
                  </a:solidFill>
                  <a:latin typeface="IPAゴシック" pitchFamily="49" charset="-128"/>
                  <a:ea typeface="IPAゴシック" pitchFamily="49" charset="-128"/>
                </a:rPr>
                <a:t>結果</a:t>
              </a:r>
              <a:r>
                <a:rPr lang="en-US" altLang="ja-JP" dirty="0" smtClean="0">
                  <a:solidFill>
                    <a:srgbClr val="000000"/>
                  </a:solidFill>
                  <a:latin typeface="IPAゴシック" pitchFamily="49" charset="-128"/>
                  <a:ea typeface="IPAゴシック" pitchFamily="49" charset="-128"/>
                </a:rPr>
                <a:t>､</a:t>
              </a:r>
              <a:r>
                <a:rPr lang="ja-JP" altLang="en-US" dirty="0" smtClean="0">
                  <a:solidFill>
                    <a:srgbClr val="000000"/>
                  </a:solidFill>
                  <a:latin typeface="IPAゴシック" pitchFamily="49" charset="-128"/>
                  <a:ea typeface="IPAゴシック" pitchFamily="49" charset="-128"/>
                </a:rPr>
                <a:t>一部</a:t>
              </a:r>
              <a:r>
                <a:rPr lang="ja-JP" altLang="en-US" dirty="0">
                  <a:solidFill>
                    <a:srgbClr val="000000"/>
                  </a:solidFill>
                  <a:latin typeface="IPAゴシック" pitchFamily="49" charset="-128"/>
                  <a:ea typeface="IPAゴシック" pitchFamily="49" charset="-128"/>
                </a:rPr>
                <a:t>の頂点に枝が極度に集中しているネットワークを発見</a:t>
              </a:r>
              <a:endParaRPr lang="en-US" altLang="ja-JP" dirty="0">
                <a:solidFill>
                  <a:srgbClr val="000000"/>
                </a:solidFill>
                <a:latin typeface="IPAゴシック" pitchFamily="49" charset="-128"/>
                <a:ea typeface="IPAゴシック" pitchFamily="49" charset="-128"/>
              </a:endParaRPr>
            </a:p>
            <a:p>
              <a:r>
                <a:rPr lang="ja-JP" altLang="en-US" dirty="0">
                  <a:solidFill>
                    <a:srgbClr val="000000"/>
                  </a:solidFill>
                  <a:latin typeface="IPAゴシック" pitchFamily="49" charset="-128"/>
                  <a:ea typeface="IPAゴシック" pitchFamily="49" charset="-128"/>
                </a:rPr>
                <a:t>⇒スケールフリーネットワークの発見</a:t>
              </a:r>
              <a:endParaRPr lang="en-US" altLang="ja-JP" dirty="0">
                <a:solidFill>
                  <a:srgbClr val="000000"/>
                </a:solidFill>
                <a:latin typeface="IPAゴシック" pitchFamily="49" charset="-128"/>
                <a:ea typeface="IPAゴシック" pitchFamily="49" charset="-128"/>
              </a:endParaRPr>
            </a:p>
          </p:txBody>
        </p:sp>
      </p:grpSp>
      <p:grpSp>
        <p:nvGrpSpPr>
          <p:cNvPr id="19459" name="グループ化 1"/>
          <p:cNvGrpSpPr>
            <a:grpSpLocks/>
          </p:cNvGrpSpPr>
          <p:nvPr/>
        </p:nvGrpSpPr>
        <p:grpSpPr bwMode="auto">
          <a:xfrm>
            <a:off x="468313" y="1530350"/>
            <a:ext cx="8135937" cy="1074738"/>
            <a:chOff x="539552" y="1531002"/>
            <a:chExt cx="7992888" cy="1073733"/>
          </a:xfrm>
        </p:grpSpPr>
        <p:sp>
          <p:nvSpPr>
            <p:cNvPr id="8" name="角丸四角形 7"/>
            <p:cNvSpPr/>
            <p:nvPr/>
          </p:nvSpPr>
          <p:spPr>
            <a:xfrm>
              <a:off x="539552" y="1531002"/>
              <a:ext cx="7992888" cy="1073733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19478" name="正方形/長方形 2"/>
            <p:cNvSpPr>
              <a:spLocks noChangeArrowheads="1"/>
            </p:cNvSpPr>
            <p:nvPr/>
          </p:nvSpPr>
          <p:spPr bwMode="auto">
            <a:xfrm>
              <a:off x="599332" y="1606204"/>
              <a:ext cx="7791641" cy="969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ja-JP" altLang="en-US" sz="1900" u="sng" dirty="0">
                  <a:solidFill>
                    <a:srgbClr val="000000"/>
                  </a:solidFill>
                  <a:latin typeface="IPAゴシック" pitchFamily="49" charset="-128"/>
                  <a:ea typeface="IPAゴシック" pitchFamily="49" charset="-128"/>
                </a:rPr>
                <a:t>従来のインターネットなどのネットワークのイメージ</a:t>
              </a:r>
              <a:endParaRPr lang="en-US" altLang="ja-JP" sz="1900" u="sng" dirty="0">
                <a:solidFill>
                  <a:srgbClr val="000000"/>
                </a:solidFill>
                <a:latin typeface="IPAゴシック" pitchFamily="49" charset="-128"/>
                <a:ea typeface="IPAゴシック" pitchFamily="49" charset="-128"/>
              </a:endParaRPr>
            </a:p>
            <a:p>
              <a:r>
                <a:rPr lang="ja-JP" altLang="en-US" sz="1900" dirty="0">
                  <a:solidFill>
                    <a:srgbClr val="000000"/>
                  </a:solidFill>
                  <a:latin typeface="IPAゴシック" pitchFamily="49" charset="-128"/>
                  <a:ea typeface="IPAゴシック" pitchFamily="49" charset="-128"/>
                </a:rPr>
                <a:t>頂点間の枝が指向性も規則性も</a:t>
              </a:r>
              <a:r>
                <a:rPr lang="ja-JP" altLang="en-US" sz="1900" dirty="0" smtClean="0">
                  <a:solidFill>
                    <a:srgbClr val="000000"/>
                  </a:solidFill>
                  <a:latin typeface="IPAゴシック" pitchFamily="49" charset="-128"/>
                  <a:ea typeface="IPAゴシック" pitchFamily="49" charset="-128"/>
                </a:rPr>
                <a:t>なく</a:t>
              </a:r>
              <a:r>
                <a:rPr lang="en-US" altLang="ja-JP" sz="1900" dirty="0" smtClean="0">
                  <a:solidFill>
                    <a:srgbClr val="000000"/>
                  </a:solidFill>
                  <a:latin typeface="IPAゴシック" pitchFamily="49" charset="-128"/>
                  <a:ea typeface="IPAゴシック" pitchFamily="49" charset="-128"/>
                </a:rPr>
                <a:t>､</a:t>
              </a:r>
              <a:r>
                <a:rPr lang="ja-JP" altLang="en-US" sz="1900" dirty="0" smtClean="0">
                  <a:solidFill>
                    <a:srgbClr val="000000"/>
                  </a:solidFill>
                  <a:latin typeface="IPAゴシック" pitchFamily="49" charset="-128"/>
                  <a:ea typeface="IPAゴシック" pitchFamily="49" charset="-128"/>
                </a:rPr>
                <a:t>ランダム</a:t>
              </a:r>
              <a:r>
                <a:rPr lang="ja-JP" altLang="en-US" sz="1900" dirty="0">
                  <a:solidFill>
                    <a:srgbClr val="000000"/>
                  </a:solidFill>
                  <a:latin typeface="IPAゴシック" pitchFamily="49" charset="-128"/>
                  <a:ea typeface="IPAゴシック" pitchFamily="49" charset="-128"/>
                </a:rPr>
                <a:t>に張られているイメージ</a:t>
              </a:r>
              <a:endParaRPr lang="en-US" altLang="ja-JP" sz="1900" dirty="0">
                <a:solidFill>
                  <a:srgbClr val="000000"/>
                </a:solidFill>
                <a:latin typeface="IPAゴシック" pitchFamily="49" charset="-128"/>
                <a:ea typeface="IPAゴシック" pitchFamily="49" charset="-128"/>
              </a:endParaRPr>
            </a:p>
            <a:p>
              <a:r>
                <a:rPr lang="ja-JP" altLang="en-US" sz="1900" dirty="0">
                  <a:solidFill>
                    <a:srgbClr val="000000"/>
                  </a:solidFill>
                  <a:latin typeface="IPAゴシック" pitchFamily="49" charset="-128"/>
                  <a:ea typeface="IPAゴシック" pitchFamily="49" charset="-128"/>
                </a:rPr>
                <a:t>⇒ランダムネットワーク</a:t>
              </a:r>
              <a:endParaRPr lang="en-US" altLang="ja-JP" sz="1900" dirty="0">
                <a:solidFill>
                  <a:srgbClr val="000000"/>
                </a:solidFill>
                <a:latin typeface="IPAゴシック" pitchFamily="49" charset="-128"/>
                <a:ea typeface="IPAゴシック" pitchFamily="49" charset="-128"/>
              </a:endParaRPr>
            </a:p>
          </p:txBody>
        </p:sp>
      </p:grpSp>
      <p:grpSp>
        <p:nvGrpSpPr>
          <p:cNvPr id="19460" name="グループ化 21"/>
          <p:cNvGrpSpPr>
            <a:grpSpLocks/>
          </p:cNvGrpSpPr>
          <p:nvPr/>
        </p:nvGrpSpPr>
        <p:grpSpPr bwMode="auto">
          <a:xfrm>
            <a:off x="5754985" y="3789039"/>
            <a:ext cx="2849265" cy="2592289"/>
            <a:chOff x="6694055" y="4151144"/>
            <a:chExt cx="2320375" cy="2334933"/>
          </a:xfrm>
        </p:grpSpPr>
        <p:pic>
          <p:nvPicPr>
            <p:cNvPr id="9" name="Picture 2" descr="ファイル:WorldWideWebAroundWikipedia.pn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6694055" y="4151144"/>
              <a:ext cx="2320375" cy="1670280"/>
            </a:xfrm>
            <a:prstGeom prst="rect">
              <a:avLst/>
            </a:prstGeom>
            <a:ex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</p:pic>
        <p:sp>
          <p:nvSpPr>
            <p:cNvPr id="19475" name="正方形/長方形 9"/>
            <p:cNvSpPr>
              <a:spLocks noChangeArrowheads="1"/>
            </p:cNvSpPr>
            <p:nvPr/>
          </p:nvSpPr>
          <p:spPr bwMode="auto">
            <a:xfrm>
              <a:off x="6731012" y="5821814"/>
              <a:ext cx="2246459" cy="2309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ja-JP" altLang="en-US" sz="1050" dirty="0">
                  <a:latin typeface="IPAゴシック" pitchFamily="49" charset="-128"/>
                  <a:ea typeface="IPAゴシック" pitchFamily="49" charset="-128"/>
                </a:rPr>
                <a:t>例：ウィキペディア周辺の</a:t>
              </a:r>
              <a:r>
                <a:rPr lang="en-US" altLang="ja-JP" sz="1050" dirty="0">
                  <a:latin typeface="IPAゴシック" pitchFamily="49" charset="-128"/>
                  <a:ea typeface="IPAゴシック" pitchFamily="49" charset="-128"/>
                </a:rPr>
                <a:t>WWW</a:t>
              </a:r>
              <a:r>
                <a:rPr lang="ja-JP" altLang="en-US" sz="1050" dirty="0">
                  <a:latin typeface="IPAゴシック" pitchFamily="49" charset="-128"/>
                  <a:ea typeface="IPAゴシック" pitchFamily="49" charset="-128"/>
                </a:rPr>
                <a:t>の構造</a:t>
              </a:r>
            </a:p>
          </p:txBody>
        </p:sp>
        <p:sp>
          <p:nvSpPr>
            <p:cNvPr id="19476" name="正方形/長方形 10"/>
            <p:cNvSpPr>
              <a:spLocks noChangeArrowheads="1"/>
            </p:cNvSpPr>
            <p:nvPr/>
          </p:nvSpPr>
          <p:spPr bwMode="auto">
            <a:xfrm>
              <a:off x="6717955" y="6037838"/>
              <a:ext cx="2272575" cy="4482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ja-JP" altLang="en-US" sz="900" dirty="0">
                  <a:latin typeface="IPA Pゴシック" pitchFamily="50" charset="-128"/>
                  <a:ea typeface="IPA Pゴシック" pitchFamily="50" charset="-128"/>
                </a:rPr>
                <a:t>出典</a:t>
              </a:r>
              <a:r>
                <a:rPr lang="en-US" altLang="ja-JP" sz="900" dirty="0">
                  <a:latin typeface="IPA Pゴシック" pitchFamily="50" charset="-128"/>
                  <a:ea typeface="IPA Pゴシック" pitchFamily="50" charset="-128"/>
                </a:rPr>
                <a:t>: </a:t>
              </a:r>
              <a:r>
                <a:rPr lang="ja-JP" altLang="en-US" sz="900" dirty="0">
                  <a:latin typeface="IPA Pゴシック" pitchFamily="50" charset="-128"/>
                  <a:ea typeface="IPA Pゴシック" pitchFamily="50" charset="-128"/>
                </a:rPr>
                <a:t>フリー百科事典</a:t>
              </a:r>
              <a:r>
                <a:rPr lang="en-US" altLang="ja-JP" sz="900" dirty="0">
                  <a:latin typeface="IPA Pゴシック" pitchFamily="50" charset="-128"/>
                  <a:ea typeface="IPA Pゴシック" pitchFamily="50" charset="-128"/>
                </a:rPr>
                <a:t/>
              </a:r>
              <a:br>
                <a:rPr lang="en-US" altLang="ja-JP" sz="900" dirty="0">
                  <a:latin typeface="IPA Pゴシック" pitchFamily="50" charset="-128"/>
                  <a:ea typeface="IPA Pゴシック" pitchFamily="50" charset="-128"/>
                </a:rPr>
              </a:br>
              <a:r>
                <a:rPr lang="en-US" altLang="ja-JP" sz="900" dirty="0">
                  <a:latin typeface="IPA Pゴシック" pitchFamily="50" charset="-128"/>
                  <a:ea typeface="IPA Pゴシック" pitchFamily="50" charset="-128"/>
                </a:rPr>
                <a:t>『</a:t>
              </a:r>
              <a:r>
                <a:rPr lang="ja-JP" altLang="en-US" sz="900" dirty="0">
                  <a:latin typeface="IPA Pゴシック" pitchFamily="50" charset="-128"/>
                  <a:ea typeface="IPA Pゴシック" pitchFamily="50" charset="-128"/>
                </a:rPr>
                <a:t>ウィキペディア（</a:t>
              </a:r>
              <a:r>
                <a:rPr lang="en-US" altLang="ja-JP" sz="900" dirty="0">
                  <a:latin typeface="IPA Pゴシック" pitchFamily="50" charset="-128"/>
                  <a:ea typeface="IPA Pゴシック" pitchFamily="50" charset="-128"/>
                </a:rPr>
                <a:t>Wikipedia</a:t>
              </a:r>
              <a:r>
                <a:rPr lang="ja-JP" altLang="en-US" sz="900" dirty="0">
                  <a:latin typeface="IPA Pゴシック" pitchFamily="50" charset="-128"/>
                  <a:ea typeface="IPA Pゴシック" pitchFamily="50" charset="-128"/>
                </a:rPr>
                <a:t>）</a:t>
              </a:r>
              <a:r>
                <a:rPr lang="en-US" altLang="ja-JP" sz="900" dirty="0">
                  <a:latin typeface="IPA Pゴシック" pitchFamily="50" charset="-128"/>
                  <a:ea typeface="IPA Pゴシック" pitchFamily="50" charset="-128"/>
                </a:rPr>
                <a:t>』 (2012/12/10 07:10 UTC</a:t>
              </a:r>
              <a:r>
                <a:rPr lang="ja-JP" altLang="en-US" sz="900" dirty="0">
                  <a:latin typeface="IPA Pゴシック" pitchFamily="50" charset="-128"/>
                  <a:ea typeface="IPA Pゴシック" pitchFamily="50" charset="-128"/>
                </a:rPr>
                <a:t>版 </a:t>
              </a:r>
              <a:r>
                <a:rPr lang="en-US" altLang="ja-JP" sz="900" dirty="0">
                  <a:latin typeface="IPA Pゴシック" pitchFamily="50" charset="-128"/>
                  <a:ea typeface="IPA Pゴシック" pitchFamily="50" charset="-128"/>
                </a:rPr>
                <a:t>)</a:t>
              </a:r>
              <a:endParaRPr lang="ja-JP" altLang="en-US" sz="900" dirty="0">
                <a:latin typeface="IPA Pゴシック" pitchFamily="50" charset="-128"/>
                <a:ea typeface="IPA Pゴシック" pitchFamily="50" charset="-128"/>
              </a:endParaRPr>
            </a:p>
          </p:txBody>
        </p:sp>
      </p:grpSp>
      <p:grpSp>
        <p:nvGrpSpPr>
          <p:cNvPr id="19462" name="グループ化 6"/>
          <p:cNvGrpSpPr>
            <a:grpSpLocks/>
          </p:cNvGrpSpPr>
          <p:nvPr/>
        </p:nvGrpSpPr>
        <p:grpSpPr bwMode="auto">
          <a:xfrm>
            <a:off x="468313" y="3213100"/>
            <a:ext cx="6480175" cy="496888"/>
            <a:chOff x="539552" y="3573016"/>
            <a:chExt cx="6408712" cy="497351"/>
          </a:xfrm>
        </p:grpSpPr>
        <p:sp>
          <p:nvSpPr>
            <p:cNvPr id="13" name="角丸四角形 12"/>
            <p:cNvSpPr/>
            <p:nvPr/>
          </p:nvSpPr>
          <p:spPr>
            <a:xfrm>
              <a:off x="539552" y="3573016"/>
              <a:ext cx="6408712" cy="497351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19473" name="正方形/長方形 3"/>
            <p:cNvSpPr>
              <a:spLocks noChangeArrowheads="1"/>
            </p:cNvSpPr>
            <p:nvPr/>
          </p:nvSpPr>
          <p:spPr bwMode="auto">
            <a:xfrm>
              <a:off x="569144" y="3655498"/>
              <a:ext cx="637912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ja-JP" altLang="en-US" dirty="0">
                  <a:solidFill>
                    <a:srgbClr val="000000"/>
                  </a:solidFill>
                  <a:latin typeface="IPAゴシック" pitchFamily="49" charset="-128"/>
                  <a:ea typeface="IPAゴシック" pitchFamily="49" charset="-128"/>
                </a:rPr>
                <a:t>そうではない何か新しい構造をとっていると気が</a:t>
              </a:r>
              <a:r>
                <a:rPr lang="ja-JP" altLang="en-US" dirty="0" smtClean="0">
                  <a:solidFill>
                    <a:srgbClr val="000000"/>
                  </a:solidFill>
                  <a:latin typeface="IPAゴシック" pitchFamily="49" charset="-128"/>
                  <a:ea typeface="IPAゴシック" pitchFamily="49" charset="-128"/>
                </a:rPr>
                <a:t>つき</a:t>
              </a:r>
              <a:r>
                <a:rPr lang="en-US" altLang="ja-JP" dirty="0" smtClean="0">
                  <a:solidFill>
                    <a:srgbClr val="000000"/>
                  </a:solidFill>
                  <a:latin typeface="IPAゴシック" pitchFamily="49" charset="-128"/>
                  <a:ea typeface="IPAゴシック" pitchFamily="49" charset="-128"/>
                </a:rPr>
                <a:t>､</a:t>
              </a:r>
              <a:r>
                <a:rPr lang="ja-JP" altLang="en-US" dirty="0" smtClean="0">
                  <a:solidFill>
                    <a:srgbClr val="000000"/>
                  </a:solidFill>
                  <a:latin typeface="IPAゴシック" pitchFamily="49" charset="-128"/>
                  <a:ea typeface="IPAゴシック" pitchFamily="49" charset="-128"/>
                </a:rPr>
                <a:t>調査</a:t>
              </a:r>
              <a:endParaRPr lang="en-US" altLang="ja-JP" dirty="0">
                <a:solidFill>
                  <a:srgbClr val="000000"/>
                </a:solidFill>
                <a:latin typeface="IPAゴシック" pitchFamily="49" charset="-128"/>
                <a:ea typeface="IPAゴシック" pitchFamily="49" charset="-128"/>
              </a:endParaRPr>
            </a:p>
          </p:txBody>
        </p:sp>
      </p:grpSp>
      <p:sp>
        <p:nvSpPr>
          <p:cNvPr id="17" name="下矢印 16"/>
          <p:cNvSpPr/>
          <p:nvPr/>
        </p:nvSpPr>
        <p:spPr>
          <a:xfrm>
            <a:off x="2779713" y="2708275"/>
            <a:ext cx="360362" cy="433388"/>
          </a:xfrm>
          <a:prstGeom prst="downArrow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25" name="下矢印 24"/>
          <p:cNvSpPr/>
          <p:nvPr/>
        </p:nvSpPr>
        <p:spPr>
          <a:xfrm>
            <a:off x="2779713" y="3844925"/>
            <a:ext cx="360362" cy="433388"/>
          </a:xfrm>
          <a:prstGeom prst="downArrow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19467" name="テキスト ボックス 20"/>
          <p:cNvSpPr txBox="1">
            <a:spLocks noChangeArrowheads="1"/>
          </p:cNvSpPr>
          <p:nvPr/>
        </p:nvSpPr>
        <p:spPr bwMode="auto">
          <a:xfrm>
            <a:off x="468313" y="620713"/>
            <a:ext cx="80645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9pPr>
          </a:lstStyle>
          <a:p>
            <a:r>
              <a:rPr lang="en-US" altLang="ja-JP" sz="3200" dirty="0">
                <a:latin typeface="IPAゴシック" pitchFamily="49" charset="-128"/>
                <a:ea typeface="IPAゴシック" pitchFamily="49" charset="-128"/>
              </a:rPr>
              <a:t>2.1 -</a:t>
            </a:r>
            <a:r>
              <a:rPr lang="ja-JP" altLang="en-US" sz="3200" dirty="0">
                <a:solidFill>
                  <a:srgbClr val="000000"/>
                </a:solidFill>
                <a:latin typeface="IPAゴシック" pitchFamily="49" charset="-128"/>
                <a:ea typeface="IPAゴシック" pitchFamily="49" charset="-128"/>
              </a:rPr>
              <a:t>スケールフリーネットワークの歴史</a:t>
            </a:r>
            <a:r>
              <a:rPr lang="en-US" altLang="ja-JP" sz="3200" dirty="0">
                <a:solidFill>
                  <a:srgbClr val="000000"/>
                </a:solidFill>
                <a:latin typeface="IPAゴシック" pitchFamily="49" charset="-128"/>
                <a:ea typeface="IPAゴシック" pitchFamily="49" charset="-128"/>
              </a:rPr>
              <a:t>-</a:t>
            </a:r>
            <a:endParaRPr lang="ja-JP" altLang="en-US" sz="3200" dirty="0">
              <a:latin typeface="IPAゴシック" pitchFamily="49" charset="-128"/>
              <a:ea typeface="IPAゴシック" pitchFamily="49" charset="-128"/>
            </a:endParaRPr>
          </a:p>
        </p:txBody>
      </p:sp>
      <p:sp>
        <p:nvSpPr>
          <p:cNvPr id="29" name="Rectangle 6"/>
          <p:cNvSpPr>
            <a:spLocks noGrp="1" noChangeArrowheads="1"/>
          </p:cNvSpPr>
          <p:nvPr>
            <p:ph type="ftr" sz="quarter" idx="4294967295"/>
          </p:nvPr>
        </p:nvSpPr>
        <p:spPr>
          <a:xfrm>
            <a:off x="-23307" y="6480720"/>
            <a:ext cx="8651063" cy="260648"/>
          </a:xfrm>
          <a:prstGeom prst="rect">
            <a:avLst/>
          </a:prstGeom>
          <a:ln/>
        </p:spPr>
        <p:txBody>
          <a:bodyPr/>
          <a:lstStyle>
            <a:lvl1pPr algn="l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ja-JP" altLang="en-US" sz="1100" smtClean="0"/>
              <a:t>修正版</a:t>
            </a:r>
            <a:r>
              <a:rPr lang="en-US" altLang="ja-JP" sz="1100" smtClean="0"/>
              <a:t>BA</a:t>
            </a:r>
            <a:r>
              <a:rPr lang="ja-JP" altLang="en-US" sz="1100" smtClean="0"/>
              <a:t>モデルで生成したネットワークのスケールフリー性判定計算実験　　　卒業演習発表会　　　田中勇歩（谷聖一研究室）</a:t>
            </a:r>
            <a:endParaRPr lang="ja-JP" altLang="en-US" sz="1100" dirty="0"/>
          </a:p>
        </p:txBody>
      </p:sp>
      <p:sp>
        <p:nvSpPr>
          <p:cNvPr id="20" name="スライド番号プレースホルダー 6"/>
          <p:cNvSpPr>
            <a:spLocks noGrp="1"/>
          </p:cNvSpPr>
          <p:nvPr>
            <p:ph type="sldNum" sz="quarter" idx="12"/>
          </p:nvPr>
        </p:nvSpPr>
        <p:spPr bwMode="auto">
          <a:xfrm>
            <a:off x="8234063" y="6453188"/>
            <a:ext cx="874441" cy="4048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B4DD223-A1D0-4DE8-AFD0-D99F82140F00}" type="slidenum">
              <a:rPr lang="ja-JP" altLang="en-US" smtClean="0">
                <a:solidFill>
                  <a:schemeClr val="bg1"/>
                </a:solidFill>
                <a:latin typeface="IPAゴシック" pitchFamily="49" charset="-128"/>
                <a:ea typeface="IPAゴシック" pitchFamily="49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73</a:t>
            </a:fld>
            <a:r>
              <a:rPr lang="en-US" altLang="ja-JP" dirty="0" smtClean="0">
                <a:solidFill>
                  <a:schemeClr val="bg1"/>
                </a:solidFill>
                <a:latin typeface="IPAゴシック" pitchFamily="49" charset="-128"/>
                <a:ea typeface="IPAゴシック" pitchFamily="49" charset="-128"/>
              </a:rPr>
              <a:t>/78</a:t>
            </a:r>
            <a:endParaRPr lang="ja-JP" altLang="en-US" dirty="0">
              <a:solidFill>
                <a:schemeClr val="bg1"/>
              </a:solidFill>
              <a:latin typeface="IPAゴシック" pitchFamily="49" charset="-128"/>
              <a:ea typeface="IPAゴシック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19748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468313" y="1484784"/>
            <a:ext cx="7862887" cy="73353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200" u="sng" dirty="0">
                <a:solidFill>
                  <a:prstClr val="black"/>
                </a:solidFill>
                <a:latin typeface="IPAゴシック" pitchFamily="49" charset="-128"/>
                <a:ea typeface="IPAゴシック" pitchFamily="49" charset="-128"/>
              </a:rPr>
              <a:t>スケールフリーネットワーク</a:t>
            </a:r>
            <a:r>
              <a:rPr lang="ja-JP" altLang="en-US" sz="2200" u="sng" dirty="0">
                <a:latin typeface="IPAゴシック" pitchFamily="49" charset="-128"/>
                <a:ea typeface="IPAゴシック" pitchFamily="49" charset="-128"/>
              </a:rPr>
              <a:t>の特徴</a:t>
            </a:r>
            <a:endParaRPr lang="en-US" altLang="ja-JP" sz="2200" u="sng" dirty="0">
              <a:latin typeface="IPAゴシック" pitchFamily="49" charset="-128"/>
              <a:ea typeface="IPAゴシック" pitchFamily="49" charset="-128"/>
            </a:endParaRPr>
          </a:p>
          <a:p>
            <a:pPr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200" dirty="0">
                <a:latin typeface="IPAゴシック" pitchFamily="49" charset="-128"/>
                <a:ea typeface="IPAゴシック" pitchFamily="49" charset="-128"/>
              </a:rPr>
              <a:t>新しい頂点が参入して</a:t>
            </a:r>
            <a:r>
              <a:rPr lang="ja-JP" altLang="en-US" sz="2200" dirty="0" smtClean="0">
                <a:latin typeface="IPAゴシック" pitchFamily="49" charset="-128"/>
                <a:ea typeface="IPAゴシック" pitchFamily="49" charset="-128"/>
              </a:rPr>
              <a:t>も</a:t>
            </a:r>
            <a:r>
              <a:rPr lang="en-US" altLang="ja-JP" sz="2200" dirty="0" smtClean="0">
                <a:latin typeface="IPAゴシック" pitchFamily="49" charset="-128"/>
                <a:ea typeface="IPAゴシック" pitchFamily="49" charset="-128"/>
              </a:rPr>
              <a:t>､</a:t>
            </a:r>
            <a:r>
              <a:rPr lang="ja-JP" altLang="en-US" sz="2200" dirty="0" smtClean="0">
                <a:latin typeface="IPAゴシック" pitchFamily="49" charset="-128"/>
                <a:ea typeface="IPAゴシック" pitchFamily="49" charset="-128"/>
              </a:rPr>
              <a:t>ネットワーク</a:t>
            </a:r>
            <a:r>
              <a:rPr lang="ja-JP" altLang="en-US" sz="2200" dirty="0">
                <a:latin typeface="IPAゴシック" pitchFamily="49" charset="-128"/>
                <a:ea typeface="IPAゴシック" pitchFamily="49" charset="-128"/>
              </a:rPr>
              <a:t>の形状が変化しない</a:t>
            </a:r>
            <a:endParaRPr lang="en-US" altLang="ja-JP" sz="2200" dirty="0">
              <a:latin typeface="IPAゴシック" pitchFamily="49" charset="-128"/>
              <a:ea typeface="IPAゴシック" pitchFamily="49" charset="-128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464537" y="2777226"/>
            <a:ext cx="6566248" cy="209288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200" u="sng" dirty="0">
                <a:latin typeface="IPAゴシック" pitchFamily="49" charset="-128"/>
                <a:ea typeface="IPAゴシック" pitchFamily="49" charset="-128"/>
              </a:rPr>
              <a:t>フラクタルとは？</a:t>
            </a:r>
            <a:endParaRPr lang="en-US" altLang="ja-JP" sz="2200" u="sng" dirty="0">
              <a:latin typeface="IPAゴシック" pitchFamily="49" charset="-128"/>
              <a:ea typeface="IPAゴシック" pitchFamily="49" charset="-128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ja-JP" altLang="en-US" sz="2200" dirty="0">
                <a:latin typeface="IPAゴシック" pitchFamily="49" charset="-128"/>
                <a:ea typeface="IPAゴシック" pitchFamily="49" charset="-128"/>
              </a:rPr>
              <a:t>ブノア・マンデルブロが導入した幾何学の概念</a:t>
            </a:r>
            <a:endParaRPr lang="en-US" altLang="ja-JP" sz="2200" u="sng" dirty="0">
              <a:latin typeface="IPAゴシック" pitchFamily="49" charset="-128"/>
              <a:ea typeface="IPAゴシック" pitchFamily="49" charset="-128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ja-JP" altLang="en-US" sz="2200" dirty="0">
                <a:latin typeface="IPAゴシック" pitchFamily="49" charset="-128"/>
                <a:ea typeface="IPAゴシック" pitchFamily="49" charset="-128"/>
              </a:rPr>
              <a:t>ある図形の断片を取ってきた</a:t>
            </a:r>
            <a:r>
              <a:rPr lang="ja-JP" altLang="en-US" sz="2200" dirty="0" smtClean="0">
                <a:latin typeface="IPAゴシック" pitchFamily="49" charset="-128"/>
                <a:ea typeface="IPAゴシック" pitchFamily="49" charset="-128"/>
              </a:rPr>
              <a:t>とき</a:t>
            </a:r>
            <a:r>
              <a:rPr lang="en-US" altLang="ja-JP" sz="2200" dirty="0" smtClean="0">
                <a:latin typeface="IPAゴシック" pitchFamily="49" charset="-128"/>
                <a:ea typeface="IPAゴシック" pitchFamily="49" charset="-128"/>
              </a:rPr>
              <a:t>､</a:t>
            </a:r>
            <a:r>
              <a:rPr lang="en-US" altLang="ja-JP" sz="2200" dirty="0">
                <a:latin typeface="IPAゴシック" pitchFamily="49" charset="-128"/>
                <a:ea typeface="IPAゴシック" pitchFamily="49" charset="-128"/>
              </a:rPr>
              <a:t/>
            </a:r>
            <a:br>
              <a:rPr lang="en-US" altLang="ja-JP" sz="2200" dirty="0">
                <a:latin typeface="IPAゴシック" pitchFamily="49" charset="-128"/>
                <a:ea typeface="IPAゴシック" pitchFamily="49" charset="-128"/>
              </a:rPr>
            </a:br>
            <a:r>
              <a:rPr lang="ja-JP" altLang="en-US" sz="2200" dirty="0">
                <a:latin typeface="IPAゴシック" pitchFamily="49" charset="-128"/>
                <a:ea typeface="IPAゴシック" pitchFamily="49" charset="-128"/>
              </a:rPr>
              <a:t>それより小さな断片の形状</a:t>
            </a:r>
            <a:r>
              <a:rPr lang="ja-JP" altLang="en-US" sz="2200" dirty="0" smtClean="0">
                <a:latin typeface="IPAゴシック" pitchFamily="49" charset="-128"/>
                <a:ea typeface="IPAゴシック" pitchFamily="49" charset="-128"/>
              </a:rPr>
              <a:t>と</a:t>
            </a:r>
            <a:r>
              <a:rPr lang="en-US" altLang="ja-JP" sz="2200" dirty="0" smtClean="0">
                <a:latin typeface="IPAゴシック" pitchFamily="49" charset="-128"/>
                <a:ea typeface="IPAゴシック" pitchFamily="49" charset="-128"/>
              </a:rPr>
              <a:t>､</a:t>
            </a:r>
            <a:r>
              <a:rPr lang="ja-JP" altLang="en-US" sz="2200" dirty="0" smtClean="0">
                <a:latin typeface="IPAゴシック" pitchFamily="49" charset="-128"/>
                <a:ea typeface="IPAゴシック" pitchFamily="49" charset="-128"/>
              </a:rPr>
              <a:t>図形</a:t>
            </a:r>
            <a:r>
              <a:rPr lang="ja-JP" altLang="en-US" sz="2200" dirty="0">
                <a:latin typeface="IPAゴシック" pitchFamily="49" charset="-128"/>
                <a:ea typeface="IPAゴシック" pitchFamily="49" charset="-128"/>
              </a:rPr>
              <a:t>全体の形状が相似になっているもの</a:t>
            </a:r>
            <a:r>
              <a:rPr lang="en-US" altLang="ja-JP" sz="2000" dirty="0">
                <a:latin typeface="IPAゴシック" pitchFamily="49" charset="-128"/>
                <a:ea typeface="IPAゴシック" pitchFamily="49" charset="-128"/>
              </a:rPr>
              <a:t/>
            </a:r>
            <a:br>
              <a:rPr lang="en-US" altLang="ja-JP" sz="2000" dirty="0">
                <a:latin typeface="IPAゴシック" pitchFamily="49" charset="-128"/>
                <a:ea typeface="IPAゴシック" pitchFamily="49" charset="-128"/>
              </a:rPr>
            </a:br>
            <a:r>
              <a:rPr lang="en-US" altLang="ja-JP" sz="2000" dirty="0">
                <a:latin typeface="IPAゴシック" pitchFamily="49" charset="-128"/>
                <a:ea typeface="IPAゴシック" pitchFamily="49" charset="-128"/>
              </a:rPr>
              <a:t>※</a:t>
            </a:r>
            <a:r>
              <a:rPr lang="ja-JP" altLang="en-US" sz="2000" dirty="0">
                <a:latin typeface="IPAゴシック" pitchFamily="49" charset="-128"/>
                <a:ea typeface="IPAゴシック" pitchFamily="49" charset="-128"/>
              </a:rPr>
              <a:t>自己相似的＝フラクタルではない</a:t>
            </a:r>
            <a:endParaRPr lang="en-US" altLang="ja-JP" sz="2000" dirty="0">
              <a:latin typeface="IPAゴシック" pitchFamily="49" charset="-128"/>
              <a:ea typeface="IPAゴシック" pitchFamily="49" charset="-128"/>
            </a:endParaRPr>
          </a:p>
        </p:txBody>
      </p:sp>
      <p:sp>
        <p:nvSpPr>
          <p:cNvPr id="21514" name="正方形/長方形 1"/>
          <p:cNvSpPr>
            <a:spLocks noChangeArrowheads="1"/>
          </p:cNvSpPr>
          <p:nvPr/>
        </p:nvSpPr>
        <p:spPr bwMode="auto">
          <a:xfrm>
            <a:off x="468313" y="2276872"/>
            <a:ext cx="3968750" cy="412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ts val="2500"/>
              </a:lnSpc>
            </a:pPr>
            <a:r>
              <a:rPr lang="ja-JP" altLang="en-US" sz="2200" dirty="0">
                <a:solidFill>
                  <a:srgbClr val="000000"/>
                </a:solidFill>
                <a:latin typeface="IPAゴシック" pitchFamily="49" charset="-128"/>
                <a:ea typeface="IPAゴシック" pitchFamily="49" charset="-128"/>
              </a:rPr>
              <a:t>⇒フラクタル性をもっている</a:t>
            </a:r>
            <a:endParaRPr lang="en-US" altLang="ja-JP" sz="2200" dirty="0">
              <a:solidFill>
                <a:srgbClr val="000000"/>
              </a:solidFill>
              <a:latin typeface="IPAゴシック" pitchFamily="49" charset="-128"/>
              <a:ea typeface="IPAゴシック" pitchFamily="49" charset="-128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464537" y="4933280"/>
            <a:ext cx="4694238" cy="101600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000" u="sng" dirty="0">
                <a:solidFill>
                  <a:srgbClr val="000000"/>
                </a:solidFill>
                <a:latin typeface="IPAゴシック" pitchFamily="49" charset="-128"/>
                <a:ea typeface="IPAゴシック" pitchFamily="49" charset="-128"/>
                <a:cs typeface="+mn-cs"/>
              </a:rPr>
              <a:t>使用例</a:t>
            </a:r>
            <a:endParaRPr lang="en-US" altLang="ja-JP" sz="2000" u="sng" dirty="0">
              <a:solidFill>
                <a:srgbClr val="000000"/>
              </a:solidFill>
              <a:latin typeface="IPAゴシック" pitchFamily="49" charset="-128"/>
              <a:ea typeface="IPAゴシック" pitchFamily="49" charset="-128"/>
              <a:cs typeface="+mn-cs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ja-JP" altLang="en-US" sz="2000" dirty="0">
                <a:solidFill>
                  <a:srgbClr val="000000"/>
                </a:solidFill>
                <a:latin typeface="IPAゴシック" pitchFamily="49" charset="-128"/>
                <a:ea typeface="IPAゴシック" pitchFamily="49" charset="-128"/>
                <a:cs typeface="+mn-cs"/>
              </a:rPr>
              <a:t>現実の地形や物の次元を</a:t>
            </a:r>
            <a:r>
              <a:rPr lang="ja-JP" altLang="en-US" sz="2000" dirty="0" smtClean="0">
                <a:solidFill>
                  <a:srgbClr val="000000"/>
                </a:solidFill>
                <a:latin typeface="IPAゴシック" pitchFamily="49" charset="-128"/>
                <a:ea typeface="IPAゴシック" pitchFamily="49" charset="-128"/>
                <a:cs typeface="+mn-cs"/>
              </a:rPr>
              <a:t>表現</a:t>
            </a:r>
            <a:r>
              <a:rPr lang="en-US" altLang="ja-JP" sz="2000" dirty="0" smtClean="0">
                <a:solidFill>
                  <a:srgbClr val="000000"/>
                </a:solidFill>
                <a:latin typeface="IPAゴシック" pitchFamily="49" charset="-128"/>
                <a:ea typeface="IPAゴシック" pitchFamily="49" charset="-128"/>
                <a:cs typeface="+mn-cs"/>
              </a:rPr>
              <a:t>､</a:t>
            </a:r>
            <a:r>
              <a:rPr lang="ja-JP" altLang="en-US" sz="2000" dirty="0" smtClean="0">
                <a:solidFill>
                  <a:srgbClr val="000000"/>
                </a:solidFill>
                <a:latin typeface="IPAゴシック" pitchFamily="49" charset="-128"/>
                <a:ea typeface="IPAゴシック" pitchFamily="49" charset="-128"/>
                <a:cs typeface="+mn-cs"/>
              </a:rPr>
              <a:t>再現</a:t>
            </a:r>
            <a:endParaRPr lang="ja-JP" altLang="en-US" sz="2000" dirty="0">
              <a:solidFill>
                <a:srgbClr val="000000"/>
              </a:solidFill>
              <a:latin typeface="IPAゴシック" pitchFamily="49" charset="-128"/>
              <a:ea typeface="IPAゴシック" pitchFamily="49" charset="-128"/>
              <a:cs typeface="+mn-cs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ja-JP" altLang="en-US" sz="2000" dirty="0">
                <a:solidFill>
                  <a:srgbClr val="000000"/>
                </a:solidFill>
                <a:latin typeface="IPAゴシック" pitchFamily="49" charset="-128"/>
                <a:ea typeface="IPAゴシック" pitchFamily="49" charset="-128"/>
                <a:cs typeface="+mn-cs"/>
              </a:rPr>
              <a:t>ゲームなどでの地形を自動生成</a:t>
            </a:r>
          </a:p>
        </p:txBody>
      </p:sp>
      <p:sp>
        <p:nvSpPr>
          <p:cNvPr id="21516" name="テキスト ボックス 12"/>
          <p:cNvSpPr txBox="1">
            <a:spLocks noChangeArrowheads="1"/>
          </p:cNvSpPr>
          <p:nvPr/>
        </p:nvSpPr>
        <p:spPr bwMode="auto">
          <a:xfrm>
            <a:off x="468313" y="620713"/>
            <a:ext cx="80645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9pPr>
          </a:lstStyle>
          <a:p>
            <a:r>
              <a:rPr lang="en-US" altLang="ja-JP" sz="3200">
                <a:latin typeface="IPAゴシック" pitchFamily="49" charset="-128"/>
                <a:ea typeface="IPAゴシック" pitchFamily="49" charset="-128"/>
              </a:rPr>
              <a:t>2.3 -</a:t>
            </a:r>
            <a:r>
              <a:rPr lang="ja-JP" altLang="en-US" sz="3200">
                <a:solidFill>
                  <a:srgbClr val="000000"/>
                </a:solidFill>
                <a:latin typeface="IPAゴシック" pitchFamily="49" charset="-128"/>
                <a:ea typeface="IPAゴシック" pitchFamily="49" charset="-128"/>
              </a:rPr>
              <a:t>スケールフリーネットワークの</a:t>
            </a:r>
            <a:r>
              <a:rPr lang="ja-JP" altLang="en-US" sz="3200">
                <a:latin typeface="IPAゴシック" pitchFamily="49" charset="-128"/>
                <a:ea typeface="IPAゴシック" pitchFamily="49" charset="-128"/>
              </a:rPr>
              <a:t>特徴</a:t>
            </a:r>
            <a:r>
              <a:rPr lang="en-US" altLang="ja-JP" sz="3200">
                <a:latin typeface="IPAゴシック" pitchFamily="49" charset="-128"/>
                <a:ea typeface="IPAゴシック" pitchFamily="49" charset="-128"/>
              </a:rPr>
              <a:t>-</a:t>
            </a:r>
            <a:endParaRPr lang="ja-JP" altLang="en-US" sz="3200">
              <a:latin typeface="IPAゴシック" pitchFamily="49" charset="-128"/>
              <a:ea typeface="IPAゴシック" pitchFamily="49" charset="-128"/>
            </a:endParaRPr>
          </a:p>
        </p:txBody>
      </p:sp>
      <p:grpSp>
        <p:nvGrpSpPr>
          <p:cNvPr id="16" name="グループ化 15"/>
          <p:cNvGrpSpPr/>
          <p:nvPr/>
        </p:nvGrpSpPr>
        <p:grpSpPr>
          <a:xfrm>
            <a:off x="5076825" y="3387725"/>
            <a:ext cx="4210050" cy="2994025"/>
            <a:chOff x="5076825" y="3387725"/>
            <a:chExt cx="4210050" cy="2994025"/>
          </a:xfrm>
        </p:grpSpPr>
        <p:pic>
          <p:nvPicPr>
            <p:cNvPr id="17" name="Picture 4" descr="C:\Users\勇歩\Desktop\Downloads\003.bmp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76825" y="5248275"/>
              <a:ext cx="1225550" cy="1133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Picture 3" descr="C:\Users\勇歩\Desktop\Downloads\004.bmp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40425" y="4625975"/>
              <a:ext cx="1250950" cy="1131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Picture 6" descr="C:\Users\勇歩\Desktop\Downloads\001.bmp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04025" y="3995738"/>
              <a:ext cx="1182688" cy="1152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5" descr="C:\Users\勇歩\Desktop\Downloads\002.bmp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02550" y="3387725"/>
              <a:ext cx="1231900" cy="1141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" name="下矢印 20"/>
            <p:cNvSpPr/>
            <p:nvPr/>
          </p:nvSpPr>
          <p:spPr>
            <a:xfrm rot="3274414">
              <a:off x="7664451" y="4044950"/>
              <a:ext cx="360362" cy="2884487"/>
            </a:xfrm>
            <a:prstGeom prst="downArrow">
              <a:avLst/>
            </a:prstGeom>
            <a:gradFill flip="none" rotWithShape="1">
              <a:gsLst>
                <a:gs pos="0">
                  <a:srgbClr val="00B050">
                    <a:tint val="66000"/>
                    <a:satMod val="160000"/>
                  </a:srgbClr>
                </a:gs>
                <a:gs pos="50000">
                  <a:srgbClr val="00B050">
                    <a:tint val="44500"/>
                    <a:satMod val="160000"/>
                  </a:srgbClr>
                </a:gs>
                <a:gs pos="100000">
                  <a:srgbClr val="00B050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</p:grpSp>
      <p:sp>
        <p:nvSpPr>
          <p:cNvPr id="15" name="Rectangle 6"/>
          <p:cNvSpPr>
            <a:spLocks noGrp="1" noChangeArrowheads="1"/>
          </p:cNvSpPr>
          <p:nvPr>
            <p:ph type="ftr" sz="quarter" idx="4294967295"/>
          </p:nvPr>
        </p:nvSpPr>
        <p:spPr>
          <a:xfrm>
            <a:off x="-23307" y="6480720"/>
            <a:ext cx="8651063" cy="260648"/>
          </a:xfrm>
          <a:prstGeom prst="rect">
            <a:avLst/>
          </a:prstGeom>
          <a:ln/>
        </p:spPr>
        <p:txBody>
          <a:bodyPr/>
          <a:lstStyle>
            <a:lvl1pPr algn="l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ja-JP" altLang="en-US" sz="1100" smtClean="0"/>
              <a:t>修正版</a:t>
            </a:r>
            <a:r>
              <a:rPr lang="en-US" altLang="ja-JP" sz="1100" smtClean="0"/>
              <a:t>BA</a:t>
            </a:r>
            <a:r>
              <a:rPr lang="ja-JP" altLang="en-US" sz="1100" smtClean="0"/>
              <a:t>モデルで生成したネットワークのスケールフリー性判定計算実験　　　卒業演習発表会　　　田中勇歩（谷聖一研究室）</a:t>
            </a:r>
            <a:endParaRPr lang="ja-JP" altLang="en-US" sz="1100" dirty="0"/>
          </a:p>
        </p:txBody>
      </p:sp>
      <p:sp>
        <p:nvSpPr>
          <p:cNvPr id="22" name="スライド番号プレースホルダー 6"/>
          <p:cNvSpPr>
            <a:spLocks noGrp="1"/>
          </p:cNvSpPr>
          <p:nvPr>
            <p:ph type="sldNum" sz="quarter" idx="12"/>
          </p:nvPr>
        </p:nvSpPr>
        <p:spPr bwMode="auto">
          <a:xfrm>
            <a:off x="8234063" y="6453188"/>
            <a:ext cx="874441" cy="4048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B4DD223-A1D0-4DE8-AFD0-D99F82140F00}" type="slidenum">
              <a:rPr lang="ja-JP" altLang="en-US" smtClean="0">
                <a:solidFill>
                  <a:schemeClr val="bg1"/>
                </a:solidFill>
                <a:latin typeface="IPAゴシック" pitchFamily="49" charset="-128"/>
                <a:ea typeface="IPAゴシック" pitchFamily="49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74</a:t>
            </a:fld>
            <a:r>
              <a:rPr lang="en-US" altLang="ja-JP" dirty="0" smtClean="0">
                <a:solidFill>
                  <a:schemeClr val="bg1"/>
                </a:solidFill>
                <a:latin typeface="IPAゴシック" pitchFamily="49" charset="-128"/>
                <a:ea typeface="IPAゴシック" pitchFamily="49" charset="-128"/>
              </a:rPr>
              <a:t>/78</a:t>
            </a:r>
            <a:endParaRPr lang="ja-JP" altLang="en-US" dirty="0">
              <a:solidFill>
                <a:schemeClr val="bg1"/>
              </a:solidFill>
              <a:latin typeface="IPAゴシック" pitchFamily="49" charset="-128"/>
              <a:ea typeface="IPAゴシック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88645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/>
          <p:cNvSpPr/>
          <p:nvPr/>
        </p:nvSpPr>
        <p:spPr>
          <a:xfrm>
            <a:off x="492882" y="1916832"/>
            <a:ext cx="8064896" cy="178510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en-US" altLang="ja-JP" sz="2200" u="sng" dirty="0" err="1" smtClean="0">
                <a:solidFill>
                  <a:srgbClr val="000000"/>
                </a:solidFill>
                <a:latin typeface="IPA Pゴシック" pitchFamily="50" charset="-128"/>
                <a:ea typeface="IPA Pゴシック" pitchFamily="50" charset="-128"/>
              </a:rPr>
              <a:t>Graphviz</a:t>
            </a:r>
            <a:endParaRPr lang="en-US" altLang="ja-JP" sz="2200" u="sng" dirty="0" smtClean="0">
              <a:solidFill>
                <a:srgbClr val="000000"/>
              </a:solidFill>
              <a:latin typeface="IPA Pゴシック" pitchFamily="50" charset="-128"/>
              <a:ea typeface="IPA Pゴシック" pitchFamily="50" charset="-128"/>
            </a:endParaRPr>
          </a:p>
          <a:p>
            <a:pPr marL="285750" lvl="0" indent="-285750">
              <a:buFont typeface="Arial" pitchFamily="34" charset="0"/>
              <a:buChar char="•"/>
            </a:pPr>
            <a:r>
              <a:rPr lang="ja-JP" altLang="en-US" sz="2200" dirty="0">
                <a:solidFill>
                  <a:srgbClr val="000000"/>
                </a:solidFill>
                <a:latin typeface="IPAゴシック" pitchFamily="49" charset="-128"/>
                <a:ea typeface="IPAゴシック" pitchFamily="49" charset="-128"/>
              </a:rPr>
              <a:t>アメリカ</a:t>
            </a:r>
            <a:r>
              <a:rPr lang="ja-JP" altLang="en-US" sz="2200" dirty="0" smtClean="0">
                <a:solidFill>
                  <a:srgbClr val="000000"/>
                </a:solidFill>
                <a:latin typeface="IPAゴシック" pitchFamily="49" charset="-128"/>
                <a:ea typeface="IPAゴシック" pitchFamily="49" charset="-128"/>
              </a:rPr>
              <a:t>合衆国の</a:t>
            </a:r>
            <a:r>
              <a:rPr lang="ja-JP" altLang="en-US" sz="2200" dirty="0">
                <a:solidFill>
                  <a:srgbClr val="000000"/>
                </a:solidFill>
                <a:latin typeface="IPAゴシック" pitchFamily="49" charset="-128"/>
                <a:ea typeface="IPAゴシック" pitchFamily="49" charset="-128"/>
              </a:rPr>
              <a:t>電話</a:t>
            </a:r>
            <a:r>
              <a:rPr lang="ja-JP" altLang="en-US" sz="2200" dirty="0" smtClean="0">
                <a:solidFill>
                  <a:srgbClr val="000000"/>
                </a:solidFill>
                <a:latin typeface="IPAゴシック" pitchFamily="49" charset="-128"/>
                <a:ea typeface="IPAゴシック" pitchFamily="49" charset="-128"/>
              </a:rPr>
              <a:t>会社である</a:t>
            </a:r>
            <a:r>
              <a:rPr lang="en-US" altLang="ja-JP" sz="2200" dirty="0" smtClean="0">
                <a:solidFill>
                  <a:srgbClr val="000000"/>
                </a:solidFill>
                <a:latin typeface="IPA Pゴシック" pitchFamily="50" charset="-128"/>
                <a:ea typeface="IPA Pゴシック" pitchFamily="50" charset="-128"/>
              </a:rPr>
              <a:t>AT&amp;T</a:t>
            </a:r>
            <a:r>
              <a:rPr lang="ja-JP" altLang="en-US" sz="2200" dirty="0" smtClean="0">
                <a:solidFill>
                  <a:srgbClr val="000000"/>
                </a:solidFill>
                <a:latin typeface="IPAゴシック" pitchFamily="49" charset="-128"/>
                <a:ea typeface="IPAゴシック" pitchFamily="49" charset="-128"/>
              </a:rPr>
              <a:t>の研究所が</a:t>
            </a:r>
            <a:r>
              <a:rPr lang="en-US" altLang="ja-JP" sz="2200" dirty="0" smtClean="0">
                <a:solidFill>
                  <a:srgbClr val="000000"/>
                </a:solidFill>
                <a:latin typeface="IPAゴシック" pitchFamily="49" charset="-128"/>
                <a:ea typeface="IPAゴシック" pitchFamily="49" charset="-128"/>
              </a:rPr>
              <a:t/>
            </a:r>
            <a:br>
              <a:rPr lang="en-US" altLang="ja-JP" sz="2200" dirty="0" smtClean="0">
                <a:solidFill>
                  <a:srgbClr val="000000"/>
                </a:solidFill>
                <a:latin typeface="IPAゴシック" pitchFamily="49" charset="-128"/>
                <a:ea typeface="IPAゴシック" pitchFamily="49" charset="-128"/>
              </a:rPr>
            </a:br>
            <a:r>
              <a:rPr lang="ja-JP" altLang="en-US" sz="2200" dirty="0" smtClean="0">
                <a:solidFill>
                  <a:srgbClr val="000000"/>
                </a:solidFill>
                <a:latin typeface="IPAゴシック" pitchFamily="49" charset="-128"/>
                <a:ea typeface="IPAゴシック" pitchFamily="49" charset="-128"/>
              </a:rPr>
              <a:t>開発した</a:t>
            </a:r>
            <a:r>
              <a:rPr lang="en-US" altLang="ja-JP" sz="2200" dirty="0" smtClean="0">
                <a:solidFill>
                  <a:srgbClr val="000000"/>
                </a:solidFill>
                <a:latin typeface="IPAゴシック" pitchFamily="49" charset="-128"/>
                <a:ea typeface="IPAゴシック" pitchFamily="49" charset="-128"/>
              </a:rPr>
              <a:t>､</a:t>
            </a:r>
            <a:r>
              <a:rPr lang="ja-JP" altLang="en-US" sz="2200" dirty="0" smtClean="0">
                <a:solidFill>
                  <a:srgbClr val="000000"/>
                </a:solidFill>
                <a:latin typeface="IPAゴシック" pitchFamily="49" charset="-128"/>
                <a:ea typeface="IPAゴシック" pitchFamily="49" charset="-128"/>
              </a:rPr>
              <a:t>オープンソースのツールパッケージ</a:t>
            </a:r>
            <a:endParaRPr lang="en-US" altLang="ja-JP" sz="2200" dirty="0" smtClean="0">
              <a:solidFill>
                <a:srgbClr val="000000"/>
              </a:solidFill>
              <a:latin typeface="IPAゴシック" pitchFamily="49" charset="-128"/>
              <a:ea typeface="IPAゴシック" pitchFamily="49" charset="-128"/>
            </a:endParaRPr>
          </a:p>
          <a:p>
            <a:pPr marL="285750" lvl="0" indent="-285750">
              <a:buFont typeface="Arial" pitchFamily="34" charset="0"/>
              <a:buChar char="•"/>
            </a:pPr>
            <a:r>
              <a:rPr lang="en-US" altLang="ja-JP" sz="2200" dirty="0" smtClean="0">
                <a:solidFill>
                  <a:srgbClr val="000000"/>
                </a:solidFill>
                <a:latin typeface="IPA Pゴシック" pitchFamily="50" charset="-128"/>
                <a:ea typeface="IPA Pゴシック" pitchFamily="50" charset="-128"/>
              </a:rPr>
              <a:t>DOT</a:t>
            </a:r>
            <a:r>
              <a:rPr lang="ja-JP" altLang="en-US" sz="2200" dirty="0">
                <a:solidFill>
                  <a:srgbClr val="000000"/>
                </a:solidFill>
                <a:latin typeface="IPAゴシック" pitchFamily="49" charset="-128"/>
                <a:ea typeface="IPAゴシック" pitchFamily="49" charset="-128"/>
              </a:rPr>
              <a:t>言語のスクリプトで</a:t>
            </a:r>
            <a:r>
              <a:rPr lang="ja-JP" altLang="en-US" sz="2200" dirty="0" smtClean="0">
                <a:solidFill>
                  <a:srgbClr val="000000"/>
                </a:solidFill>
                <a:latin typeface="IPAゴシック" pitchFamily="49" charset="-128"/>
                <a:ea typeface="IPAゴシック" pitchFamily="49" charset="-128"/>
              </a:rPr>
              <a:t>示されたネットワークを描画</a:t>
            </a:r>
            <a:endParaRPr lang="en-US" altLang="ja-JP" sz="2200" dirty="0">
              <a:solidFill>
                <a:srgbClr val="000000"/>
              </a:solidFill>
              <a:latin typeface="IPAゴシック" pitchFamily="49" charset="-128"/>
              <a:ea typeface="IPAゴシック" pitchFamily="49" charset="-128"/>
            </a:endParaRPr>
          </a:p>
          <a:p>
            <a:pPr marL="285750" lvl="0" indent="-285750">
              <a:buFont typeface="Arial" pitchFamily="34" charset="0"/>
              <a:buChar char="•"/>
            </a:pPr>
            <a:r>
              <a:rPr lang="ja-JP" altLang="en-US" sz="2200" dirty="0" smtClean="0">
                <a:solidFill>
                  <a:srgbClr val="000000"/>
                </a:solidFill>
                <a:latin typeface="IPAゴシック" pitchFamily="49" charset="-128"/>
                <a:ea typeface="IPAゴシック" pitchFamily="49" charset="-128"/>
              </a:rPr>
              <a:t>ユーザインターフェースは</a:t>
            </a:r>
            <a:r>
              <a:rPr lang="en-US" altLang="ja-JP" sz="2200" dirty="0" smtClean="0">
                <a:solidFill>
                  <a:srgbClr val="000000"/>
                </a:solidFill>
                <a:latin typeface="IPA Pゴシック" pitchFamily="50" charset="-128"/>
                <a:ea typeface="IPA Pゴシック" pitchFamily="50" charset="-128"/>
              </a:rPr>
              <a:t>CUI</a:t>
            </a:r>
            <a:endParaRPr lang="en-US" altLang="ja-JP" sz="2200" dirty="0">
              <a:solidFill>
                <a:srgbClr val="000000"/>
              </a:solidFill>
              <a:latin typeface="IPA Pゴシック" pitchFamily="50" charset="-128"/>
              <a:ea typeface="IPA Pゴシック" pitchFamily="50" charset="-128"/>
            </a:endParaRPr>
          </a:p>
        </p:txBody>
      </p:sp>
      <p:sp>
        <p:nvSpPr>
          <p:cNvPr id="10" name="正方形/長方形 29"/>
          <p:cNvSpPr>
            <a:spLocks noChangeArrowheads="1"/>
          </p:cNvSpPr>
          <p:nvPr/>
        </p:nvSpPr>
        <p:spPr bwMode="auto">
          <a:xfrm>
            <a:off x="468313" y="1412776"/>
            <a:ext cx="7920038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ja-JP" altLang="en-US" sz="2200" dirty="0" smtClean="0">
                <a:latin typeface="IPAゴシック" pitchFamily="49" charset="-128"/>
                <a:ea typeface="IPAゴシック" pitchFamily="49" charset="-128"/>
              </a:rPr>
              <a:t>ネットワークの可視化には</a:t>
            </a:r>
            <a:r>
              <a:rPr lang="en-US" altLang="ja-JP" sz="2200" dirty="0" err="1">
                <a:latin typeface="IPA Pゴシック" pitchFamily="50" charset="-128"/>
                <a:ea typeface="IPA Pゴシック" pitchFamily="50" charset="-128"/>
              </a:rPr>
              <a:t>Graphviz</a:t>
            </a:r>
            <a:r>
              <a:rPr lang="ja-JP" altLang="en-US" sz="2200" dirty="0" smtClean="0">
                <a:latin typeface="IPAゴシック" pitchFamily="49" charset="-128"/>
                <a:ea typeface="IPAゴシック" pitchFamily="49" charset="-128"/>
              </a:rPr>
              <a:t>を使用</a:t>
            </a:r>
            <a:endParaRPr lang="ja-JP" altLang="en-US" sz="2200" dirty="0">
              <a:latin typeface="IPAゴシック" pitchFamily="49" charset="-128"/>
              <a:ea typeface="IPAゴシック" pitchFamily="49" charset="-128"/>
            </a:endParaRPr>
          </a:p>
        </p:txBody>
      </p:sp>
      <p:sp>
        <p:nvSpPr>
          <p:cNvPr id="3" name="正方形/長方形 2"/>
          <p:cNvSpPr/>
          <p:nvPr/>
        </p:nvSpPr>
        <p:spPr>
          <a:xfrm>
            <a:off x="492882" y="3753503"/>
            <a:ext cx="806489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200" dirty="0" smtClean="0">
                <a:latin typeface="IPAゴシック" pitchFamily="49" charset="-128"/>
                <a:ea typeface="IPAゴシック" pitchFamily="49" charset="-128"/>
              </a:rPr>
              <a:t>⇒高品質な有向グラフの</a:t>
            </a:r>
            <a:r>
              <a:rPr lang="ja-JP" altLang="en-US" sz="2200" dirty="0">
                <a:latin typeface="IPAゴシック" pitchFamily="49" charset="-128"/>
                <a:ea typeface="IPAゴシック" pitchFamily="49" charset="-128"/>
              </a:rPr>
              <a:t>描画</a:t>
            </a:r>
            <a:r>
              <a:rPr lang="ja-JP" altLang="en-US" sz="2200" dirty="0" smtClean="0">
                <a:latin typeface="IPAゴシック" pitchFamily="49" charset="-128"/>
                <a:ea typeface="IPAゴシック" pitchFamily="49" charset="-128"/>
              </a:rPr>
              <a:t>が可能</a:t>
            </a:r>
            <a:endParaRPr lang="ja-JP" altLang="en-US" sz="2200" dirty="0">
              <a:latin typeface="IPAゴシック" pitchFamily="49" charset="-128"/>
              <a:ea typeface="IPAゴシック" pitchFamily="49" charset="-128"/>
            </a:endParaRPr>
          </a:p>
        </p:txBody>
      </p:sp>
      <p:grpSp>
        <p:nvGrpSpPr>
          <p:cNvPr id="2" name="グループ化 1"/>
          <p:cNvGrpSpPr/>
          <p:nvPr/>
        </p:nvGrpSpPr>
        <p:grpSpPr>
          <a:xfrm>
            <a:off x="611486" y="4263672"/>
            <a:ext cx="7776865" cy="2131715"/>
            <a:chOff x="494445" y="4005064"/>
            <a:chExt cx="8254020" cy="2262508"/>
          </a:xfrm>
        </p:grpSpPr>
        <p:sp>
          <p:nvSpPr>
            <p:cNvPr id="4" name="正方形/長方形 3"/>
            <p:cNvSpPr/>
            <p:nvPr/>
          </p:nvSpPr>
          <p:spPr>
            <a:xfrm>
              <a:off x="6516217" y="5679583"/>
              <a:ext cx="2232248" cy="58798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ja-JP" altLang="en-US" sz="1000" dirty="0" smtClean="0">
                  <a:latin typeface="IPAゴシック" pitchFamily="49" charset="-128"/>
                  <a:ea typeface="IPAゴシック" pitchFamily="49" charset="-128"/>
                </a:rPr>
                <a:t>出典</a:t>
              </a:r>
              <a:r>
                <a:rPr lang="en-US" altLang="ja-JP" sz="1000" dirty="0" smtClean="0">
                  <a:latin typeface="IPAゴシック" pitchFamily="49" charset="-128"/>
                  <a:ea typeface="IPAゴシック" pitchFamily="49" charset="-128"/>
                </a:rPr>
                <a:t>『</a:t>
              </a:r>
              <a:r>
                <a:rPr lang="en-US" altLang="ja-JP" sz="1000" dirty="0" err="1" smtClean="0"/>
                <a:t>Graphviz</a:t>
              </a:r>
              <a:r>
                <a:rPr lang="en-US" altLang="ja-JP" sz="1000" dirty="0" smtClean="0"/>
                <a:t> </a:t>
              </a:r>
              <a:r>
                <a:rPr lang="en-US" altLang="ja-JP" sz="1000" dirty="0"/>
                <a:t>| </a:t>
              </a:r>
              <a:r>
                <a:rPr lang="en-US" altLang="ja-JP" sz="1000" dirty="0" err="1"/>
                <a:t>Graphviz</a:t>
              </a:r>
              <a:r>
                <a:rPr lang="en-US" altLang="ja-JP" sz="1000" dirty="0"/>
                <a:t> - Graph Visualization </a:t>
              </a:r>
              <a:r>
                <a:rPr lang="en-US" altLang="ja-JP" sz="1000" dirty="0" smtClean="0"/>
                <a:t>Software』</a:t>
              </a:r>
            </a:p>
            <a:p>
              <a:r>
                <a:rPr lang="en-US" altLang="ja-JP" sz="1000" dirty="0" smtClean="0">
                  <a:latin typeface="IPA Pゴシック" pitchFamily="50" charset="-128"/>
                  <a:ea typeface="IPA Pゴシック" pitchFamily="50" charset="-128"/>
                </a:rPr>
                <a:t>(2013/01/26 12:41 </a:t>
              </a:r>
              <a:r>
                <a:rPr lang="en-US" altLang="ja-JP" sz="1000" dirty="0">
                  <a:latin typeface="IPA Pゴシック" pitchFamily="50" charset="-128"/>
                  <a:ea typeface="IPA Pゴシック" pitchFamily="50" charset="-128"/>
                </a:rPr>
                <a:t>UTC</a:t>
              </a:r>
              <a:r>
                <a:rPr lang="ja-JP" altLang="en-US" sz="1000" dirty="0">
                  <a:latin typeface="IPA Pゴシック" pitchFamily="50" charset="-128"/>
                  <a:ea typeface="IPA Pゴシック" pitchFamily="50" charset="-128"/>
                </a:rPr>
                <a:t>版 </a:t>
              </a:r>
              <a:r>
                <a:rPr lang="en-US" altLang="ja-JP" sz="1000" dirty="0" smtClean="0">
                  <a:latin typeface="IPA Pゴシック" pitchFamily="50" charset="-128"/>
                  <a:ea typeface="IPA Pゴシック" pitchFamily="50" charset="-128"/>
                </a:rPr>
                <a:t>)</a:t>
              </a:r>
              <a:endParaRPr lang="ja-JP" altLang="en-US" sz="1050" dirty="0">
                <a:latin typeface="IPAゴシック" pitchFamily="49" charset="-128"/>
                <a:ea typeface="IPAゴシック" pitchFamily="49" charset="-128"/>
              </a:endParaRPr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4445" y="4005064"/>
              <a:ext cx="1150591" cy="22203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6852" y="4007221"/>
              <a:ext cx="2502692" cy="22494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99992" y="4007222"/>
              <a:ext cx="1647816" cy="2218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25531" y="4007222"/>
              <a:ext cx="2422934" cy="16116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4" name="テキスト ボックス 38"/>
          <p:cNvSpPr txBox="1">
            <a:spLocks noChangeArrowheads="1"/>
          </p:cNvSpPr>
          <p:nvPr/>
        </p:nvSpPr>
        <p:spPr bwMode="auto">
          <a:xfrm>
            <a:off x="468313" y="620713"/>
            <a:ext cx="80645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9pPr>
          </a:lstStyle>
          <a:p>
            <a:r>
              <a:rPr lang="en-US" altLang="ja-JP" sz="3200" dirty="0" smtClean="0">
                <a:latin typeface="IPAゴシック" pitchFamily="49" charset="-128"/>
                <a:ea typeface="IPAゴシック" pitchFamily="49" charset="-128"/>
              </a:rPr>
              <a:t>4.2 </a:t>
            </a:r>
            <a:r>
              <a:rPr lang="ja-JP" altLang="en-US" sz="3200" dirty="0" err="1" smtClean="0">
                <a:latin typeface="IPAゴシック" pitchFamily="49" charset="-128"/>
                <a:ea typeface="IPAゴシック" pitchFamily="49" charset="-128"/>
              </a:rPr>
              <a:t>ｰ</a:t>
            </a:r>
            <a:r>
              <a:rPr lang="ja-JP" altLang="en-US" sz="3200" dirty="0" smtClean="0">
                <a:latin typeface="IPAゴシック" pitchFamily="49" charset="-128"/>
                <a:ea typeface="IPAゴシック" pitchFamily="49" charset="-128"/>
              </a:rPr>
              <a:t>①ネットワークの可視化方法</a:t>
            </a:r>
            <a:r>
              <a:rPr lang="en-US" altLang="ja-JP" sz="3200" dirty="0" smtClean="0">
                <a:latin typeface="IPAゴシック" pitchFamily="49" charset="-128"/>
                <a:ea typeface="IPAゴシック" pitchFamily="49" charset="-128"/>
              </a:rPr>
              <a:t>- </a:t>
            </a:r>
            <a:endParaRPr lang="ja-JP" altLang="en-US" sz="3200" dirty="0">
              <a:latin typeface="IPAゴシック" pitchFamily="49" charset="-128"/>
              <a:ea typeface="IPAゴシック" pitchFamily="49" charset="-128"/>
            </a:endParaRPr>
          </a:p>
        </p:txBody>
      </p:sp>
      <p:sp>
        <p:nvSpPr>
          <p:cNvPr id="16" name="Rectangle 6"/>
          <p:cNvSpPr>
            <a:spLocks noGrp="1" noChangeArrowheads="1"/>
          </p:cNvSpPr>
          <p:nvPr>
            <p:ph type="ftr" sz="quarter" idx="4294967295"/>
          </p:nvPr>
        </p:nvSpPr>
        <p:spPr>
          <a:xfrm>
            <a:off x="-23307" y="6480720"/>
            <a:ext cx="8651063" cy="260648"/>
          </a:xfrm>
          <a:prstGeom prst="rect">
            <a:avLst/>
          </a:prstGeom>
          <a:ln/>
        </p:spPr>
        <p:txBody>
          <a:bodyPr/>
          <a:lstStyle>
            <a:lvl1pPr algn="l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ja-JP" altLang="en-US" sz="1100" smtClean="0"/>
              <a:t>修正版</a:t>
            </a:r>
            <a:r>
              <a:rPr lang="en-US" altLang="ja-JP" sz="1100" smtClean="0"/>
              <a:t>BA</a:t>
            </a:r>
            <a:r>
              <a:rPr lang="ja-JP" altLang="en-US" sz="1100" smtClean="0"/>
              <a:t>モデルで生成したネットワークのスケールフリー性判定計算実験　　　卒業演習発表会　　　田中勇歩（谷聖一研究室）</a:t>
            </a:r>
            <a:endParaRPr lang="ja-JP" altLang="en-US" sz="1100" dirty="0"/>
          </a:p>
        </p:txBody>
      </p:sp>
      <p:sp>
        <p:nvSpPr>
          <p:cNvPr id="17" name="スライド番号プレースホルダー 6"/>
          <p:cNvSpPr>
            <a:spLocks noGrp="1"/>
          </p:cNvSpPr>
          <p:nvPr>
            <p:ph type="sldNum" sz="quarter" idx="12"/>
          </p:nvPr>
        </p:nvSpPr>
        <p:spPr bwMode="auto">
          <a:xfrm>
            <a:off x="8234063" y="6453188"/>
            <a:ext cx="874441" cy="4048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B4DD223-A1D0-4DE8-AFD0-D99F82140F00}" type="slidenum">
              <a:rPr lang="ja-JP" altLang="en-US" smtClean="0">
                <a:solidFill>
                  <a:schemeClr val="bg1"/>
                </a:solidFill>
                <a:latin typeface="IPAゴシック" pitchFamily="49" charset="-128"/>
                <a:ea typeface="IPAゴシック" pitchFamily="49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75</a:t>
            </a:fld>
            <a:r>
              <a:rPr lang="en-US" altLang="ja-JP" dirty="0" smtClean="0">
                <a:solidFill>
                  <a:schemeClr val="bg1"/>
                </a:solidFill>
                <a:latin typeface="IPAゴシック" pitchFamily="49" charset="-128"/>
                <a:ea typeface="IPAゴシック" pitchFamily="49" charset="-128"/>
              </a:rPr>
              <a:t>/78</a:t>
            </a:r>
            <a:endParaRPr lang="ja-JP" altLang="en-US" dirty="0">
              <a:solidFill>
                <a:schemeClr val="bg1"/>
              </a:solidFill>
              <a:latin typeface="IPAゴシック" pitchFamily="49" charset="-128"/>
              <a:ea typeface="IPAゴシック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83897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/>
          <p:cNvSpPr/>
          <p:nvPr/>
        </p:nvSpPr>
        <p:spPr>
          <a:xfrm>
            <a:off x="492882" y="2276872"/>
            <a:ext cx="8064896" cy="110799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ja-JP" altLang="en-US" sz="2200" u="sng" dirty="0" smtClean="0">
                <a:solidFill>
                  <a:srgbClr val="000000"/>
                </a:solidFill>
                <a:latin typeface="IPAゴシック" pitchFamily="49" charset="-128"/>
                <a:ea typeface="IPAゴシック" pitchFamily="49" charset="-128"/>
              </a:rPr>
              <a:t>制御構造</a:t>
            </a:r>
            <a:endParaRPr lang="en-US" altLang="ja-JP" sz="2200" u="sng" dirty="0" smtClean="0">
              <a:solidFill>
                <a:srgbClr val="000000"/>
              </a:solidFill>
              <a:latin typeface="IPAゴシック" pitchFamily="49" charset="-128"/>
              <a:ea typeface="IPAゴシック" pitchFamily="49" charset="-128"/>
            </a:endParaRPr>
          </a:p>
          <a:p>
            <a:pPr lvl="0"/>
            <a:r>
              <a:rPr lang="ja-JP" altLang="en-US" sz="2200" dirty="0" smtClean="0">
                <a:solidFill>
                  <a:srgbClr val="000000"/>
                </a:solidFill>
                <a:latin typeface="IPAゴシック" pitchFamily="49" charset="-128"/>
                <a:ea typeface="IPAゴシック" pitchFamily="49" charset="-128"/>
              </a:rPr>
              <a:t>プログラム</a:t>
            </a:r>
            <a:r>
              <a:rPr lang="ja-JP" altLang="en-US" sz="2200" dirty="0">
                <a:solidFill>
                  <a:srgbClr val="000000"/>
                </a:solidFill>
                <a:latin typeface="IPAゴシック" pitchFamily="49" charset="-128"/>
                <a:ea typeface="IPAゴシック" pitchFamily="49" charset="-128"/>
              </a:rPr>
              <a:t>における処理の流れを変更するために用意</a:t>
            </a:r>
            <a:r>
              <a:rPr lang="ja-JP" altLang="en-US" sz="2200" dirty="0" smtClean="0">
                <a:solidFill>
                  <a:srgbClr val="000000"/>
                </a:solidFill>
                <a:latin typeface="IPAゴシック" pitchFamily="49" charset="-128"/>
                <a:ea typeface="IPAゴシック" pitchFamily="49" charset="-128"/>
              </a:rPr>
              <a:t>された</a:t>
            </a:r>
            <a:r>
              <a:rPr lang="en-US" altLang="ja-JP" sz="2200" dirty="0" smtClean="0">
                <a:solidFill>
                  <a:srgbClr val="000000"/>
                </a:solidFill>
                <a:latin typeface="IPAゴシック" pitchFamily="49" charset="-128"/>
                <a:ea typeface="IPAゴシック" pitchFamily="49" charset="-128"/>
              </a:rPr>
              <a:t/>
            </a:r>
            <a:br>
              <a:rPr lang="en-US" altLang="ja-JP" sz="2200" dirty="0" smtClean="0">
                <a:solidFill>
                  <a:srgbClr val="000000"/>
                </a:solidFill>
                <a:latin typeface="IPAゴシック" pitchFamily="49" charset="-128"/>
                <a:ea typeface="IPAゴシック" pitchFamily="49" charset="-128"/>
              </a:rPr>
            </a:br>
            <a:r>
              <a:rPr lang="ja-JP" altLang="en-US" sz="2200" dirty="0" smtClean="0">
                <a:solidFill>
                  <a:srgbClr val="000000"/>
                </a:solidFill>
                <a:latin typeface="IPAゴシック" pitchFamily="49" charset="-128"/>
                <a:ea typeface="IPAゴシック" pitchFamily="49" charset="-128"/>
              </a:rPr>
              <a:t>式</a:t>
            </a:r>
            <a:r>
              <a:rPr lang="ja-JP" altLang="en-US" sz="2200" dirty="0">
                <a:solidFill>
                  <a:srgbClr val="000000"/>
                </a:solidFill>
                <a:latin typeface="IPAゴシック" pitchFamily="49" charset="-128"/>
                <a:ea typeface="IPAゴシック" pitchFamily="49" charset="-128"/>
              </a:rPr>
              <a:t>構造</a:t>
            </a:r>
            <a:endParaRPr lang="ja-JP" altLang="en-US" sz="2200" dirty="0" smtClean="0">
              <a:solidFill>
                <a:srgbClr val="000000"/>
              </a:solidFill>
              <a:latin typeface="IPAゴシック" pitchFamily="49" charset="-128"/>
              <a:ea typeface="IPAゴシック" pitchFamily="49" charset="-128"/>
            </a:endParaRPr>
          </a:p>
        </p:txBody>
      </p:sp>
      <p:sp>
        <p:nvSpPr>
          <p:cNvPr id="10" name="正方形/長方形 29"/>
          <p:cNvSpPr>
            <a:spLocks noChangeArrowheads="1"/>
          </p:cNvSpPr>
          <p:nvPr/>
        </p:nvSpPr>
        <p:spPr bwMode="auto">
          <a:xfrm>
            <a:off x="468313" y="1412776"/>
            <a:ext cx="792003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ja-JP" sz="2200" dirty="0" err="1" smtClean="0">
                <a:latin typeface="IPA Pゴシック" pitchFamily="50" charset="-128"/>
                <a:ea typeface="IPA Pゴシック" pitchFamily="50" charset="-128"/>
              </a:rPr>
              <a:t>Graphviz</a:t>
            </a:r>
            <a:r>
              <a:rPr lang="ja-JP" altLang="en-US" sz="2200" dirty="0" smtClean="0">
                <a:latin typeface="IPAゴシック" pitchFamily="49" charset="-128"/>
                <a:ea typeface="IPAゴシック" pitchFamily="49" charset="-128"/>
              </a:rPr>
              <a:t>では</a:t>
            </a:r>
            <a:r>
              <a:rPr lang="en-US" altLang="ja-JP" sz="2200" dirty="0" smtClean="0">
                <a:latin typeface="IPAゴシック" pitchFamily="49" charset="-128"/>
                <a:ea typeface="IPAゴシック" pitchFamily="49" charset="-128"/>
              </a:rPr>
              <a:t>､</a:t>
            </a:r>
            <a:r>
              <a:rPr lang="en-US" altLang="ja-JP" sz="2200" dirty="0" smtClean="0">
                <a:latin typeface="IPA Pゴシック" pitchFamily="50" charset="-128"/>
                <a:ea typeface="IPA Pゴシック" pitchFamily="50" charset="-128"/>
              </a:rPr>
              <a:t>DOT</a:t>
            </a:r>
            <a:r>
              <a:rPr lang="ja-JP" altLang="en-US" sz="2200" dirty="0" smtClean="0">
                <a:latin typeface="IPAゴシック" pitchFamily="49" charset="-128"/>
                <a:ea typeface="IPAゴシック" pitchFamily="49" charset="-128"/>
              </a:rPr>
              <a:t>ファイル</a:t>
            </a:r>
            <a:r>
              <a:rPr lang="ja-JP" altLang="en-US" sz="2200" dirty="0">
                <a:latin typeface="IPAゴシック" pitchFamily="49" charset="-128"/>
                <a:ea typeface="IPAゴシック" pitchFamily="49" charset="-128"/>
              </a:rPr>
              <a:t>を書くことに</a:t>
            </a:r>
            <a:r>
              <a:rPr lang="ja-JP" altLang="en-US" sz="2200" dirty="0" smtClean="0">
                <a:latin typeface="IPAゴシック" pitchFamily="49" charset="-128"/>
                <a:ea typeface="IPAゴシック" pitchFamily="49" charset="-128"/>
              </a:rPr>
              <a:t>なる</a:t>
            </a:r>
            <a:endParaRPr lang="en-US" altLang="ja-JP" sz="2200" dirty="0" smtClean="0">
              <a:latin typeface="IPAゴシック" pitchFamily="49" charset="-128"/>
              <a:ea typeface="IPAゴシック" pitchFamily="49" charset="-128"/>
            </a:endParaRPr>
          </a:p>
          <a:p>
            <a:r>
              <a:rPr lang="en-US" altLang="ja-JP" sz="2200" dirty="0" smtClean="0">
                <a:latin typeface="IPA Pゴシック" pitchFamily="50" charset="-128"/>
                <a:ea typeface="IPA Pゴシック" pitchFamily="50" charset="-128"/>
              </a:rPr>
              <a:t>DOT</a:t>
            </a:r>
            <a:r>
              <a:rPr lang="ja-JP" altLang="en-US" sz="2200" dirty="0" smtClean="0">
                <a:latin typeface="IPAゴシック" pitchFamily="49" charset="-128"/>
                <a:ea typeface="IPAゴシック" pitchFamily="49" charset="-128"/>
              </a:rPr>
              <a:t>言語には弱点があり</a:t>
            </a:r>
            <a:r>
              <a:rPr lang="en-US" altLang="ja-JP" sz="2200" dirty="0" smtClean="0">
                <a:latin typeface="IPAゴシック" pitchFamily="49" charset="-128"/>
                <a:ea typeface="IPAゴシック" pitchFamily="49" charset="-128"/>
              </a:rPr>
              <a:t>､</a:t>
            </a:r>
            <a:r>
              <a:rPr lang="ja-JP" altLang="en-US" sz="2200" dirty="0" smtClean="0">
                <a:latin typeface="IPAゴシック" pitchFamily="49" charset="-128"/>
                <a:ea typeface="IPAゴシック" pitchFamily="49" charset="-128"/>
              </a:rPr>
              <a:t>制御</a:t>
            </a:r>
            <a:r>
              <a:rPr lang="ja-JP" altLang="en-US" sz="2200" dirty="0">
                <a:latin typeface="IPAゴシック" pitchFamily="49" charset="-128"/>
                <a:ea typeface="IPAゴシック" pitchFamily="49" charset="-128"/>
              </a:rPr>
              <a:t>構造を持って</a:t>
            </a:r>
            <a:r>
              <a:rPr lang="ja-JP" altLang="en-US" sz="2200" dirty="0" smtClean="0">
                <a:latin typeface="IPAゴシック" pitchFamily="49" charset="-128"/>
                <a:ea typeface="IPAゴシック" pitchFamily="49" charset="-128"/>
              </a:rPr>
              <a:t>ない</a:t>
            </a:r>
            <a:endParaRPr lang="ja-JP" altLang="en-US" sz="2200" dirty="0">
              <a:latin typeface="IPAゴシック" pitchFamily="49" charset="-128"/>
              <a:ea typeface="IPAゴシック" pitchFamily="49" charset="-128"/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492881" y="3430988"/>
            <a:ext cx="838229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200" dirty="0" smtClean="0">
                <a:latin typeface="IPA Pゴシック" pitchFamily="50" charset="-128"/>
                <a:ea typeface="IPA Pゴシック" pitchFamily="50" charset="-128"/>
              </a:rPr>
              <a:t>⇒</a:t>
            </a:r>
            <a:r>
              <a:rPr lang="en-US" altLang="ja-JP" sz="2200" dirty="0" smtClean="0">
                <a:latin typeface="IPA Pゴシック" pitchFamily="50" charset="-128"/>
                <a:ea typeface="IPA Pゴシック" pitchFamily="50" charset="-128"/>
              </a:rPr>
              <a:t>C</a:t>
            </a:r>
            <a:r>
              <a:rPr lang="ja-JP" altLang="en-US" sz="2200" dirty="0" smtClean="0">
                <a:latin typeface="IPAゴシック" pitchFamily="49" charset="-128"/>
                <a:ea typeface="IPAゴシック" pitchFamily="49" charset="-128"/>
              </a:rPr>
              <a:t>言語でいう</a:t>
            </a:r>
            <a:r>
              <a:rPr lang="en-US" altLang="ja-JP" sz="2200" dirty="0">
                <a:latin typeface="IPA Pゴシック" pitchFamily="50" charset="-128"/>
                <a:ea typeface="IPA Pゴシック" pitchFamily="50" charset="-128"/>
              </a:rPr>
              <a:t>､</a:t>
            </a:r>
            <a:r>
              <a:rPr lang="en-US" altLang="ja-JP" sz="2200" dirty="0" smtClean="0">
                <a:latin typeface="IPA Pゴシック" pitchFamily="50" charset="-128"/>
                <a:ea typeface="IPA Pゴシック" pitchFamily="50" charset="-128"/>
              </a:rPr>
              <a:t>while</a:t>
            </a:r>
            <a:r>
              <a:rPr lang="ja-JP" altLang="en-US" sz="2200" dirty="0" smtClean="0">
                <a:latin typeface="IPAゴシック" pitchFamily="49" charset="-128"/>
                <a:ea typeface="IPAゴシック" pitchFamily="49" charset="-128"/>
              </a:rPr>
              <a:t>文</a:t>
            </a:r>
            <a:r>
              <a:rPr lang="en-US" altLang="ja-JP" sz="2200" dirty="0" smtClean="0">
                <a:latin typeface="IPAゴシック" pitchFamily="49" charset="-128"/>
                <a:ea typeface="IPAゴシック" pitchFamily="49" charset="-128"/>
              </a:rPr>
              <a:t>､</a:t>
            </a:r>
            <a:r>
              <a:rPr lang="en-US" altLang="ja-JP" sz="2200" dirty="0" smtClean="0">
                <a:latin typeface="IPA Pゴシック" pitchFamily="50" charset="-128"/>
                <a:ea typeface="IPA Pゴシック" pitchFamily="50" charset="-128"/>
              </a:rPr>
              <a:t>if </a:t>
            </a:r>
            <a:r>
              <a:rPr lang="ja-JP" altLang="en-US" sz="2200" dirty="0" smtClean="0">
                <a:latin typeface="IPAゴシック" pitchFamily="49" charset="-128"/>
                <a:ea typeface="IPAゴシック" pitchFamily="49" charset="-128"/>
              </a:rPr>
              <a:t>文</a:t>
            </a:r>
            <a:r>
              <a:rPr lang="en-US" altLang="ja-JP" sz="2200" dirty="0" smtClean="0">
                <a:latin typeface="IPAゴシック" pitchFamily="49" charset="-128"/>
                <a:ea typeface="IPAゴシック" pitchFamily="49" charset="-128"/>
              </a:rPr>
              <a:t>､</a:t>
            </a:r>
            <a:r>
              <a:rPr lang="en-US" altLang="ja-JP" sz="2200" dirty="0" smtClean="0">
                <a:latin typeface="IPA Pゴシック" pitchFamily="50" charset="-128"/>
                <a:ea typeface="IPA Pゴシック" pitchFamily="50" charset="-128"/>
              </a:rPr>
              <a:t>for</a:t>
            </a:r>
            <a:r>
              <a:rPr lang="ja-JP" altLang="en-US" sz="2200" dirty="0" smtClean="0">
                <a:latin typeface="IPAゴシック" pitchFamily="49" charset="-128"/>
                <a:ea typeface="IPAゴシック" pitchFamily="49" charset="-128"/>
              </a:rPr>
              <a:t>文</a:t>
            </a:r>
            <a:r>
              <a:rPr lang="en-US" altLang="ja-JP" sz="2200" dirty="0" smtClean="0">
                <a:latin typeface="IPAゴシック" pitchFamily="49" charset="-128"/>
                <a:ea typeface="IPAゴシック" pitchFamily="49" charset="-128"/>
              </a:rPr>
              <a:t>､</a:t>
            </a:r>
            <a:r>
              <a:rPr lang="en-US" altLang="ja-JP" sz="2200" dirty="0" smtClean="0">
                <a:latin typeface="IPA Pゴシック" pitchFamily="50" charset="-128"/>
                <a:ea typeface="IPA Pゴシック" pitchFamily="50" charset="-128"/>
              </a:rPr>
              <a:t>do-while</a:t>
            </a:r>
            <a:r>
              <a:rPr lang="ja-JP" altLang="en-US" sz="2200" dirty="0" smtClean="0">
                <a:latin typeface="IPAゴシック" pitchFamily="49" charset="-128"/>
                <a:ea typeface="IPAゴシック" pitchFamily="49" charset="-128"/>
              </a:rPr>
              <a:t>文</a:t>
            </a:r>
            <a:r>
              <a:rPr lang="en-US" altLang="ja-JP" sz="2200" dirty="0">
                <a:latin typeface="IPAゴシック" pitchFamily="49" charset="-128"/>
                <a:ea typeface="IPAゴシック" pitchFamily="49" charset="-128"/>
              </a:rPr>
              <a:t>､</a:t>
            </a:r>
            <a:r>
              <a:rPr lang="en-US" altLang="ja-JP" sz="2200" dirty="0" smtClean="0">
                <a:latin typeface="IPA Pゴシック" pitchFamily="50" charset="-128"/>
                <a:ea typeface="IPA Pゴシック" pitchFamily="50" charset="-128"/>
              </a:rPr>
              <a:t>switch </a:t>
            </a:r>
            <a:r>
              <a:rPr lang="ja-JP" altLang="en-US" sz="2200" dirty="0" smtClean="0">
                <a:latin typeface="IPA Pゴシック" pitchFamily="50" charset="-128"/>
                <a:ea typeface="IPA Pゴシック" pitchFamily="50" charset="-128"/>
              </a:rPr>
              <a:t>文</a:t>
            </a:r>
            <a:r>
              <a:rPr lang="ja-JP" altLang="en-US" sz="2200" dirty="0">
                <a:latin typeface="IPA Pゴシック" pitchFamily="50" charset="-128"/>
                <a:ea typeface="IPA Pゴシック" pitchFamily="50" charset="-128"/>
              </a:rPr>
              <a:t>等</a:t>
            </a:r>
          </a:p>
        </p:txBody>
      </p:sp>
      <p:sp>
        <p:nvSpPr>
          <p:cNvPr id="13" name="正方形/長方形 12"/>
          <p:cNvSpPr/>
          <p:nvPr/>
        </p:nvSpPr>
        <p:spPr>
          <a:xfrm>
            <a:off x="468313" y="5208984"/>
            <a:ext cx="849617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ja-JP" sz="2200" dirty="0" smtClean="0">
                <a:solidFill>
                  <a:srgbClr val="000000"/>
                </a:solidFill>
                <a:latin typeface="IPA Pゴシック" pitchFamily="50" charset="-128"/>
                <a:ea typeface="IPA Pゴシック" pitchFamily="50" charset="-128"/>
              </a:rPr>
              <a:t>Ruby</a:t>
            </a:r>
            <a:r>
              <a:rPr lang="ja-JP" altLang="en-US" sz="2200" dirty="0" smtClean="0">
                <a:solidFill>
                  <a:srgbClr val="000000"/>
                </a:solidFill>
                <a:latin typeface="IPAゴシック" pitchFamily="49" charset="-128"/>
                <a:ea typeface="IPAゴシック" pitchFamily="49" charset="-128"/>
              </a:rPr>
              <a:t>を</a:t>
            </a:r>
            <a:r>
              <a:rPr lang="en-US" altLang="ja-JP" sz="2200" dirty="0" smtClean="0">
                <a:solidFill>
                  <a:srgbClr val="000000"/>
                </a:solidFill>
                <a:latin typeface="IPAゴシック" pitchFamily="49" charset="-128"/>
                <a:ea typeface="IPAゴシック" pitchFamily="49" charset="-128"/>
              </a:rPr>
              <a:t>､</a:t>
            </a:r>
            <a:r>
              <a:rPr lang="en-US" altLang="ja-JP" sz="2200" dirty="0" err="1" smtClean="0">
                <a:latin typeface="IPA Pゴシック" pitchFamily="50" charset="-128"/>
                <a:ea typeface="IPA Pゴシック" pitchFamily="50" charset="-128"/>
              </a:rPr>
              <a:t>Graphviz</a:t>
            </a:r>
            <a:r>
              <a:rPr lang="ja-JP" altLang="en-US" sz="2200" dirty="0" smtClean="0">
                <a:latin typeface="IPAゴシック" pitchFamily="49" charset="-128"/>
                <a:ea typeface="IPAゴシック" pitchFamily="49" charset="-128"/>
              </a:rPr>
              <a:t>インタフェース</a:t>
            </a:r>
            <a:r>
              <a:rPr lang="ja-JP" altLang="en-US" sz="2200" dirty="0" smtClean="0">
                <a:solidFill>
                  <a:srgbClr val="000000"/>
                </a:solidFill>
                <a:latin typeface="IPAゴシック" pitchFamily="49" charset="-128"/>
                <a:ea typeface="IPAゴシック" pitchFamily="49" charset="-128"/>
              </a:rPr>
              <a:t>として使用</a:t>
            </a:r>
            <a:endParaRPr lang="en-US" altLang="ja-JP" sz="2200" dirty="0" smtClean="0">
              <a:solidFill>
                <a:srgbClr val="000000"/>
              </a:solidFill>
              <a:latin typeface="IPAゴシック" pitchFamily="49" charset="-128"/>
              <a:ea typeface="IPAゴシック" pitchFamily="49" charset="-128"/>
            </a:endParaRPr>
          </a:p>
          <a:p>
            <a:pPr lvl="0"/>
            <a:r>
              <a:rPr lang="en-US" altLang="ja-JP" sz="2200" dirty="0" smtClean="0">
                <a:solidFill>
                  <a:srgbClr val="000000"/>
                </a:solidFill>
                <a:latin typeface="IPAゴシック" pitchFamily="49" charset="-128"/>
                <a:ea typeface="IPAゴシック" pitchFamily="49" charset="-128"/>
              </a:rPr>
              <a:t>※</a:t>
            </a:r>
            <a:r>
              <a:rPr lang="ja-JP" altLang="en-US" sz="2200" dirty="0" smtClean="0">
                <a:solidFill>
                  <a:srgbClr val="000000"/>
                </a:solidFill>
                <a:latin typeface="IPAゴシック" pitchFamily="49" charset="-128"/>
                <a:ea typeface="IPAゴシック" pitchFamily="49" charset="-128"/>
              </a:rPr>
              <a:t>プログラムの作成には</a:t>
            </a:r>
            <a:r>
              <a:rPr lang="en-US" altLang="ja-JP" sz="2200" dirty="0" smtClean="0">
                <a:solidFill>
                  <a:srgbClr val="000000"/>
                </a:solidFill>
                <a:latin typeface="IPAゴシック" pitchFamily="49" charset="-128"/>
                <a:ea typeface="IPAゴシック" pitchFamily="49" charset="-128"/>
              </a:rPr>
              <a:t>､</a:t>
            </a:r>
            <a:r>
              <a:rPr lang="en-US" altLang="ja-JP" sz="2200" dirty="0" err="1" smtClean="0">
                <a:latin typeface="IPA Pゴシック" pitchFamily="50" charset="-128"/>
                <a:ea typeface="IPA Pゴシック" pitchFamily="50" charset="-128"/>
              </a:rPr>
              <a:t>Gviz</a:t>
            </a:r>
            <a:r>
              <a:rPr lang="ja-JP" altLang="en-US" sz="2200" dirty="0" smtClean="0">
                <a:latin typeface="IPAゴシック" pitchFamily="49" charset="-128"/>
                <a:ea typeface="IPAゴシック" pitchFamily="49" charset="-128"/>
              </a:rPr>
              <a:t>という</a:t>
            </a:r>
            <a:r>
              <a:rPr lang="en-US" altLang="ja-JP" sz="2200" dirty="0">
                <a:latin typeface="IPA Pゴシック" pitchFamily="50" charset="-128"/>
                <a:ea typeface="IPA Pゴシック" pitchFamily="50" charset="-128"/>
              </a:rPr>
              <a:t>Ruby</a:t>
            </a:r>
            <a:r>
              <a:rPr lang="ja-JP" altLang="en-US" sz="2200" dirty="0" smtClean="0">
                <a:latin typeface="IPAゴシック" pitchFamily="49" charset="-128"/>
                <a:ea typeface="IPAゴシック" pitchFamily="49" charset="-128"/>
              </a:rPr>
              <a:t>のプラグインを使用</a:t>
            </a:r>
            <a:endParaRPr lang="ja-JP" altLang="en-US" sz="2200" dirty="0">
              <a:solidFill>
                <a:srgbClr val="000000"/>
              </a:solidFill>
              <a:latin typeface="IPAゴシック" pitchFamily="49" charset="-128"/>
              <a:ea typeface="IPAゴシック" pitchFamily="49" charset="-128"/>
            </a:endParaRPr>
          </a:p>
        </p:txBody>
      </p:sp>
      <p:sp>
        <p:nvSpPr>
          <p:cNvPr id="9" name="下矢印 8"/>
          <p:cNvSpPr/>
          <p:nvPr/>
        </p:nvSpPr>
        <p:spPr>
          <a:xfrm>
            <a:off x="4428332" y="4233969"/>
            <a:ext cx="575716" cy="648072"/>
          </a:xfrm>
          <a:prstGeom prst="downArrow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正方形/長方形 1"/>
          <p:cNvSpPr/>
          <p:nvPr/>
        </p:nvSpPr>
        <p:spPr>
          <a:xfrm>
            <a:off x="5076056" y="4357950"/>
            <a:ext cx="12105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000" dirty="0">
                <a:solidFill>
                  <a:srgbClr val="000000"/>
                </a:solidFill>
                <a:latin typeface="IPAゴシック" pitchFamily="49" charset="-128"/>
                <a:ea typeface="IPAゴシック" pitchFamily="49" charset="-128"/>
              </a:rPr>
              <a:t>そこ</a:t>
            </a:r>
            <a:r>
              <a:rPr lang="ja-JP" altLang="en-US" sz="2000" dirty="0" smtClean="0">
                <a:solidFill>
                  <a:srgbClr val="000000"/>
                </a:solidFill>
                <a:latin typeface="IPAゴシック" pitchFamily="49" charset="-128"/>
                <a:ea typeface="IPAゴシック" pitchFamily="49" charset="-128"/>
              </a:rPr>
              <a:t>で</a:t>
            </a:r>
            <a:r>
              <a:rPr lang="en-US" altLang="ja-JP" sz="2000" dirty="0" smtClean="0">
                <a:solidFill>
                  <a:srgbClr val="000000"/>
                </a:solidFill>
                <a:latin typeface="IPAゴシック" pitchFamily="49" charset="-128"/>
                <a:ea typeface="IPAゴシック" pitchFamily="49" charset="-128"/>
              </a:rPr>
              <a:t>…</a:t>
            </a:r>
            <a:endParaRPr lang="ja-JP" altLang="en-US" sz="1600" dirty="0"/>
          </a:p>
        </p:txBody>
      </p:sp>
      <p:sp>
        <p:nvSpPr>
          <p:cNvPr id="14" name="テキスト ボックス 38"/>
          <p:cNvSpPr txBox="1">
            <a:spLocks noChangeArrowheads="1"/>
          </p:cNvSpPr>
          <p:nvPr/>
        </p:nvSpPr>
        <p:spPr bwMode="auto">
          <a:xfrm>
            <a:off x="468313" y="620713"/>
            <a:ext cx="80645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9pPr>
          </a:lstStyle>
          <a:p>
            <a:r>
              <a:rPr lang="en-US" altLang="ja-JP" sz="3200" dirty="0" smtClean="0">
                <a:latin typeface="IPAゴシック" pitchFamily="49" charset="-128"/>
                <a:ea typeface="IPAゴシック" pitchFamily="49" charset="-128"/>
              </a:rPr>
              <a:t>4.2 </a:t>
            </a:r>
            <a:r>
              <a:rPr lang="ja-JP" altLang="en-US" sz="3200" dirty="0" err="1" smtClean="0">
                <a:latin typeface="IPAゴシック" pitchFamily="49" charset="-128"/>
                <a:ea typeface="IPAゴシック" pitchFamily="49" charset="-128"/>
              </a:rPr>
              <a:t>ｰ</a:t>
            </a:r>
            <a:r>
              <a:rPr lang="ja-JP" altLang="en-US" sz="3200" dirty="0" smtClean="0">
                <a:latin typeface="IPAゴシック" pitchFamily="49" charset="-128"/>
                <a:ea typeface="IPAゴシック" pitchFamily="49" charset="-128"/>
              </a:rPr>
              <a:t>①ネットワークの可視化方法</a:t>
            </a:r>
            <a:r>
              <a:rPr lang="en-US" altLang="ja-JP" sz="3200" dirty="0" smtClean="0">
                <a:latin typeface="IPAゴシック" pitchFamily="49" charset="-128"/>
                <a:ea typeface="IPAゴシック" pitchFamily="49" charset="-128"/>
              </a:rPr>
              <a:t>- </a:t>
            </a:r>
            <a:endParaRPr lang="ja-JP" altLang="en-US" sz="3200" dirty="0">
              <a:latin typeface="IPAゴシック" pitchFamily="49" charset="-128"/>
              <a:ea typeface="IPAゴシック" pitchFamily="49" charset="-128"/>
            </a:endParaRPr>
          </a:p>
        </p:txBody>
      </p:sp>
      <p:sp>
        <p:nvSpPr>
          <p:cNvPr id="16" name="Rectangle 6"/>
          <p:cNvSpPr>
            <a:spLocks noGrp="1" noChangeArrowheads="1"/>
          </p:cNvSpPr>
          <p:nvPr>
            <p:ph type="ftr" sz="quarter" idx="4294967295"/>
          </p:nvPr>
        </p:nvSpPr>
        <p:spPr>
          <a:xfrm>
            <a:off x="-23307" y="6480720"/>
            <a:ext cx="8651063" cy="260648"/>
          </a:xfrm>
          <a:prstGeom prst="rect">
            <a:avLst/>
          </a:prstGeom>
          <a:ln/>
        </p:spPr>
        <p:txBody>
          <a:bodyPr/>
          <a:lstStyle>
            <a:lvl1pPr algn="l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ja-JP" altLang="en-US" sz="1100" smtClean="0"/>
              <a:t>修正版</a:t>
            </a:r>
            <a:r>
              <a:rPr lang="en-US" altLang="ja-JP" sz="1100" smtClean="0"/>
              <a:t>BA</a:t>
            </a:r>
            <a:r>
              <a:rPr lang="ja-JP" altLang="en-US" sz="1100" smtClean="0"/>
              <a:t>モデルで生成したネットワークのスケールフリー性判定計算実験　　　卒業演習発表会　　　田中勇歩（谷聖一研究室）</a:t>
            </a:r>
            <a:endParaRPr lang="ja-JP" altLang="en-US" sz="1100" dirty="0"/>
          </a:p>
        </p:txBody>
      </p:sp>
      <p:sp>
        <p:nvSpPr>
          <p:cNvPr id="11" name="スライド番号プレースホルダー 6"/>
          <p:cNvSpPr>
            <a:spLocks noGrp="1"/>
          </p:cNvSpPr>
          <p:nvPr>
            <p:ph type="sldNum" sz="quarter" idx="12"/>
          </p:nvPr>
        </p:nvSpPr>
        <p:spPr bwMode="auto">
          <a:xfrm>
            <a:off x="8234063" y="6453188"/>
            <a:ext cx="874441" cy="4048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B4DD223-A1D0-4DE8-AFD0-D99F82140F00}" type="slidenum">
              <a:rPr lang="ja-JP" altLang="en-US" smtClean="0">
                <a:solidFill>
                  <a:schemeClr val="bg1"/>
                </a:solidFill>
                <a:latin typeface="IPAゴシック" pitchFamily="49" charset="-128"/>
                <a:ea typeface="IPAゴシック" pitchFamily="49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76</a:t>
            </a:fld>
            <a:r>
              <a:rPr lang="en-US" altLang="ja-JP" dirty="0" smtClean="0">
                <a:solidFill>
                  <a:schemeClr val="bg1"/>
                </a:solidFill>
                <a:latin typeface="IPAゴシック" pitchFamily="49" charset="-128"/>
                <a:ea typeface="IPAゴシック" pitchFamily="49" charset="-128"/>
              </a:rPr>
              <a:t>/78</a:t>
            </a:r>
            <a:endParaRPr lang="ja-JP" altLang="en-US" dirty="0">
              <a:solidFill>
                <a:schemeClr val="bg1"/>
              </a:solidFill>
              <a:latin typeface="IPAゴシック" pitchFamily="49" charset="-128"/>
              <a:ea typeface="IPAゴシック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9195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/>
          <p:cNvSpPr/>
          <p:nvPr/>
        </p:nvSpPr>
        <p:spPr>
          <a:xfrm>
            <a:off x="485614" y="1986512"/>
            <a:ext cx="8064896" cy="76944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en-US" altLang="ja-JP" sz="2200" u="sng" dirty="0" err="1">
                <a:solidFill>
                  <a:srgbClr val="000000"/>
                </a:solidFill>
                <a:latin typeface="IPA Pゴシック" pitchFamily="50" charset="-128"/>
                <a:ea typeface="IPA Pゴシック" pitchFamily="50" charset="-128"/>
              </a:rPr>
              <a:t>gnuplot</a:t>
            </a:r>
            <a:endParaRPr lang="en-US" altLang="ja-JP" sz="2200" u="sng" dirty="0">
              <a:solidFill>
                <a:srgbClr val="000000"/>
              </a:solidFill>
              <a:latin typeface="IPA Pゴシック" pitchFamily="50" charset="-128"/>
              <a:ea typeface="IPA Pゴシック" pitchFamily="50" charset="-128"/>
            </a:endParaRPr>
          </a:p>
          <a:p>
            <a:pPr lvl="0"/>
            <a:r>
              <a:rPr lang="en-US" altLang="ja-JP" sz="2200" dirty="0">
                <a:solidFill>
                  <a:srgbClr val="000000"/>
                </a:solidFill>
                <a:latin typeface="IPA Pゴシック" pitchFamily="50" charset="-128"/>
                <a:ea typeface="IPA Pゴシック" pitchFamily="50" charset="-128"/>
              </a:rPr>
              <a:t>2</a:t>
            </a:r>
            <a:r>
              <a:rPr lang="ja-JP" altLang="en-US" sz="2200" dirty="0">
                <a:solidFill>
                  <a:srgbClr val="000000"/>
                </a:solidFill>
                <a:latin typeface="IPAゴシック" pitchFamily="49" charset="-128"/>
                <a:ea typeface="IPAゴシック" pitchFamily="49" charset="-128"/>
              </a:rPr>
              <a:t>次元および</a:t>
            </a:r>
            <a:r>
              <a:rPr lang="en-US" altLang="ja-JP" sz="2200" dirty="0">
                <a:solidFill>
                  <a:srgbClr val="000000"/>
                </a:solidFill>
                <a:latin typeface="IPA Pゴシック" pitchFamily="50" charset="-128"/>
                <a:ea typeface="IPA Pゴシック" pitchFamily="50" charset="-128"/>
              </a:rPr>
              <a:t>3</a:t>
            </a:r>
            <a:r>
              <a:rPr lang="ja-JP" altLang="en-US" sz="2200" dirty="0">
                <a:solidFill>
                  <a:srgbClr val="000000"/>
                </a:solidFill>
                <a:latin typeface="IPAゴシック" pitchFamily="49" charset="-128"/>
                <a:ea typeface="IPAゴシック" pitchFamily="49" charset="-128"/>
              </a:rPr>
              <a:t>次元のグラフを描画するためのフリーウェア</a:t>
            </a:r>
            <a:endParaRPr lang="en-US" altLang="ja-JP" sz="2200" dirty="0">
              <a:solidFill>
                <a:srgbClr val="000000"/>
              </a:solidFill>
              <a:latin typeface="IPAゴシック" pitchFamily="49" charset="-128"/>
              <a:ea typeface="IPAゴシック" pitchFamily="49" charset="-128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485614" y="3019599"/>
            <a:ext cx="847887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ja-JP" altLang="en-US" sz="2200" u="sng" dirty="0">
                <a:solidFill>
                  <a:srgbClr val="000000"/>
                </a:solidFill>
                <a:latin typeface="IPAゴシック" pitchFamily="49" charset="-128"/>
                <a:ea typeface="IPAゴシック" pitchFamily="49" charset="-128"/>
              </a:rPr>
              <a:t>ユーザインターフェース</a:t>
            </a:r>
            <a:endParaRPr lang="en-US" altLang="ja-JP" sz="2200" u="sng" dirty="0">
              <a:solidFill>
                <a:srgbClr val="000000"/>
              </a:solidFill>
              <a:latin typeface="IPAゴシック" pitchFamily="49" charset="-128"/>
              <a:ea typeface="IPAゴシック" pitchFamily="49" charset="-128"/>
            </a:endParaRPr>
          </a:p>
          <a:p>
            <a:pPr lvl="0"/>
            <a:r>
              <a:rPr lang="en-US" altLang="ja-JP" sz="2200" dirty="0" smtClean="0">
                <a:solidFill>
                  <a:srgbClr val="000000"/>
                </a:solidFill>
                <a:latin typeface="IPA Pゴシック" pitchFamily="50" charset="-128"/>
                <a:ea typeface="IPA Pゴシック" pitchFamily="50" charset="-128"/>
              </a:rPr>
              <a:t>CUI</a:t>
            </a:r>
            <a:r>
              <a:rPr lang="ja-JP" altLang="en-US" sz="2200" dirty="0" smtClean="0">
                <a:solidFill>
                  <a:srgbClr val="000000"/>
                </a:solidFill>
                <a:latin typeface="IPAゴシック" pitchFamily="49" charset="-128"/>
                <a:ea typeface="IPAゴシック" pitchFamily="49" charset="-128"/>
              </a:rPr>
              <a:t>（利用者がコマンドを打ち込んでゆく形態</a:t>
            </a:r>
            <a:r>
              <a:rPr lang="en-US" altLang="ja-JP" sz="2200" dirty="0" smtClean="0">
                <a:solidFill>
                  <a:srgbClr val="000000"/>
                </a:solidFill>
                <a:latin typeface="IPAゴシック" pitchFamily="49" charset="-128"/>
                <a:ea typeface="IPAゴシック" pitchFamily="49" charset="-128"/>
              </a:rPr>
              <a:t>)</a:t>
            </a:r>
            <a:endParaRPr lang="en-US" altLang="ja-JP" sz="2200" dirty="0">
              <a:solidFill>
                <a:srgbClr val="000000"/>
              </a:solidFill>
              <a:latin typeface="IPAゴシック" pitchFamily="49" charset="-128"/>
              <a:ea typeface="IPAゴシック" pitchFamily="49" charset="-128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468313" y="4005064"/>
            <a:ext cx="8082197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ja-JP" altLang="en-US" sz="2200" u="sng" dirty="0" smtClean="0">
                <a:solidFill>
                  <a:srgbClr val="000000"/>
                </a:solidFill>
                <a:latin typeface="IPAゴシック" pitchFamily="49" charset="-128"/>
                <a:ea typeface="IPAゴシック" pitchFamily="49" charset="-128"/>
              </a:rPr>
              <a:t>特徴</a:t>
            </a:r>
            <a:endParaRPr lang="en-US" altLang="ja-JP" sz="2200" u="sng" dirty="0">
              <a:solidFill>
                <a:srgbClr val="000000"/>
              </a:solidFill>
              <a:latin typeface="IPAゴシック" pitchFamily="49" charset="-128"/>
              <a:ea typeface="IPAゴシック" pitchFamily="49" charset="-128"/>
            </a:endParaRPr>
          </a:p>
          <a:p>
            <a:pPr marL="285750" lvl="0" indent="-285750">
              <a:buFont typeface="Arial" pitchFamily="34" charset="0"/>
              <a:buChar char="•"/>
            </a:pPr>
            <a:r>
              <a:rPr lang="en-US" altLang="ja-JP" sz="2200" dirty="0">
                <a:solidFill>
                  <a:srgbClr val="000000"/>
                </a:solidFill>
                <a:latin typeface="IPA Pゴシック" pitchFamily="50" charset="-128"/>
                <a:ea typeface="IPA Pゴシック" pitchFamily="50" charset="-128"/>
              </a:rPr>
              <a:t>2</a:t>
            </a:r>
            <a:r>
              <a:rPr lang="ja-JP" altLang="en-US" sz="2200" dirty="0">
                <a:solidFill>
                  <a:srgbClr val="000000"/>
                </a:solidFill>
                <a:latin typeface="IPAゴシック" pitchFamily="49" charset="-128"/>
                <a:ea typeface="IPAゴシック" pitchFamily="49" charset="-128"/>
              </a:rPr>
              <a:t>次元グラフ描画機能が極めて</a:t>
            </a:r>
            <a:r>
              <a:rPr lang="ja-JP" altLang="en-US" sz="2200" dirty="0" smtClean="0">
                <a:solidFill>
                  <a:srgbClr val="000000"/>
                </a:solidFill>
                <a:latin typeface="IPAゴシック" pitchFamily="49" charset="-128"/>
                <a:ea typeface="IPAゴシック" pitchFamily="49" charset="-128"/>
              </a:rPr>
              <a:t>強力</a:t>
            </a:r>
            <a:r>
              <a:rPr lang="en-US" altLang="ja-JP" sz="2200" dirty="0" smtClean="0">
                <a:solidFill>
                  <a:srgbClr val="000000"/>
                </a:solidFill>
                <a:latin typeface="IPAゴシック" pitchFamily="49" charset="-128"/>
                <a:ea typeface="IPAゴシック" pitchFamily="49" charset="-128"/>
              </a:rPr>
              <a:t/>
            </a:r>
            <a:br>
              <a:rPr lang="en-US" altLang="ja-JP" sz="2200" dirty="0" smtClean="0">
                <a:solidFill>
                  <a:srgbClr val="000000"/>
                </a:solidFill>
                <a:latin typeface="IPAゴシック" pitchFamily="49" charset="-128"/>
                <a:ea typeface="IPAゴシック" pitchFamily="49" charset="-128"/>
              </a:rPr>
            </a:br>
            <a:r>
              <a:rPr lang="ja-JP" altLang="en-US" sz="2200" dirty="0" smtClean="0">
                <a:solidFill>
                  <a:srgbClr val="000000"/>
                </a:solidFill>
                <a:latin typeface="IPAゴシック" pitchFamily="49" charset="-128"/>
                <a:ea typeface="IPAゴシック" pitchFamily="49" charset="-128"/>
              </a:rPr>
              <a:t>（</a:t>
            </a:r>
            <a:r>
              <a:rPr lang="ja-JP" altLang="en-US" sz="2200" dirty="0">
                <a:solidFill>
                  <a:srgbClr val="000000"/>
                </a:solidFill>
                <a:latin typeface="IPAゴシック" pitchFamily="49" charset="-128"/>
                <a:ea typeface="IPAゴシック" pitchFamily="49" charset="-128"/>
              </a:rPr>
              <a:t>各種の関数やデータのグラフが自由自在に作成</a:t>
            </a:r>
            <a:r>
              <a:rPr lang="ja-JP" altLang="en-US" sz="2200" dirty="0" smtClean="0">
                <a:solidFill>
                  <a:srgbClr val="000000"/>
                </a:solidFill>
                <a:latin typeface="IPAゴシック" pitchFamily="49" charset="-128"/>
                <a:ea typeface="IPAゴシック" pitchFamily="49" charset="-128"/>
              </a:rPr>
              <a:t>可能）</a:t>
            </a:r>
            <a:endParaRPr lang="en-US" altLang="ja-JP" sz="2200" dirty="0" smtClean="0">
              <a:solidFill>
                <a:srgbClr val="000000"/>
              </a:solidFill>
              <a:latin typeface="IPAゴシック" pitchFamily="49" charset="-128"/>
              <a:ea typeface="IPAゴシック" pitchFamily="49" charset="-128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altLang="ja-JP" sz="2200" dirty="0" smtClean="0">
                <a:solidFill>
                  <a:srgbClr val="000000"/>
                </a:solidFill>
                <a:latin typeface="IPA Pゴシック" pitchFamily="50" charset="-128"/>
                <a:ea typeface="IPA Pゴシック" pitchFamily="50" charset="-128"/>
              </a:rPr>
              <a:t>3</a:t>
            </a:r>
            <a:r>
              <a:rPr lang="ja-JP" altLang="en-US" sz="2200" dirty="0" smtClean="0">
                <a:solidFill>
                  <a:srgbClr val="000000"/>
                </a:solidFill>
                <a:latin typeface="IPAゴシック" pitchFamily="49" charset="-128"/>
                <a:ea typeface="IPAゴシック" pitchFamily="49" charset="-128"/>
              </a:rPr>
              <a:t>次元</a:t>
            </a:r>
            <a:r>
              <a:rPr lang="ja-JP" altLang="en-US" sz="2200" dirty="0">
                <a:solidFill>
                  <a:srgbClr val="000000"/>
                </a:solidFill>
                <a:latin typeface="IPAゴシック" pitchFamily="49" charset="-128"/>
                <a:ea typeface="IPAゴシック" pitchFamily="49" charset="-128"/>
              </a:rPr>
              <a:t>グラフも描画可能（</a:t>
            </a:r>
            <a:r>
              <a:rPr lang="en-US" altLang="ja-JP" sz="2200" dirty="0">
                <a:solidFill>
                  <a:srgbClr val="000000"/>
                </a:solidFill>
                <a:latin typeface="IPA Pゴシック" pitchFamily="50" charset="-128"/>
                <a:ea typeface="IPA Pゴシック" pitchFamily="50" charset="-128"/>
              </a:rPr>
              <a:t>2</a:t>
            </a:r>
            <a:r>
              <a:rPr lang="ja-JP" altLang="en-US" sz="2200" dirty="0">
                <a:solidFill>
                  <a:srgbClr val="000000"/>
                </a:solidFill>
                <a:latin typeface="IPAゴシック" pitchFamily="49" charset="-128"/>
                <a:ea typeface="IPAゴシック" pitchFamily="49" charset="-128"/>
              </a:rPr>
              <a:t>次元ほど強力ではない</a:t>
            </a:r>
            <a:r>
              <a:rPr lang="ja-JP" altLang="en-US" sz="2200" dirty="0" smtClean="0">
                <a:solidFill>
                  <a:srgbClr val="000000"/>
                </a:solidFill>
                <a:latin typeface="IPAゴシック" pitchFamily="49" charset="-128"/>
                <a:ea typeface="IPAゴシック" pitchFamily="49" charset="-128"/>
              </a:rPr>
              <a:t>）</a:t>
            </a:r>
            <a:endParaRPr lang="en-US" altLang="ja-JP" sz="2200" dirty="0">
              <a:solidFill>
                <a:srgbClr val="000000"/>
              </a:solidFill>
              <a:latin typeface="IPAゴシック" pitchFamily="49" charset="-128"/>
              <a:ea typeface="IPAゴシック" pitchFamily="49" charset="-128"/>
            </a:endParaRPr>
          </a:p>
          <a:p>
            <a:pPr marL="285750" lvl="0" indent="-285750">
              <a:buFont typeface="Arial" pitchFamily="34" charset="0"/>
              <a:buChar char="•"/>
            </a:pPr>
            <a:r>
              <a:rPr lang="ja-JP" altLang="en-US" sz="2200" dirty="0">
                <a:solidFill>
                  <a:srgbClr val="000000"/>
                </a:solidFill>
                <a:latin typeface="IPAゴシック" pitchFamily="49" charset="-128"/>
                <a:ea typeface="IPAゴシック" pitchFamily="49" charset="-128"/>
              </a:rPr>
              <a:t>多様な画像の形式をサポート（</a:t>
            </a:r>
            <a:r>
              <a:rPr lang="en-US" altLang="ja-JP" sz="2200" dirty="0" smtClean="0">
                <a:solidFill>
                  <a:srgbClr val="000000"/>
                </a:solidFill>
                <a:latin typeface="IPA Pゴシック" pitchFamily="50" charset="-128"/>
                <a:ea typeface="IPA Pゴシック" pitchFamily="50" charset="-128"/>
              </a:rPr>
              <a:t>PostScript</a:t>
            </a:r>
            <a:r>
              <a:rPr lang="ja-JP" altLang="en-US" sz="2200" dirty="0" err="1">
                <a:solidFill>
                  <a:srgbClr val="000000"/>
                </a:solidFill>
                <a:latin typeface="IPA Pゴシック" pitchFamily="50" charset="-128"/>
                <a:ea typeface="IPA Pゴシック" pitchFamily="50" charset="-128"/>
              </a:rPr>
              <a:t>、</a:t>
            </a:r>
            <a:r>
              <a:rPr lang="en-US" altLang="ja-JP" sz="2200" dirty="0" smtClean="0">
                <a:solidFill>
                  <a:srgbClr val="000000"/>
                </a:solidFill>
                <a:latin typeface="IPA Pゴシック" pitchFamily="50" charset="-128"/>
                <a:ea typeface="IPA Pゴシック" pitchFamily="50" charset="-128"/>
              </a:rPr>
              <a:t>EPS</a:t>
            </a:r>
            <a:r>
              <a:rPr lang="ja-JP" altLang="en-US" sz="2200" dirty="0" err="1" smtClean="0">
                <a:solidFill>
                  <a:srgbClr val="000000"/>
                </a:solidFill>
                <a:latin typeface="IPA Pゴシック" pitchFamily="50" charset="-128"/>
                <a:ea typeface="IPA Pゴシック" pitchFamily="50" charset="-128"/>
              </a:rPr>
              <a:t>、</a:t>
            </a:r>
            <a:r>
              <a:rPr lang="en-US" altLang="ja-JP" sz="2200" dirty="0" smtClean="0">
                <a:solidFill>
                  <a:srgbClr val="000000"/>
                </a:solidFill>
                <a:latin typeface="IPA Pゴシック" pitchFamily="50" charset="-128"/>
                <a:ea typeface="IPA Pゴシック" pitchFamily="50" charset="-128"/>
              </a:rPr>
              <a:t>PNG</a:t>
            </a:r>
            <a:r>
              <a:rPr lang="ja-JP" altLang="en-US" sz="2200" dirty="0" smtClean="0">
                <a:solidFill>
                  <a:srgbClr val="000000"/>
                </a:solidFill>
                <a:latin typeface="IPAゴシック" pitchFamily="49" charset="-128"/>
                <a:ea typeface="IPAゴシック" pitchFamily="49" charset="-128"/>
              </a:rPr>
              <a:t>など）</a:t>
            </a:r>
            <a:endParaRPr lang="en-US" altLang="ja-JP" sz="2200" dirty="0" smtClean="0">
              <a:solidFill>
                <a:srgbClr val="000000"/>
              </a:solidFill>
              <a:latin typeface="IPAゴシック" pitchFamily="49" charset="-128"/>
              <a:ea typeface="IPAゴシック" pitchFamily="49" charset="-128"/>
            </a:endParaRPr>
          </a:p>
        </p:txBody>
      </p:sp>
      <p:sp>
        <p:nvSpPr>
          <p:cNvPr id="7" name="テキスト ボックス 38"/>
          <p:cNvSpPr txBox="1">
            <a:spLocks noChangeArrowheads="1"/>
          </p:cNvSpPr>
          <p:nvPr/>
        </p:nvSpPr>
        <p:spPr bwMode="auto">
          <a:xfrm>
            <a:off x="468313" y="620713"/>
            <a:ext cx="80645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9pPr>
          </a:lstStyle>
          <a:p>
            <a:r>
              <a:rPr lang="en-US" altLang="ja-JP" sz="3200" dirty="0" smtClean="0">
                <a:latin typeface="IPAゴシック" pitchFamily="49" charset="-128"/>
                <a:ea typeface="IPAゴシック" pitchFamily="49" charset="-128"/>
              </a:rPr>
              <a:t>4.5 </a:t>
            </a:r>
            <a:r>
              <a:rPr lang="ja-JP" altLang="en-US" sz="3200" dirty="0" err="1" smtClean="0">
                <a:latin typeface="IPAゴシック" pitchFamily="49" charset="-128"/>
                <a:ea typeface="IPAゴシック" pitchFamily="49" charset="-128"/>
              </a:rPr>
              <a:t>ｰ</a:t>
            </a:r>
            <a:r>
              <a:rPr lang="ja-JP" altLang="en-US" sz="3200" dirty="0" smtClean="0">
                <a:latin typeface="IPAゴシック" pitchFamily="49" charset="-128"/>
                <a:ea typeface="IPAゴシック" pitchFamily="49" charset="-128"/>
              </a:rPr>
              <a:t>グラフの描画方法：</a:t>
            </a:r>
            <a:r>
              <a:rPr lang="en-US" altLang="ja-JP" sz="3200" dirty="0" err="1" smtClean="0">
                <a:latin typeface="IPA Pゴシック" pitchFamily="50" charset="-128"/>
                <a:ea typeface="IPA Pゴシック" pitchFamily="50" charset="-128"/>
              </a:rPr>
              <a:t>gnuplot</a:t>
            </a:r>
            <a:r>
              <a:rPr lang="en-US" altLang="ja-JP" sz="3200" dirty="0" smtClean="0">
                <a:latin typeface="IPAゴシック" pitchFamily="49" charset="-128"/>
                <a:ea typeface="IPAゴシック" pitchFamily="49" charset="-128"/>
              </a:rPr>
              <a:t>- </a:t>
            </a:r>
            <a:endParaRPr lang="ja-JP" altLang="en-US" sz="3200" dirty="0">
              <a:latin typeface="IPAゴシック" pitchFamily="49" charset="-128"/>
              <a:ea typeface="IPAゴシック" pitchFamily="49" charset="-128"/>
            </a:endParaRPr>
          </a:p>
        </p:txBody>
      </p:sp>
      <p:sp>
        <p:nvSpPr>
          <p:cNvPr id="10" name="正方形/長方形 29"/>
          <p:cNvSpPr>
            <a:spLocks noChangeArrowheads="1"/>
          </p:cNvSpPr>
          <p:nvPr/>
        </p:nvSpPr>
        <p:spPr bwMode="auto">
          <a:xfrm>
            <a:off x="468313" y="1412776"/>
            <a:ext cx="7920038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ja-JP" altLang="en-US" sz="2200" dirty="0" smtClean="0">
                <a:latin typeface="IPAゴシック" pitchFamily="49" charset="-128"/>
                <a:ea typeface="IPAゴシック" pitchFamily="49" charset="-128"/>
              </a:rPr>
              <a:t>グラフの描画には</a:t>
            </a:r>
            <a:r>
              <a:rPr lang="en-US" altLang="ja-JP" sz="2200" dirty="0" err="1" smtClean="0">
                <a:latin typeface="IPA Pゴシック" pitchFamily="50" charset="-128"/>
                <a:ea typeface="IPA Pゴシック" pitchFamily="50" charset="-128"/>
              </a:rPr>
              <a:t>gnuplot</a:t>
            </a:r>
            <a:r>
              <a:rPr lang="ja-JP" altLang="en-US" sz="2200" dirty="0" smtClean="0">
                <a:latin typeface="IPAゴシック" pitchFamily="49" charset="-128"/>
                <a:ea typeface="IPAゴシック" pitchFamily="49" charset="-128"/>
              </a:rPr>
              <a:t>を使用した</a:t>
            </a:r>
            <a:endParaRPr lang="ja-JP" altLang="en-US" sz="2200" dirty="0">
              <a:latin typeface="IPAゴシック" pitchFamily="49" charset="-128"/>
              <a:ea typeface="IPAゴシック" pitchFamily="49" charset="-128"/>
            </a:endParaRPr>
          </a:p>
        </p:txBody>
      </p:sp>
      <p:sp>
        <p:nvSpPr>
          <p:cNvPr id="13" name="Rectangle 6"/>
          <p:cNvSpPr>
            <a:spLocks noGrp="1" noChangeArrowheads="1"/>
          </p:cNvSpPr>
          <p:nvPr>
            <p:ph type="ftr" sz="quarter" idx="4294967295"/>
          </p:nvPr>
        </p:nvSpPr>
        <p:spPr>
          <a:xfrm>
            <a:off x="-23307" y="6480720"/>
            <a:ext cx="8651063" cy="260648"/>
          </a:xfrm>
          <a:prstGeom prst="rect">
            <a:avLst/>
          </a:prstGeom>
          <a:ln/>
        </p:spPr>
        <p:txBody>
          <a:bodyPr/>
          <a:lstStyle>
            <a:lvl1pPr algn="l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ja-JP" altLang="en-US" sz="1100" smtClean="0"/>
              <a:t>修正版</a:t>
            </a:r>
            <a:r>
              <a:rPr lang="en-US" altLang="ja-JP" sz="1100" smtClean="0"/>
              <a:t>BA</a:t>
            </a:r>
            <a:r>
              <a:rPr lang="ja-JP" altLang="en-US" sz="1100" smtClean="0"/>
              <a:t>モデルで生成したネットワークのスケールフリー性判定計算実験　　　卒業演習発表会　　　田中勇歩（谷聖一研究室）</a:t>
            </a:r>
            <a:endParaRPr lang="ja-JP" altLang="en-US" sz="1100" dirty="0"/>
          </a:p>
        </p:txBody>
      </p:sp>
      <p:sp>
        <p:nvSpPr>
          <p:cNvPr id="11" name="スライド番号プレースホルダー 6"/>
          <p:cNvSpPr>
            <a:spLocks noGrp="1"/>
          </p:cNvSpPr>
          <p:nvPr>
            <p:ph type="sldNum" sz="quarter" idx="12"/>
          </p:nvPr>
        </p:nvSpPr>
        <p:spPr bwMode="auto">
          <a:xfrm>
            <a:off x="8234063" y="6453188"/>
            <a:ext cx="874441" cy="4048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B4DD223-A1D0-4DE8-AFD0-D99F82140F00}" type="slidenum">
              <a:rPr lang="ja-JP" altLang="en-US" smtClean="0">
                <a:solidFill>
                  <a:schemeClr val="bg1"/>
                </a:solidFill>
                <a:latin typeface="IPAゴシック" pitchFamily="49" charset="-128"/>
                <a:ea typeface="IPAゴシック" pitchFamily="49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77</a:t>
            </a:fld>
            <a:r>
              <a:rPr lang="en-US" altLang="ja-JP" dirty="0" smtClean="0">
                <a:solidFill>
                  <a:schemeClr val="bg1"/>
                </a:solidFill>
                <a:latin typeface="IPAゴシック" pitchFamily="49" charset="-128"/>
                <a:ea typeface="IPAゴシック" pitchFamily="49" charset="-128"/>
              </a:rPr>
              <a:t>/78</a:t>
            </a:r>
            <a:endParaRPr lang="ja-JP" altLang="en-US" dirty="0">
              <a:solidFill>
                <a:schemeClr val="bg1"/>
              </a:solidFill>
              <a:latin typeface="IPAゴシック" pitchFamily="49" charset="-128"/>
              <a:ea typeface="IPAゴシック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8325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正方形/長方形 9"/>
          <p:cNvSpPr/>
          <p:nvPr/>
        </p:nvSpPr>
        <p:spPr>
          <a:xfrm>
            <a:off x="467544" y="2276872"/>
            <a:ext cx="3727439" cy="280076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altLang="ja-JP" sz="2000" dirty="0" smtClean="0">
                <a:latin typeface="IPAゴシック" pitchFamily="49" charset="-128"/>
                <a:ea typeface="IPAゴシック" pitchFamily="49" charset="-128"/>
              </a:rPr>
              <a:t>$</a:t>
            </a:r>
            <a:r>
              <a:rPr lang="en-US" altLang="ja-JP" sz="2000" dirty="0" err="1" smtClean="0">
                <a:latin typeface="IPAゴシック" pitchFamily="49" charset="-128"/>
                <a:ea typeface="IPAゴシック" pitchFamily="49" charset="-128"/>
              </a:rPr>
              <a:t>gnuplot</a:t>
            </a:r>
            <a:endParaRPr lang="en-US" altLang="ja-JP" sz="2000" dirty="0" smtClean="0">
              <a:latin typeface="IPAゴシック" pitchFamily="49" charset="-128"/>
              <a:ea typeface="IPAゴシック" pitchFamily="49" charset="-128"/>
            </a:endParaRPr>
          </a:p>
          <a:p>
            <a:r>
              <a:rPr lang="en-US" altLang="ja-JP" sz="800" dirty="0">
                <a:latin typeface="IPAゴシック" pitchFamily="49" charset="-128"/>
                <a:ea typeface="IPAゴシック" pitchFamily="49" charset="-128"/>
              </a:rPr>
              <a:t> G N U P L O T</a:t>
            </a:r>
          </a:p>
          <a:p>
            <a:r>
              <a:rPr lang="en-US" altLang="ja-JP" sz="800" dirty="0">
                <a:latin typeface="IPAゴシック" pitchFamily="49" charset="-128"/>
                <a:ea typeface="IPAゴシック" pitchFamily="49" charset="-128"/>
              </a:rPr>
              <a:t>        Version 4.6 </a:t>
            </a:r>
            <a:r>
              <a:rPr lang="en-US" altLang="ja-JP" sz="800" dirty="0" err="1">
                <a:latin typeface="IPAゴシック" pitchFamily="49" charset="-128"/>
                <a:ea typeface="IPAゴシック" pitchFamily="49" charset="-128"/>
              </a:rPr>
              <a:t>patchlevel</a:t>
            </a:r>
            <a:r>
              <a:rPr lang="en-US" altLang="ja-JP" sz="800" dirty="0">
                <a:latin typeface="IPAゴシック" pitchFamily="49" charset="-128"/>
                <a:ea typeface="IPAゴシック" pitchFamily="49" charset="-128"/>
              </a:rPr>
              <a:t> 0    last modified 2012-03-04</a:t>
            </a:r>
          </a:p>
          <a:p>
            <a:r>
              <a:rPr lang="en-US" altLang="ja-JP" sz="800" dirty="0">
                <a:latin typeface="IPAゴシック" pitchFamily="49" charset="-128"/>
                <a:ea typeface="IPAゴシック" pitchFamily="49" charset="-128"/>
              </a:rPr>
              <a:t>        Build System: CYGWIN_NT-6.1-WOW64 i686</a:t>
            </a:r>
          </a:p>
          <a:p>
            <a:endParaRPr lang="ja-JP" altLang="en-US" sz="800" dirty="0">
              <a:latin typeface="IPAゴシック" pitchFamily="49" charset="-128"/>
              <a:ea typeface="IPAゴシック" pitchFamily="49" charset="-128"/>
            </a:endParaRPr>
          </a:p>
          <a:p>
            <a:r>
              <a:rPr lang="en-US" altLang="ja-JP" sz="800" dirty="0">
                <a:latin typeface="IPAゴシック" pitchFamily="49" charset="-128"/>
                <a:ea typeface="IPAゴシック" pitchFamily="49" charset="-128"/>
              </a:rPr>
              <a:t>        Copyright (C) 1986-1993, 1998, 2004, 2007-2012</a:t>
            </a:r>
          </a:p>
          <a:p>
            <a:r>
              <a:rPr lang="en-US" altLang="ja-JP" sz="800" dirty="0">
                <a:latin typeface="IPAゴシック" pitchFamily="49" charset="-128"/>
                <a:ea typeface="IPAゴシック" pitchFamily="49" charset="-128"/>
              </a:rPr>
              <a:t>        Thomas Williams, Colin Kelley and many others</a:t>
            </a:r>
          </a:p>
          <a:p>
            <a:endParaRPr lang="ja-JP" altLang="en-US" sz="800" dirty="0">
              <a:latin typeface="IPAゴシック" pitchFamily="49" charset="-128"/>
              <a:ea typeface="IPAゴシック" pitchFamily="49" charset="-128"/>
            </a:endParaRPr>
          </a:p>
          <a:p>
            <a:r>
              <a:rPr lang="en-US" altLang="ja-JP" sz="800" dirty="0">
                <a:latin typeface="IPAゴシック" pitchFamily="49" charset="-128"/>
                <a:ea typeface="IPAゴシック" pitchFamily="49" charset="-128"/>
              </a:rPr>
              <a:t>        </a:t>
            </a:r>
            <a:r>
              <a:rPr lang="en-US" altLang="ja-JP" sz="800" dirty="0" err="1">
                <a:latin typeface="IPAゴシック" pitchFamily="49" charset="-128"/>
                <a:ea typeface="IPAゴシック" pitchFamily="49" charset="-128"/>
              </a:rPr>
              <a:t>gnuplot</a:t>
            </a:r>
            <a:r>
              <a:rPr lang="en-US" altLang="ja-JP" sz="800" dirty="0">
                <a:latin typeface="IPAゴシック" pitchFamily="49" charset="-128"/>
                <a:ea typeface="IPAゴシック" pitchFamily="49" charset="-128"/>
              </a:rPr>
              <a:t> home:     http://www.gnuplot.info</a:t>
            </a:r>
          </a:p>
          <a:p>
            <a:r>
              <a:rPr lang="nb-NO" altLang="ja-JP" sz="800" dirty="0">
                <a:latin typeface="IPAゴシック" pitchFamily="49" charset="-128"/>
                <a:ea typeface="IPAゴシック" pitchFamily="49" charset="-128"/>
              </a:rPr>
              <a:t>        faq, bugs, etc:   type "help FAQ"</a:t>
            </a:r>
          </a:p>
          <a:p>
            <a:r>
              <a:rPr lang="en-US" altLang="ja-JP" sz="800" dirty="0">
                <a:latin typeface="IPAゴシック" pitchFamily="49" charset="-128"/>
                <a:ea typeface="IPAゴシック" pitchFamily="49" charset="-128"/>
              </a:rPr>
              <a:t>        immediate help:   type "help"  (plot window: hit 'h')</a:t>
            </a:r>
          </a:p>
          <a:p>
            <a:endParaRPr lang="ja-JP" altLang="en-US" sz="800" dirty="0">
              <a:latin typeface="IPAゴシック" pitchFamily="49" charset="-128"/>
              <a:ea typeface="IPAゴシック" pitchFamily="49" charset="-128"/>
            </a:endParaRPr>
          </a:p>
          <a:p>
            <a:r>
              <a:rPr lang="en-US" altLang="ja-JP" sz="800" dirty="0">
                <a:latin typeface="IPAゴシック" pitchFamily="49" charset="-128"/>
                <a:ea typeface="IPAゴシック" pitchFamily="49" charset="-128"/>
              </a:rPr>
              <a:t>Terminal type set to 'x11'</a:t>
            </a:r>
            <a:endParaRPr lang="en-US" altLang="ja-JP" sz="800" dirty="0" smtClean="0">
              <a:latin typeface="IPAゴシック" pitchFamily="49" charset="-128"/>
              <a:ea typeface="IPAゴシック" pitchFamily="49" charset="-128"/>
            </a:endParaRPr>
          </a:p>
          <a:p>
            <a:r>
              <a:rPr lang="en-US" altLang="ja-JP" sz="2000" dirty="0" err="1" smtClean="0">
                <a:latin typeface="IPAゴシック" pitchFamily="49" charset="-128"/>
                <a:ea typeface="IPAゴシック" pitchFamily="49" charset="-128"/>
              </a:rPr>
              <a:t>gnuplot</a:t>
            </a:r>
            <a:r>
              <a:rPr lang="en-US" altLang="ja-JP" sz="2000" dirty="0">
                <a:latin typeface="IPAゴシック" pitchFamily="49" charset="-128"/>
                <a:ea typeface="IPAゴシック" pitchFamily="49" charset="-128"/>
              </a:rPr>
              <a:t>&gt; plot sin(x)</a:t>
            </a:r>
            <a:br>
              <a:rPr lang="en-US" altLang="ja-JP" sz="2000" dirty="0">
                <a:latin typeface="IPAゴシック" pitchFamily="49" charset="-128"/>
                <a:ea typeface="IPAゴシック" pitchFamily="49" charset="-128"/>
              </a:rPr>
            </a:br>
            <a:r>
              <a:rPr lang="en-US" altLang="ja-JP" sz="2000" dirty="0" err="1">
                <a:latin typeface="IPAゴシック" pitchFamily="49" charset="-128"/>
                <a:ea typeface="IPAゴシック" pitchFamily="49" charset="-128"/>
              </a:rPr>
              <a:t>gnuplot</a:t>
            </a:r>
            <a:r>
              <a:rPr lang="en-US" altLang="ja-JP" sz="2000" dirty="0">
                <a:latin typeface="IPAゴシック" pitchFamily="49" charset="-128"/>
                <a:ea typeface="IPAゴシック" pitchFamily="49" charset="-128"/>
              </a:rPr>
              <a:t>&gt; </a:t>
            </a:r>
            <a:r>
              <a:rPr lang="en-US" altLang="ja-JP" sz="2000" dirty="0" err="1">
                <a:latin typeface="IPAゴシック" pitchFamily="49" charset="-128"/>
                <a:ea typeface="IPAゴシック" pitchFamily="49" charset="-128"/>
              </a:rPr>
              <a:t>replot</a:t>
            </a:r>
            <a:r>
              <a:rPr lang="en-US" altLang="ja-JP" sz="2000" dirty="0">
                <a:latin typeface="IPAゴシック" pitchFamily="49" charset="-128"/>
                <a:ea typeface="IPAゴシック" pitchFamily="49" charset="-128"/>
              </a:rPr>
              <a:t> </a:t>
            </a:r>
            <a:r>
              <a:rPr lang="en-US" altLang="ja-JP" sz="2000" dirty="0" err="1">
                <a:latin typeface="IPAゴシック" pitchFamily="49" charset="-128"/>
                <a:ea typeface="IPAゴシック" pitchFamily="49" charset="-128"/>
              </a:rPr>
              <a:t>cos</a:t>
            </a:r>
            <a:r>
              <a:rPr lang="en-US" altLang="ja-JP" sz="2000" dirty="0">
                <a:latin typeface="IPAゴシック" pitchFamily="49" charset="-128"/>
                <a:ea typeface="IPAゴシック" pitchFamily="49" charset="-128"/>
              </a:rPr>
              <a:t>(x</a:t>
            </a:r>
            <a:r>
              <a:rPr lang="en-US" altLang="ja-JP" sz="2000" dirty="0" smtClean="0">
                <a:latin typeface="IPAゴシック" pitchFamily="49" charset="-128"/>
                <a:ea typeface="IPAゴシック" pitchFamily="49" charset="-128"/>
              </a:rPr>
              <a:t>)</a:t>
            </a:r>
          </a:p>
          <a:p>
            <a:r>
              <a:rPr lang="en-US" altLang="ja-JP" sz="2000" dirty="0" err="1">
                <a:latin typeface="IPAゴシック" pitchFamily="49" charset="-128"/>
                <a:ea typeface="IPAゴシック" pitchFamily="49" charset="-128"/>
              </a:rPr>
              <a:t>gnuplot</a:t>
            </a:r>
            <a:r>
              <a:rPr lang="en-US" altLang="ja-JP" sz="2000" dirty="0" smtClean="0">
                <a:latin typeface="IPAゴシック" pitchFamily="49" charset="-128"/>
                <a:ea typeface="IPAゴシック" pitchFamily="49" charset="-128"/>
              </a:rPr>
              <a:t>&gt; </a:t>
            </a:r>
            <a:r>
              <a:rPr lang="en-US" altLang="ja-JP" sz="2000" dirty="0" err="1" smtClean="0">
                <a:latin typeface="IPAゴシック" pitchFamily="49" charset="-128"/>
                <a:ea typeface="IPAゴシック" pitchFamily="49" charset="-128"/>
              </a:rPr>
              <a:t>replot</a:t>
            </a:r>
            <a:endParaRPr lang="en-US" altLang="ja-JP" sz="2000" dirty="0">
              <a:latin typeface="IPAゴシック" pitchFamily="49" charset="-128"/>
              <a:ea typeface="IPAゴシック" pitchFamily="49" charset="-128"/>
            </a:endParaRPr>
          </a:p>
        </p:txBody>
      </p:sp>
      <p:sp>
        <p:nvSpPr>
          <p:cNvPr id="14" name="正方形/長方形 13"/>
          <p:cNvSpPr/>
          <p:nvPr/>
        </p:nvSpPr>
        <p:spPr>
          <a:xfrm>
            <a:off x="467544" y="1827535"/>
            <a:ext cx="576064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ja-JP" sz="2200" dirty="0" err="1" smtClean="0">
                <a:solidFill>
                  <a:prstClr val="black"/>
                </a:solidFill>
                <a:latin typeface="IPA Pゴシック" pitchFamily="50" charset="-128"/>
                <a:ea typeface="IPA Pゴシック" pitchFamily="50" charset="-128"/>
              </a:rPr>
              <a:t>gnuplot</a:t>
            </a:r>
            <a:r>
              <a:rPr lang="ja-JP" altLang="en-US" sz="2200" dirty="0" smtClean="0">
                <a:solidFill>
                  <a:prstClr val="black"/>
                </a:solidFill>
                <a:latin typeface="IPAゴシック" pitchFamily="49" charset="-128"/>
                <a:ea typeface="IPAゴシック" pitchFamily="49" charset="-128"/>
              </a:rPr>
              <a:t>を起動し</a:t>
            </a:r>
            <a:r>
              <a:rPr lang="en-US" altLang="ja-JP" sz="2200" dirty="0" smtClean="0">
                <a:solidFill>
                  <a:prstClr val="black"/>
                </a:solidFill>
                <a:latin typeface="IPAゴシック" pitchFamily="49" charset="-128"/>
                <a:ea typeface="IPAゴシック" pitchFamily="49" charset="-128"/>
              </a:rPr>
              <a:t>､</a:t>
            </a:r>
            <a:r>
              <a:rPr lang="ja-JP" altLang="en-US" sz="2200" dirty="0" smtClean="0">
                <a:solidFill>
                  <a:prstClr val="black"/>
                </a:solidFill>
                <a:latin typeface="IPAゴシック" pitchFamily="49" charset="-128"/>
                <a:ea typeface="IPAゴシック" pitchFamily="49" charset="-128"/>
              </a:rPr>
              <a:t>下記のコマンドを入力</a:t>
            </a:r>
            <a:endParaRPr lang="ja-JP" altLang="en-US" sz="2200" dirty="0">
              <a:solidFill>
                <a:prstClr val="black"/>
              </a:solidFill>
              <a:latin typeface="IPAゴシック" pitchFamily="49" charset="-128"/>
              <a:ea typeface="IPAゴシック" pitchFamily="49" charset="-128"/>
            </a:endParaRPr>
          </a:p>
        </p:txBody>
      </p:sp>
      <p:sp>
        <p:nvSpPr>
          <p:cNvPr id="5" name="曲折矢印 4"/>
          <p:cNvSpPr/>
          <p:nvPr/>
        </p:nvSpPr>
        <p:spPr>
          <a:xfrm rot="10800000" flipH="1">
            <a:off x="3348435" y="5289981"/>
            <a:ext cx="1152128" cy="862354"/>
          </a:xfrm>
          <a:prstGeom prst="bentArrow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5" name="正方形/長方形 14"/>
          <p:cNvSpPr/>
          <p:nvPr/>
        </p:nvSpPr>
        <p:spPr>
          <a:xfrm>
            <a:off x="1979712" y="5877272"/>
            <a:ext cx="25922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ja-JP" sz="1400" dirty="0" smtClean="0">
                <a:solidFill>
                  <a:prstClr val="black"/>
                </a:solidFill>
                <a:latin typeface="IPAゴシック" pitchFamily="49" charset="-128"/>
                <a:ea typeface="IPAゴシック" pitchFamily="49" charset="-128"/>
              </a:rPr>
              <a:t>x11</a:t>
            </a:r>
            <a:r>
              <a:rPr lang="ja-JP" altLang="en-US" sz="1400" dirty="0" smtClean="0">
                <a:solidFill>
                  <a:prstClr val="black"/>
                </a:solidFill>
                <a:latin typeface="IPAゴシック" pitchFamily="49" charset="-128"/>
                <a:ea typeface="IPAゴシック" pitchFamily="49" charset="-128"/>
              </a:rPr>
              <a:t>で表示される</a:t>
            </a:r>
            <a:endParaRPr lang="en-US" altLang="ja-JP" sz="1400" dirty="0" smtClean="0">
              <a:solidFill>
                <a:prstClr val="black"/>
              </a:solidFill>
              <a:latin typeface="IPAゴシック" pitchFamily="49" charset="-128"/>
              <a:ea typeface="IPAゴシック" pitchFamily="49" charset="-128"/>
            </a:endParaRPr>
          </a:p>
          <a:p>
            <a:pPr lvl="0"/>
            <a:r>
              <a:rPr lang="en-US" altLang="ja-JP" sz="1400" dirty="0">
                <a:solidFill>
                  <a:prstClr val="black"/>
                </a:solidFill>
                <a:latin typeface="IPAゴシック" pitchFamily="49" charset="-128"/>
                <a:ea typeface="IPAゴシック" pitchFamily="49" charset="-128"/>
              </a:rPr>
              <a:t>(</a:t>
            </a:r>
            <a:r>
              <a:rPr lang="ja-JP" altLang="en-US" sz="1400" dirty="0" smtClean="0">
                <a:solidFill>
                  <a:prstClr val="black"/>
                </a:solidFill>
                <a:latin typeface="IPAゴシック" pitchFamily="49" charset="-128"/>
                <a:ea typeface="IPAゴシック" pitchFamily="49" charset="-128"/>
              </a:rPr>
              <a:t>入ってない場合はエラー</a:t>
            </a:r>
            <a:r>
              <a:rPr lang="en-US" altLang="ja-JP" sz="1400" dirty="0" smtClean="0">
                <a:solidFill>
                  <a:prstClr val="black"/>
                </a:solidFill>
                <a:latin typeface="IPAゴシック" pitchFamily="49" charset="-128"/>
                <a:ea typeface="IPAゴシック" pitchFamily="49" charset="-128"/>
              </a:rPr>
              <a:t>)</a:t>
            </a:r>
            <a:endParaRPr lang="ja-JP" altLang="en-US" sz="1400" dirty="0">
              <a:solidFill>
                <a:prstClr val="black"/>
              </a:solidFill>
              <a:latin typeface="IPAゴシック" pitchFamily="49" charset="-128"/>
              <a:ea typeface="IPAゴシック" pitchFamily="49" charset="-128"/>
            </a:endParaRPr>
          </a:p>
        </p:txBody>
      </p:sp>
      <p:sp>
        <p:nvSpPr>
          <p:cNvPr id="16" name="正方形/長方形 15"/>
          <p:cNvSpPr/>
          <p:nvPr/>
        </p:nvSpPr>
        <p:spPr>
          <a:xfrm>
            <a:off x="447921" y="5468857"/>
            <a:ext cx="2035847" cy="4001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altLang="ja-JP" sz="2000" dirty="0" err="1" smtClean="0">
                <a:latin typeface="IPAゴシック" pitchFamily="49" charset="-128"/>
                <a:ea typeface="IPAゴシック" pitchFamily="49" charset="-128"/>
              </a:rPr>
              <a:t>gnuplot</a:t>
            </a:r>
            <a:r>
              <a:rPr lang="en-US" altLang="ja-JP" sz="2000" dirty="0">
                <a:latin typeface="IPAゴシック" pitchFamily="49" charset="-128"/>
                <a:ea typeface="IPAゴシック" pitchFamily="49" charset="-128"/>
              </a:rPr>
              <a:t>&gt; </a:t>
            </a:r>
            <a:r>
              <a:rPr lang="en-US" altLang="ja-JP" sz="2000" dirty="0" smtClean="0">
                <a:latin typeface="IPAゴシック" pitchFamily="49" charset="-128"/>
                <a:ea typeface="IPAゴシック" pitchFamily="49" charset="-128"/>
              </a:rPr>
              <a:t>exit</a:t>
            </a:r>
          </a:p>
        </p:txBody>
      </p:sp>
      <p:sp>
        <p:nvSpPr>
          <p:cNvPr id="17" name="正方形/長方形 16"/>
          <p:cNvSpPr/>
          <p:nvPr/>
        </p:nvSpPr>
        <p:spPr>
          <a:xfrm>
            <a:off x="447920" y="5157192"/>
            <a:ext cx="145978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ja-JP" altLang="en-US" sz="1600" dirty="0">
                <a:solidFill>
                  <a:prstClr val="black"/>
                </a:solidFill>
                <a:latin typeface="IPAゴシック" pitchFamily="49" charset="-128"/>
                <a:ea typeface="IPAゴシック" pitchFamily="49" charset="-128"/>
              </a:rPr>
              <a:t>終了コマンド</a:t>
            </a:r>
          </a:p>
        </p:txBody>
      </p:sp>
      <p:sp>
        <p:nvSpPr>
          <p:cNvPr id="11" name="正方形/長方形 29"/>
          <p:cNvSpPr>
            <a:spLocks noChangeArrowheads="1"/>
          </p:cNvSpPr>
          <p:nvPr/>
        </p:nvSpPr>
        <p:spPr bwMode="auto">
          <a:xfrm>
            <a:off x="468313" y="1340768"/>
            <a:ext cx="3953685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ja-JP" sz="2200" u="sng" dirty="0" err="1">
                <a:latin typeface="IPA Pゴシック" pitchFamily="50" charset="-128"/>
                <a:ea typeface="IPA Pゴシック" pitchFamily="50" charset="-128"/>
              </a:rPr>
              <a:t>gnuplot</a:t>
            </a:r>
            <a:r>
              <a:rPr lang="ja-JP" altLang="en-US" sz="2200" u="sng" dirty="0">
                <a:latin typeface="IPAゴシック" pitchFamily="49" charset="-128"/>
                <a:ea typeface="IPAゴシック" pitchFamily="49" charset="-128"/>
              </a:rPr>
              <a:t>の基本的な使い方</a:t>
            </a:r>
          </a:p>
        </p:txBody>
      </p:sp>
      <p:sp>
        <p:nvSpPr>
          <p:cNvPr id="13" name="テキスト ボックス 38"/>
          <p:cNvSpPr txBox="1">
            <a:spLocks noChangeArrowheads="1"/>
          </p:cNvSpPr>
          <p:nvPr/>
        </p:nvSpPr>
        <p:spPr bwMode="auto">
          <a:xfrm>
            <a:off x="468313" y="620713"/>
            <a:ext cx="80645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9pPr>
          </a:lstStyle>
          <a:p>
            <a:r>
              <a:rPr lang="en-US" altLang="ja-JP" sz="3200" dirty="0" smtClean="0">
                <a:latin typeface="IPAゴシック" pitchFamily="49" charset="-128"/>
                <a:ea typeface="IPAゴシック" pitchFamily="49" charset="-128"/>
              </a:rPr>
              <a:t>4.5 </a:t>
            </a:r>
            <a:r>
              <a:rPr lang="ja-JP" altLang="en-US" sz="3200" dirty="0" err="1" smtClean="0">
                <a:latin typeface="IPAゴシック" pitchFamily="49" charset="-128"/>
                <a:ea typeface="IPAゴシック" pitchFamily="49" charset="-128"/>
              </a:rPr>
              <a:t>ｰ</a:t>
            </a:r>
            <a:r>
              <a:rPr lang="ja-JP" altLang="en-US" sz="3200" dirty="0" smtClean="0">
                <a:latin typeface="IPAゴシック" pitchFamily="49" charset="-128"/>
                <a:ea typeface="IPAゴシック" pitchFamily="49" charset="-128"/>
              </a:rPr>
              <a:t>グラフの描画方法：</a:t>
            </a:r>
            <a:r>
              <a:rPr lang="en-US" altLang="ja-JP" sz="3200" dirty="0" err="1" smtClean="0">
                <a:latin typeface="IPA Pゴシック" pitchFamily="50" charset="-128"/>
                <a:ea typeface="IPA Pゴシック" pitchFamily="50" charset="-128"/>
              </a:rPr>
              <a:t>gnuplot</a:t>
            </a:r>
            <a:r>
              <a:rPr lang="en-US" altLang="ja-JP" sz="3200" dirty="0" smtClean="0">
                <a:latin typeface="IPAゴシック" pitchFamily="49" charset="-128"/>
                <a:ea typeface="IPAゴシック" pitchFamily="49" charset="-128"/>
              </a:rPr>
              <a:t>- </a:t>
            </a:r>
            <a:endParaRPr lang="ja-JP" altLang="en-US" sz="3200" dirty="0">
              <a:latin typeface="IPAゴシック" pitchFamily="49" charset="-128"/>
              <a:ea typeface="IPAゴシック" pitchFamily="49" charset="-128"/>
            </a:endParaRPr>
          </a:p>
        </p:txBody>
      </p:sp>
      <p:pic>
        <p:nvPicPr>
          <p:cNvPr id="1027" name="Picture 3" descr="D:\クラウド\Dropbox\My university\graduation thesis\resume\n4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8227" y="3284984"/>
            <a:ext cx="4366261" cy="3056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6"/>
          <p:cNvSpPr>
            <a:spLocks noGrp="1" noChangeArrowheads="1"/>
          </p:cNvSpPr>
          <p:nvPr>
            <p:ph type="ftr" sz="quarter" idx="4294967295"/>
          </p:nvPr>
        </p:nvSpPr>
        <p:spPr>
          <a:xfrm>
            <a:off x="-23307" y="6480720"/>
            <a:ext cx="8651063" cy="260648"/>
          </a:xfrm>
          <a:prstGeom prst="rect">
            <a:avLst/>
          </a:prstGeom>
          <a:ln/>
        </p:spPr>
        <p:txBody>
          <a:bodyPr/>
          <a:lstStyle>
            <a:lvl1pPr algn="l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ja-JP" altLang="en-US" sz="1100" smtClean="0"/>
              <a:t>修正版</a:t>
            </a:r>
            <a:r>
              <a:rPr lang="en-US" altLang="ja-JP" sz="1100" smtClean="0"/>
              <a:t>BA</a:t>
            </a:r>
            <a:r>
              <a:rPr lang="ja-JP" altLang="en-US" sz="1100" smtClean="0"/>
              <a:t>モデルで生成したネットワークのスケールフリー性判定計算実験　　　卒業演習発表会　　　田中勇歩（谷聖一研究室）</a:t>
            </a:r>
            <a:endParaRPr lang="ja-JP" altLang="en-US" sz="1100" dirty="0"/>
          </a:p>
        </p:txBody>
      </p:sp>
      <p:sp>
        <p:nvSpPr>
          <p:cNvPr id="20" name="スライド番号プレースホルダー 6"/>
          <p:cNvSpPr>
            <a:spLocks noGrp="1"/>
          </p:cNvSpPr>
          <p:nvPr>
            <p:ph type="sldNum" sz="quarter" idx="12"/>
          </p:nvPr>
        </p:nvSpPr>
        <p:spPr bwMode="auto">
          <a:xfrm>
            <a:off x="8234063" y="6453188"/>
            <a:ext cx="874441" cy="4048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B4DD223-A1D0-4DE8-AFD0-D99F82140F00}" type="slidenum">
              <a:rPr lang="ja-JP" altLang="en-US" smtClean="0">
                <a:solidFill>
                  <a:schemeClr val="bg1"/>
                </a:solidFill>
                <a:latin typeface="IPAゴシック" pitchFamily="49" charset="-128"/>
                <a:ea typeface="IPAゴシック" pitchFamily="49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78</a:t>
            </a:fld>
            <a:r>
              <a:rPr lang="en-US" altLang="ja-JP" dirty="0" smtClean="0">
                <a:solidFill>
                  <a:schemeClr val="bg1"/>
                </a:solidFill>
                <a:latin typeface="IPAゴシック" pitchFamily="49" charset="-128"/>
                <a:ea typeface="IPAゴシック" pitchFamily="49" charset="-128"/>
              </a:rPr>
              <a:t>/78</a:t>
            </a:r>
            <a:endParaRPr lang="ja-JP" altLang="en-US" dirty="0">
              <a:solidFill>
                <a:schemeClr val="bg1"/>
              </a:solidFill>
              <a:latin typeface="IPAゴシック" pitchFamily="49" charset="-128"/>
              <a:ea typeface="IPAゴシック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15641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角丸四角形 12"/>
          <p:cNvSpPr/>
          <p:nvPr/>
        </p:nvSpPr>
        <p:spPr>
          <a:xfrm>
            <a:off x="251520" y="3933056"/>
            <a:ext cx="8784976" cy="2376264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円/楕円 5"/>
          <p:cNvSpPr/>
          <p:nvPr/>
        </p:nvSpPr>
        <p:spPr>
          <a:xfrm>
            <a:off x="395425" y="4365103"/>
            <a:ext cx="3215456" cy="1800201"/>
          </a:xfrm>
          <a:prstGeom prst="ellipse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正方形/長方形 2"/>
          <p:cNvSpPr/>
          <p:nvPr/>
        </p:nvSpPr>
        <p:spPr>
          <a:xfrm>
            <a:off x="861521" y="1484784"/>
            <a:ext cx="7518400" cy="230822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StarSymbol"/>
              <a:buNone/>
              <a:defRPr/>
            </a:pPr>
            <a:r>
              <a:rPr lang="en-US" altLang="ja-JP" sz="2400" u="sng" dirty="0">
                <a:latin typeface="IPA Pゴシック" pitchFamily="50" charset="-128"/>
                <a:ea typeface="IPA Pゴシック" pitchFamily="50" charset="-128"/>
              </a:rPr>
              <a:t>2012</a:t>
            </a:r>
            <a:r>
              <a:rPr lang="ja-JP" altLang="en-US" sz="2400" u="sng" dirty="0">
                <a:latin typeface="IPA Pゴシック" pitchFamily="50" charset="-128"/>
                <a:ea typeface="IPA Pゴシック" pitchFamily="50" charset="-128"/>
              </a:rPr>
              <a:t>年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StarSymbol"/>
              <a:buNone/>
              <a:defRPr/>
            </a:pPr>
            <a:r>
              <a:rPr lang="en-US" altLang="ja-JP" sz="2400" dirty="0">
                <a:latin typeface="IPA Pゴシック" pitchFamily="50" charset="-128"/>
                <a:ea typeface="IPA Pゴシック" pitchFamily="50" charset="-128"/>
              </a:rPr>
              <a:t>Phys. Rev. E 86, 021103 (2012)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StarSymbol"/>
              <a:buNone/>
              <a:defRPr/>
            </a:pPr>
            <a:r>
              <a:rPr lang="en-US" altLang="ja-JP" sz="2400" dirty="0">
                <a:latin typeface="IPA Pゴシック" pitchFamily="50" charset="-128"/>
                <a:ea typeface="IPA Pゴシック" pitchFamily="50" charset="-128"/>
              </a:rPr>
              <a:t>Hiroshi </a:t>
            </a:r>
            <a:r>
              <a:rPr lang="en-US" altLang="ja-JP" sz="2400" dirty="0" err="1" smtClean="0">
                <a:latin typeface="IPA Pゴシック" pitchFamily="50" charset="-128"/>
                <a:ea typeface="IPA Pゴシック" pitchFamily="50" charset="-128"/>
              </a:rPr>
              <a:t>Toyoizumi,Seiichi</a:t>
            </a:r>
            <a:r>
              <a:rPr lang="en-US" altLang="ja-JP" sz="2400" dirty="0" smtClean="0">
                <a:latin typeface="IPA Pゴシック" pitchFamily="50" charset="-128"/>
                <a:ea typeface="IPA Pゴシック" pitchFamily="50" charset="-128"/>
              </a:rPr>
              <a:t> </a:t>
            </a:r>
            <a:r>
              <a:rPr lang="en-US" altLang="ja-JP" sz="2400" dirty="0" err="1">
                <a:latin typeface="IPA Pゴシック" pitchFamily="50" charset="-128"/>
                <a:ea typeface="IPA Pゴシック" pitchFamily="50" charset="-128"/>
              </a:rPr>
              <a:t>Tani</a:t>
            </a:r>
            <a:r>
              <a:rPr lang="en-US" altLang="ja-JP" sz="2400" dirty="0">
                <a:latin typeface="IPA Pゴシック" pitchFamily="50" charset="-128"/>
                <a:ea typeface="IPA Pゴシック" pitchFamily="50" charset="-128"/>
              </a:rPr>
              <a:t> ,</a:t>
            </a:r>
            <a:r>
              <a:rPr lang="en-US" altLang="ja-JP" sz="2400" dirty="0" smtClean="0">
                <a:latin typeface="IPA Pゴシック" pitchFamily="50" charset="-128"/>
                <a:ea typeface="IPA Pゴシック" pitchFamily="50" charset="-128"/>
              </a:rPr>
              <a:t>Naoto Miyoshi, Yoshio</a:t>
            </a:r>
            <a:r>
              <a:rPr lang="ja-JP" altLang="en-US" sz="2400" dirty="0" smtClean="0">
                <a:latin typeface="IPA Pゴシック" pitchFamily="50" charset="-128"/>
                <a:ea typeface="IPA Pゴシック" pitchFamily="50" charset="-128"/>
              </a:rPr>
              <a:t> </a:t>
            </a:r>
            <a:r>
              <a:rPr lang="en-US" altLang="ja-JP" sz="2400" dirty="0">
                <a:latin typeface="IPA Pゴシック" pitchFamily="50" charset="-128"/>
                <a:ea typeface="IPA Pゴシック" pitchFamily="50" charset="-128"/>
              </a:rPr>
              <a:t>Okamoto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 typeface="StarSymbol"/>
              <a:buNone/>
              <a:defRPr/>
            </a:pPr>
            <a:r>
              <a:rPr lang="en-US" altLang="ja-JP" sz="2400" dirty="0">
                <a:latin typeface="IPA Pゴシック" pitchFamily="50" charset="-128"/>
                <a:ea typeface="IPA Pゴシック" pitchFamily="50" charset="-128"/>
              </a:rPr>
              <a:t>Reverse preferential spread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 typeface="StarSymbol"/>
              <a:buNone/>
              <a:defRPr/>
            </a:pPr>
            <a:r>
              <a:rPr lang="en-US" altLang="ja-JP" sz="2400" dirty="0">
                <a:latin typeface="IPA Pゴシック" pitchFamily="50" charset="-128"/>
                <a:ea typeface="IPA Pゴシック" pitchFamily="50" charset="-128"/>
              </a:rPr>
              <a:t>in complex networks</a:t>
            </a:r>
          </a:p>
        </p:txBody>
      </p:sp>
      <p:sp>
        <p:nvSpPr>
          <p:cNvPr id="13317" name="テキスト ボックス 7"/>
          <p:cNvSpPr txBox="1">
            <a:spLocks noChangeArrowheads="1"/>
          </p:cNvSpPr>
          <p:nvPr/>
        </p:nvSpPr>
        <p:spPr bwMode="auto">
          <a:xfrm>
            <a:off x="468313" y="620713"/>
            <a:ext cx="79089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9pPr>
          </a:lstStyle>
          <a:p>
            <a:r>
              <a:rPr lang="en-US" altLang="ja-JP" sz="3200">
                <a:latin typeface="IPAゴシック" pitchFamily="49" charset="-128"/>
                <a:ea typeface="IPAゴシック" pitchFamily="49" charset="-128"/>
              </a:rPr>
              <a:t>1.2 -</a:t>
            </a:r>
            <a:r>
              <a:rPr lang="ja-JP" altLang="en-US" sz="3200">
                <a:latin typeface="IPAゴシック" pitchFamily="49" charset="-128"/>
                <a:ea typeface="IPAゴシック" pitchFamily="49" charset="-128"/>
              </a:rPr>
              <a:t>目的</a:t>
            </a:r>
            <a:r>
              <a:rPr lang="en-US" altLang="ja-JP" sz="3200">
                <a:latin typeface="IPAゴシック" pitchFamily="49" charset="-128"/>
                <a:ea typeface="IPAゴシック" pitchFamily="49" charset="-128"/>
              </a:rPr>
              <a:t>-</a:t>
            </a:r>
            <a:endParaRPr lang="ja-JP" altLang="en-US" sz="3200">
              <a:latin typeface="IPAゴシック" pitchFamily="49" charset="-128"/>
              <a:ea typeface="IPAゴシック" pitchFamily="49" charset="-128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4294967295"/>
          </p:nvPr>
        </p:nvSpPr>
        <p:spPr>
          <a:xfrm>
            <a:off x="-23307" y="6480720"/>
            <a:ext cx="8651063" cy="260648"/>
          </a:xfrm>
          <a:prstGeom prst="rect">
            <a:avLst/>
          </a:prstGeom>
          <a:ln/>
        </p:spPr>
        <p:txBody>
          <a:bodyPr/>
          <a:lstStyle>
            <a:lvl1pPr algn="l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ja-JP" altLang="en-US" sz="1100" smtClean="0"/>
              <a:t>修正版</a:t>
            </a:r>
            <a:r>
              <a:rPr lang="en-US" altLang="ja-JP" sz="1100" smtClean="0"/>
              <a:t>BA</a:t>
            </a:r>
            <a:r>
              <a:rPr lang="ja-JP" altLang="en-US" sz="1100" smtClean="0"/>
              <a:t>モデルで生成したネットワークのスケールフリー性判定計算実験　　　卒業演習発表会　　　田中勇歩（谷聖一研究室）</a:t>
            </a:r>
            <a:endParaRPr lang="ja-JP" altLang="en-US" sz="1100" dirty="0"/>
          </a:p>
        </p:txBody>
      </p:sp>
      <p:sp>
        <p:nvSpPr>
          <p:cNvPr id="2" name="正方形/長方形 1"/>
          <p:cNvSpPr/>
          <p:nvPr/>
        </p:nvSpPr>
        <p:spPr>
          <a:xfrm>
            <a:off x="635001" y="4603485"/>
            <a:ext cx="2736304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ja-JP" altLang="en-US" sz="2000" u="sng" dirty="0">
                <a:latin typeface="IPAゴシック" pitchFamily="49" charset="-128"/>
                <a:ea typeface="IPAゴシック" pitchFamily="49" charset="-128"/>
              </a:rPr>
              <a:t>伝搬速度限定</a:t>
            </a:r>
            <a:r>
              <a:rPr lang="ja-JP" altLang="en-US" sz="2000" u="sng" dirty="0" smtClean="0">
                <a:latin typeface="IPAゴシック" pitchFamily="49" charset="-128"/>
                <a:ea typeface="IPAゴシック" pitchFamily="49" charset="-128"/>
              </a:rPr>
              <a:t>モデル</a:t>
            </a:r>
            <a:endParaRPr lang="en-US" altLang="ja-JP" sz="2000" u="sng" dirty="0" smtClean="0">
              <a:latin typeface="IPAゴシック" pitchFamily="49" charset="-128"/>
              <a:ea typeface="IPAゴシック" pitchFamily="49" charset="-128"/>
            </a:endParaRPr>
          </a:p>
          <a:p>
            <a:pPr lvl="0" algn="ctr"/>
            <a:r>
              <a:rPr lang="ja-JP" altLang="en-US" sz="2000" dirty="0" smtClean="0">
                <a:latin typeface="IPAゴシック" pitchFamily="49" charset="-128"/>
                <a:ea typeface="IPAゴシック" pitchFamily="49" charset="-128"/>
              </a:rPr>
              <a:t>情報</a:t>
            </a:r>
            <a:r>
              <a:rPr lang="ja-JP" altLang="en-US" sz="2000" dirty="0">
                <a:latin typeface="IPAゴシック" pitchFamily="49" charset="-128"/>
                <a:ea typeface="IPAゴシック" pitchFamily="49" charset="-128"/>
              </a:rPr>
              <a:t>を保持する</a:t>
            </a:r>
            <a:r>
              <a:rPr lang="ja-JP" altLang="en-US" sz="2000" dirty="0" smtClean="0">
                <a:latin typeface="IPAゴシック" pitchFamily="49" charset="-128"/>
                <a:ea typeface="IPAゴシック" pitchFamily="49" charset="-128"/>
              </a:rPr>
              <a:t>頂点が１つ</a:t>
            </a:r>
            <a:r>
              <a:rPr lang="ja-JP" altLang="en-US" sz="2000" dirty="0">
                <a:latin typeface="IPAゴシック" pitchFamily="49" charset="-128"/>
                <a:ea typeface="IPAゴシック" pitchFamily="49" charset="-128"/>
              </a:rPr>
              <a:t>の隣接頂点にのみ情報</a:t>
            </a:r>
            <a:r>
              <a:rPr lang="ja-JP" altLang="en-US" sz="2000" dirty="0" smtClean="0">
                <a:latin typeface="IPAゴシック" pitchFamily="49" charset="-128"/>
                <a:ea typeface="IPAゴシック" pitchFamily="49" charset="-128"/>
              </a:rPr>
              <a:t>を</a:t>
            </a:r>
            <a:r>
              <a:rPr lang="ja-JP" altLang="ja-JP" sz="2000" dirty="0">
                <a:solidFill>
                  <a:srgbClr val="000000"/>
                </a:solidFill>
                <a:latin typeface="IPAゴシック" pitchFamily="49" charset="-128"/>
                <a:ea typeface="IPAゴシック" pitchFamily="49" charset="-128"/>
                <a:cs typeface="Andale Sans UI"/>
              </a:rPr>
              <a:t>伝播</a:t>
            </a:r>
            <a:endParaRPr lang="en-US" altLang="ja-JP" sz="2000" dirty="0">
              <a:solidFill>
                <a:srgbClr val="000000"/>
              </a:solidFill>
              <a:latin typeface="IPAゴシック" pitchFamily="49" charset="-128"/>
              <a:ea typeface="IPAゴシック" pitchFamily="49" charset="-128"/>
              <a:cs typeface="Andale Sans UI"/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3045402" y="3933056"/>
            <a:ext cx="354282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ja-JP" altLang="en-US" sz="2400" u="sng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PAゴシック" pitchFamily="49" charset="-128"/>
                <a:ea typeface="IPAゴシック" pitchFamily="49" charset="-128"/>
              </a:rPr>
              <a:t>ー</a:t>
            </a:r>
            <a:r>
              <a:rPr lang="ja-JP" altLang="en-US" sz="2400" u="sng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PAゴシック" pitchFamily="49" charset="-128"/>
                <a:ea typeface="IPAゴシック" pitchFamily="49" charset="-128"/>
              </a:rPr>
              <a:t>ある</a:t>
            </a:r>
            <a:r>
              <a:rPr lang="ja-JP" altLang="en-US" sz="2400" u="sng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PAゴシック" pitchFamily="49" charset="-128"/>
                <a:ea typeface="IPAゴシック" pitchFamily="49" charset="-128"/>
              </a:rPr>
              <a:t>仮定の</a:t>
            </a:r>
            <a:r>
              <a:rPr lang="ja-JP" altLang="en-US" sz="2400" u="sng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PAゴシック" pitchFamily="49" charset="-128"/>
                <a:ea typeface="IPAゴシック" pitchFamily="49" charset="-128"/>
              </a:rPr>
              <a:t>元で証明</a:t>
            </a:r>
            <a:r>
              <a:rPr lang="ja-JP" altLang="en-US" sz="2400" u="sng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PAゴシック" pitchFamily="49" charset="-128"/>
                <a:ea typeface="IPAゴシック" pitchFamily="49" charset="-128"/>
              </a:rPr>
              <a:t>ー</a:t>
            </a:r>
            <a:endParaRPr lang="ja-JP" altLang="en-US" sz="2400" u="sng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PAゴシック" pitchFamily="49" charset="-128"/>
              <a:ea typeface="IPAゴシック" pitchFamily="49" charset="-128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3676121" y="4628050"/>
            <a:ext cx="252092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ja-JP" altLang="ja-JP" sz="2200" dirty="0" smtClean="0">
                <a:solidFill>
                  <a:srgbClr val="000000"/>
                </a:solidFill>
                <a:latin typeface="IPAゴシック" pitchFamily="49" charset="-128"/>
                <a:ea typeface="IPAゴシック" pitchFamily="49" charset="-128"/>
                <a:cs typeface="Andale Sans UI"/>
              </a:rPr>
              <a:t>次数</a:t>
            </a:r>
            <a:r>
              <a:rPr lang="ja-JP" altLang="ja-JP" sz="2200" dirty="0">
                <a:solidFill>
                  <a:srgbClr val="000000"/>
                </a:solidFill>
                <a:latin typeface="IPAゴシック" pitchFamily="49" charset="-128"/>
                <a:ea typeface="IPAゴシック" pitchFamily="49" charset="-128"/>
                <a:cs typeface="Andale Sans UI"/>
              </a:rPr>
              <a:t>が小さい頂点に優先的に</a:t>
            </a:r>
            <a:r>
              <a:rPr lang="ja-JP" altLang="ja-JP" sz="2200" dirty="0" smtClean="0">
                <a:solidFill>
                  <a:srgbClr val="000000"/>
                </a:solidFill>
                <a:latin typeface="IPAゴシック" pitchFamily="49" charset="-128"/>
                <a:ea typeface="IPAゴシック" pitchFamily="49" charset="-128"/>
                <a:cs typeface="Andale Sans UI"/>
              </a:rPr>
              <a:t>伝播</a:t>
            </a:r>
            <a:endParaRPr lang="en-US" altLang="ja-JP" sz="2200" dirty="0">
              <a:solidFill>
                <a:srgbClr val="000000"/>
              </a:solidFill>
              <a:latin typeface="IPAゴシック" pitchFamily="49" charset="-128"/>
              <a:ea typeface="IPAゴシック" pitchFamily="49" charset="-128"/>
              <a:cs typeface="Andale Sans UI"/>
            </a:endParaRPr>
          </a:p>
        </p:txBody>
      </p:sp>
      <p:sp>
        <p:nvSpPr>
          <p:cNvPr id="8" name="ストライプ矢印 7"/>
          <p:cNvSpPr/>
          <p:nvPr/>
        </p:nvSpPr>
        <p:spPr>
          <a:xfrm>
            <a:off x="3748128" y="5403600"/>
            <a:ext cx="2376913" cy="660266"/>
          </a:xfrm>
          <a:prstGeom prst="stripedRightArrow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/>
          <p:cNvSpPr/>
          <p:nvPr/>
        </p:nvSpPr>
        <p:spPr>
          <a:xfrm>
            <a:off x="6300192" y="4964292"/>
            <a:ext cx="2592288" cy="769441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pPr lvl="0" algn="ctr" hangingPunct="0"/>
            <a:r>
              <a:rPr lang="ja-JP" altLang="ja-JP" sz="2200" dirty="0">
                <a:solidFill>
                  <a:srgbClr val="000000"/>
                </a:solidFill>
                <a:latin typeface="IPA Pゴシック" pitchFamily="50" charset="-128"/>
                <a:ea typeface="IPA Pゴシック" pitchFamily="50" charset="-128"/>
                <a:cs typeface="Andale Sans UI"/>
              </a:rPr>
              <a:t>無駄な伝播</a:t>
            </a:r>
            <a:r>
              <a:rPr lang="ja-JP" altLang="ja-JP" sz="2200" dirty="0" smtClean="0">
                <a:solidFill>
                  <a:srgbClr val="000000"/>
                </a:solidFill>
                <a:latin typeface="IPA Pゴシック" pitchFamily="50" charset="-128"/>
                <a:ea typeface="IPA Pゴシック" pitchFamily="50" charset="-128"/>
                <a:cs typeface="Andale Sans UI"/>
              </a:rPr>
              <a:t>が少なく効率よく</a:t>
            </a:r>
            <a:r>
              <a:rPr lang="ja-JP" altLang="ja-JP" sz="2200" dirty="0">
                <a:solidFill>
                  <a:srgbClr val="000000"/>
                </a:solidFill>
                <a:latin typeface="IPA Pゴシック" pitchFamily="50" charset="-128"/>
                <a:ea typeface="IPA Pゴシック" pitchFamily="50" charset="-128"/>
                <a:cs typeface="Andale Sans UI"/>
              </a:rPr>
              <a:t>発散</a:t>
            </a:r>
          </a:p>
        </p:txBody>
      </p:sp>
      <p:sp>
        <p:nvSpPr>
          <p:cNvPr id="14" name="スライド番号プレースホルダー 6"/>
          <p:cNvSpPr>
            <a:spLocks noGrp="1"/>
          </p:cNvSpPr>
          <p:nvPr>
            <p:ph type="sldNum" sz="quarter" idx="12"/>
          </p:nvPr>
        </p:nvSpPr>
        <p:spPr bwMode="auto">
          <a:xfrm>
            <a:off x="8234063" y="6453188"/>
            <a:ext cx="874441" cy="4048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B4DD223-A1D0-4DE8-AFD0-D99F82140F00}" type="slidenum">
              <a:rPr lang="ja-JP" altLang="en-US" smtClean="0">
                <a:solidFill>
                  <a:schemeClr val="bg1"/>
                </a:solidFill>
                <a:latin typeface="IPAゴシック" pitchFamily="49" charset="-128"/>
                <a:ea typeface="IPAゴシック" pitchFamily="49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r>
              <a:rPr lang="en-US" altLang="ja-JP" dirty="0" smtClean="0">
                <a:solidFill>
                  <a:schemeClr val="bg1"/>
                </a:solidFill>
                <a:latin typeface="IPAゴシック" pitchFamily="49" charset="-128"/>
                <a:ea typeface="IPAゴシック" pitchFamily="49" charset="-128"/>
              </a:rPr>
              <a:t>/78</a:t>
            </a:r>
            <a:endParaRPr lang="ja-JP" altLang="en-US" dirty="0">
              <a:solidFill>
                <a:schemeClr val="bg1"/>
              </a:solidFill>
              <a:latin typeface="IPAゴシック" pitchFamily="49" charset="-128"/>
              <a:ea typeface="IPAゴシック" pitchFamily="49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455613" y="4868863"/>
            <a:ext cx="8437562" cy="1477328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200" u="sng" dirty="0">
                <a:latin typeface="IPAゴシック" pitchFamily="49" charset="-128"/>
                <a:ea typeface="IPAゴシック" pitchFamily="49" charset="-128"/>
              </a:rPr>
              <a:t>考えられる原因</a:t>
            </a:r>
            <a:endParaRPr lang="en-US" altLang="ja-JP" sz="2200" u="sng" dirty="0">
              <a:latin typeface="IPAゴシック" pitchFamily="49" charset="-128"/>
              <a:ea typeface="IPAゴシック" pitchFamily="49" charset="-128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ja-JP" altLang="en-US" sz="2200" dirty="0">
                <a:latin typeface="IPAゴシック" pitchFamily="49" charset="-128"/>
                <a:ea typeface="IPAゴシック" pitchFamily="49" charset="-128"/>
              </a:rPr>
              <a:t>生成した</a:t>
            </a:r>
            <a:r>
              <a:rPr lang="ja-JP" altLang="en-US" sz="2200" dirty="0" smtClean="0">
                <a:latin typeface="IPAゴシック" pitchFamily="49" charset="-128"/>
                <a:ea typeface="IPAゴシック" pitchFamily="49" charset="-128"/>
              </a:rPr>
              <a:t>ネットワークのスケールフリー性</a:t>
            </a:r>
            <a:endParaRPr lang="en-US" altLang="ja-JP" sz="2200" u="sng" dirty="0">
              <a:latin typeface="IPAゴシック" pitchFamily="49" charset="-128"/>
              <a:ea typeface="IPAゴシック" pitchFamily="49" charset="-128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ja-JP" altLang="en-US" sz="2200" dirty="0" smtClean="0">
                <a:latin typeface="IPAゴシック" pitchFamily="49" charset="-128"/>
                <a:ea typeface="IPAゴシック" pitchFamily="49" charset="-128"/>
              </a:rPr>
              <a:t>シュミレーションアルゴリズムの妥当性</a:t>
            </a:r>
            <a:endParaRPr lang="ja-JP" altLang="en-US" sz="2200" dirty="0">
              <a:latin typeface="IPAゴシック" pitchFamily="49" charset="-128"/>
              <a:ea typeface="IPAゴシック" pitchFamily="49" charset="-128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ja-JP" altLang="en-US" sz="2200" dirty="0" smtClean="0">
                <a:latin typeface="IPAゴシック" pitchFamily="49" charset="-128"/>
                <a:ea typeface="IPAゴシック" pitchFamily="49" charset="-128"/>
              </a:rPr>
              <a:t>仮定の妥当性</a:t>
            </a:r>
            <a:endParaRPr lang="ja-JP" altLang="en-US" sz="2200" dirty="0"/>
          </a:p>
        </p:txBody>
      </p:sp>
      <p:sp>
        <p:nvSpPr>
          <p:cNvPr id="18" name="下矢印 17"/>
          <p:cNvSpPr/>
          <p:nvPr/>
        </p:nvSpPr>
        <p:spPr>
          <a:xfrm>
            <a:off x="4245768" y="2761163"/>
            <a:ext cx="630238" cy="503238"/>
          </a:xfrm>
          <a:prstGeom prst="downArrow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14341" name="テキスト ボックス 10"/>
          <p:cNvSpPr txBox="1">
            <a:spLocks noChangeArrowheads="1"/>
          </p:cNvSpPr>
          <p:nvPr/>
        </p:nvSpPr>
        <p:spPr bwMode="auto">
          <a:xfrm>
            <a:off x="468313" y="620713"/>
            <a:ext cx="79089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9pPr>
          </a:lstStyle>
          <a:p>
            <a:r>
              <a:rPr lang="en-US" altLang="ja-JP" sz="3200">
                <a:latin typeface="IPAゴシック" pitchFamily="49" charset="-128"/>
                <a:ea typeface="IPAゴシック" pitchFamily="49" charset="-128"/>
              </a:rPr>
              <a:t>1.2 -</a:t>
            </a:r>
            <a:r>
              <a:rPr lang="ja-JP" altLang="en-US" sz="3200">
                <a:latin typeface="IPAゴシック" pitchFamily="49" charset="-128"/>
                <a:ea typeface="IPAゴシック" pitchFamily="49" charset="-128"/>
              </a:rPr>
              <a:t>目的</a:t>
            </a:r>
            <a:r>
              <a:rPr lang="en-US" altLang="ja-JP" sz="3200">
                <a:latin typeface="IPAゴシック" pitchFamily="49" charset="-128"/>
                <a:ea typeface="IPAゴシック" pitchFamily="49" charset="-128"/>
              </a:rPr>
              <a:t>-</a:t>
            </a:r>
            <a:endParaRPr lang="ja-JP" altLang="en-US" sz="3200">
              <a:latin typeface="IPAゴシック" pitchFamily="49" charset="-128"/>
              <a:ea typeface="IPAゴシック" pitchFamily="49" charset="-128"/>
            </a:endParaRPr>
          </a:p>
        </p:txBody>
      </p:sp>
      <p:sp>
        <p:nvSpPr>
          <p:cNvPr id="3" name="正方形/長方形 2"/>
          <p:cNvSpPr/>
          <p:nvPr/>
        </p:nvSpPr>
        <p:spPr>
          <a:xfrm>
            <a:off x="457200" y="1484784"/>
            <a:ext cx="8207375" cy="110799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1080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2200" u="sng" dirty="0">
                <a:solidFill>
                  <a:srgbClr val="000000"/>
                </a:solidFill>
                <a:latin typeface="IPA Pゴシック" pitchFamily="50" charset="-128"/>
                <a:ea typeface="IPA Pゴシック" pitchFamily="50" charset="-128"/>
              </a:rPr>
              <a:t>2011</a:t>
            </a:r>
            <a:r>
              <a:rPr lang="ja-JP" altLang="en-US" sz="2200" u="sng" dirty="0">
                <a:solidFill>
                  <a:srgbClr val="000000"/>
                </a:solidFill>
                <a:latin typeface="IPAゴシック" pitchFamily="49" charset="-128"/>
                <a:ea typeface="IPAゴシック" pitchFamily="49" charset="-128"/>
              </a:rPr>
              <a:t>年度の谷</a:t>
            </a:r>
            <a:r>
              <a:rPr lang="ja-JP" altLang="en-US" sz="2200" u="sng" dirty="0" smtClean="0">
                <a:solidFill>
                  <a:srgbClr val="000000"/>
                </a:solidFill>
                <a:latin typeface="IPAゴシック" pitchFamily="49" charset="-128"/>
                <a:ea typeface="IPAゴシック" pitchFamily="49" charset="-128"/>
              </a:rPr>
              <a:t>研究室の</a:t>
            </a:r>
            <a:r>
              <a:rPr lang="ja-JP" altLang="en-US" sz="2200" u="sng" dirty="0">
                <a:solidFill>
                  <a:srgbClr val="000000"/>
                </a:solidFill>
                <a:latin typeface="IPAゴシック" pitchFamily="49" charset="-128"/>
                <a:ea typeface="IPAゴシック" pitchFamily="49" charset="-128"/>
              </a:rPr>
              <a:t>卒業生</a:t>
            </a:r>
            <a:r>
              <a:rPr lang="en-US" altLang="ja-JP" sz="2200" dirty="0">
                <a:solidFill>
                  <a:srgbClr val="000000"/>
                </a:solidFill>
                <a:latin typeface="IPAゴシック" pitchFamily="49" charset="-128"/>
                <a:ea typeface="IPAゴシック" pitchFamily="49" charset="-128"/>
              </a:rPr>
              <a:t/>
            </a:r>
            <a:br>
              <a:rPr lang="en-US" altLang="ja-JP" sz="2200" dirty="0">
                <a:solidFill>
                  <a:srgbClr val="000000"/>
                </a:solidFill>
                <a:latin typeface="IPAゴシック" pitchFamily="49" charset="-128"/>
                <a:ea typeface="IPAゴシック" pitchFamily="49" charset="-128"/>
              </a:rPr>
            </a:br>
            <a:r>
              <a:rPr lang="ja-JP" altLang="en-US" sz="2200" dirty="0">
                <a:solidFill>
                  <a:srgbClr val="000000"/>
                </a:solidFill>
                <a:latin typeface="IPAゴシック" pitchFamily="49" charset="-128"/>
                <a:ea typeface="IPAゴシック" pitchFamily="49" charset="-128"/>
              </a:rPr>
              <a:t>証明された結果が妥当か検証する</a:t>
            </a:r>
            <a:r>
              <a:rPr lang="ja-JP" altLang="en-US" sz="2200" dirty="0" smtClean="0">
                <a:solidFill>
                  <a:srgbClr val="000000"/>
                </a:solidFill>
                <a:latin typeface="IPAゴシック" pitchFamily="49" charset="-128"/>
                <a:ea typeface="IPAゴシック" pitchFamily="49" charset="-128"/>
              </a:rPr>
              <a:t>為</a:t>
            </a:r>
            <a:r>
              <a:rPr lang="en-US" altLang="ja-JP" sz="2200" dirty="0" smtClean="0">
                <a:solidFill>
                  <a:srgbClr val="000000"/>
                </a:solidFill>
                <a:latin typeface="IPAゴシック" pitchFamily="49" charset="-128"/>
                <a:ea typeface="IPAゴシック" pitchFamily="49" charset="-128"/>
              </a:rPr>
              <a:t>､</a:t>
            </a:r>
            <a:endParaRPr lang="en-US" altLang="ja-JP" sz="2200" dirty="0">
              <a:solidFill>
                <a:srgbClr val="000000"/>
              </a:solidFill>
              <a:latin typeface="IPAゴシック" pitchFamily="49" charset="-128"/>
              <a:ea typeface="IPAゴシック" pitchFamily="49" charset="-128"/>
            </a:endParaRPr>
          </a:p>
          <a:p>
            <a:pPr marL="1080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200" dirty="0">
                <a:solidFill>
                  <a:srgbClr val="000000"/>
                </a:solidFill>
                <a:latin typeface="IPAゴシック" pitchFamily="49" charset="-128"/>
                <a:ea typeface="IPAゴシック" pitchFamily="49" charset="-128"/>
              </a:rPr>
              <a:t>スケールフリーネットワークを生成</a:t>
            </a:r>
            <a:r>
              <a:rPr lang="ja-JP" altLang="en-US" sz="2200" dirty="0" smtClean="0">
                <a:solidFill>
                  <a:srgbClr val="000000"/>
                </a:solidFill>
                <a:latin typeface="IPAゴシック" pitchFamily="49" charset="-128"/>
                <a:ea typeface="IPAゴシック" pitchFamily="49" charset="-128"/>
              </a:rPr>
              <a:t>し</a:t>
            </a:r>
            <a:r>
              <a:rPr lang="en-US" altLang="ja-JP" sz="2200" dirty="0">
                <a:solidFill>
                  <a:srgbClr val="000000"/>
                </a:solidFill>
                <a:latin typeface="IPAゴシック" pitchFamily="49" charset="-128"/>
                <a:ea typeface="IPAゴシック" pitchFamily="49" charset="-128"/>
              </a:rPr>
              <a:t>､</a:t>
            </a:r>
            <a:r>
              <a:rPr lang="ja-JP" altLang="en-US" sz="2200" dirty="0" smtClean="0">
                <a:solidFill>
                  <a:srgbClr val="000000"/>
                </a:solidFill>
                <a:latin typeface="IPAゴシック" pitchFamily="49" charset="-128"/>
                <a:ea typeface="IPAゴシック" pitchFamily="49" charset="-128"/>
              </a:rPr>
              <a:t>計算機</a:t>
            </a:r>
            <a:r>
              <a:rPr lang="ja-JP" altLang="en-US" sz="2200" dirty="0">
                <a:solidFill>
                  <a:srgbClr val="000000"/>
                </a:solidFill>
                <a:latin typeface="IPAゴシック" pitchFamily="49" charset="-128"/>
                <a:ea typeface="IPAゴシック" pitchFamily="49" charset="-128"/>
              </a:rPr>
              <a:t>実験を実施</a:t>
            </a:r>
          </a:p>
        </p:txBody>
      </p:sp>
      <p:grpSp>
        <p:nvGrpSpPr>
          <p:cNvPr id="14343" name="グループ化 9"/>
          <p:cNvGrpSpPr>
            <a:grpSpLocks/>
          </p:cNvGrpSpPr>
          <p:nvPr/>
        </p:nvGrpSpPr>
        <p:grpSpPr bwMode="auto">
          <a:xfrm>
            <a:off x="1403350" y="3212517"/>
            <a:ext cx="6337300" cy="1439863"/>
            <a:chOff x="1403648" y="3212976"/>
            <a:chExt cx="6336704" cy="1440160"/>
          </a:xfrm>
        </p:grpSpPr>
        <p:sp>
          <p:nvSpPr>
            <p:cNvPr id="5" name="爆発 1 4"/>
            <p:cNvSpPr/>
            <p:nvPr/>
          </p:nvSpPr>
          <p:spPr>
            <a:xfrm>
              <a:off x="1403648" y="3212976"/>
              <a:ext cx="6336704" cy="1440160"/>
            </a:xfrm>
            <a:prstGeom prst="irregularSeal1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14345" name="テキスト ボックス 8"/>
            <p:cNvSpPr txBox="1">
              <a:spLocks noChangeArrowheads="1"/>
            </p:cNvSpPr>
            <p:nvPr/>
          </p:nvSpPr>
          <p:spPr bwMode="auto">
            <a:xfrm>
              <a:off x="2522306" y="3717032"/>
              <a:ext cx="4209934" cy="5040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marL="107950">
                <a:defRPr kumimoji="1">
                  <a:solidFill>
                    <a:schemeClr val="tx1"/>
                  </a:solidFill>
                  <a:latin typeface="メイリオ" pitchFamily="50" charset="-128"/>
                  <a:ea typeface="メイリオ" pitchFamily="50" charset="-128"/>
                  <a:cs typeface="メイリオ" pitchFamily="50" charset="-128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メイリオ" pitchFamily="50" charset="-128"/>
                  <a:ea typeface="メイリオ" pitchFamily="50" charset="-128"/>
                  <a:cs typeface="メイリオ" pitchFamily="50" charset="-128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メイリオ" pitchFamily="50" charset="-128"/>
                  <a:ea typeface="メイリオ" pitchFamily="50" charset="-128"/>
                  <a:cs typeface="メイリオ" pitchFamily="50" charset="-128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メイリオ" pitchFamily="50" charset="-128"/>
                  <a:ea typeface="メイリオ" pitchFamily="50" charset="-128"/>
                  <a:cs typeface="メイリオ" pitchFamily="50" charset="-128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メイリオ" pitchFamily="50" charset="-128"/>
                  <a:ea typeface="メイリオ" pitchFamily="50" charset="-128"/>
                  <a:cs typeface="メイリオ" pitchFamily="50" charset="-128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メイリオ" pitchFamily="50" charset="-128"/>
                  <a:ea typeface="メイリオ" pitchFamily="50" charset="-128"/>
                  <a:cs typeface="メイリオ" pitchFamily="50" charset="-128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メイリオ" pitchFamily="50" charset="-128"/>
                  <a:ea typeface="メイリオ" pitchFamily="50" charset="-128"/>
                  <a:cs typeface="メイリオ" pitchFamily="50" charset="-128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メイリオ" pitchFamily="50" charset="-128"/>
                  <a:ea typeface="メイリオ" pitchFamily="50" charset="-128"/>
                  <a:cs typeface="メイリオ" pitchFamily="50" charset="-128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メイリオ" pitchFamily="50" charset="-128"/>
                  <a:ea typeface="メイリオ" pitchFamily="50" charset="-128"/>
                  <a:cs typeface="メイリオ" pitchFamily="50" charset="-128"/>
                </a:defRPr>
              </a:lvl9pPr>
            </a:lstStyle>
            <a:p>
              <a:pPr hangingPunct="0">
                <a:spcAft>
                  <a:spcPts val="1413"/>
                </a:spcAft>
                <a:buClr>
                  <a:srgbClr val="FF6633"/>
                </a:buClr>
                <a:buSzPct val="45000"/>
                <a:buFont typeface="StarSymbol"/>
                <a:buNone/>
              </a:pPr>
              <a:endParaRPr lang="ja-JP" altLang="ja-JP" sz="2200">
                <a:latin typeface="IPAゴシック" pitchFamily="49" charset="-128"/>
                <a:ea typeface="IPAゴシック" pitchFamily="49" charset="-128"/>
                <a:cs typeface="Andale Sans UI"/>
              </a:endParaRPr>
            </a:p>
          </p:txBody>
        </p:sp>
        <p:sp>
          <p:nvSpPr>
            <p:cNvPr id="14346" name="正方形/長方形 5"/>
            <p:cNvSpPr>
              <a:spLocks noChangeArrowheads="1"/>
            </p:cNvSpPr>
            <p:nvPr/>
          </p:nvSpPr>
          <p:spPr bwMode="auto">
            <a:xfrm>
              <a:off x="3456370" y="3717030"/>
              <a:ext cx="2231260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marL="107950" hangingPunct="0"/>
              <a:r>
                <a:rPr lang="ja-JP" altLang="en-US" sz="2200" dirty="0" smtClean="0">
                  <a:solidFill>
                    <a:srgbClr val="000000"/>
                  </a:solidFill>
                  <a:latin typeface="IPAゴシック" pitchFamily="49" charset="-128"/>
                  <a:ea typeface="IPAゴシック" pitchFamily="49" charset="-128"/>
                  <a:cs typeface="Andale Sans UI"/>
                </a:rPr>
                <a:t>相反する結果</a:t>
              </a:r>
              <a:endParaRPr lang="ja-JP" altLang="en-US" sz="2200" dirty="0">
                <a:solidFill>
                  <a:srgbClr val="000000"/>
                </a:solidFill>
                <a:latin typeface="IPAゴシック" pitchFamily="49" charset="-128"/>
                <a:ea typeface="IPAゴシック" pitchFamily="49" charset="-128"/>
                <a:cs typeface="Andale Sans UI"/>
              </a:endParaRPr>
            </a:p>
          </p:txBody>
        </p:sp>
      </p:grpSp>
      <p:sp>
        <p:nvSpPr>
          <p:cNvPr id="12" name="Rectangle 6"/>
          <p:cNvSpPr>
            <a:spLocks noGrp="1" noChangeArrowheads="1"/>
          </p:cNvSpPr>
          <p:nvPr>
            <p:ph type="ftr" sz="quarter" idx="4294967295"/>
          </p:nvPr>
        </p:nvSpPr>
        <p:spPr>
          <a:xfrm>
            <a:off x="-23307" y="6480720"/>
            <a:ext cx="8651063" cy="260648"/>
          </a:xfrm>
          <a:prstGeom prst="rect">
            <a:avLst/>
          </a:prstGeom>
          <a:ln/>
        </p:spPr>
        <p:txBody>
          <a:bodyPr/>
          <a:lstStyle>
            <a:lvl1pPr algn="l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ja-JP" altLang="en-US" sz="1100" smtClean="0"/>
              <a:t>修正版</a:t>
            </a:r>
            <a:r>
              <a:rPr lang="en-US" altLang="ja-JP" sz="1100" smtClean="0"/>
              <a:t>BA</a:t>
            </a:r>
            <a:r>
              <a:rPr lang="ja-JP" altLang="en-US" sz="1100" smtClean="0"/>
              <a:t>モデルで生成したネットワークのスケールフリー性判定計算実験　　　卒業演習発表会　　　田中勇歩（谷聖一研究室）</a:t>
            </a:r>
            <a:endParaRPr lang="ja-JP" altLang="en-US" sz="1100" dirty="0"/>
          </a:p>
        </p:txBody>
      </p:sp>
      <p:sp>
        <p:nvSpPr>
          <p:cNvPr id="13" name="スライド番号プレースホルダー 6"/>
          <p:cNvSpPr>
            <a:spLocks noGrp="1"/>
          </p:cNvSpPr>
          <p:nvPr>
            <p:ph type="sldNum" sz="quarter" idx="12"/>
          </p:nvPr>
        </p:nvSpPr>
        <p:spPr bwMode="auto">
          <a:xfrm>
            <a:off x="8234063" y="6453188"/>
            <a:ext cx="874441" cy="4048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B4DD223-A1D0-4DE8-AFD0-D99F82140F00}" type="slidenum">
              <a:rPr lang="ja-JP" altLang="en-US" smtClean="0">
                <a:solidFill>
                  <a:schemeClr val="bg1"/>
                </a:solidFill>
                <a:latin typeface="IPAゴシック" pitchFamily="49" charset="-128"/>
                <a:ea typeface="IPAゴシック" pitchFamily="49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r>
              <a:rPr lang="en-US" altLang="ja-JP" dirty="0" smtClean="0">
                <a:solidFill>
                  <a:schemeClr val="bg1"/>
                </a:solidFill>
                <a:latin typeface="IPAゴシック" pitchFamily="49" charset="-128"/>
                <a:ea typeface="IPAゴシック" pitchFamily="49" charset="-128"/>
              </a:rPr>
              <a:t>/78</a:t>
            </a:r>
            <a:endParaRPr lang="ja-JP" altLang="en-US" dirty="0">
              <a:solidFill>
                <a:schemeClr val="bg1"/>
              </a:solidFill>
              <a:latin typeface="IPAゴシック" pitchFamily="49" charset="-128"/>
              <a:ea typeface="IPAゴシック" pitchFamily="49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pt17">
  <a:themeElements>
    <a:clrScheme name="ppt17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pt17">
      <a:majorFont>
        <a:latin typeface="メイリオ"/>
        <a:ea typeface="メイリオ"/>
        <a:cs typeface="メイリオ"/>
      </a:majorFont>
      <a:minorFont>
        <a:latin typeface="メイリオ"/>
        <a:ea typeface="メイリオ"/>
        <a:cs typeface="メイリオ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>
          <a:solidFill>
            <a:schemeClr val="tx1"/>
          </a:solidFill>
          <a:tailEnd type="arrow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ppt17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17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17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17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17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17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17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17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17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17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17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17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7773</TotalTime>
  <Words>4388</Words>
  <Application>Microsoft Office PowerPoint</Application>
  <PresentationFormat>画面に合わせる (4:3)</PresentationFormat>
  <Paragraphs>889</Paragraphs>
  <Slides>78</Slides>
  <Notes>4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78</vt:i4>
      </vt:variant>
    </vt:vector>
  </HeadingPairs>
  <TitlesOfParts>
    <vt:vector size="79" baseType="lpstr">
      <vt:lpstr>ppt17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田中勇歩</dc:creator>
  <cp:lastModifiedBy>FJ-USER</cp:lastModifiedBy>
  <cp:revision>612</cp:revision>
  <dcterms:created xsi:type="dcterms:W3CDTF">2012-04-13T00:33:17Z</dcterms:created>
  <dcterms:modified xsi:type="dcterms:W3CDTF">2013-02-12T04:07:01Z</dcterms:modified>
</cp:coreProperties>
</file>