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8"/>
  </p:notesMasterIdLst>
  <p:handoutMasterIdLst>
    <p:handoutMasterId r:id="rId39"/>
  </p:handoutMasterIdLst>
  <p:sldIdLst>
    <p:sldId id="256" r:id="rId2"/>
    <p:sldId id="307" r:id="rId3"/>
    <p:sldId id="278" r:id="rId4"/>
    <p:sldId id="279" r:id="rId5"/>
    <p:sldId id="280" r:id="rId6"/>
    <p:sldId id="281" r:id="rId7"/>
    <p:sldId id="282" r:id="rId8"/>
    <p:sldId id="313" r:id="rId9"/>
    <p:sldId id="311" r:id="rId10"/>
    <p:sldId id="284" r:id="rId11"/>
    <p:sldId id="285" r:id="rId12"/>
    <p:sldId id="292" r:id="rId13"/>
    <p:sldId id="293" r:id="rId14"/>
    <p:sldId id="286" r:id="rId15"/>
    <p:sldId id="287" r:id="rId16"/>
    <p:sldId id="288" r:id="rId17"/>
    <p:sldId id="289" r:id="rId18"/>
    <p:sldId id="294" r:id="rId19"/>
    <p:sldId id="314" r:id="rId20"/>
    <p:sldId id="312" r:id="rId21"/>
    <p:sldId id="308" r:id="rId22"/>
    <p:sldId id="300" r:id="rId23"/>
    <p:sldId id="301" r:id="rId24"/>
    <p:sldId id="315" r:id="rId25"/>
    <p:sldId id="302" r:id="rId26"/>
    <p:sldId id="303" r:id="rId27"/>
    <p:sldId id="309" r:id="rId28"/>
    <p:sldId id="304" r:id="rId29"/>
    <p:sldId id="305" r:id="rId30"/>
    <p:sldId id="306" r:id="rId31"/>
    <p:sldId id="295" r:id="rId32"/>
    <p:sldId id="296" r:id="rId33"/>
    <p:sldId id="297" r:id="rId34"/>
    <p:sldId id="299" r:id="rId35"/>
    <p:sldId id="298" r:id="rId36"/>
    <p:sldId id="310" r:id="rId3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60" autoAdjust="0"/>
    <p:restoredTop sz="72605" autoAdjust="0"/>
  </p:normalViewPr>
  <p:slideViewPr>
    <p:cSldViewPr>
      <p:cViewPr>
        <p:scale>
          <a:sx n="70" d="100"/>
          <a:sy n="70" d="100"/>
        </p:scale>
        <p:origin x="-1074"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42A49E-559C-4927-B5AC-100F2DFA109A}" type="datetimeFigureOut">
              <a:rPr kumimoji="1" lang="ja-JP" altLang="en-US" smtClean="0"/>
              <a:t>2013/2/18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BD0763-ECA4-4892-921D-1A268AA2BDF5}" type="slidenum">
              <a:rPr kumimoji="1" lang="ja-JP" altLang="en-US" smtClean="0"/>
              <a:t>‹#›</a:t>
            </a:fld>
            <a:endParaRPr kumimoji="1" lang="ja-JP" altLang="en-US"/>
          </a:p>
        </p:txBody>
      </p:sp>
    </p:spTree>
    <p:extLst>
      <p:ext uri="{BB962C8B-B14F-4D97-AF65-F5344CB8AC3E}">
        <p14:creationId xmlns:p14="http://schemas.microsoft.com/office/powerpoint/2010/main" val="17486829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840B1-4ECB-4348-87DF-9A76E7616A1A}" type="datetimeFigureOut">
              <a:rPr kumimoji="1" lang="ja-JP" altLang="en-US" smtClean="0"/>
              <a:t>2013/2/18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C6B4C1-42A5-43D6-A2C5-D412CB0BA438}" type="slidenum">
              <a:rPr kumimoji="1" lang="ja-JP" altLang="en-US" smtClean="0"/>
              <a:t>‹#›</a:t>
            </a:fld>
            <a:endParaRPr kumimoji="1" lang="ja-JP" altLang="en-US"/>
          </a:p>
        </p:txBody>
      </p:sp>
    </p:spTree>
    <p:extLst>
      <p:ext uri="{BB962C8B-B14F-4D97-AF65-F5344CB8AC3E}">
        <p14:creationId xmlns:p14="http://schemas.microsoft.com/office/powerpoint/2010/main" val="5833513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1C6B4C1-42A5-43D6-A2C5-D412CB0BA438}" type="slidenum">
              <a:rPr kumimoji="1" lang="ja-JP" altLang="en-US" smtClean="0"/>
              <a:t>1</a:t>
            </a:fld>
            <a:endParaRPr kumimoji="1" lang="ja-JP" altLang="en-US"/>
          </a:p>
        </p:txBody>
      </p:sp>
    </p:spTree>
    <p:extLst>
      <p:ext uri="{BB962C8B-B14F-4D97-AF65-F5344CB8AC3E}">
        <p14:creationId xmlns:p14="http://schemas.microsoft.com/office/powerpoint/2010/main" val="3879481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74" name="Picture 2" descr="powerpoint17title"/>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3"/>
          <p:cNvSpPr>
            <a:spLocks noGrp="1" noChangeArrowheads="1"/>
          </p:cNvSpPr>
          <p:nvPr>
            <p:ph type="ctrTitle"/>
          </p:nvPr>
        </p:nvSpPr>
        <p:spPr>
          <a:xfrm>
            <a:off x="179388" y="1268413"/>
            <a:ext cx="8785225" cy="1800225"/>
          </a:xfrm>
        </p:spPr>
        <p:txBody>
          <a:bodyPr/>
          <a:lstStyle>
            <a:lvl1pPr algn="r">
              <a:defRPr/>
            </a:lvl1pPr>
          </a:lstStyle>
          <a:p>
            <a:pPr lvl="0"/>
            <a:r>
              <a:rPr lang="ja-JP" altLang="en-US" noProof="0" dirty="0" smtClean="0"/>
              <a:t>マスター タイトルの書式設定</a:t>
            </a:r>
          </a:p>
        </p:txBody>
      </p:sp>
      <p:sp>
        <p:nvSpPr>
          <p:cNvPr id="3076" name="Rectangle 4"/>
          <p:cNvSpPr>
            <a:spLocks noGrp="1" noChangeArrowheads="1"/>
          </p:cNvSpPr>
          <p:nvPr>
            <p:ph type="subTitle" idx="1"/>
          </p:nvPr>
        </p:nvSpPr>
        <p:spPr>
          <a:xfrm>
            <a:off x="2555875" y="3860800"/>
            <a:ext cx="6400800" cy="1752600"/>
          </a:xfrm>
        </p:spPr>
        <p:txBody>
          <a:bodyPr/>
          <a:lstStyle>
            <a:lvl1pPr marL="0" indent="0" algn="ctr">
              <a:buFont typeface="メイリオ" pitchFamily="50" charset="-128"/>
              <a:buNone/>
              <a:defRPr>
                <a:solidFill>
                  <a:schemeClr val="bg1"/>
                </a:solidFill>
              </a:defRPr>
            </a:lvl1pPr>
          </a:lstStyle>
          <a:p>
            <a:pPr lvl="0"/>
            <a:r>
              <a:rPr lang="ja-JP" altLang="en-US" noProof="0" smtClean="0"/>
              <a:t>マスター サブタイトルの書式設定</a:t>
            </a:r>
          </a:p>
        </p:txBody>
      </p:sp>
      <p:sp>
        <p:nvSpPr>
          <p:cNvPr id="3077" name="Rectangle 5"/>
          <p:cNvSpPr>
            <a:spLocks noGrp="1" noChangeArrowheads="1"/>
          </p:cNvSpPr>
          <p:nvPr>
            <p:ph type="dt" sz="half" idx="2"/>
          </p:nvPr>
        </p:nvSpPr>
        <p:spPr/>
        <p:txBody>
          <a:bodyPr/>
          <a:lstStyle>
            <a:lvl1pPr>
              <a:defRPr>
                <a:solidFill>
                  <a:schemeClr val="bg1"/>
                </a:solidFill>
              </a:defRPr>
            </a:lvl1pPr>
          </a:lstStyle>
          <a:p>
            <a:fld id="{38467C0B-DEE7-4BA4-96DA-266833DBC78E}" type="datetime1">
              <a:rPr kumimoji="1" lang="ja-JP" altLang="en-US" smtClean="0"/>
              <a:t>2013/2/18</a:t>
            </a:fld>
            <a:endParaRPr kumimoji="1" lang="ja-JP" altLang="en-US"/>
          </a:p>
        </p:txBody>
      </p:sp>
      <p:sp>
        <p:nvSpPr>
          <p:cNvPr id="3078" name="Rectangle 6"/>
          <p:cNvSpPr>
            <a:spLocks noGrp="1" noChangeArrowheads="1"/>
          </p:cNvSpPr>
          <p:nvPr>
            <p:ph type="ftr" sz="quarter" idx="3"/>
          </p:nvPr>
        </p:nvSpPr>
        <p:spPr/>
        <p:txBody>
          <a:bodyPr/>
          <a:lstStyle>
            <a:lvl1pPr>
              <a:defRPr>
                <a:solidFill>
                  <a:schemeClr val="bg1"/>
                </a:solidFill>
              </a:defRPr>
            </a:lvl1pPr>
          </a:lstStyle>
          <a:p>
            <a:endParaRPr kumimoji="1" lang="ja-JP" altLang="en-US"/>
          </a:p>
        </p:txBody>
      </p:sp>
      <p:sp>
        <p:nvSpPr>
          <p:cNvPr id="3079" name="Rectangle 7"/>
          <p:cNvSpPr>
            <a:spLocks noGrp="1" noChangeArrowheads="1"/>
          </p:cNvSpPr>
          <p:nvPr>
            <p:ph type="sldNum" sz="quarter" idx="4"/>
          </p:nvPr>
        </p:nvSpPr>
        <p:spPr>
          <a:xfrm>
            <a:off x="6553200" y="6453335"/>
            <a:ext cx="2133600" cy="268139"/>
          </a:xfrm>
          <a:prstGeom prst="rect">
            <a:avLst/>
          </a:prstGeom>
        </p:spPr>
        <p:txBody>
          <a:bodyPr/>
          <a:lstStyle>
            <a:lvl1pPr>
              <a:defRPr>
                <a:solidFill>
                  <a:schemeClr val="bg1"/>
                </a:solidFill>
              </a:defRPr>
            </a:lvl1pPr>
          </a:lstStyle>
          <a:p>
            <a:pPr algn="r"/>
            <a:fld id="{D2D8002D-B5B0-4BAC-B1F6-782DDCCE6D9C}" type="slidenum">
              <a:rPr lang="ja-JP" altLang="en-US" smtClean="0"/>
              <a:pPr algn="r"/>
              <a:t>‹#›</a:t>
            </a:fld>
            <a:endParaRPr lang="ja-JP"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922B834E-AE34-4DAF-AD6A-04F4030C3B2A}" type="datetime1">
              <a:rPr kumimoji="1" lang="ja-JP" altLang="en-US" smtClean="0"/>
              <a:t>2013/2/18</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7" name="Rectangle 7"/>
          <p:cNvSpPr>
            <a:spLocks noGrp="1" noChangeArrowheads="1"/>
          </p:cNvSpPr>
          <p:nvPr>
            <p:ph type="sldNum" sz="quarter" idx="4"/>
          </p:nvPr>
        </p:nvSpPr>
        <p:spPr>
          <a:xfrm>
            <a:off x="6553200" y="6453335"/>
            <a:ext cx="2133600" cy="268139"/>
          </a:xfrm>
          <a:prstGeom prst="rect">
            <a:avLst/>
          </a:prstGeom>
        </p:spPr>
        <p:txBody>
          <a:bodyPr/>
          <a:lstStyle>
            <a:lvl1pPr>
              <a:defRPr>
                <a:solidFill>
                  <a:schemeClr val="bg1"/>
                </a:solidFill>
              </a:defRPr>
            </a:lvl1pPr>
          </a:lstStyle>
          <a:p>
            <a:pPr algn="r"/>
            <a:fld id="{D2D8002D-B5B0-4BAC-B1F6-782DDCCE6D9C}" type="slidenum">
              <a:rPr lang="ja-JP" altLang="en-US" smtClean="0"/>
              <a:pPr algn="r"/>
              <a:t>‹#›</a:t>
            </a:fld>
            <a:endParaRPr lang="ja-JP" altLang="en-US" dirty="0"/>
          </a:p>
        </p:txBody>
      </p:sp>
    </p:spTree>
    <p:extLst>
      <p:ext uri="{BB962C8B-B14F-4D97-AF65-F5344CB8AC3E}">
        <p14:creationId xmlns:p14="http://schemas.microsoft.com/office/powerpoint/2010/main" val="28315738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9B2C82EB-CEE7-4B71-A98A-FE00C1BA415F}" type="datetime1">
              <a:rPr kumimoji="1" lang="ja-JP" altLang="en-US" smtClean="0"/>
              <a:t>2013/2/18</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7" name="Rectangle 7"/>
          <p:cNvSpPr>
            <a:spLocks noGrp="1" noChangeArrowheads="1"/>
          </p:cNvSpPr>
          <p:nvPr>
            <p:ph type="sldNum" sz="quarter" idx="4"/>
          </p:nvPr>
        </p:nvSpPr>
        <p:spPr>
          <a:xfrm>
            <a:off x="6553200" y="6453335"/>
            <a:ext cx="2133600" cy="268139"/>
          </a:xfrm>
          <a:prstGeom prst="rect">
            <a:avLst/>
          </a:prstGeom>
        </p:spPr>
        <p:txBody>
          <a:bodyPr/>
          <a:lstStyle>
            <a:lvl1pPr>
              <a:defRPr>
                <a:solidFill>
                  <a:schemeClr val="bg1"/>
                </a:solidFill>
              </a:defRPr>
            </a:lvl1pPr>
          </a:lstStyle>
          <a:p>
            <a:pPr algn="r"/>
            <a:fld id="{D2D8002D-B5B0-4BAC-B1F6-782DDCCE6D9C}" type="slidenum">
              <a:rPr lang="ja-JP" altLang="en-US" smtClean="0"/>
              <a:pPr algn="r"/>
              <a:t>‹#›</a:t>
            </a:fld>
            <a:endParaRPr lang="ja-JP" altLang="en-US" dirty="0"/>
          </a:p>
        </p:txBody>
      </p:sp>
    </p:spTree>
    <p:extLst>
      <p:ext uri="{BB962C8B-B14F-4D97-AF65-F5344CB8AC3E}">
        <p14:creationId xmlns:p14="http://schemas.microsoft.com/office/powerpoint/2010/main" val="35315884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92696"/>
            <a:ext cx="8229600" cy="360139"/>
          </a:xfrm>
        </p:spPr>
        <p:txBody>
          <a:bodyPr/>
          <a:lstStyle>
            <a:lvl1pPr algn="l">
              <a:defRPr sz="2800">
                <a:latin typeface="IPAゴシック" pitchFamily="49" charset="-128"/>
                <a:ea typeface="IPAゴシック" pitchFamily="49" charset="-128"/>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sz="1800">
                <a:latin typeface="IPAゴシック" pitchFamily="49" charset="-128"/>
                <a:ea typeface="IPAゴシック" pitchFamily="49" charset="-128"/>
              </a:defRPr>
            </a:lvl1pPr>
            <a:lvl2pPr>
              <a:defRPr>
                <a:latin typeface="IPAゴシック" pitchFamily="49" charset="-128"/>
                <a:ea typeface="IPAゴシック" pitchFamily="49" charset="-128"/>
              </a:defRPr>
            </a:lvl2pPr>
            <a:lvl3pPr>
              <a:defRPr>
                <a:latin typeface="IPAゴシック" pitchFamily="49" charset="-128"/>
                <a:ea typeface="IPAゴシック" pitchFamily="49" charset="-128"/>
              </a:defRPr>
            </a:lvl3pPr>
            <a:lvl4pPr>
              <a:defRPr>
                <a:latin typeface="IPAゴシック" pitchFamily="49" charset="-128"/>
                <a:ea typeface="IPAゴシック" pitchFamily="49" charset="-128"/>
              </a:defRPr>
            </a:lvl4pPr>
            <a:lvl5pPr>
              <a:defRPr>
                <a:latin typeface="IPAゴシック" pitchFamily="49" charset="-128"/>
                <a:ea typeface="IPAゴシック" pitchFamily="49" charset="-128"/>
              </a:defRPr>
            </a:lvl5pPr>
          </a:lstStyle>
          <a:p>
            <a:pPr lvl="0"/>
            <a:r>
              <a:rPr lang="ja-JP" altLang="en-US" dirty="0"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86A82241-A977-48CE-AF6B-EA029BF59B18}" type="datetime1">
              <a:rPr kumimoji="1" lang="ja-JP" altLang="en-US" smtClean="0"/>
              <a:t>2013/2/18</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9" name="Rectangle 7"/>
          <p:cNvSpPr>
            <a:spLocks noGrp="1" noChangeArrowheads="1"/>
          </p:cNvSpPr>
          <p:nvPr>
            <p:ph type="sldNum" sz="quarter" idx="4"/>
          </p:nvPr>
        </p:nvSpPr>
        <p:spPr>
          <a:xfrm>
            <a:off x="8100392" y="6453336"/>
            <a:ext cx="586408" cy="268138"/>
          </a:xfrm>
          <a:prstGeom prst="rect">
            <a:avLst/>
          </a:prstGeom>
        </p:spPr>
        <p:txBody>
          <a:bodyPr/>
          <a:lstStyle>
            <a:lvl1pPr>
              <a:defRPr>
                <a:solidFill>
                  <a:schemeClr val="bg1"/>
                </a:solidFill>
              </a:defRPr>
            </a:lvl1pPr>
          </a:lstStyle>
          <a:p>
            <a:pPr algn="r"/>
            <a:fld id="{D2D8002D-B5B0-4BAC-B1F6-782DDCCE6D9C}" type="slidenum">
              <a:rPr lang="ja-JP" altLang="en-US" smtClean="0"/>
              <a:pPr algn="r"/>
              <a:t>‹#›</a:t>
            </a:fld>
            <a:endParaRPr lang="ja-JP" altLang="en-US" dirty="0"/>
          </a:p>
        </p:txBody>
      </p:sp>
    </p:spTree>
    <p:extLst>
      <p:ext uri="{BB962C8B-B14F-4D97-AF65-F5344CB8AC3E}">
        <p14:creationId xmlns:p14="http://schemas.microsoft.com/office/powerpoint/2010/main" val="35177114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FED8E570-741A-40D0-83E9-FAC46D6977C9}" type="datetime1">
              <a:rPr kumimoji="1" lang="ja-JP" altLang="en-US" smtClean="0"/>
              <a:t>2013/2/18</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7" name="Rectangle 7"/>
          <p:cNvSpPr>
            <a:spLocks noGrp="1" noChangeArrowheads="1"/>
          </p:cNvSpPr>
          <p:nvPr>
            <p:ph type="sldNum" sz="quarter" idx="4"/>
          </p:nvPr>
        </p:nvSpPr>
        <p:spPr>
          <a:xfrm>
            <a:off x="6553200" y="6453335"/>
            <a:ext cx="2133600" cy="268139"/>
          </a:xfrm>
          <a:prstGeom prst="rect">
            <a:avLst/>
          </a:prstGeom>
        </p:spPr>
        <p:txBody>
          <a:bodyPr/>
          <a:lstStyle>
            <a:lvl1pPr>
              <a:defRPr>
                <a:solidFill>
                  <a:schemeClr val="bg1"/>
                </a:solidFill>
              </a:defRPr>
            </a:lvl1pPr>
          </a:lstStyle>
          <a:p>
            <a:pPr algn="r"/>
            <a:fld id="{D2D8002D-B5B0-4BAC-B1F6-782DDCCE6D9C}" type="slidenum">
              <a:rPr lang="ja-JP" altLang="en-US" smtClean="0"/>
              <a:pPr algn="r"/>
              <a:t>‹#›</a:t>
            </a:fld>
            <a:endParaRPr lang="ja-JP" altLang="en-US" dirty="0"/>
          </a:p>
        </p:txBody>
      </p:sp>
    </p:spTree>
    <p:extLst>
      <p:ext uri="{BB962C8B-B14F-4D97-AF65-F5344CB8AC3E}">
        <p14:creationId xmlns:p14="http://schemas.microsoft.com/office/powerpoint/2010/main" val="9346946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781869A4-E99E-456A-BCA3-5152002B22CB}" type="datetime1">
              <a:rPr kumimoji="1" lang="ja-JP" altLang="en-US" smtClean="0"/>
              <a:t>2013/2/18</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8" name="Rectangle 7"/>
          <p:cNvSpPr>
            <a:spLocks noGrp="1" noChangeArrowheads="1"/>
          </p:cNvSpPr>
          <p:nvPr>
            <p:ph type="sldNum" sz="quarter" idx="4"/>
          </p:nvPr>
        </p:nvSpPr>
        <p:spPr>
          <a:xfrm>
            <a:off x="6553200" y="6453335"/>
            <a:ext cx="2133600" cy="268139"/>
          </a:xfrm>
          <a:prstGeom prst="rect">
            <a:avLst/>
          </a:prstGeom>
        </p:spPr>
        <p:txBody>
          <a:bodyPr/>
          <a:lstStyle>
            <a:lvl1pPr>
              <a:defRPr>
                <a:solidFill>
                  <a:schemeClr val="bg1"/>
                </a:solidFill>
              </a:defRPr>
            </a:lvl1pPr>
          </a:lstStyle>
          <a:p>
            <a:pPr algn="r"/>
            <a:fld id="{D2D8002D-B5B0-4BAC-B1F6-782DDCCE6D9C}" type="slidenum">
              <a:rPr lang="ja-JP" altLang="en-US" smtClean="0"/>
              <a:pPr algn="r"/>
              <a:t>‹#›</a:t>
            </a:fld>
            <a:endParaRPr lang="ja-JP" altLang="en-US" dirty="0"/>
          </a:p>
        </p:txBody>
      </p:sp>
    </p:spTree>
    <p:extLst>
      <p:ext uri="{BB962C8B-B14F-4D97-AF65-F5344CB8AC3E}">
        <p14:creationId xmlns:p14="http://schemas.microsoft.com/office/powerpoint/2010/main" val="1133745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6D5A3011-23A2-4D23-9B9F-1CFD8D98D315}" type="datetime1">
              <a:rPr kumimoji="1" lang="ja-JP" altLang="en-US" smtClean="0"/>
              <a:t>2013/2/18</a:t>
            </a:fld>
            <a:endParaRPr kumimoji="1" lang="ja-JP" altLang="en-US"/>
          </a:p>
        </p:txBody>
      </p:sp>
      <p:sp>
        <p:nvSpPr>
          <p:cNvPr id="8" name="フッター プレースホルダー 7"/>
          <p:cNvSpPr>
            <a:spLocks noGrp="1"/>
          </p:cNvSpPr>
          <p:nvPr>
            <p:ph type="ftr" sz="quarter" idx="11"/>
          </p:nvPr>
        </p:nvSpPr>
        <p:spPr/>
        <p:txBody>
          <a:bodyPr/>
          <a:lstStyle>
            <a:lvl1pPr>
              <a:defRPr/>
            </a:lvl1pPr>
          </a:lstStyle>
          <a:p>
            <a:endParaRPr kumimoji="1" lang="ja-JP" altLang="en-US"/>
          </a:p>
        </p:txBody>
      </p:sp>
      <p:sp>
        <p:nvSpPr>
          <p:cNvPr id="10" name="Rectangle 7"/>
          <p:cNvSpPr>
            <a:spLocks noGrp="1" noChangeArrowheads="1"/>
          </p:cNvSpPr>
          <p:nvPr>
            <p:ph type="sldNum" sz="quarter" idx="12"/>
          </p:nvPr>
        </p:nvSpPr>
        <p:spPr>
          <a:xfrm>
            <a:off x="6553200" y="6453335"/>
            <a:ext cx="2133600" cy="268139"/>
          </a:xfrm>
          <a:prstGeom prst="rect">
            <a:avLst/>
          </a:prstGeom>
        </p:spPr>
        <p:txBody>
          <a:bodyPr/>
          <a:lstStyle>
            <a:lvl1pPr>
              <a:defRPr>
                <a:solidFill>
                  <a:schemeClr val="bg1"/>
                </a:solidFill>
              </a:defRPr>
            </a:lvl1pPr>
          </a:lstStyle>
          <a:p>
            <a:pPr algn="r"/>
            <a:fld id="{D2D8002D-B5B0-4BAC-B1F6-782DDCCE6D9C}" type="slidenum">
              <a:rPr lang="ja-JP" altLang="en-US" smtClean="0"/>
              <a:pPr algn="r"/>
              <a:t>‹#›</a:t>
            </a:fld>
            <a:endParaRPr lang="ja-JP" altLang="en-US" dirty="0"/>
          </a:p>
        </p:txBody>
      </p:sp>
    </p:spTree>
    <p:extLst>
      <p:ext uri="{BB962C8B-B14F-4D97-AF65-F5344CB8AC3E}">
        <p14:creationId xmlns:p14="http://schemas.microsoft.com/office/powerpoint/2010/main" val="13735677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日付プレースホルダー 2"/>
          <p:cNvSpPr>
            <a:spLocks noGrp="1"/>
          </p:cNvSpPr>
          <p:nvPr>
            <p:ph type="dt" sz="half" idx="10"/>
          </p:nvPr>
        </p:nvSpPr>
        <p:spPr/>
        <p:txBody>
          <a:bodyPr/>
          <a:lstStyle>
            <a:lvl1pPr>
              <a:defRPr/>
            </a:lvl1pPr>
          </a:lstStyle>
          <a:p>
            <a:fld id="{DC9A912F-58D0-4795-A90E-BEE11E023458}" type="datetime1">
              <a:rPr kumimoji="1" lang="ja-JP" altLang="en-US" smtClean="0"/>
              <a:t>2013/2/18</a:t>
            </a:fld>
            <a:endParaRPr kumimoji="1" lang="ja-JP" altLang="en-US"/>
          </a:p>
        </p:txBody>
      </p:sp>
      <p:sp>
        <p:nvSpPr>
          <p:cNvPr id="4" name="フッター プレースホルダー 3"/>
          <p:cNvSpPr>
            <a:spLocks noGrp="1"/>
          </p:cNvSpPr>
          <p:nvPr>
            <p:ph type="ftr" sz="quarter" idx="11"/>
          </p:nvPr>
        </p:nvSpPr>
        <p:spPr/>
        <p:txBody>
          <a:bodyPr/>
          <a:lstStyle>
            <a:lvl1pPr>
              <a:defRPr/>
            </a:lvl1pPr>
          </a:lstStyle>
          <a:p>
            <a:endParaRPr kumimoji="1" lang="ja-JP" altLang="en-US"/>
          </a:p>
        </p:txBody>
      </p:sp>
      <p:sp>
        <p:nvSpPr>
          <p:cNvPr id="6" name="Rectangle 7"/>
          <p:cNvSpPr>
            <a:spLocks noGrp="1" noChangeArrowheads="1"/>
          </p:cNvSpPr>
          <p:nvPr>
            <p:ph type="sldNum" sz="quarter" idx="4"/>
          </p:nvPr>
        </p:nvSpPr>
        <p:spPr>
          <a:xfrm>
            <a:off x="6553200" y="6453335"/>
            <a:ext cx="2133600" cy="268139"/>
          </a:xfrm>
          <a:prstGeom prst="rect">
            <a:avLst/>
          </a:prstGeom>
        </p:spPr>
        <p:txBody>
          <a:bodyPr/>
          <a:lstStyle>
            <a:lvl1pPr>
              <a:defRPr>
                <a:solidFill>
                  <a:schemeClr val="bg1"/>
                </a:solidFill>
              </a:defRPr>
            </a:lvl1pPr>
          </a:lstStyle>
          <a:p>
            <a:pPr algn="r"/>
            <a:fld id="{D2D8002D-B5B0-4BAC-B1F6-782DDCCE6D9C}" type="slidenum">
              <a:rPr lang="ja-JP" altLang="en-US" smtClean="0"/>
              <a:pPr algn="r"/>
              <a:t>‹#›</a:t>
            </a:fld>
            <a:endParaRPr lang="ja-JP" altLang="en-US" dirty="0"/>
          </a:p>
        </p:txBody>
      </p:sp>
    </p:spTree>
    <p:extLst>
      <p:ext uri="{BB962C8B-B14F-4D97-AF65-F5344CB8AC3E}">
        <p14:creationId xmlns:p14="http://schemas.microsoft.com/office/powerpoint/2010/main" val="30810345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6808BB87-F5D7-4440-8E44-4663CE8CFDEB}" type="datetime1">
              <a:rPr kumimoji="1" lang="ja-JP" altLang="en-US" smtClean="0"/>
              <a:t>2013/2/18</a:t>
            </a:fld>
            <a:endParaRPr kumimoji="1" lang="ja-JP" altLang="en-US"/>
          </a:p>
        </p:txBody>
      </p:sp>
      <p:sp>
        <p:nvSpPr>
          <p:cNvPr id="3" name="フッター プレースホルダー 2"/>
          <p:cNvSpPr>
            <a:spLocks noGrp="1"/>
          </p:cNvSpPr>
          <p:nvPr>
            <p:ph type="ftr" sz="quarter" idx="11"/>
          </p:nvPr>
        </p:nvSpPr>
        <p:spPr/>
        <p:txBody>
          <a:bodyPr/>
          <a:lstStyle>
            <a:lvl1pPr>
              <a:defRPr/>
            </a:lvl1pPr>
          </a:lstStyle>
          <a:p>
            <a:endParaRPr kumimoji="1" lang="ja-JP" altLang="en-US"/>
          </a:p>
        </p:txBody>
      </p:sp>
      <p:sp>
        <p:nvSpPr>
          <p:cNvPr id="5" name="Rectangle 7"/>
          <p:cNvSpPr>
            <a:spLocks noGrp="1" noChangeArrowheads="1"/>
          </p:cNvSpPr>
          <p:nvPr>
            <p:ph type="sldNum" sz="quarter" idx="4"/>
          </p:nvPr>
        </p:nvSpPr>
        <p:spPr>
          <a:xfrm>
            <a:off x="6553200" y="6453335"/>
            <a:ext cx="2133600" cy="268139"/>
          </a:xfrm>
          <a:prstGeom prst="rect">
            <a:avLst/>
          </a:prstGeom>
        </p:spPr>
        <p:txBody>
          <a:bodyPr/>
          <a:lstStyle>
            <a:lvl1pPr>
              <a:defRPr>
                <a:solidFill>
                  <a:schemeClr val="bg1"/>
                </a:solidFill>
              </a:defRPr>
            </a:lvl1pPr>
          </a:lstStyle>
          <a:p>
            <a:pPr algn="r"/>
            <a:fld id="{D2D8002D-B5B0-4BAC-B1F6-782DDCCE6D9C}" type="slidenum">
              <a:rPr lang="ja-JP" altLang="en-US" smtClean="0"/>
              <a:pPr algn="r"/>
              <a:t>‹#›</a:t>
            </a:fld>
            <a:endParaRPr lang="ja-JP" altLang="en-US" dirty="0"/>
          </a:p>
        </p:txBody>
      </p:sp>
    </p:spTree>
    <p:extLst>
      <p:ext uri="{BB962C8B-B14F-4D97-AF65-F5344CB8AC3E}">
        <p14:creationId xmlns:p14="http://schemas.microsoft.com/office/powerpoint/2010/main" val="16024242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16A2E5ED-014F-4A4E-8E65-513554329027}" type="datetime1">
              <a:rPr kumimoji="1" lang="ja-JP" altLang="en-US" smtClean="0"/>
              <a:t>2013/2/18</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8" name="Rectangle 7"/>
          <p:cNvSpPr>
            <a:spLocks noGrp="1" noChangeArrowheads="1"/>
          </p:cNvSpPr>
          <p:nvPr>
            <p:ph type="sldNum" sz="quarter" idx="4"/>
          </p:nvPr>
        </p:nvSpPr>
        <p:spPr>
          <a:xfrm>
            <a:off x="6553200" y="6453335"/>
            <a:ext cx="2133600" cy="268139"/>
          </a:xfrm>
          <a:prstGeom prst="rect">
            <a:avLst/>
          </a:prstGeom>
        </p:spPr>
        <p:txBody>
          <a:bodyPr/>
          <a:lstStyle>
            <a:lvl1pPr>
              <a:defRPr>
                <a:solidFill>
                  <a:schemeClr val="bg1"/>
                </a:solidFill>
              </a:defRPr>
            </a:lvl1pPr>
          </a:lstStyle>
          <a:p>
            <a:pPr algn="r"/>
            <a:fld id="{D2D8002D-B5B0-4BAC-B1F6-782DDCCE6D9C}" type="slidenum">
              <a:rPr lang="ja-JP" altLang="en-US" smtClean="0"/>
              <a:pPr algn="r"/>
              <a:t>‹#›</a:t>
            </a:fld>
            <a:endParaRPr lang="ja-JP" altLang="en-US" dirty="0"/>
          </a:p>
        </p:txBody>
      </p:sp>
    </p:spTree>
    <p:extLst>
      <p:ext uri="{BB962C8B-B14F-4D97-AF65-F5344CB8AC3E}">
        <p14:creationId xmlns:p14="http://schemas.microsoft.com/office/powerpoint/2010/main" val="41949104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037D4DD1-D9C9-4CB2-ADF9-B6B070A14A18}" type="datetime1">
              <a:rPr kumimoji="1" lang="ja-JP" altLang="en-US" smtClean="0"/>
              <a:t>2013/2/18</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8" name="Rectangle 7"/>
          <p:cNvSpPr>
            <a:spLocks noGrp="1" noChangeArrowheads="1"/>
          </p:cNvSpPr>
          <p:nvPr>
            <p:ph type="sldNum" sz="quarter" idx="4"/>
          </p:nvPr>
        </p:nvSpPr>
        <p:spPr>
          <a:xfrm>
            <a:off x="6553200" y="6453335"/>
            <a:ext cx="2133600" cy="268139"/>
          </a:xfrm>
          <a:prstGeom prst="rect">
            <a:avLst/>
          </a:prstGeom>
        </p:spPr>
        <p:txBody>
          <a:bodyPr/>
          <a:lstStyle>
            <a:lvl1pPr>
              <a:defRPr>
                <a:solidFill>
                  <a:schemeClr val="bg1"/>
                </a:solidFill>
              </a:defRPr>
            </a:lvl1pPr>
          </a:lstStyle>
          <a:p>
            <a:pPr algn="r"/>
            <a:fld id="{D2D8002D-B5B0-4BAC-B1F6-782DDCCE6D9C}" type="slidenum">
              <a:rPr lang="ja-JP" altLang="en-US" smtClean="0"/>
              <a:pPr algn="r"/>
              <a:t>‹#›</a:t>
            </a:fld>
            <a:endParaRPr lang="ja-JP" altLang="en-US" dirty="0"/>
          </a:p>
        </p:txBody>
      </p:sp>
    </p:spTree>
    <p:extLst>
      <p:ext uri="{BB962C8B-B14F-4D97-AF65-F5344CB8AC3E}">
        <p14:creationId xmlns:p14="http://schemas.microsoft.com/office/powerpoint/2010/main" val="14151358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powerpoint17"/>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Line 9"/>
          <p:cNvSpPr>
            <a:spLocks noChangeShapeType="1"/>
          </p:cNvSpPr>
          <p:nvPr/>
        </p:nvSpPr>
        <p:spPr bwMode="auto">
          <a:xfrm>
            <a:off x="468313" y="1196975"/>
            <a:ext cx="8207375"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1" name="Rectangle 3"/>
          <p:cNvSpPr>
            <a:spLocks noGrp="1" noChangeArrowheads="1"/>
          </p:cNvSpPr>
          <p:nvPr>
            <p:ph type="title"/>
          </p:nvPr>
        </p:nvSpPr>
        <p:spPr bwMode="auto">
          <a:xfrm>
            <a:off x="457200" y="274638"/>
            <a:ext cx="8229600"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053"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fld id="{4DD08E20-25DB-4D3F-9CF8-0E44ED73511F}" type="datetime1">
              <a:rPr kumimoji="1" lang="ja-JP" altLang="en-US" smtClean="0"/>
              <a:t>2013/2/18</a:t>
            </a:fld>
            <a:endParaRPr kumimoji="1" lang="ja-JP" altLang="en-US"/>
          </a:p>
        </p:txBody>
      </p:sp>
      <p:sp>
        <p:nvSpPr>
          <p:cNvPr id="2054"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endParaRPr kumimoji="1" lang="ja-JP" altLang="en-US"/>
          </a:p>
        </p:txBody>
      </p:sp>
      <p:sp>
        <p:nvSpPr>
          <p:cNvPr id="10" name="Rectangle 7"/>
          <p:cNvSpPr>
            <a:spLocks noGrp="1" noChangeArrowheads="1"/>
          </p:cNvSpPr>
          <p:nvPr>
            <p:ph type="sldNum" sz="quarter" idx="4"/>
          </p:nvPr>
        </p:nvSpPr>
        <p:spPr>
          <a:xfrm>
            <a:off x="6553200" y="6453335"/>
            <a:ext cx="2133600" cy="268139"/>
          </a:xfrm>
          <a:prstGeom prst="rect">
            <a:avLst/>
          </a:prstGeom>
        </p:spPr>
        <p:txBody>
          <a:bodyPr/>
          <a:lstStyle>
            <a:lvl1pPr>
              <a:defRPr>
                <a:solidFill>
                  <a:schemeClr val="bg1"/>
                </a:solidFill>
              </a:defRPr>
            </a:lvl1pPr>
          </a:lstStyle>
          <a:p>
            <a:pPr algn="r"/>
            <a:fld id="{D2D8002D-B5B0-4BAC-B1F6-782DDCCE6D9C}" type="slidenum">
              <a:rPr lang="ja-JP" altLang="en-US" smtClean="0"/>
              <a:pPr algn="r"/>
              <a:t>‹#›</a:t>
            </a:fld>
            <a:endParaRPr lang="ja-JP" alt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2pPr>
      <a:lvl3pPr algn="ctr" rtl="0" eaLnBrk="1" fontAlgn="base" hangingPunct="1">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3pPr>
      <a:lvl4pPr algn="ctr" rtl="0" eaLnBrk="1" fontAlgn="base" hangingPunct="1">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4pPr>
      <a:lvl5pPr algn="ctr" rtl="0" eaLnBrk="1" fontAlgn="base" hangingPunct="1">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5pPr>
      <a:lvl6pPr marL="457200" algn="ctr" rtl="0" eaLnBrk="1" fontAlgn="base" hangingPunct="1">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6pPr>
      <a:lvl7pPr marL="914400" algn="ctr" rtl="0" eaLnBrk="1" fontAlgn="base" hangingPunct="1">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7pPr>
      <a:lvl8pPr marL="1371600" algn="ctr" rtl="0" eaLnBrk="1" fontAlgn="base" hangingPunct="1">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8pPr>
      <a:lvl9pPr marL="1828800" algn="ctr" rtl="0" eaLnBrk="1" fontAlgn="base" hangingPunct="1">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9pPr>
    </p:titleStyle>
    <p:bodyStyle>
      <a:lvl1pPr marL="342900" indent="-342900" algn="l" rtl="0" eaLnBrk="1" fontAlgn="base" hangingPunct="1">
        <a:spcBef>
          <a:spcPct val="20000"/>
        </a:spcBef>
        <a:spcAft>
          <a:spcPct val="0"/>
        </a:spcAft>
        <a:buClr>
          <a:srgbClr val="333333"/>
        </a:buClr>
        <a:buFont typeface="メイリオ" pitchFamily="50" charset="-128"/>
        <a:buBlip>
          <a:blip r:embed="rId14"/>
        </a:buBlip>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33333"/>
        </a:buClr>
        <a:buFont typeface="メイリオ" pitchFamily="50" charset="-128"/>
        <a:buBlip>
          <a:blip r:embed="rId14"/>
        </a:buBlip>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lr>
          <a:srgbClr val="333333"/>
        </a:buClr>
        <a:buFont typeface="メイリオ" pitchFamily="50" charset="-128"/>
        <a:buBlip>
          <a:blip r:embed="rId14"/>
        </a:buBlip>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lr>
          <a:srgbClr val="333333"/>
        </a:buClr>
        <a:buFont typeface="メイリオ" pitchFamily="50" charset="-128"/>
        <a:buBlip>
          <a:blip r:embed="rId14"/>
        </a:buBlip>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lr>
          <a:srgbClr val="333333"/>
        </a:buClr>
        <a:buFont typeface="メイリオ" pitchFamily="50" charset="-128"/>
        <a:buBlip>
          <a:blip r:embed="rId14"/>
        </a:buBlip>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lr>
          <a:srgbClr val="333333"/>
        </a:buClr>
        <a:buFont typeface="メイリオ" pitchFamily="50" charset="-128"/>
        <a:buBlip>
          <a:blip r:embed="rId14"/>
        </a:buBlip>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lr>
          <a:srgbClr val="333333"/>
        </a:buClr>
        <a:buFont typeface="メイリオ" pitchFamily="50" charset="-128"/>
        <a:buBlip>
          <a:blip r:embed="rId14"/>
        </a:buBlip>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lr>
          <a:srgbClr val="333333"/>
        </a:buClr>
        <a:buFont typeface="メイリオ" pitchFamily="50" charset="-128"/>
        <a:buBlip>
          <a:blip r:embed="rId14"/>
        </a:buBlip>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lr>
          <a:srgbClr val="333333"/>
        </a:buClr>
        <a:buFont typeface="メイリオ" pitchFamily="50" charset="-128"/>
        <a:buBlip>
          <a:blip r:embed="rId14"/>
        </a:buBlip>
        <a:defRPr kumimoji="1" sz="20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itpro.nikkeibp.co.jp/article/Keyword/20070907/28148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1556792"/>
            <a:ext cx="8496944" cy="1077218"/>
          </a:xfrm>
          <a:prstGeom prst="rect">
            <a:avLst/>
          </a:prstGeom>
          <a:noFill/>
        </p:spPr>
        <p:txBody>
          <a:bodyPr wrap="square" rtlCol="0">
            <a:spAutoFit/>
          </a:bodyPr>
          <a:lstStyle/>
          <a:p>
            <a:pPr algn="ctr"/>
            <a:r>
              <a:rPr lang="en-US" altLang="ja-JP" sz="3200" dirty="0">
                <a:latin typeface="IPA Pゴシック" pitchFamily="50" charset="-128"/>
                <a:ea typeface="IPA Pゴシック" pitchFamily="50" charset="-128"/>
              </a:rPr>
              <a:t>Shell </a:t>
            </a:r>
            <a:r>
              <a:rPr lang="en-US" altLang="ja-JP" sz="3200" dirty="0" smtClean="0">
                <a:latin typeface="IPA Pゴシック" pitchFamily="50" charset="-128"/>
                <a:ea typeface="IPA Pゴシック" pitchFamily="50" charset="-128"/>
              </a:rPr>
              <a:t>Script &amp; </a:t>
            </a:r>
            <a:r>
              <a:rPr lang="en-US" altLang="ja-JP" sz="3200" dirty="0" err="1" smtClean="0">
                <a:latin typeface="IPA Pゴシック" pitchFamily="50" charset="-128"/>
                <a:ea typeface="IPA Pゴシック" pitchFamily="50" charset="-128"/>
              </a:rPr>
              <a:t>gnuplot</a:t>
            </a:r>
            <a:r>
              <a:rPr lang="en-US" altLang="ja-JP" sz="3200" dirty="0" smtClean="0">
                <a:latin typeface="IPA Pゴシック" pitchFamily="50" charset="-128"/>
                <a:ea typeface="IPA Pゴシック" pitchFamily="50" charset="-128"/>
              </a:rPr>
              <a:t> </a:t>
            </a:r>
            <a:r>
              <a:rPr lang="ja-JP" altLang="en-US" sz="3200" dirty="0" smtClean="0">
                <a:latin typeface="IPA Pゴシック" pitchFamily="50" charset="-128"/>
                <a:ea typeface="IPA Pゴシック" pitchFamily="50" charset="-128"/>
              </a:rPr>
              <a:t>の</a:t>
            </a:r>
            <a:r>
              <a:rPr lang="en-US" altLang="ja-JP" sz="3200" dirty="0" smtClean="0">
                <a:latin typeface="IPA Pゴシック" pitchFamily="50" charset="-128"/>
                <a:ea typeface="IPA Pゴシック" pitchFamily="50" charset="-128"/>
              </a:rPr>
              <a:t/>
            </a:r>
            <a:br>
              <a:rPr lang="en-US" altLang="ja-JP" sz="3200" dirty="0" smtClean="0">
                <a:latin typeface="IPA Pゴシック" pitchFamily="50" charset="-128"/>
                <a:ea typeface="IPA Pゴシック" pitchFamily="50" charset="-128"/>
              </a:rPr>
            </a:br>
            <a:r>
              <a:rPr lang="ja-JP" altLang="en-US" sz="3200" dirty="0" smtClean="0">
                <a:latin typeface="IPA Pゴシック" pitchFamily="50" charset="-128"/>
                <a:ea typeface="IPA Pゴシック" pitchFamily="50" charset="-128"/>
              </a:rPr>
              <a:t>簡単な説明！！</a:t>
            </a:r>
            <a:endParaRPr lang="en-US" altLang="ja-JP" sz="3200" dirty="0">
              <a:latin typeface="IPA Pゴシック" pitchFamily="50" charset="-128"/>
              <a:ea typeface="IPA Pゴシック" pitchFamily="50" charset="-128"/>
            </a:endParaRPr>
          </a:p>
        </p:txBody>
      </p:sp>
      <p:sp>
        <p:nvSpPr>
          <p:cNvPr id="5" name="テキスト ボックス 4"/>
          <p:cNvSpPr txBox="1"/>
          <p:nvPr/>
        </p:nvSpPr>
        <p:spPr>
          <a:xfrm>
            <a:off x="1043608" y="3933056"/>
            <a:ext cx="7056784" cy="1200329"/>
          </a:xfrm>
          <a:prstGeom prst="rect">
            <a:avLst/>
          </a:prstGeom>
          <a:noFill/>
        </p:spPr>
        <p:txBody>
          <a:bodyPr wrap="square" rtlCol="0">
            <a:spAutoFit/>
          </a:bodyPr>
          <a:lstStyle/>
          <a:p>
            <a:pPr algn="ctr"/>
            <a:r>
              <a:rPr lang="ja-JP" altLang="en-US" sz="2400" dirty="0">
                <a:solidFill>
                  <a:schemeClr val="bg1"/>
                </a:solidFill>
                <a:latin typeface="IPAゴシック" pitchFamily="49" charset="-128"/>
                <a:ea typeface="IPAゴシック" pitchFamily="49" charset="-128"/>
              </a:rPr>
              <a:t>日本大学文理学部情報システム解析学科</a:t>
            </a:r>
          </a:p>
          <a:p>
            <a:pPr algn="ctr"/>
            <a:r>
              <a:rPr lang="ja-JP" altLang="en-US" sz="2400" dirty="0" smtClean="0">
                <a:solidFill>
                  <a:schemeClr val="bg1"/>
                </a:solidFill>
                <a:latin typeface="IPAゴシック" pitchFamily="49" charset="-128"/>
                <a:ea typeface="IPAゴシック" pitchFamily="49" charset="-128"/>
              </a:rPr>
              <a:t>谷聖一 研究室</a:t>
            </a:r>
            <a:endParaRPr lang="ja-JP" altLang="en-US" sz="2400" dirty="0">
              <a:solidFill>
                <a:schemeClr val="bg1"/>
              </a:solidFill>
              <a:latin typeface="IPAゴシック" pitchFamily="49" charset="-128"/>
              <a:ea typeface="IPAゴシック" pitchFamily="49" charset="-128"/>
            </a:endParaRPr>
          </a:p>
          <a:p>
            <a:pPr algn="ctr"/>
            <a:r>
              <a:rPr lang="ja-JP" altLang="en-US" sz="2400" dirty="0" smtClean="0">
                <a:solidFill>
                  <a:schemeClr val="bg1"/>
                </a:solidFill>
                <a:latin typeface="IPAゴシック" pitchFamily="49" charset="-128"/>
                <a:ea typeface="IPAゴシック" pitchFamily="49" charset="-128"/>
              </a:rPr>
              <a:t>田中 勇歩</a:t>
            </a:r>
            <a:endParaRPr lang="ja-JP" altLang="en-US" sz="2400" dirty="0">
              <a:solidFill>
                <a:schemeClr val="bg1"/>
              </a:solidFill>
              <a:latin typeface="IPAゴシック" pitchFamily="49" charset="-128"/>
              <a:ea typeface="IPAゴシック" pitchFamily="49" charset="-128"/>
            </a:endParaRPr>
          </a:p>
        </p:txBody>
      </p:sp>
      <p:sp>
        <p:nvSpPr>
          <p:cNvPr id="6" name="スライド番号プレースホルダー 5"/>
          <p:cNvSpPr>
            <a:spLocks noGrp="1"/>
          </p:cNvSpPr>
          <p:nvPr>
            <p:ph type="sldNum" sz="quarter" idx="4"/>
          </p:nvPr>
        </p:nvSpPr>
        <p:spPr/>
        <p:txBody>
          <a:bodyPr/>
          <a:lstStyle/>
          <a:p>
            <a:pPr algn="r"/>
            <a:r>
              <a:rPr lang="en-US" altLang="ja-JP" dirty="0" smtClean="0">
                <a:latin typeface="IPA Pゴシック" pitchFamily="50" charset="-128"/>
                <a:ea typeface="IPA Pゴシック" pitchFamily="50" charset="-128"/>
              </a:rPr>
              <a:t>1</a:t>
            </a:r>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1195818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76672"/>
            <a:ext cx="7908909" cy="707886"/>
          </a:xfrm>
          <a:prstGeom prst="rect">
            <a:avLst/>
          </a:prstGeom>
          <a:noFill/>
        </p:spPr>
        <p:txBody>
          <a:bodyPr wrap="square" rtlCol="0">
            <a:spAutoFit/>
          </a:bodyPr>
          <a:lstStyle/>
          <a:p>
            <a:pPr lvl="0"/>
            <a:r>
              <a:rPr lang="en-US" altLang="ja-JP" sz="4000" dirty="0">
                <a:latin typeface="IPA Pゴシック" pitchFamily="50" charset="-128"/>
                <a:ea typeface="IPA Pゴシック" pitchFamily="50" charset="-128"/>
              </a:rPr>
              <a:t>Shell </a:t>
            </a:r>
            <a:r>
              <a:rPr lang="en-US" altLang="ja-JP" sz="4000" dirty="0" smtClean="0">
                <a:latin typeface="IPA Pゴシック" pitchFamily="50" charset="-128"/>
                <a:ea typeface="IPA Pゴシック" pitchFamily="50" charset="-128"/>
              </a:rPr>
              <a:t>Script</a:t>
            </a:r>
            <a:r>
              <a:rPr lang="ja-JP" altLang="en-US" sz="4000" dirty="0" smtClean="0">
                <a:latin typeface="IPA Pゴシック" pitchFamily="50" charset="-128"/>
                <a:ea typeface="IPA Pゴシック" pitchFamily="50" charset="-128"/>
              </a:rPr>
              <a:t>の実行</a:t>
            </a:r>
            <a:r>
              <a:rPr lang="ja-JP" altLang="en-US" sz="4000" dirty="0">
                <a:latin typeface="IPA Pゴシック" pitchFamily="50" charset="-128"/>
                <a:ea typeface="IPA Pゴシック" pitchFamily="50" charset="-128"/>
              </a:rPr>
              <a:t>例</a:t>
            </a:r>
            <a:endParaRPr lang="ja-JP" altLang="en-US" sz="4000" dirty="0">
              <a:latin typeface="IPAゴシック" pitchFamily="49" charset="-128"/>
              <a:ea typeface="IPAゴシック" pitchFamily="49" charset="-128"/>
            </a:endParaRPr>
          </a:p>
        </p:txBody>
      </p:sp>
      <p:sp>
        <p:nvSpPr>
          <p:cNvPr id="6" name="スライド番号プレースホルダー 5"/>
          <p:cNvSpPr>
            <a:spLocks noGrp="1"/>
          </p:cNvSpPr>
          <p:nvPr>
            <p:ph type="sldNum" sz="quarter" idx="4"/>
          </p:nvPr>
        </p:nvSpPr>
        <p:spPr/>
        <p:txBody>
          <a:bodyPr/>
          <a:lstStyle/>
          <a:p>
            <a:pPr algn="r"/>
            <a:fld id="{D2D8002D-B5B0-4BAC-B1F6-782DDCCE6D9C}" type="slidenum">
              <a:rPr lang="ja-JP" altLang="en-US" smtClean="0">
                <a:latin typeface="IPA Pゴシック" pitchFamily="50" charset="-128"/>
                <a:ea typeface="IPA Pゴシック" pitchFamily="50" charset="-128"/>
              </a:rPr>
              <a:pPr algn="r"/>
              <a:t>10</a:t>
            </a:fld>
            <a:endParaRPr lang="ja-JP" altLang="en-US" dirty="0">
              <a:latin typeface="IPA Pゴシック" pitchFamily="50" charset="-128"/>
              <a:ea typeface="IPA Pゴシック" pitchFamily="50" charset="-128"/>
            </a:endParaRPr>
          </a:p>
        </p:txBody>
      </p:sp>
      <p:sp>
        <p:nvSpPr>
          <p:cNvPr id="2" name="正方形/長方形 1"/>
          <p:cNvSpPr/>
          <p:nvPr/>
        </p:nvSpPr>
        <p:spPr>
          <a:xfrm>
            <a:off x="467544" y="1729839"/>
            <a:ext cx="3888432" cy="347787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2000" dirty="0">
                <a:latin typeface="IPAゴシック" pitchFamily="49" charset="-128"/>
                <a:ea typeface="IPAゴシック" pitchFamily="49" charset="-128"/>
              </a:rPr>
              <a:t>#!/</a:t>
            </a:r>
            <a:r>
              <a:rPr lang="en-US" altLang="ja-JP" sz="2000" dirty="0" smtClean="0">
                <a:latin typeface="IPAゴシック" pitchFamily="49" charset="-128"/>
                <a:ea typeface="IPAゴシック" pitchFamily="49" charset="-128"/>
              </a:rPr>
              <a:t>bin/bash</a:t>
            </a:r>
            <a:endParaRPr lang="en-US" altLang="ja-JP" sz="2000" dirty="0">
              <a:latin typeface="IPAゴシック" pitchFamily="49" charset="-128"/>
              <a:ea typeface="IPAゴシック" pitchFamily="49" charset="-128"/>
            </a:endParaRPr>
          </a:p>
          <a:p>
            <a:r>
              <a:rPr lang="en-US" altLang="ja-JP" sz="2000" dirty="0" smtClean="0">
                <a:latin typeface="IPAゴシック" pitchFamily="49" charset="-128"/>
                <a:ea typeface="IPAゴシック" pitchFamily="49" charset="-128"/>
              </a:rPr>
              <a:t>PARA1</a:t>
            </a:r>
            <a:r>
              <a:rPr lang="en-US" altLang="ja-JP" sz="2000" dirty="0">
                <a:latin typeface="IPAゴシック" pitchFamily="49" charset="-128"/>
                <a:ea typeface="IPAゴシック" pitchFamily="49" charset="-128"/>
              </a:rPr>
              <a:t>="string"</a:t>
            </a:r>
          </a:p>
          <a:p>
            <a:r>
              <a:rPr lang="en-US" altLang="ja-JP" sz="2000" dirty="0">
                <a:latin typeface="IPAゴシック" pitchFamily="49" charset="-128"/>
                <a:ea typeface="IPAゴシック" pitchFamily="49" charset="-128"/>
              </a:rPr>
              <a:t>PARA2=string</a:t>
            </a:r>
          </a:p>
          <a:p>
            <a:r>
              <a:rPr lang="en-US" altLang="ja-JP" sz="2000" dirty="0">
                <a:latin typeface="IPAゴシック" pitchFamily="49" charset="-128"/>
                <a:ea typeface="IPAゴシック" pitchFamily="49" charset="-128"/>
              </a:rPr>
              <a:t>PARA3=3</a:t>
            </a:r>
          </a:p>
          <a:p>
            <a:r>
              <a:rPr lang="en-US" altLang="ja-JP" sz="2000" dirty="0">
                <a:latin typeface="IPAゴシック" pitchFamily="49" charset="-128"/>
                <a:ea typeface="IPAゴシック" pitchFamily="49" charset="-128"/>
              </a:rPr>
              <a:t>PARA4=`date '+%Y-%m-%d</a:t>
            </a:r>
            <a:r>
              <a:rPr lang="en-US" altLang="ja-JP" sz="2000" dirty="0" smtClean="0">
                <a:latin typeface="IPAゴシック" pitchFamily="49" charset="-128"/>
                <a:ea typeface="IPAゴシック" pitchFamily="49" charset="-128"/>
              </a:rPr>
              <a:t>'`</a:t>
            </a:r>
          </a:p>
          <a:p>
            <a:endParaRPr lang="en-US" altLang="ja-JP" sz="2000" dirty="0">
              <a:latin typeface="IPAゴシック" pitchFamily="49" charset="-128"/>
              <a:ea typeface="IPAゴシック" pitchFamily="49" charset="-128"/>
            </a:endParaRPr>
          </a:p>
          <a:p>
            <a:r>
              <a:rPr lang="en-US" altLang="ja-JP" sz="2000" dirty="0" smtClean="0">
                <a:latin typeface="IPAゴシック" pitchFamily="49" charset="-128"/>
                <a:ea typeface="IPAゴシック" pitchFamily="49" charset="-128"/>
              </a:rPr>
              <a:t>echo </a:t>
            </a:r>
            <a:r>
              <a:rPr lang="en-US" altLang="ja-JP" sz="2000" dirty="0">
                <a:latin typeface="IPAゴシック" pitchFamily="49" charset="-128"/>
                <a:ea typeface="IPAゴシック" pitchFamily="49" charset="-128"/>
              </a:rPr>
              <a:t>"PARA1 = ${PARA1}"</a:t>
            </a:r>
          </a:p>
          <a:p>
            <a:r>
              <a:rPr lang="en-US" altLang="ja-JP" sz="2000" dirty="0">
                <a:latin typeface="IPAゴシック" pitchFamily="49" charset="-128"/>
                <a:ea typeface="IPAゴシック" pitchFamily="49" charset="-128"/>
              </a:rPr>
              <a:t>echo "PARA2 = ${PARA2}"</a:t>
            </a:r>
          </a:p>
          <a:p>
            <a:r>
              <a:rPr lang="en-US" altLang="ja-JP" sz="2000" dirty="0">
                <a:latin typeface="IPAゴシック" pitchFamily="49" charset="-128"/>
                <a:ea typeface="IPAゴシック" pitchFamily="49" charset="-128"/>
              </a:rPr>
              <a:t>echo "PARA3 = ${PARA3}"</a:t>
            </a:r>
          </a:p>
          <a:p>
            <a:r>
              <a:rPr lang="en-US" altLang="ja-JP" sz="2000" dirty="0">
                <a:latin typeface="IPAゴシック" pitchFamily="49" charset="-128"/>
                <a:ea typeface="IPAゴシック" pitchFamily="49" charset="-128"/>
              </a:rPr>
              <a:t>echo "PARA4 = ${PARA4}"</a:t>
            </a:r>
          </a:p>
          <a:p>
            <a:r>
              <a:rPr lang="en-US" altLang="ja-JP" sz="2000" dirty="0">
                <a:latin typeface="IPAゴシック" pitchFamily="49" charset="-128"/>
                <a:ea typeface="IPAゴシック" pitchFamily="49" charset="-128"/>
              </a:rPr>
              <a:t>echo "PARA5 = ${PARA5}"</a:t>
            </a:r>
            <a:endParaRPr lang="ja-JP" altLang="en-US" sz="2000" dirty="0">
              <a:latin typeface="IPAゴシック" pitchFamily="49" charset="-128"/>
              <a:ea typeface="IPAゴシック" pitchFamily="49" charset="-128"/>
            </a:endParaRPr>
          </a:p>
        </p:txBody>
      </p:sp>
      <p:sp>
        <p:nvSpPr>
          <p:cNvPr id="7" name="正方形/長方形 6"/>
          <p:cNvSpPr/>
          <p:nvPr/>
        </p:nvSpPr>
        <p:spPr>
          <a:xfrm>
            <a:off x="5537619" y="3268722"/>
            <a:ext cx="3024336" cy="193899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2000" dirty="0">
                <a:latin typeface="IPAゴシック" pitchFamily="49" charset="-128"/>
                <a:ea typeface="IPAゴシック" pitchFamily="49" charset="-128"/>
              </a:rPr>
              <a:t>$ test.sh</a:t>
            </a:r>
          </a:p>
          <a:p>
            <a:r>
              <a:rPr lang="en-US" altLang="ja-JP" sz="2000" dirty="0">
                <a:latin typeface="IPAゴシック" pitchFamily="49" charset="-128"/>
                <a:ea typeface="IPAゴシック" pitchFamily="49" charset="-128"/>
              </a:rPr>
              <a:t>PARA1 = string</a:t>
            </a:r>
          </a:p>
          <a:p>
            <a:r>
              <a:rPr lang="en-US" altLang="ja-JP" sz="2000" dirty="0">
                <a:latin typeface="IPAゴシック" pitchFamily="49" charset="-128"/>
                <a:ea typeface="IPAゴシック" pitchFamily="49" charset="-128"/>
              </a:rPr>
              <a:t>PARA2 = string</a:t>
            </a:r>
          </a:p>
          <a:p>
            <a:r>
              <a:rPr lang="en-US" altLang="ja-JP" sz="2000" dirty="0">
                <a:latin typeface="IPAゴシック" pitchFamily="49" charset="-128"/>
                <a:ea typeface="IPAゴシック" pitchFamily="49" charset="-128"/>
              </a:rPr>
              <a:t>PARA3 = 3</a:t>
            </a:r>
          </a:p>
          <a:p>
            <a:r>
              <a:rPr lang="en-US" altLang="ja-JP" sz="2000" dirty="0">
                <a:latin typeface="IPAゴシック" pitchFamily="49" charset="-128"/>
                <a:ea typeface="IPAゴシック" pitchFamily="49" charset="-128"/>
              </a:rPr>
              <a:t>PARA4 = </a:t>
            </a:r>
            <a:r>
              <a:rPr lang="en-US" altLang="ja-JP" sz="2000" dirty="0" smtClean="0">
                <a:latin typeface="IPAゴシック" pitchFamily="49" charset="-128"/>
                <a:ea typeface="IPAゴシック" pitchFamily="49" charset="-128"/>
              </a:rPr>
              <a:t>2013-01-21</a:t>
            </a:r>
            <a:endParaRPr lang="en-US" altLang="ja-JP" sz="2000" dirty="0">
              <a:latin typeface="IPAゴシック" pitchFamily="49" charset="-128"/>
              <a:ea typeface="IPAゴシック" pitchFamily="49" charset="-128"/>
            </a:endParaRPr>
          </a:p>
          <a:p>
            <a:r>
              <a:rPr lang="en-US" altLang="ja-JP" sz="2000" dirty="0">
                <a:latin typeface="IPAゴシック" pitchFamily="49" charset="-128"/>
                <a:ea typeface="IPAゴシック" pitchFamily="49" charset="-128"/>
              </a:rPr>
              <a:t>PARA5 = </a:t>
            </a:r>
            <a:endParaRPr lang="ja-JP" altLang="en-US" sz="2000" dirty="0">
              <a:latin typeface="IPAゴシック" pitchFamily="49" charset="-128"/>
              <a:ea typeface="IPAゴシック" pitchFamily="49" charset="-128"/>
            </a:endParaRPr>
          </a:p>
        </p:txBody>
      </p:sp>
      <p:sp>
        <p:nvSpPr>
          <p:cNvPr id="17" name="正方形/長方形 16"/>
          <p:cNvSpPr/>
          <p:nvPr/>
        </p:nvSpPr>
        <p:spPr>
          <a:xfrm>
            <a:off x="467544" y="1268760"/>
            <a:ext cx="1440160" cy="461665"/>
          </a:xfrm>
          <a:prstGeom prst="rect">
            <a:avLst/>
          </a:prstGeom>
        </p:spPr>
        <p:txBody>
          <a:bodyPr wrap="square">
            <a:spAutoFit/>
          </a:bodyPr>
          <a:lstStyle/>
          <a:p>
            <a:pPr lvl="0"/>
            <a:r>
              <a:rPr lang="en-US" altLang="ja-JP" sz="2400" u="sng" dirty="0">
                <a:solidFill>
                  <a:prstClr val="black"/>
                </a:solidFill>
                <a:latin typeface="IPAゴシック" pitchFamily="49" charset="-128"/>
                <a:ea typeface="IPAゴシック" pitchFamily="49" charset="-128"/>
              </a:rPr>
              <a:t>t</a:t>
            </a:r>
            <a:r>
              <a:rPr lang="en-US" altLang="ja-JP" sz="2400" u="sng" dirty="0" smtClean="0">
                <a:solidFill>
                  <a:prstClr val="black"/>
                </a:solidFill>
                <a:latin typeface="IPAゴシック" pitchFamily="49" charset="-128"/>
                <a:ea typeface="IPAゴシック" pitchFamily="49" charset="-128"/>
              </a:rPr>
              <a:t>est.sh</a:t>
            </a:r>
            <a:endParaRPr lang="ja-JP" altLang="en-US" sz="2400" dirty="0">
              <a:solidFill>
                <a:prstClr val="black"/>
              </a:solidFill>
              <a:latin typeface="IPAゴシック" pitchFamily="49" charset="-128"/>
              <a:ea typeface="IPAゴシック" pitchFamily="49" charset="-128"/>
            </a:endParaRPr>
          </a:p>
        </p:txBody>
      </p:sp>
      <p:sp>
        <p:nvSpPr>
          <p:cNvPr id="20" name="正方形/長方形 19"/>
          <p:cNvSpPr/>
          <p:nvPr/>
        </p:nvSpPr>
        <p:spPr>
          <a:xfrm>
            <a:off x="5537619" y="2807057"/>
            <a:ext cx="1440160" cy="461665"/>
          </a:xfrm>
          <a:prstGeom prst="rect">
            <a:avLst/>
          </a:prstGeom>
        </p:spPr>
        <p:txBody>
          <a:bodyPr wrap="square">
            <a:spAutoFit/>
          </a:bodyPr>
          <a:lstStyle/>
          <a:p>
            <a:pPr lvl="0"/>
            <a:r>
              <a:rPr lang="ja-JP" altLang="en-US" sz="2400" u="sng" dirty="0">
                <a:solidFill>
                  <a:prstClr val="black"/>
                </a:solidFill>
                <a:latin typeface="IPAゴシック" pitchFamily="49" charset="-128"/>
                <a:ea typeface="IPAゴシック" pitchFamily="49" charset="-128"/>
              </a:rPr>
              <a:t>実行結果</a:t>
            </a:r>
            <a:endParaRPr lang="ja-JP" altLang="en-US" sz="2400" dirty="0">
              <a:solidFill>
                <a:prstClr val="black"/>
              </a:solidFill>
              <a:latin typeface="IPAゴシック" pitchFamily="49" charset="-128"/>
              <a:ea typeface="IPAゴシック" pitchFamily="49" charset="-128"/>
            </a:endParaRPr>
          </a:p>
        </p:txBody>
      </p:sp>
      <p:sp>
        <p:nvSpPr>
          <p:cNvPr id="8" name="正方形/長方形 7"/>
          <p:cNvSpPr/>
          <p:nvPr/>
        </p:nvSpPr>
        <p:spPr>
          <a:xfrm>
            <a:off x="448748" y="5406315"/>
            <a:ext cx="8371723"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buFont typeface="Arial" pitchFamily="34" charset="0"/>
              <a:buChar char="•"/>
            </a:pPr>
            <a:r>
              <a:rPr lang="ja-JP" altLang="en-US" sz="1600" dirty="0">
                <a:latin typeface="IPAゴシック" pitchFamily="49" charset="-128"/>
                <a:ea typeface="IPAゴシック" pitchFamily="49" charset="-128"/>
              </a:rPr>
              <a:t>変数名に使える</a:t>
            </a:r>
            <a:r>
              <a:rPr lang="ja-JP" altLang="en-US" sz="1600" dirty="0" smtClean="0">
                <a:latin typeface="IPAゴシック" pitchFamily="49" charset="-128"/>
                <a:ea typeface="IPAゴシック" pitchFamily="49" charset="-128"/>
              </a:rPr>
              <a:t>文字 ：</a:t>
            </a:r>
            <a:r>
              <a:rPr lang="ja-JP" altLang="en-US" sz="1600" dirty="0" smtClean="0">
                <a:latin typeface="IPA Pゴシック" pitchFamily="50" charset="-128"/>
                <a:ea typeface="IPA Pゴシック" pitchFamily="50" charset="-128"/>
              </a:rPr>
              <a:t>英数字 または 「</a:t>
            </a:r>
            <a:r>
              <a:rPr lang="en-US" altLang="ja-JP" sz="1600" dirty="0" smtClean="0">
                <a:latin typeface="IPA Pゴシック" pitchFamily="50" charset="-128"/>
                <a:ea typeface="IPA Pゴシック" pitchFamily="50" charset="-128"/>
              </a:rPr>
              <a:t>_ </a:t>
            </a:r>
            <a:r>
              <a:rPr lang="ja-JP" altLang="en-US" sz="1600" dirty="0" smtClean="0">
                <a:latin typeface="IPA Pゴシック" pitchFamily="50" charset="-128"/>
                <a:ea typeface="IPA Pゴシック" pitchFamily="50" charset="-128"/>
              </a:rPr>
              <a:t>」</a:t>
            </a:r>
            <a:r>
              <a:rPr lang="en-US" altLang="ja-JP" sz="1600" dirty="0" smtClean="0">
                <a:latin typeface="IPA Pゴシック" pitchFamily="50" charset="-128"/>
                <a:ea typeface="IPA Pゴシック" pitchFamily="50" charset="-128"/>
              </a:rPr>
              <a:t>(</a:t>
            </a:r>
            <a:r>
              <a:rPr lang="ja-JP" altLang="en-US" sz="1600" dirty="0">
                <a:latin typeface="IPA Pゴシック" pitchFamily="50" charset="-128"/>
                <a:ea typeface="IPA Pゴシック" pitchFamily="50" charset="-128"/>
              </a:rPr>
              <a:t>アンダーバー</a:t>
            </a:r>
            <a:r>
              <a:rPr lang="en-US" altLang="ja-JP" sz="1600" dirty="0" smtClean="0">
                <a:latin typeface="IPA Pゴシック" pitchFamily="50" charset="-128"/>
                <a:ea typeface="IPA Pゴシック" pitchFamily="50" charset="-128"/>
              </a:rPr>
              <a:t>)</a:t>
            </a:r>
            <a:r>
              <a:rPr lang="ja-JP" altLang="en-US" sz="1600" dirty="0" smtClean="0">
                <a:latin typeface="IPA Pゴシック" pitchFamily="50" charset="-128"/>
                <a:ea typeface="IPA Pゴシック" pitchFamily="50" charset="-128"/>
              </a:rPr>
              <a:t>　</a:t>
            </a:r>
            <a:r>
              <a:rPr lang="en-US" altLang="ja-JP" sz="1600" dirty="0" smtClean="0">
                <a:latin typeface="IPA Pゴシック" pitchFamily="50" charset="-128"/>
                <a:ea typeface="IPA Pゴシック" pitchFamily="50" charset="-128"/>
              </a:rPr>
              <a:t>※</a:t>
            </a:r>
            <a:r>
              <a:rPr lang="ja-JP" altLang="en-US" sz="1600" dirty="0" smtClean="0">
                <a:latin typeface="IPA Pゴシック" pitchFamily="50" charset="-128"/>
                <a:ea typeface="IPA Pゴシック" pitchFamily="50" charset="-128"/>
              </a:rPr>
              <a:t>１文</a:t>
            </a:r>
            <a:r>
              <a:rPr lang="ja-JP" altLang="en-US" sz="1600" dirty="0">
                <a:latin typeface="IPA Pゴシック" pitchFamily="50" charset="-128"/>
                <a:ea typeface="IPA Pゴシック" pitchFamily="50" charset="-128"/>
              </a:rPr>
              <a:t>字目に数字</a:t>
            </a:r>
            <a:r>
              <a:rPr lang="ja-JP" altLang="en-US" sz="1600" dirty="0" smtClean="0">
                <a:latin typeface="IPA Pゴシック" pitchFamily="50" charset="-128"/>
                <a:ea typeface="IPA Pゴシック" pitchFamily="50" charset="-128"/>
              </a:rPr>
              <a:t>は</a:t>
            </a:r>
            <a:r>
              <a:rPr lang="ja-JP" altLang="en-US" sz="1600" dirty="0">
                <a:latin typeface="IPA Pゴシック" pitchFamily="50" charset="-128"/>
                <a:ea typeface="IPA Pゴシック" pitchFamily="50" charset="-128"/>
              </a:rPr>
              <a:t>使用不可</a:t>
            </a:r>
            <a:endParaRPr lang="en-US" altLang="ja-JP" sz="1600" dirty="0" smtClean="0">
              <a:latin typeface="IPA Pゴシック" pitchFamily="50" charset="-128"/>
              <a:ea typeface="IPA Pゴシック" pitchFamily="50" charset="-128"/>
            </a:endParaRPr>
          </a:p>
          <a:p>
            <a:pPr marL="285750" indent="-285750">
              <a:buFont typeface="Arial" pitchFamily="34" charset="0"/>
              <a:buChar char="•"/>
            </a:pPr>
            <a:r>
              <a:rPr lang="ja-JP" altLang="en-US" sz="1600" dirty="0" smtClean="0">
                <a:latin typeface="IPAゴシック" pitchFamily="49" charset="-128"/>
                <a:ea typeface="IPAゴシック" pitchFamily="49" charset="-128"/>
              </a:rPr>
              <a:t>変数</a:t>
            </a:r>
            <a:r>
              <a:rPr lang="ja-JP" altLang="en-US" sz="1600" dirty="0">
                <a:latin typeface="IPAゴシック" pitchFamily="49" charset="-128"/>
                <a:ea typeface="IPAゴシック" pitchFamily="49" charset="-128"/>
              </a:rPr>
              <a:t>に値を</a:t>
            </a:r>
            <a:r>
              <a:rPr lang="ja-JP" altLang="en-US" sz="1600" dirty="0" smtClean="0">
                <a:latin typeface="IPAゴシック" pitchFamily="49" charset="-128"/>
                <a:ea typeface="IPAゴシック" pitchFamily="49" charset="-128"/>
              </a:rPr>
              <a:t>代入　　 ：</a:t>
            </a:r>
            <a:r>
              <a:rPr lang="ja-JP" altLang="en-US" sz="1600" dirty="0" smtClean="0">
                <a:latin typeface="IPA Pゴシック" pitchFamily="50" charset="-128"/>
                <a:ea typeface="IPA Pゴシック" pitchFamily="50" charset="-128"/>
              </a:rPr>
              <a:t>「変</a:t>
            </a:r>
            <a:r>
              <a:rPr lang="ja-JP" altLang="en-US" sz="1600" dirty="0">
                <a:latin typeface="IPA Pゴシック" pitchFamily="50" charset="-128"/>
                <a:ea typeface="IPA Pゴシック" pitchFamily="50" charset="-128"/>
              </a:rPr>
              <a:t>数名</a:t>
            </a:r>
            <a:r>
              <a:rPr lang="en-US" altLang="ja-JP" sz="1600" dirty="0">
                <a:latin typeface="IPA Pゴシック" pitchFamily="50" charset="-128"/>
                <a:ea typeface="IPA Pゴシック" pitchFamily="50" charset="-128"/>
              </a:rPr>
              <a:t>=</a:t>
            </a:r>
            <a:r>
              <a:rPr lang="ja-JP" altLang="en-US" sz="1600" dirty="0" smtClean="0">
                <a:latin typeface="IPA Pゴシック" pitchFamily="50" charset="-128"/>
                <a:ea typeface="IPA Pゴシック" pitchFamily="50" charset="-128"/>
              </a:rPr>
              <a:t>値」　</a:t>
            </a:r>
            <a:r>
              <a:rPr lang="en-US" altLang="ja-JP" sz="1600" dirty="0" smtClean="0">
                <a:latin typeface="IPA Pゴシック" pitchFamily="50" charset="-128"/>
                <a:ea typeface="IPA Pゴシック" pitchFamily="50" charset="-128"/>
              </a:rPr>
              <a:t>※</a:t>
            </a:r>
            <a:r>
              <a:rPr lang="ja-JP" altLang="en-US" sz="1600" dirty="0" smtClean="0">
                <a:latin typeface="IPA Pゴシック" pitchFamily="50" charset="-128"/>
                <a:ea typeface="IPA Pゴシック" pitchFamily="50" charset="-128"/>
              </a:rPr>
              <a:t> 「</a:t>
            </a:r>
            <a:r>
              <a:rPr lang="en-US" altLang="ja-JP" sz="1600" dirty="0" smtClean="0">
                <a:latin typeface="IPA Pゴシック" pitchFamily="50" charset="-128"/>
                <a:ea typeface="IPA Pゴシック" pitchFamily="50" charset="-128"/>
              </a:rPr>
              <a:t>=</a:t>
            </a:r>
            <a:r>
              <a:rPr lang="ja-JP" altLang="en-US" sz="1600" dirty="0" smtClean="0">
                <a:latin typeface="IPA Pゴシック" pitchFamily="50" charset="-128"/>
                <a:ea typeface="IPA Pゴシック" pitchFamily="50" charset="-128"/>
              </a:rPr>
              <a:t>」 の</a:t>
            </a:r>
            <a:r>
              <a:rPr lang="ja-JP" altLang="en-US" sz="1600" dirty="0">
                <a:latin typeface="IPA Pゴシック" pitchFamily="50" charset="-128"/>
                <a:ea typeface="IPA Pゴシック" pitchFamily="50" charset="-128"/>
              </a:rPr>
              <a:t>前後にはスペースや</a:t>
            </a:r>
            <a:r>
              <a:rPr lang="ja-JP" altLang="en-US" sz="1600" dirty="0" smtClean="0">
                <a:latin typeface="IPA Pゴシック" pitchFamily="50" charset="-128"/>
                <a:ea typeface="IPA Pゴシック" pitchFamily="50" charset="-128"/>
              </a:rPr>
              <a:t>タブの代入不可</a:t>
            </a:r>
            <a:endParaRPr lang="en-US" altLang="ja-JP" sz="1600" dirty="0" smtClean="0">
              <a:latin typeface="IPA Pゴシック" pitchFamily="50" charset="-128"/>
              <a:ea typeface="IPA Pゴシック" pitchFamily="50" charset="-128"/>
            </a:endParaRPr>
          </a:p>
          <a:p>
            <a:pPr marL="285750" indent="-285750">
              <a:buFont typeface="Arial" pitchFamily="34" charset="0"/>
              <a:buChar char="•"/>
            </a:pPr>
            <a:r>
              <a:rPr lang="ja-JP" altLang="en-US" sz="1600" dirty="0" smtClean="0">
                <a:latin typeface="IPAゴシック" pitchFamily="49" charset="-128"/>
                <a:ea typeface="IPAゴシック" pitchFamily="49" charset="-128"/>
              </a:rPr>
              <a:t>変数の参照　　　　 ：</a:t>
            </a:r>
            <a:r>
              <a:rPr lang="ja-JP" altLang="en-US" sz="1600" dirty="0" smtClean="0">
                <a:latin typeface="IPA Pゴシック" pitchFamily="50" charset="-128"/>
                <a:ea typeface="IPA Pゴシック" pitchFamily="50" charset="-128"/>
              </a:rPr>
              <a:t>変数名の前に「</a:t>
            </a:r>
            <a:r>
              <a:rPr lang="en-US" altLang="ja-JP" sz="1600" dirty="0" smtClean="0">
                <a:latin typeface="IPA Pゴシック" pitchFamily="50" charset="-128"/>
                <a:ea typeface="IPA Pゴシック" pitchFamily="50" charset="-128"/>
              </a:rPr>
              <a:t>$</a:t>
            </a:r>
            <a:r>
              <a:rPr lang="ja-JP" altLang="en-US" sz="1600" dirty="0" smtClean="0">
                <a:latin typeface="IPA Pゴシック" pitchFamily="50" charset="-128"/>
                <a:ea typeface="IPA Pゴシック" pitchFamily="50" charset="-128"/>
              </a:rPr>
              <a:t>」を付ける</a:t>
            </a:r>
            <a:endParaRPr lang="ja-JP" altLang="en-US" sz="1600" dirty="0">
              <a:latin typeface="IPA Pゴシック" pitchFamily="50" charset="-128"/>
              <a:ea typeface="IPA Pゴシック" pitchFamily="50" charset="-128"/>
            </a:endParaRPr>
          </a:p>
        </p:txBody>
      </p:sp>
    </p:spTree>
    <p:extLst>
      <p:ext uri="{BB962C8B-B14F-4D97-AF65-F5344CB8AC3E}">
        <p14:creationId xmlns:p14="http://schemas.microsoft.com/office/powerpoint/2010/main" val="1148988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76672"/>
            <a:ext cx="8280920" cy="707886"/>
          </a:xfrm>
          <a:prstGeom prst="rect">
            <a:avLst/>
          </a:prstGeom>
          <a:noFill/>
        </p:spPr>
        <p:txBody>
          <a:bodyPr wrap="square" rtlCol="0">
            <a:spAutoFit/>
          </a:bodyPr>
          <a:lstStyle/>
          <a:p>
            <a:pPr lvl="0"/>
            <a:r>
              <a:rPr lang="en-US" altLang="ja-JP" sz="4000" dirty="0" smtClean="0">
                <a:latin typeface="IPA Pゴシック" pitchFamily="50" charset="-128"/>
                <a:ea typeface="IPA Pゴシック" pitchFamily="50" charset="-128"/>
              </a:rPr>
              <a:t>Shell Script</a:t>
            </a:r>
            <a:r>
              <a:rPr lang="ja-JP" altLang="en-US" sz="4000" dirty="0" smtClean="0">
                <a:latin typeface="IPA Pゴシック" pitchFamily="50" charset="-128"/>
                <a:ea typeface="IPA Pゴシック" pitchFamily="50" charset="-128"/>
              </a:rPr>
              <a:t>の実行例２ </a:t>
            </a:r>
            <a:r>
              <a:rPr lang="en-US" altLang="ja-JP" sz="4000" dirty="0" smtClean="0">
                <a:latin typeface="IPA Pゴシック" pitchFamily="50" charset="-128"/>
                <a:ea typeface="IPA Pゴシック" pitchFamily="50" charset="-128"/>
              </a:rPr>
              <a:t>-</a:t>
            </a:r>
            <a:r>
              <a:rPr lang="ja-JP" altLang="en-US" sz="4000" dirty="0">
                <a:latin typeface="IPA Pゴシック" pitchFamily="50" charset="-128"/>
                <a:ea typeface="IPA Pゴシック" pitchFamily="50" charset="-128"/>
              </a:rPr>
              <a:t>特殊な変数</a:t>
            </a:r>
            <a:r>
              <a:rPr lang="en-US" altLang="ja-JP" sz="4000" dirty="0" smtClean="0">
                <a:latin typeface="IPA Pゴシック" pitchFamily="50" charset="-128"/>
                <a:ea typeface="IPA Pゴシック" pitchFamily="50" charset="-128"/>
              </a:rPr>
              <a:t>-</a:t>
            </a:r>
            <a:endParaRPr lang="ja-JP" altLang="en-US" sz="4000" dirty="0">
              <a:latin typeface="IPAゴシック" pitchFamily="49" charset="-128"/>
              <a:ea typeface="IPAゴシック" pitchFamily="49" charset="-128"/>
            </a:endParaRPr>
          </a:p>
        </p:txBody>
      </p:sp>
      <p:sp>
        <p:nvSpPr>
          <p:cNvPr id="6" name="スライド番号プレースホルダー 5"/>
          <p:cNvSpPr>
            <a:spLocks noGrp="1"/>
          </p:cNvSpPr>
          <p:nvPr>
            <p:ph type="sldNum" sz="quarter" idx="4"/>
          </p:nvPr>
        </p:nvSpPr>
        <p:spPr/>
        <p:txBody>
          <a:bodyPr/>
          <a:lstStyle/>
          <a:p>
            <a:pPr algn="r"/>
            <a:fld id="{D2D8002D-B5B0-4BAC-B1F6-782DDCCE6D9C}" type="slidenum">
              <a:rPr lang="ja-JP" altLang="en-US" smtClean="0">
                <a:latin typeface="IPA Pゴシック" pitchFamily="50" charset="-128"/>
                <a:ea typeface="IPA Pゴシック" pitchFamily="50" charset="-128"/>
              </a:rPr>
              <a:pPr algn="r"/>
              <a:t>11</a:t>
            </a:fld>
            <a:endParaRPr lang="ja-JP" altLang="en-US" dirty="0">
              <a:latin typeface="IPA Pゴシック" pitchFamily="50" charset="-128"/>
              <a:ea typeface="IPA Pゴシック" pitchFamily="50" charset="-128"/>
            </a:endParaRPr>
          </a:p>
        </p:txBody>
      </p:sp>
      <p:sp>
        <p:nvSpPr>
          <p:cNvPr id="7" name="正方形/長方形 6"/>
          <p:cNvSpPr/>
          <p:nvPr/>
        </p:nvSpPr>
        <p:spPr>
          <a:xfrm>
            <a:off x="5148064" y="3645024"/>
            <a:ext cx="3024336" cy="267765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1400" dirty="0">
                <a:latin typeface="IPAゴシック" pitchFamily="49" charset="-128"/>
                <a:ea typeface="IPAゴシック" pitchFamily="49" charset="-128"/>
              </a:rPr>
              <a:t>$ ./arg_test.sh a b c</a:t>
            </a:r>
          </a:p>
          <a:p>
            <a:r>
              <a:rPr lang="en-US" altLang="ja-JP" sz="1400" dirty="0" smtClean="0">
                <a:latin typeface="IPAゴシック" pitchFamily="49" charset="-128"/>
                <a:ea typeface="IPAゴシック" pitchFamily="49" charset="-128"/>
              </a:rPr>
              <a:t>7488</a:t>
            </a:r>
            <a:r>
              <a:rPr lang="ja-JP" altLang="en-US" sz="1400" dirty="0">
                <a:latin typeface="IPAゴシック" pitchFamily="49" charset="-128"/>
                <a:ea typeface="IPAゴシック" pitchFamily="49" charset="-128"/>
              </a:rPr>
              <a:t> </a:t>
            </a:r>
            <a:r>
              <a:rPr lang="en-US" altLang="ja-JP" sz="1400" dirty="0" smtClean="0">
                <a:latin typeface="IPAゴシック" pitchFamily="49" charset="-128"/>
                <a:ea typeface="IPAゴシック" pitchFamily="49" charset="-128"/>
              </a:rPr>
              <a:t>(※</a:t>
            </a:r>
            <a:r>
              <a:rPr lang="ja-JP" altLang="en-US" sz="1400" dirty="0" smtClean="0">
                <a:latin typeface="IPAゴシック" pitchFamily="49" charset="-128"/>
                <a:ea typeface="IPAゴシック" pitchFamily="49" charset="-128"/>
              </a:rPr>
              <a:t>毎回変化</a:t>
            </a:r>
            <a:r>
              <a:rPr lang="en-US" altLang="ja-JP" sz="1400" dirty="0" smtClean="0">
                <a:latin typeface="IPAゴシック" pitchFamily="49" charset="-128"/>
                <a:ea typeface="IPAゴシック" pitchFamily="49" charset="-128"/>
              </a:rPr>
              <a:t>)</a:t>
            </a:r>
            <a:endParaRPr lang="en-US" altLang="ja-JP" sz="1400" dirty="0">
              <a:latin typeface="IPAゴシック" pitchFamily="49" charset="-128"/>
              <a:ea typeface="IPAゴシック" pitchFamily="49" charset="-128"/>
            </a:endParaRPr>
          </a:p>
          <a:p>
            <a:endParaRPr lang="ja-JP" altLang="en-US" sz="1400" dirty="0">
              <a:latin typeface="IPAゴシック" pitchFamily="49" charset="-128"/>
              <a:ea typeface="IPAゴシック" pitchFamily="49" charset="-128"/>
            </a:endParaRPr>
          </a:p>
          <a:p>
            <a:r>
              <a:rPr lang="en-US" altLang="ja-JP" sz="1400" dirty="0">
                <a:latin typeface="IPAゴシック" pitchFamily="49" charset="-128"/>
                <a:ea typeface="IPAゴシック" pitchFamily="49" charset="-128"/>
              </a:rPr>
              <a:t>0</a:t>
            </a:r>
          </a:p>
          <a:p>
            <a:r>
              <a:rPr lang="en-US" altLang="ja-JP" sz="1400" dirty="0" err="1">
                <a:latin typeface="IPAゴシック" pitchFamily="49" charset="-128"/>
                <a:ea typeface="IPAゴシック" pitchFamily="49" charset="-128"/>
              </a:rPr>
              <a:t>hB</a:t>
            </a:r>
            <a:endParaRPr lang="en-US" altLang="ja-JP" sz="1400" dirty="0">
              <a:latin typeface="IPAゴシック" pitchFamily="49" charset="-128"/>
              <a:ea typeface="IPAゴシック" pitchFamily="49" charset="-128"/>
            </a:endParaRPr>
          </a:p>
          <a:p>
            <a:r>
              <a:rPr lang="en-US" altLang="ja-JP" sz="1400" dirty="0">
                <a:latin typeface="IPAゴシック" pitchFamily="49" charset="-128"/>
                <a:ea typeface="IPAゴシック" pitchFamily="49" charset="-128"/>
              </a:rPr>
              <a:t>a b c</a:t>
            </a:r>
          </a:p>
          <a:p>
            <a:r>
              <a:rPr lang="en-US" altLang="ja-JP" sz="1400" dirty="0">
                <a:latin typeface="IPAゴシック" pitchFamily="49" charset="-128"/>
                <a:ea typeface="IPAゴシック" pitchFamily="49" charset="-128"/>
              </a:rPr>
              <a:t>a b c</a:t>
            </a:r>
          </a:p>
          <a:p>
            <a:r>
              <a:rPr lang="en-US" altLang="ja-JP" sz="1400" dirty="0">
                <a:latin typeface="IPAゴシック" pitchFamily="49" charset="-128"/>
                <a:ea typeface="IPAゴシック" pitchFamily="49" charset="-128"/>
              </a:rPr>
              <a:t>3</a:t>
            </a:r>
          </a:p>
          <a:p>
            <a:r>
              <a:rPr lang="en-US" altLang="ja-JP" sz="1400" dirty="0">
                <a:latin typeface="IPAゴシック" pitchFamily="49" charset="-128"/>
                <a:ea typeface="IPAゴシック" pitchFamily="49" charset="-128"/>
              </a:rPr>
              <a:t>./arg_test.sh</a:t>
            </a:r>
          </a:p>
          <a:p>
            <a:r>
              <a:rPr lang="en-US" altLang="ja-JP" sz="1400" dirty="0">
                <a:latin typeface="IPAゴシック" pitchFamily="49" charset="-128"/>
                <a:ea typeface="IPAゴシック" pitchFamily="49" charset="-128"/>
              </a:rPr>
              <a:t>a</a:t>
            </a:r>
          </a:p>
          <a:p>
            <a:r>
              <a:rPr lang="en-US" altLang="ja-JP" sz="1400" dirty="0">
                <a:latin typeface="IPAゴシック" pitchFamily="49" charset="-128"/>
                <a:ea typeface="IPAゴシック" pitchFamily="49" charset="-128"/>
              </a:rPr>
              <a:t>b</a:t>
            </a:r>
          </a:p>
          <a:p>
            <a:r>
              <a:rPr lang="en-US" altLang="ja-JP" sz="1400" dirty="0">
                <a:latin typeface="IPAゴシック" pitchFamily="49" charset="-128"/>
                <a:ea typeface="IPAゴシック" pitchFamily="49" charset="-128"/>
              </a:rPr>
              <a:t>c</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54102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473625" y="3645024"/>
            <a:ext cx="3024336" cy="267765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1400" dirty="0">
                <a:latin typeface="IPAゴシック" pitchFamily="49" charset="-128"/>
                <a:ea typeface="IPAゴシック" pitchFamily="49" charset="-128"/>
              </a:rPr>
              <a:t>#!/</a:t>
            </a:r>
            <a:r>
              <a:rPr lang="en-US" altLang="ja-JP" sz="1400" dirty="0" smtClean="0">
                <a:latin typeface="IPAゴシック" pitchFamily="49" charset="-128"/>
                <a:ea typeface="IPAゴシック" pitchFamily="49" charset="-128"/>
              </a:rPr>
              <a:t>bin/bash</a:t>
            </a:r>
            <a:endParaRPr lang="en-US" altLang="ja-JP" sz="1400" dirty="0">
              <a:latin typeface="IPAゴシック" pitchFamily="49" charset="-128"/>
              <a:ea typeface="IPAゴシック" pitchFamily="49" charset="-128"/>
            </a:endParaRPr>
          </a:p>
          <a:p>
            <a:r>
              <a:rPr lang="en-US" altLang="ja-JP" sz="1400" dirty="0">
                <a:latin typeface="IPAゴシック" pitchFamily="49" charset="-128"/>
                <a:ea typeface="IPAゴシック" pitchFamily="49" charset="-128"/>
              </a:rPr>
              <a:t>echo $$</a:t>
            </a:r>
          </a:p>
          <a:p>
            <a:r>
              <a:rPr lang="en-US" altLang="ja-JP" sz="1400" dirty="0">
                <a:latin typeface="IPAゴシック" pitchFamily="49" charset="-128"/>
                <a:ea typeface="IPAゴシック" pitchFamily="49" charset="-128"/>
              </a:rPr>
              <a:t>echo $!</a:t>
            </a:r>
          </a:p>
          <a:p>
            <a:r>
              <a:rPr lang="en-US" altLang="ja-JP" sz="1400" dirty="0">
                <a:latin typeface="IPAゴシック" pitchFamily="49" charset="-128"/>
                <a:ea typeface="IPAゴシック" pitchFamily="49" charset="-128"/>
              </a:rPr>
              <a:t>echo $?</a:t>
            </a:r>
          </a:p>
          <a:p>
            <a:r>
              <a:rPr lang="en-US" altLang="ja-JP" sz="1400" dirty="0">
                <a:latin typeface="IPAゴシック" pitchFamily="49" charset="-128"/>
                <a:ea typeface="IPAゴシック" pitchFamily="49" charset="-128"/>
              </a:rPr>
              <a:t>echo $-</a:t>
            </a:r>
          </a:p>
          <a:p>
            <a:r>
              <a:rPr lang="en-US" altLang="ja-JP" sz="1400" dirty="0">
                <a:latin typeface="IPAゴシック" pitchFamily="49" charset="-128"/>
                <a:ea typeface="IPAゴシック" pitchFamily="49" charset="-128"/>
              </a:rPr>
              <a:t>echo $*</a:t>
            </a:r>
          </a:p>
          <a:p>
            <a:r>
              <a:rPr lang="en-US" altLang="ja-JP" sz="1400" dirty="0">
                <a:latin typeface="IPAゴシック" pitchFamily="49" charset="-128"/>
                <a:ea typeface="IPAゴシック" pitchFamily="49" charset="-128"/>
              </a:rPr>
              <a:t>echo $@</a:t>
            </a:r>
          </a:p>
          <a:p>
            <a:r>
              <a:rPr lang="en-US" altLang="ja-JP" sz="1400" dirty="0">
                <a:latin typeface="IPAゴシック" pitchFamily="49" charset="-128"/>
                <a:ea typeface="IPAゴシック" pitchFamily="49" charset="-128"/>
              </a:rPr>
              <a:t>echo $#</a:t>
            </a:r>
          </a:p>
          <a:p>
            <a:r>
              <a:rPr lang="en-US" altLang="ja-JP" sz="1400" dirty="0">
                <a:latin typeface="IPAゴシック" pitchFamily="49" charset="-128"/>
                <a:ea typeface="IPAゴシック" pitchFamily="49" charset="-128"/>
              </a:rPr>
              <a:t>echo $0</a:t>
            </a:r>
          </a:p>
          <a:p>
            <a:r>
              <a:rPr lang="en-US" altLang="ja-JP" sz="1400" dirty="0">
                <a:latin typeface="IPAゴシック" pitchFamily="49" charset="-128"/>
                <a:ea typeface="IPAゴシック" pitchFamily="49" charset="-128"/>
              </a:rPr>
              <a:t>echo $1</a:t>
            </a:r>
          </a:p>
          <a:p>
            <a:r>
              <a:rPr lang="en-US" altLang="ja-JP" sz="1400" dirty="0">
                <a:latin typeface="IPAゴシック" pitchFamily="49" charset="-128"/>
                <a:ea typeface="IPAゴシック" pitchFamily="49" charset="-128"/>
              </a:rPr>
              <a:t>echo $2</a:t>
            </a:r>
          </a:p>
          <a:p>
            <a:r>
              <a:rPr lang="en-US" altLang="ja-JP" sz="1400" dirty="0">
                <a:latin typeface="IPAゴシック" pitchFamily="49" charset="-128"/>
                <a:ea typeface="IPAゴシック" pitchFamily="49" charset="-128"/>
              </a:rPr>
              <a:t>echo $3</a:t>
            </a:r>
          </a:p>
        </p:txBody>
      </p:sp>
      <p:sp>
        <p:nvSpPr>
          <p:cNvPr id="11" name="正方形/長方形 10"/>
          <p:cNvSpPr/>
          <p:nvPr/>
        </p:nvSpPr>
        <p:spPr>
          <a:xfrm>
            <a:off x="471895" y="3283868"/>
            <a:ext cx="2157068" cy="369332"/>
          </a:xfrm>
          <a:prstGeom prst="rect">
            <a:avLst/>
          </a:prstGeom>
        </p:spPr>
        <p:txBody>
          <a:bodyPr wrap="square">
            <a:spAutoFit/>
          </a:bodyPr>
          <a:lstStyle/>
          <a:p>
            <a:pPr lvl="0"/>
            <a:r>
              <a:rPr lang="en-US" altLang="ja-JP" dirty="0" smtClean="0">
                <a:latin typeface="IPA Pゴシック" pitchFamily="50" charset="-128"/>
                <a:ea typeface="IPA Pゴシック" pitchFamily="50" charset="-128"/>
              </a:rPr>
              <a:t>arg_test.sh </a:t>
            </a:r>
            <a:r>
              <a:rPr lang="en-US" altLang="ja-JP" dirty="0" smtClean="0">
                <a:solidFill>
                  <a:prstClr val="black"/>
                </a:solidFill>
                <a:latin typeface="IPA Pゴシック" pitchFamily="50" charset="-128"/>
                <a:ea typeface="IPA Pゴシック" pitchFamily="50" charset="-128"/>
              </a:rPr>
              <a:t>.sh</a:t>
            </a:r>
            <a:endParaRPr lang="ja-JP" altLang="en-US" dirty="0">
              <a:solidFill>
                <a:prstClr val="black"/>
              </a:solidFill>
              <a:latin typeface="IPA Pゴシック" pitchFamily="50" charset="-128"/>
              <a:ea typeface="IPA Pゴシック" pitchFamily="50" charset="-128"/>
            </a:endParaRPr>
          </a:p>
        </p:txBody>
      </p:sp>
      <p:sp>
        <p:nvSpPr>
          <p:cNvPr id="12" name="正方形/長方形 11"/>
          <p:cNvSpPr/>
          <p:nvPr/>
        </p:nvSpPr>
        <p:spPr>
          <a:xfrm>
            <a:off x="5132805" y="3275692"/>
            <a:ext cx="2157068" cy="369332"/>
          </a:xfrm>
          <a:prstGeom prst="rect">
            <a:avLst/>
          </a:prstGeom>
        </p:spPr>
        <p:txBody>
          <a:bodyPr wrap="square">
            <a:spAutoFit/>
          </a:bodyPr>
          <a:lstStyle/>
          <a:p>
            <a:pPr lvl="0"/>
            <a:r>
              <a:rPr lang="ja-JP" altLang="en-US" dirty="0" smtClean="0">
                <a:latin typeface="IPA Pゴシック" pitchFamily="50" charset="-128"/>
                <a:ea typeface="IPA Pゴシック" pitchFamily="50" charset="-128"/>
              </a:rPr>
              <a:t>実行結果</a:t>
            </a:r>
            <a:endParaRPr lang="en-US" altLang="ja-JP" dirty="0" smtClean="0">
              <a:latin typeface="IPA Pゴシック" pitchFamily="50" charset="-128"/>
              <a:ea typeface="IPA Pゴシック" pitchFamily="50" charset="-128"/>
            </a:endParaRPr>
          </a:p>
        </p:txBody>
      </p:sp>
      <p:sp>
        <p:nvSpPr>
          <p:cNvPr id="3" name="正方形/長方形 2"/>
          <p:cNvSpPr/>
          <p:nvPr/>
        </p:nvSpPr>
        <p:spPr>
          <a:xfrm>
            <a:off x="5940153" y="2621271"/>
            <a:ext cx="2736304" cy="646331"/>
          </a:xfrm>
          <a:prstGeom prst="rect">
            <a:avLst/>
          </a:prstGeom>
        </p:spPr>
        <p:txBody>
          <a:bodyPr wrap="square">
            <a:spAutoFit/>
          </a:bodyPr>
          <a:lstStyle/>
          <a:p>
            <a:r>
              <a:rPr lang="ja-JP" altLang="en-US" dirty="0">
                <a:latin typeface="IPA Pゴシック" pitchFamily="50" charset="-128"/>
                <a:ea typeface="IPA Pゴシック" pitchFamily="50" charset="-128"/>
              </a:rPr>
              <a:t>←</a:t>
            </a:r>
            <a:r>
              <a:rPr lang="ja-JP" altLang="en-US" dirty="0" smtClean="0">
                <a:latin typeface="IPA Pゴシック" pitchFamily="50" charset="-128"/>
                <a:ea typeface="IPA Pゴシック" pitchFamily="50" charset="-128"/>
              </a:rPr>
              <a:t>これら</a:t>
            </a:r>
            <a:r>
              <a:rPr lang="ja-JP" altLang="en-US" dirty="0">
                <a:latin typeface="IPA Pゴシック" pitchFamily="50" charset="-128"/>
                <a:ea typeface="IPA Pゴシック" pitchFamily="50" charset="-128"/>
              </a:rPr>
              <a:t>の特殊な変数は、参照専用で</a:t>
            </a:r>
            <a:r>
              <a:rPr lang="ja-JP" altLang="en-US" dirty="0" smtClean="0">
                <a:latin typeface="IPA Pゴシック" pitchFamily="50" charset="-128"/>
                <a:ea typeface="IPA Pゴシック" pitchFamily="50" charset="-128"/>
              </a:rPr>
              <a:t>値の代入不可</a:t>
            </a:r>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748394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990997" y="1772816"/>
            <a:ext cx="1901483" cy="15750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467544" y="476672"/>
            <a:ext cx="7908909" cy="707886"/>
          </a:xfrm>
          <a:prstGeom prst="rect">
            <a:avLst/>
          </a:prstGeom>
          <a:noFill/>
        </p:spPr>
        <p:txBody>
          <a:bodyPr wrap="square" rtlCol="0">
            <a:spAutoFit/>
          </a:bodyPr>
          <a:lstStyle/>
          <a:p>
            <a:r>
              <a:rPr lang="en-US" altLang="ja-JP" sz="4000" dirty="0" smtClean="0">
                <a:solidFill>
                  <a:srgbClr val="000000"/>
                </a:solidFill>
                <a:latin typeface="IPA Pゴシック" pitchFamily="50" charset="-128"/>
                <a:ea typeface="IPA Pゴシック" pitchFamily="50" charset="-128"/>
              </a:rPr>
              <a:t>Shell Script</a:t>
            </a:r>
            <a:r>
              <a:rPr lang="ja-JP" altLang="en-US" sz="4000" dirty="0" smtClean="0">
                <a:solidFill>
                  <a:srgbClr val="000000"/>
                </a:solidFill>
                <a:latin typeface="IPA Pゴシック" pitchFamily="50" charset="-128"/>
                <a:ea typeface="IPA Pゴシック" pitchFamily="50" charset="-128"/>
              </a:rPr>
              <a:t>の実行例</a:t>
            </a:r>
            <a:r>
              <a:rPr lang="en-US" altLang="ja-JP" sz="4000" dirty="0">
                <a:solidFill>
                  <a:srgbClr val="000000"/>
                </a:solidFill>
                <a:latin typeface="IPA Pゴシック" pitchFamily="50" charset="-128"/>
                <a:ea typeface="IPA Pゴシック" pitchFamily="50" charset="-128"/>
              </a:rPr>
              <a:t>3</a:t>
            </a:r>
            <a:r>
              <a:rPr lang="ja-JP" altLang="en-US" sz="4000" dirty="0" smtClean="0">
                <a:solidFill>
                  <a:srgbClr val="000000"/>
                </a:solidFill>
                <a:latin typeface="IPA Pゴシック" pitchFamily="50" charset="-128"/>
                <a:ea typeface="IPA Pゴシック" pitchFamily="50" charset="-128"/>
              </a:rPr>
              <a:t> </a:t>
            </a:r>
            <a:r>
              <a:rPr lang="en-US" altLang="ja-JP" sz="4000" dirty="0" smtClean="0">
                <a:solidFill>
                  <a:srgbClr val="000000"/>
                </a:solidFill>
                <a:latin typeface="IPA Pゴシック" pitchFamily="50" charset="-128"/>
                <a:ea typeface="IPA Pゴシック" pitchFamily="50" charset="-128"/>
              </a:rPr>
              <a:t>–</a:t>
            </a:r>
            <a:r>
              <a:rPr lang="ja-JP" altLang="en-US" sz="4000" dirty="0">
                <a:solidFill>
                  <a:srgbClr val="000000"/>
                </a:solidFill>
                <a:latin typeface="IPA Pゴシック" pitchFamily="50" charset="-128"/>
                <a:ea typeface="IPA Pゴシック" pitchFamily="50" charset="-128"/>
              </a:rPr>
              <a:t>四則演算</a:t>
            </a:r>
            <a:r>
              <a:rPr lang="en-US" altLang="ja-JP" sz="4000" dirty="0" smtClean="0">
                <a:solidFill>
                  <a:srgbClr val="000000"/>
                </a:solidFill>
                <a:latin typeface="IPA Pゴシック" pitchFamily="50" charset="-128"/>
                <a:ea typeface="IPA Pゴシック" pitchFamily="50" charset="-128"/>
              </a:rPr>
              <a:t>-</a:t>
            </a:r>
            <a:endParaRPr lang="ja-JP" altLang="en-US" sz="4000" dirty="0">
              <a:solidFill>
                <a:srgbClr val="000000"/>
              </a:solidFill>
              <a:latin typeface="IPAゴシック" pitchFamily="49" charset="-128"/>
              <a:ea typeface="IPAゴシック" pitchFamily="49" charset="-128"/>
            </a:endParaRPr>
          </a:p>
        </p:txBody>
      </p:sp>
      <p:sp>
        <p:nvSpPr>
          <p:cNvPr id="6" name="スライド番号プレースホルダー 5"/>
          <p:cNvSpPr>
            <a:spLocks noGrp="1"/>
          </p:cNvSpPr>
          <p:nvPr>
            <p:ph type="sldNum" sz="quarter" idx="4"/>
          </p:nvPr>
        </p:nvSpPr>
        <p:spPr/>
        <p:txBody>
          <a:bodyPr/>
          <a:lstStyle/>
          <a:p>
            <a:pPr algn="r"/>
            <a:fld id="{D2D8002D-B5B0-4BAC-B1F6-782DDCCE6D9C}" type="slidenum">
              <a:rPr lang="ja-JP" altLang="en-US" smtClean="0">
                <a:solidFill>
                  <a:srgbClr val="FFFFFF"/>
                </a:solidFill>
                <a:latin typeface="IPA Pゴシック" pitchFamily="50" charset="-128"/>
                <a:ea typeface="IPA Pゴシック" pitchFamily="50" charset="-128"/>
              </a:rPr>
              <a:pPr algn="r"/>
              <a:t>12</a:t>
            </a:fld>
            <a:endParaRPr lang="ja-JP" altLang="en-US" dirty="0">
              <a:solidFill>
                <a:srgbClr val="FFFFFF"/>
              </a:solidFill>
              <a:latin typeface="IPA Pゴシック" pitchFamily="50" charset="-128"/>
              <a:ea typeface="IPA Pゴシック" pitchFamily="50" charset="-128"/>
            </a:endParaRPr>
          </a:p>
        </p:txBody>
      </p:sp>
      <p:sp>
        <p:nvSpPr>
          <p:cNvPr id="13" name="正方形/長方形 12"/>
          <p:cNvSpPr/>
          <p:nvPr/>
        </p:nvSpPr>
        <p:spPr>
          <a:xfrm>
            <a:off x="467544" y="1340768"/>
            <a:ext cx="8199238" cy="40011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en-US" sz="2000" dirty="0">
                <a:solidFill>
                  <a:srgbClr val="000000"/>
                </a:solidFill>
                <a:latin typeface="IPA Pゴシック" pitchFamily="50" charset="-128"/>
                <a:ea typeface="IPA Pゴシック" pitchFamily="50" charset="-128"/>
              </a:rPr>
              <a:t>シェルスクリプトで数値の演算を行いたい場合は、「</a:t>
            </a:r>
            <a:r>
              <a:rPr lang="en-US" altLang="ja-JP" sz="2000" dirty="0" err="1">
                <a:solidFill>
                  <a:srgbClr val="000000"/>
                </a:solidFill>
                <a:latin typeface="IPA Pゴシック" pitchFamily="50" charset="-128"/>
                <a:ea typeface="IPA Pゴシック" pitchFamily="50" charset="-128"/>
              </a:rPr>
              <a:t>expr</a:t>
            </a:r>
            <a:r>
              <a:rPr lang="ja-JP" altLang="en-US" sz="2000" dirty="0">
                <a:solidFill>
                  <a:srgbClr val="000000"/>
                </a:solidFill>
                <a:latin typeface="IPA Pゴシック" pitchFamily="50" charset="-128"/>
                <a:ea typeface="IPA Pゴシック" pitchFamily="50" charset="-128"/>
              </a:rPr>
              <a:t>」コマンドを</a:t>
            </a:r>
            <a:r>
              <a:rPr lang="ja-JP" altLang="en-US" sz="2000" dirty="0" smtClean="0">
                <a:solidFill>
                  <a:srgbClr val="000000"/>
                </a:solidFill>
                <a:latin typeface="IPA Pゴシック" pitchFamily="50" charset="-128"/>
                <a:ea typeface="IPA Pゴシック" pitchFamily="50" charset="-128"/>
              </a:rPr>
              <a:t>使用</a:t>
            </a:r>
            <a:endParaRPr lang="en-US" altLang="ja-JP" sz="2000" dirty="0" smtClean="0">
              <a:solidFill>
                <a:srgbClr val="000000"/>
              </a:solidFill>
              <a:latin typeface="IPA Pゴシック" pitchFamily="50" charset="-128"/>
              <a:ea typeface="IPA Pゴシック" pitchFamily="50" charset="-128"/>
            </a:endParaRPr>
          </a:p>
        </p:txBody>
      </p:sp>
      <p:sp>
        <p:nvSpPr>
          <p:cNvPr id="3" name="正方形/長方形 2"/>
          <p:cNvSpPr/>
          <p:nvPr/>
        </p:nvSpPr>
        <p:spPr>
          <a:xfrm>
            <a:off x="467544" y="1772816"/>
            <a:ext cx="6304231"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u="sng" dirty="0">
                <a:solidFill>
                  <a:srgbClr val="000000"/>
                </a:solidFill>
                <a:latin typeface="IPA Pゴシック" pitchFamily="50" charset="-128"/>
                <a:ea typeface="IPA Pゴシック" pitchFamily="50" charset="-128"/>
              </a:rPr>
              <a:t>例</a:t>
            </a:r>
            <a:r>
              <a:rPr lang="en-US" altLang="ja-JP" u="sng" dirty="0">
                <a:solidFill>
                  <a:srgbClr val="000000"/>
                </a:solidFill>
                <a:latin typeface="IPA Pゴシック" pitchFamily="50" charset="-128"/>
                <a:ea typeface="IPA Pゴシック" pitchFamily="50" charset="-128"/>
              </a:rPr>
              <a:t>.</a:t>
            </a:r>
            <a:r>
              <a:rPr lang="ja-JP" altLang="en-US" u="sng" dirty="0">
                <a:solidFill>
                  <a:srgbClr val="000000"/>
                </a:solidFill>
                <a:latin typeface="IPA Pゴシック" pitchFamily="50" charset="-128"/>
                <a:ea typeface="IPA Pゴシック" pitchFamily="50" charset="-128"/>
              </a:rPr>
              <a:t>変数に</a:t>
            </a:r>
            <a:r>
              <a:rPr lang="en-US" altLang="ja-JP" u="sng" dirty="0">
                <a:solidFill>
                  <a:srgbClr val="000000"/>
                </a:solidFill>
                <a:latin typeface="IPA Pゴシック" pitchFamily="50" charset="-128"/>
                <a:ea typeface="IPA Pゴシック" pitchFamily="50" charset="-128"/>
              </a:rPr>
              <a:t>5</a:t>
            </a:r>
            <a:r>
              <a:rPr lang="ja-JP" altLang="en-US" u="sng" dirty="0">
                <a:solidFill>
                  <a:srgbClr val="000000"/>
                </a:solidFill>
                <a:latin typeface="IPA Pゴシック" pitchFamily="50" charset="-128"/>
                <a:ea typeface="IPA Pゴシック" pitchFamily="50" charset="-128"/>
              </a:rPr>
              <a:t>と</a:t>
            </a:r>
            <a:r>
              <a:rPr lang="en-US" altLang="ja-JP" u="sng" dirty="0">
                <a:solidFill>
                  <a:srgbClr val="000000"/>
                </a:solidFill>
                <a:latin typeface="IPA Pゴシック" pitchFamily="50" charset="-128"/>
                <a:ea typeface="IPA Pゴシック" pitchFamily="50" charset="-128"/>
              </a:rPr>
              <a:t>3</a:t>
            </a:r>
            <a:r>
              <a:rPr lang="ja-JP" altLang="en-US" u="sng" dirty="0">
                <a:solidFill>
                  <a:srgbClr val="000000"/>
                </a:solidFill>
                <a:latin typeface="IPA Pゴシック" pitchFamily="50" charset="-128"/>
                <a:ea typeface="IPA Pゴシック" pitchFamily="50" charset="-128"/>
              </a:rPr>
              <a:t>を足した数値を格納したい場合</a:t>
            </a:r>
            <a:endParaRPr lang="en-US" altLang="ja-JP" u="sng" dirty="0">
              <a:solidFill>
                <a:srgbClr val="000000"/>
              </a:solidFill>
              <a:latin typeface="IPA Pゴシック" pitchFamily="50" charset="-128"/>
              <a:ea typeface="IPA Pゴシック" pitchFamily="50" charset="-128"/>
            </a:endParaRPr>
          </a:p>
          <a:p>
            <a:r>
              <a:rPr lang="ja-JP" altLang="en-US" dirty="0">
                <a:solidFill>
                  <a:srgbClr val="000000"/>
                </a:solidFill>
                <a:latin typeface="IPA Pゴシック" pitchFamily="50" charset="-128"/>
                <a:ea typeface="IPA Pゴシック" pitchFamily="50" charset="-128"/>
              </a:rPr>
              <a:t>　</a:t>
            </a:r>
            <a:r>
              <a:rPr lang="en-US" altLang="ja-JP" dirty="0">
                <a:solidFill>
                  <a:srgbClr val="000000"/>
                </a:solidFill>
                <a:latin typeface="IPA Pゴシック" pitchFamily="50" charset="-128"/>
                <a:ea typeface="IPA Pゴシック" pitchFamily="50" charset="-128"/>
              </a:rPr>
              <a:t>NG: </a:t>
            </a:r>
            <a:r>
              <a:rPr lang="ja-JP" altLang="en-US" dirty="0">
                <a:solidFill>
                  <a:srgbClr val="000000"/>
                </a:solidFill>
                <a:latin typeface="IPA Pゴシック" pitchFamily="50" charset="-128"/>
                <a:ea typeface="IPA Pゴシック" pitchFamily="50" charset="-128"/>
              </a:rPr>
              <a:t>変数</a:t>
            </a:r>
            <a:r>
              <a:rPr lang="en-US" altLang="ja-JP" dirty="0">
                <a:solidFill>
                  <a:srgbClr val="000000"/>
                </a:solidFill>
                <a:latin typeface="IPA Pゴシック" pitchFamily="50" charset="-128"/>
                <a:ea typeface="IPA Pゴシック" pitchFamily="50" charset="-128"/>
              </a:rPr>
              <a:t>=</a:t>
            </a:r>
            <a:r>
              <a:rPr lang="en-US" altLang="ja-JP" dirty="0" smtClean="0">
                <a:solidFill>
                  <a:srgbClr val="000000"/>
                </a:solidFill>
                <a:latin typeface="IPA Pゴシック" pitchFamily="50" charset="-128"/>
                <a:ea typeface="IPA Pゴシック" pitchFamily="50" charset="-128"/>
              </a:rPr>
              <a:t>5+3</a:t>
            </a:r>
            <a:r>
              <a:rPr lang="ja-JP" altLang="en-US" dirty="0" smtClean="0">
                <a:solidFill>
                  <a:srgbClr val="000000"/>
                </a:solidFill>
                <a:latin typeface="IPA Pゴシック" pitchFamily="50" charset="-128"/>
                <a:ea typeface="IPA Pゴシック" pitchFamily="50" charset="-128"/>
              </a:rPr>
              <a:t>　</a:t>
            </a:r>
            <a:r>
              <a:rPr lang="en-US" altLang="ja-JP" dirty="0" smtClean="0">
                <a:solidFill>
                  <a:srgbClr val="000000"/>
                </a:solidFill>
                <a:latin typeface="IPA Pゴシック" pitchFamily="50" charset="-128"/>
                <a:ea typeface="IPA Pゴシック" pitchFamily="50" charset="-128"/>
              </a:rPr>
              <a:t>(</a:t>
            </a:r>
            <a:r>
              <a:rPr lang="ja-JP" altLang="en-US" dirty="0">
                <a:solidFill>
                  <a:srgbClr val="000000"/>
                </a:solidFill>
                <a:latin typeface="IPA Pゴシック" pitchFamily="50" charset="-128"/>
                <a:ea typeface="IPA Pゴシック" pitchFamily="50" charset="-128"/>
              </a:rPr>
              <a:t>変数に「</a:t>
            </a:r>
            <a:r>
              <a:rPr lang="en-US" altLang="ja-JP" dirty="0">
                <a:solidFill>
                  <a:srgbClr val="000000"/>
                </a:solidFill>
                <a:latin typeface="IPA Pゴシック" pitchFamily="50" charset="-128"/>
                <a:ea typeface="IPA Pゴシック" pitchFamily="50" charset="-128"/>
              </a:rPr>
              <a:t>5+3</a:t>
            </a:r>
            <a:r>
              <a:rPr lang="ja-JP" altLang="en-US" dirty="0">
                <a:solidFill>
                  <a:srgbClr val="000000"/>
                </a:solidFill>
                <a:latin typeface="IPA Pゴシック" pitchFamily="50" charset="-128"/>
                <a:ea typeface="IPA Pゴシック" pitchFamily="50" charset="-128"/>
              </a:rPr>
              <a:t>」という文字列が格納される</a:t>
            </a:r>
            <a:r>
              <a:rPr lang="en-US" altLang="ja-JP" dirty="0">
                <a:solidFill>
                  <a:srgbClr val="000000"/>
                </a:solidFill>
                <a:latin typeface="IPA Pゴシック" pitchFamily="50" charset="-128"/>
                <a:ea typeface="IPA Pゴシック" pitchFamily="50" charset="-128"/>
              </a:rPr>
              <a:t>)</a:t>
            </a:r>
          </a:p>
          <a:p>
            <a:r>
              <a:rPr lang="ja-JP" altLang="en-US" dirty="0">
                <a:solidFill>
                  <a:srgbClr val="000000"/>
                </a:solidFill>
                <a:latin typeface="IPA Pゴシック" pitchFamily="50" charset="-128"/>
                <a:ea typeface="IPA Pゴシック" pitchFamily="50" charset="-128"/>
              </a:rPr>
              <a:t>　</a:t>
            </a:r>
            <a:r>
              <a:rPr lang="en-US" altLang="ja-JP" dirty="0">
                <a:solidFill>
                  <a:srgbClr val="000000"/>
                </a:solidFill>
                <a:latin typeface="IPA Pゴシック" pitchFamily="50" charset="-128"/>
                <a:ea typeface="IPA Pゴシック" pitchFamily="50" charset="-128"/>
              </a:rPr>
              <a:t>OK: </a:t>
            </a:r>
            <a:r>
              <a:rPr lang="ja-JP" altLang="en-US" dirty="0">
                <a:solidFill>
                  <a:srgbClr val="000000"/>
                </a:solidFill>
                <a:latin typeface="IPA Pゴシック" pitchFamily="50" charset="-128"/>
                <a:ea typeface="IPA Pゴシック" pitchFamily="50" charset="-128"/>
              </a:rPr>
              <a:t>変数</a:t>
            </a:r>
            <a:r>
              <a:rPr lang="en-US" altLang="ja-JP" dirty="0">
                <a:solidFill>
                  <a:srgbClr val="000000"/>
                </a:solidFill>
                <a:latin typeface="IPA Pゴシック" pitchFamily="50" charset="-128"/>
                <a:ea typeface="IPA Pゴシック" pitchFamily="50" charset="-128"/>
              </a:rPr>
              <a:t>=`</a:t>
            </a:r>
            <a:r>
              <a:rPr lang="en-US" altLang="ja-JP" dirty="0" err="1">
                <a:solidFill>
                  <a:srgbClr val="000000"/>
                </a:solidFill>
                <a:latin typeface="IPA Pゴシック" pitchFamily="50" charset="-128"/>
                <a:ea typeface="IPA Pゴシック" pitchFamily="50" charset="-128"/>
              </a:rPr>
              <a:t>expr</a:t>
            </a:r>
            <a:r>
              <a:rPr lang="en-US" altLang="ja-JP" dirty="0">
                <a:solidFill>
                  <a:srgbClr val="000000"/>
                </a:solidFill>
                <a:latin typeface="IPA Pゴシック" pitchFamily="50" charset="-128"/>
                <a:ea typeface="IPA Pゴシック" pitchFamily="50" charset="-128"/>
              </a:rPr>
              <a:t> 5 + 3`</a:t>
            </a:r>
            <a:endParaRPr lang="ja-JP" altLang="en-US" dirty="0">
              <a:solidFill>
                <a:srgbClr val="000000"/>
              </a:solidFill>
              <a:latin typeface="IPA Pゴシック" pitchFamily="50" charset="-128"/>
              <a:ea typeface="IPA Pゴシック" pitchFamily="50" charset="-12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314" y="1824556"/>
            <a:ext cx="14668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6990997" y="2824681"/>
            <a:ext cx="1901483" cy="523220"/>
          </a:xfrm>
          <a:prstGeom prst="rect">
            <a:avLst/>
          </a:prstGeom>
        </p:spPr>
        <p:txBody>
          <a:bodyPr wrap="none">
            <a:spAutoFit/>
          </a:bodyPr>
          <a:lstStyle/>
          <a:p>
            <a:pPr algn="ctr"/>
            <a:r>
              <a:rPr lang="ja-JP" altLang="en-US" sz="1400" dirty="0">
                <a:solidFill>
                  <a:srgbClr val="000000"/>
                </a:solidFill>
                <a:latin typeface="IPA Pゴシック" pitchFamily="50" charset="-128"/>
                <a:ea typeface="IPA Pゴシック" pitchFamily="50" charset="-128"/>
              </a:rPr>
              <a:t>「</a:t>
            </a:r>
            <a:r>
              <a:rPr lang="en-US" altLang="ja-JP" sz="1400" dirty="0" err="1">
                <a:solidFill>
                  <a:srgbClr val="000000"/>
                </a:solidFill>
                <a:latin typeface="IPA Pゴシック" pitchFamily="50" charset="-128"/>
                <a:ea typeface="IPA Pゴシック" pitchFamily="50" charset="-128"/>
              </a:rPr>
              <a:t>expr</a:t>
            </a:r>
            <a:r>
              <a:rPr lang="ja-JP" altLang="en-US" sz="1400" dirty="0">
                <a:solidFill>
                  <a:srgbClr val="000000"/>
                </a:solidFill>
                <a:latin typeface="IPA Pゴシック" pitchFamily="50" charset="-128"/>
                <a:ea typeface="IPA Pゴシック" pitchFamily="50" charset="-128"/>
              </a:rPr>
              <a:t>」コマンド</a:t>
            </a:r>
            <a:r>
              <a:rPr lang="ja-JP" altLang="en-US" sz="1400" dirty="0" smtClean="0">
                <a:solidFill>
                  <a:srgbClr val="000000"/>
                </a:solidFill>
                <a:latin typeface="IPA Pゴシック" pitchFamily="50" charset="-128"/>
                <a:ea typeface="IPA Pゴシック" pitchFamily="50" charset="-128"/>
              </a:rPr>
              <a:t>で</a:t>
            </a:r>
            <a:r>
              <a:rPr lang="en-US" altLang="ja-JP" sz="1400" dirty="0" smtClean="0">
                <a:solidFill>
                  <a:srgbClr val="000000"/>
                </a:solidFill>
                <a:latin typeface="IPA Pゴシック" pitchFamily="50" charset="-128"/>
                <a:ea typeface="IPA Pゴシック" pitchFamily="50" charset="-128"/>
              </a:rPr>
              <a:t/>
            </a:r>
            <a:br>
              <a:rPr lang="en-US" altLang="ja-JP" sz="1400" dirty="0" smtClean="0">
                <a:solidFill>
                  <a:srgbClr val="000000"/>
                </a:solidFill>
                <a:latin typeface="IPA Pゴシック" pitchFamily="50" charset="-128"/>
                <a:ea typeface="IPA Pゴシック" pitchFamily="50" charset="-128"/>
              </a:rPr>
            </a:br>
            <a:r>
              <a:rPr lang="ja-JP" altLang="en-US" sz="1400" dirty="0" smtClean="0">
                <a:solidFill>
                  <a:srgbClr val="000000"/>
                </a:solidFill>
                <a:latin typeface="IPA Pゴシック" pitchFamily="50" charset="-128"/>
                <a:ea typeface="IPA Pゴシック" pitchFamily="50" charset="-128"/>
              </a:rPr>
              <a:t>使用できる算術</a:t>
            </a:r>
            <a:r>
              <a:rPr lang="ja-JP" altLang="en-US" sz="1400" dirty="0">
                <a:solidFill>
                  <a:srgbClr val="000000"/>
                </a:solidFill>
                <a:latin typeface="IPA Pゴシック" pitchFamily="50" charset="-128"/>
                <a:ea typeface="IPA Pゴシック" pitchFamily="50" charset="-128"/>
              </a:rPr>
              <a:t>演算子</a:t>
            </a:r>
          </a:p>
        </p:txBody>
      </p:sp>
      <p:sp>
        <p:nvSpPr>
          <p:cNvPr id="14" name="正方形/長方形 13"/>
          <p:cNvSpPr/>
          <p:nvPr/>
        </p:nvSpPr>
        <p:spPr>
          <a:xfrm>
            <a:off x="5231520" y="4493438"/>
            <a:ext cx="2736304" cy="181588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1600" dirty="0">
                <a:solidFill>
                  <a:srgbClr val="FFFFFF"/>
                </a:solidFill>
                <a:latin typeface="IPAゴシック" pitchFamily="49" charset="-128"/>
                <a:ea typeface="IPAゴシック" pitchFamily="49" charset="-128"/>
              </a:rPr>
              <a:t>$ ./</a:t>
            </a:r>
            <a:r>
              <a:rPr lang="en-US" altLang="ja-JP" sz="1600" dirty="0" smtClean="0">
                <a:solidFill>
                  <a:srgbClr val="FFFFFF"/>
                </a:solidFill>
                <a:latin typeface="IPAゴシック" pitchFamily="49" charset="-128"/>
                <a:ea typeface="IPAゴシック" pitchFamily="49" charset="-128"/>
              </a:rPr>
              <a:t>expr_test.sh</a:t>
            </a:r>
          </a:p>
          <a:p>
            <a:r>
              <a:rPr lang="en-US" altLang="ja-JP" sz="1600" dirty="0" smtClean="0">
                <a:solidFill>
                  <a:srgbClr val="FFFFFF"/>
                </a:solidFill>
                <a:latin typeface="IPAゴシック" pitchFamily="49" charset="-128"/>
                <a:ea typeface="IPAゴシック" pitchFamily="49" charset="-128"/>
              </a:rPr>
              <a:t>a=8</a:t>
            </a:r>
            <a:endParaRPr lang="en-US" altLang="ja-JP" sz="1600" dirty="0">
              <a:solidFill>
                <a:srgbClr val="FFFFFF"/>
              </a:solidFill>
              <a:latin typeface="IPAゴシック" pitchFamily="49" charset="-128"/>
              <a:ea typeface="IPAゴシック" pitchFamily="49" charset="-128"/>
            </a:endParaRPr>
          </a:p>
          <a:p>
            <a:r>
              <a:rPr lang="en-US" altLang="ja-JP" sz="1600" dirty="0">
                <a:solidFill>
                  <a:srgbClr val="FFFFFF"/>
                </a:solidFill>
                <a:latin typeface="IPAゴシック" pitchFamily="49" charset="-128"/>
                <a:ea typeface="IPAゴシック" pitchFamily="49" charset="-128"/>
              </a:rPr>
              <a:t>b=2</a:t>
            </a:r>
          </a:p>
          <a:p>
            <a:r>
              <a:rPr lang="en-US" altLang="ja-JP" sz="1600" dirty="0" err="1">
                <a:solidFill>
                  <a:srgbClr val="FFFFFF"/>
                </a:solidFill>
                <a:latin typeface="IPAゴシック" pitchFamily="49" charset="-128"/>
                <a:ea typeface="IPAゴシック" pitchFamily="49" charset="-128"/>
              </a:rPr>
              <a:t>ab</a:t>
            </a:r>
            <a:r>
              <a:rPr lang="en-US" altLang="ja-JP" sz="1600" dirty="0">
                <a:solidFill>
                  <a:srgbClr val="FFFFFF"/>
                </a:solidFill>
                <a:latin typeface="IPAゴシック" pitchFamily="49" charset="-128"/>
                <a:ea typeface="IPAゴシック" pitchFamily="49" charset="-128"/>
              </a:rPr>
              <a:t>=10</a:t>
            </a:r>
          </a:p>
          <a:p>
            <a:r>
              <a:rPr lang="en-US" altLang="ja-JP" sz="1600" dirty="0">
                <a:solidFill>
                  <a:srgbClr val="FFFFFF"/>
                </a:solidFill>
                <a:latin typeface="IPAゴシック" pitchFamily="49" charset="-128"/>
                <a:ea typeface="IPAゴシック" pitchFamily="49" charset="-128"/>
              </a:rPr>
              <a:t>c=15</a:t>
            </a:r>
          </a:p>
          <a:p>
            <a:r>
              <a:rPr lang="en-US" altLang="ja-JP" sz="1600" dirty="0">
                <a:solidFill>
                  <a:srgbClr val="FFFFFF"/>
                </a:solidFill>
                <a:latin typeface="IPAゴシック" pitchFamily="49" charset="-128"/>
                <a:ea typeface="IPAゴシック" pitchFamily="49" charset="-128"/>
              </a:rPr>
              <a:t>d=1</a:t>
            </a:r>
          </a:p>
          <a:p>
            <a:r>
              <a:rPr lang="en-US" altLang="ja-JP" sz="1600" dirty="0">
                <a:solidFill>
                  <a:srgbClr val="FFFFFF"/>
                </a:solidFill>
                <a:latin typeface="IPAゴシック" pitchFamily="49" charset="-128"/>
                <a:ea typeface="IPAゴシック" pitchFamily="49" charset="-128"/>
              </a:rPr>
              <a:t>e=2</a:t>
            </a:r>
          </a:p>
        </p:txBody>
      </p:sp>
      <p:sp>
        <p:nvSpPr>
          <p:cNvPr id="15" name="正方形/長方形 14"/>
          <p:cNvSpPr/>
          <p:nvPr/>
        </p:nvSpPr>
        <p:spPr>
          <a:xfrm>
            <a:off x="464171" y="3203017"/>
            <a:ext cx="3727439" cy="3108543"/>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1400" dirty="0">
                <a:solidFill>
                  <a:srgbClr val="FFFFFF"/>
                </a:solidFill>
                <a:latin typeface="IPAゴシック" pitchFamily="49" charset="-128"/>
                <a:ea typeface="IPAゴシック" pitchFamily="49" charset="-128"/>
              </a:rPr>
              <a:t>#!/bin/bash</a:t>
            </a:r>
          </a:p>
          <a:p>
            <a:r>
              <a:rPr lang="en-US" altLang="ja-JP" sz="1400" dirty="0">
                <a:solidFill>
                  <a:srgbClr val="FFFFFF"/>
                </a:solidFill>
                <a:latin typeface="IPAゴシック" pitchFamily="49" charset="-128"/>
                <a:ea typeface="IPAゴシック" pitchFamily="49" charset="-128"/>
              </a:rPr>
              <a:t>a=`</a:t>
            </a:r>
            <a:r>
              <a:rPr lang="en-US" altLang="ja-JP" sz="1400" dirty="0" err="1">
                <a:solidFill>
                  <a:srgbClr val="FFFFFF"/>
                </a:solidFill>
                <a:latin typeface="IPAゴシック" pitchFamily="49" charset="-128"/>
                <a:ea typeface="IPAゴシック" pitchFamily="49" charset="-128"/>
              </a:rPr>
              <a:t>expr</a:t>
            </a:r>
            <a:r>
              <a:rPr lang="en-US" altLang="ja-JP" sz="1400" dirty="0">
                <a:solidFill>
                  <a:srgbClr val="FFFFFF"/>
                </a:solidFill>
                <a:latin typeface="IPAゴシック" pitchFamily="49" charset="-128"/>
                <a:ea typeface="IPAゴシック" pitchFamily="49" charset="-128"/>
              </a:rPr>
              <a:t> 5 + 3`</a:t>
            </a:r>
          </a:p>
          <a:p>
            <a:r>
              <a:rPr lang="en-US" altLang="ja-JP" sz="1400" dirty="0">
                <a:solidFill>
                  <a:srgbClr val="FFFFFF"/>
                </a:solidFill>
                <a:latin typeface="IPAゴシック" pitchFamily="49" charset="-128"/>
                <a:ea typeface="IPAゴシック" pitchFamily="49" charset="-128"/>
              </a:rPr>
              <a:t>b=`</a:t>
            </a:r>
            <a:r>
              <a:rPr lang="en-US" altLang="ja-JP" sz="1400" dirty="0" err="1">
                <a:solidFill>
                  <a:srgbClr val="FFFFFF"/>
                </a:solidFill>
                <a:latin typeface="IPAゴシック" pitchFamily="49" charset="-128"/>
                <a:ea typeface="IPAゴシック" pitchFamily="49" charset="-128"/>
              </a:rPr>
              <a:t>expr</a:t>
            </a:r>
            <a:r>
              <a:rPr lang="en-US" altLang="ja-JP" sz="1400" dirty="0">
                <a:solidFill>
                  <a:srgbClr val="FFFFFF"/>
                </a:solidFill>
                <a:latin typeface="IPAゴシック" pitchFamily="49" charset="-128"/>
                <a:ea typeface="IPAゴシック" pitchFamily="49" charset="-128"/>
              </a:rPr>
              <a:t> 5 - 3`</a:t>
            </a:r>
          </a:p>
          <a:p>
            <a:r>
              <a:rPr lang="en-US" altLang="ja-JP" sz="1400" dirty="0" err="1">
                <a:solidFill>
                  <a:srgbClr val="FFFFFF"/>
                </a:solidFill>
                <a:latin typeface="IPAゴシック" pitchFamily="49" charset="-128"/>
                <a:ea typeface="IPAゴシック" pitchFamily="49" charset="-128"/>
              </a:rPr>
              <a:t>ab</a:t>
            </a:r>
            <a:r>
              <a:rPr lang="en-US" altLang="ja-JP" sz="1400" dirty="0">
                <a:solidFill>
                  <a:srgbClr val="FFFFFF"/>
                </a:solidFill>
                <a:latin typeface="IPAゴシック" pitchFamily="49" charset="-128"/>
                <a:ea typeface="IPAゴシック" pitchFamily="49" charset="-128"/>
              </a:rPr>
              <a:t>=`</a:t>
            </a:r>
            <a:r>
              <a:rPr lang="en-US" altLang="ja-JP" sz="1400" dirty="0" err="1">
                <a:solidFill>
                  <a:srgbClr val="FFFFFF"/>
                </a:solidFill>
                <a:latin typeface="IPAゴシック" pitchFamily="49" charset="-128"/>
                <a:ea typeface="IPAゴシック" pitchFamily="49" charset="-128"/>
              </a:rPr>
              <a:t>expr</a:t>
            </a:r>
            <a:r>
              <a:rPr lang="en-US" altLang="ja-JP" sz="1400" dirty="0">
                <a:solidFill>
                  <a:srgbClr val="FFFFFF"/>
                </a:solidFill>
                <a:latin typeface="IPAゴシック" pitchFamily="49" charset="-128"/>
                <a:ea typeface="IPAゴシック" pitchFamily="49" charset="-128"/>
              </a:rPr>
              <a:t> $a + $b`</a:t>
            </a:r>
          </a:p>
          <a:p>
            <a:r>
              <a:rPr lang="en-US" altLang="ja-JP" sz="1400" dirty="0">
                <a:solidFill>
                  <a:srgbClr val="FFFFFF"/>
                </a:solidFill>
                <a:latin typeface="IPAゴシック" pitchFamily="49" charset="-128"/>
                <a:ea typeface="IPAゴシック" pitchFamily="49" charset="-128"/>
              </a:rPr>
              <a:t>c=`</a:t>
            </a:r>
            <a:r>
              <a:rPr lang="en-US" altLang="ja-JP" sz="1400" dirty="0" err="1">
                <a:solidFill>
                  <a:srgbClr val="FFFFFF"/>
                </a:solidFill>
                <a:latin typeface="IPAゴシック" pitchFamily="49" charset="-128"/>
                <a:ea typeface="IPAゴシック" pitchFamily="49" charset="-128"/>
              </a:rPr>
              <a:t>expr</a:t>
            </a:r>
            <a:r>
              <a:rPr lang="en-US" altLang="ja-JP" sz="1400" dirty="0">
                <a:solidFill>
                  <a:srgbClr val="FFFFFF"/>
                </a:solidFill>
                <a:latin typeface="IPAゴシック" pitchFamily="49" charset="-128"/>
                <a:ea typeface="IPAゴシック" pitchFamily="49" charset="-128"/>
              </a:rPr>
              <a:t> 5 \* 3`</a:t>
            </a:r>
          </a:p>
          <a:p>
            <a:r>
              <a:rPr lang="en-US" altLang="ja-JP" sz="1400" dirty="0">
                <a:solidFill>
                  <a:srgbClr val="FFFFFF"/>
                </a:solidFill>
                <a:latin typeface="IPAゴシック" pitchFamily="49" charset="-128"/>
                <a:ea typeface="IPAゴシック" pitchFamily="49" charset="-128"/>
              </a:rPr>
              <a:t>d=`</a:t>
            </a:r>
            <a:r>
              <a:rPr lang="en-US" altLang="ja-JP" sz="1400" dirty="0" err="1">
                <a:solidFill>
                  <a:srgbClr val="FFFFFF"/>
                </a:solidFill>
                <a:latin typeface="IPAゴシック" pitchFamily="49" charset="-128"/>
                <a:ea typeface="IPAゴシック" pitchFamily="49" charset="-128"/>
              </a:rPr>
              <a:t>expr</a:t>
            </a:r>
            <a:r>
              <a:rPr lang="en-US" altLang="ja-JP" sz="1400" dirty="0">
                <a:solidFill>
                  <a:srgbClr val="FFFFFF"/>
                </a:solidFill>
                <a:latin typeface="IPAゴシック" pitchFamily="49" charset="-128"/>
                <a:ea typeface="IPAゴシック" pitchFamily="49" charset="-128"/>
              </a:rPr>
              <a:t> 5 / 3`</a:t>
            </a:r>
          </a:p>
          <a:p>
            <a:r>
              <a:rPr lang="en-US" altLang="ja-JP" sz="1400" dirty="0">
                <a:solidFill>
                  <a:srgbClr val="FFFFFF"/>
                </a:solidFill>
                <a:latin typeface="IPAゴシック" pitchFamily="49" charset="-128"/>
                <a:ea typeface="IPAゴシック" pitchFamily="49" charset="-128"/>
              </a:rPr>
              <a:t>e=`</a:t>
            </a:r>
            <a:r>
              <a:rPr lang="en-US" altLang="ja-JP" sz="1400" dirty="0" err="1">
                <a:solidFill>
                  <a:srgbClr val="FFFFFF"/>
                </a:solidFill>
                <a:latin typeface="IPAゴシック" pitchFamily="49" charset="-128"/>
                <a:ea typeface="IPAゴシック" pitchFamily="49" charset="-128"/>
              </a:rPr>
              <a:t>expr</a:t>
            </a:r>
            <a:r>
              <a:rPr lang="en-US" altLang="ja-JP" sz="1400" dirty="0">
                <a:solidFill>
                  <a:srgbClr val="FFFFFF"/>
                </a:solidFill>
                <a:latin typeface="IPAゴシック" pitchFamily="49" charset="-128"/>
                <a:ea typeface="IPAゴシック" pitchFamily="49" charset="-128"/>
              </a:rPr>
              <a:t> 5 % 3</a:t>
            </a:r>
            <a:r>
              <a:rPr lang="en-US" altLang="ja-JP" sz="1400" dirty="0" smtClean="0">
                <a:solidFill>
                  <a:srgbClr val="FFFFFF"/>
                </a:solidFill>
                <a:latin typeface="IPAゴシック" pitchFamily="49" charset="-128"/>
                <a:ea typeface="IPAゴシック" pitchFamily="49" charset="-128"/>
              </a:rPr>
              <a:t>`</a:t>
            </a:r>
          </a:p>
          <a:p>
            <a:endParaRPr lang="en-US" altLang="ja-JP" sz="1400" dirty="0">
              <a:solidFill>
                <a:srgbClr val="FFFFFF"/>
              </a:solidFill>
              <a:latin typeface="IPAゴシック" pitchFamily="49" charset="-128"/>
              <a:ea typeface="IPAゴシック" pitchFamily="49" charset="-128"/>
            </a:endParaRPr>
          </a:p>
          <a:p>
            <a:r>
              <a:rPr lang="en-US" altLang="ja-JP" sz="1400" dirty="0">
                <a:solidFill>
                  <a:srgbClr val="FFFFFF"/>
                </a:solidFill>
                <a:latin typeface="IPAゴシック" pitchFamily="49" charset="-128"/>
                <a:ea typeface="IPAゴシック" pitchFamily="49" charset="-128"/>
              </a:rPr>
              <a:t>echo "a=$a"</a:t>
            </a:r>
          </a:p>
          <a:p>
            <a:r>
              <a:rPr lang="en-US" altLang="ja-JP" sz="1400" dirty="0">
                <a:solidFill>
                  <a:srgbClr val="FFFFFF"/>
                </a:solidFill>
                <a:latin typeface="IPAゴシック" pitchFamily="49" charset="-128"/>
                <a:ea typeface="IPAゴシック" pitchFamily="49" charset="-128"/>
              </a:rPr>
              <a:t>echo "b=$b"</a:t>
            </a:r>
          </a:p>
          <a:p>
            <a:r>
              <a:rPr lang="en-US" altLang="ja-JP" sz="1400" dirty="0">
                <a:solidFill>
                  <a:srgbClr val="FFFFFF"/>
                </a:solidFill>
                <a:latin typeface="IPAゴシック" pitchFamily="49" charset="-128"/>
                <a:ea typeface="IPAゴシック" pitchFamily="49" charset="-128"/>
              </a:rPr>
              <a:t>echo "</a:t>
            </a:r>
            <a:r>
              <a:rPr lang="en-US" altLang="ja-JP" sz="1400" dirty="0" err="1">
                <a:solidFill>
                  <a:srgbClr val="FFFFFF"/>
                </a:solidFill>
                <a:latin typeface="IPAゴシック" pitchFamily="49" charset="-128"/>
                <a:ea typeface="IPAゴシック" pitchFamily="49" charset="-128"/>
              </a:rPr>
              <a:t>ab</a:t>
            </a:r>
            <a:r>
              <a:rPr lang="en-US" altLang="ja-JP" sz="1400" dirty="0">
                <a:solidFill>
                  <a:srgbClr val="FFFFFF"/>
                </a:solidFill>
                <a:latin typeface="IPAゴシック" pitchFamily="49" charset="-128"/>
                <a:ea typeface="IPAゴシック" pitchFamily="49" charset="-128"/>
              </a:rPr>
              <a:t>=$</a:t>
            </a:r>
            <a:r>
              <a:rPr lang="en-US" altLang="ja-JP" sz="1400" dirty="0" err="1">
                <a:solidFill>
                  <a:srgbClr val="FFFFFF"/>
                </a:solidFill>
                <a:latin typeface="IPAゴシック" pitchFamily="49" charset="-128"/>
                <a:ea typeface="IPAゴシック" pitchFamily="49" charset="-128"/>
              </a:rPr>
              <a:t>ab</a:t>
            </a:r>
            <a:r>
              <a:rPr lang="en-US" altLang="ja-JP" sz="1400" dirty="0">
                <a:solidFill>
                  <a:srgbClr val="FFFFFF"/>
                </a:solidFill>
                <a:latin typeface="IPAゴシック" pitchFamily="49" charset="-128"/>
                <a:ea typeface="IPAゴシック" pitchFamily="49" charset="-128"/>
              </a:rPr>
              <a:t>"</a:t>
            </a:r>
          </a:p>
          <a:p>
            <a:r>
              <a:rPr lang="en-US" altLang="ja-JP" sz="1400" dirty="0">
                <a:solidFill>
                  <a:srgbClr val="FFFFFF"/>
                </a:solidFill>
                <a:latin typeface="IPAゴシック" pitchFamily="49" charset="-128"/>
                <a:ea typeface="IPAゴシック" pitchFamily="49" charset="-128"/>
              </a:rPr>
              <a:t>echo "c=$c"</a:t>
            </a:r>
          </a:p>
          <a:p>
            <a:r>
              <a:rPr lang="en-US" altLang="ja-JP" sz="1400" dirty="0">
                <a:solidFill>
                  <a:srgbClr val="FFFFFF"/>
                </a:solidFill>
                <a:latin typeface="IPAゴシック" pitchFamily="49" charset="-128"/>
                <a:ea typeface="IPAゴシック" pitchFamily="49" charset="-128"/>
              </a:rPr>
              <a:t>echo "d=$d"</a:t>
            </a:r>
          </a:p>
          <a:p>
            <a:r>
              <a:rPr lang="en-US" altLang="ja-JP" sz="1400" dirty="0">
                <a:solidFill>
                  <a:srgbClr val="FFFFFF"/>
                </a:solidFill>
                <a:latin typeface="IPAゴシック" pitchFamily="49" charset="-128"/>
                <a:ea typeface="IPAゴシック" pitchFamily="49" charset="-128"/>
              </a:rPr>
              <a:t>echo "e=$e</a:t>
            </a:r>
            <a:r>
              <a:rPr lang="en-US" altLang="ja-JP" sz="1400" dirty="0" smtClean="0">
                <a:solidFill>
                  <a:srgbClr val="FFFFFF"/>
                </a:solidFill>
                <a:latin typeface="IPAゴシック" pitchFamily="49" charset="-128"/>
                <a:ea typeface="IPAゴシック" pitchFamily="49" charset="-128"/>
              </a:rPr>
              <a:t>"</a:t>
            </a:r>
            <a:endParaRPr lang="en-US" altLang="ja-JP" sz="1400" dirty="0">
              <a:solidFill>
                <a:srgbClr val="FFFFFF"/>
              </a:solidFill>
              <a:latin typeface="IPAゴシック" pitchFamily="49" charset="-128"/>
              <a:ea typeface="IPAゴシック" pitchFamily="49" charset="-128"/>
            </a:endParaRPr>
          </a:p>
        </p:txBody>
      </p:sp>
      <p:sp>
        <p:nvSpPr>
          <p:cNvPr id="16" name="正方形/長方形 15"/>
          <p:cNvSpPr/>
          <p:nvPr/>
        </p:nvSpPr>
        <p:spPr>
          <a:xfrm>
            <a:off x="464171" y="2852936"/>
            <a:ext cx="2157068" cy="369332"/>
          </a:xfrm>
          <a:prstGeom prst="rect">
            <a:avLst/>
          </a:prstGeom>
        </p:spPr>
        <p:txBody>
          <a:bodyPr wrap="square">
            <a:spAutoFit/>
          </a:bodyPr>
          <a:lstStyle/>
          <a:p>
            <a:r>
              <a:rPr lang="en-US" altLang="ja-JP" dirty="0" smtClean="0">
                <a:solidFill>
                  <a:srgbClr val="000000"/>
                </a:solidFill>
              </a:rPr>
              <a:t>expr_test.sh</a:t>
            </a:r>
            <a:endParaRPr lang="en-US" altLang="ja-JP" dirty="0">
              <a:solidFill>
                <a:srgbClr val="000000"/>
              </a:solidFill>
              <a:latin typeface="IPA Pゴシック" pitchFamily="50" charset="-128"/>
              <a:ea typeface="IPA Pゴシック" pitchFamily="50" charset="-128"/>
            </a:endParaRPr>
          </a:p>
        </p:txBody>
      </p:sp>
      <p:sp>
        <p:nvSpPr>
          <p:cNvPr id="17" name="正方形/長方形 16"/>
          <p:cNvSpPr/>
          <p:nvPr/>
        </p:nvSpPr>
        <p:spPr>
          <a:xfrm>
            <a:off x="5231520" y="4124106"/>
            <a:ext cx="2157068" cy="369332"/>
          </a:xfrm>
          <a:prstGeom prst="rect">
            <a:avLst/>
          </a:prstGeom>
        </p:spPr>
        <p:txBody>
          <a:bodyPr wrap="square">
            <a:spAutoFit/>
          </a:bodyPr>
          <a:lstStyle/>
          <a:p>
            <a:r>
              <a:rPr lang="ja-JP" altLang="en-US" dirty="0" smtClean="0">
                <a:solidFill>
                  <a:srgbClr val="000000"/>
                </a:solidFill>
                <a:latin typeface="IPA Pゴシック" pitchFamily="50" charset="-128"/>
                <a:ea typeface="IPA Pゴシック" pitchFamily="50" charset="-128"/>
              </a:rPr>
              <a:t>実行結果</a:t>
            </a:r>
            <a:endParaRPr lang="en-US" altLang="ja-JP" dirty="0" smtClean="0">
              <a:solidFill>
                <a:srgbClr val="000000"/>
              </a:solidFill>
              <a:latin typeface="IPA Pゴシック" pitchFamily="50" charset="-128"/>
              <a:ea typeface="IPA Pゴシック" pitchFamily="50" charset="-128"/>
            </a:endParaRPr>
          </a:p>
        </p:txBody>
      </p:sp>
    </p:spTree>
    <p:extLst>
      <p:ext uri="{BB962C8B-B14F-4D97-AF65-F5344CB8AC3E}">
        <p14:creationId xmlns:p14="http://schemas.microsoft.com/office/powerpoint/2010/main" val="1598123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76672"/>
            <a:ext cx="7908909" cy="707886"/>
          </a:xfrm>
          <a:prstGeom prst="rect">
            <a:avLst/>
          </a:prstGeom>
          <a:noFill/>
        </p:spPr>
        <p:txBody>
          <a:bodyPr wrap="square" rtlCol="0">
            <a:spAutoFit/>
          </a:bodyPr>
          <a:lstStyle/>
          <a:p>
            <a:r>
              <a:rPr lang="en-US" altLang="ja-JP" sz="4000" dirty="0" smtClean="0">
                <a:solidFill>
                  <a:srgbClr val="000000"/>
                </a:solidFill>
                <a:latin typeface="IPA Pゴシック" pitchFamily="50" charset="-128"/>
                <a:ea typeface="IPA Pゴシック" pitchFamily="50" charset="-128"/>
              </a:rPr>
              <a:t>Shell Script</a:t>
            </a:r>
            <a:r>
              <a:rPr lang="ja-JP" altLang="en-US" sz="4000" dirty="0" smtClean="0">
                <a:solidFill>
                  <a:srgbClr val="000000"/>
                </a:solidFill>
                <a:latin typeface="IPA Pゴシック" pitchFamily="50" charset="-128"/>
                <a:ea typeface="IPA Pゴシック" pitchFamily="50" charset="-128"/>
              </a:rPr>
              <a:t>の実行例</a:t>
            </a:r>
            <a:r>
              <a:rPr lang="en-US" altLang="ja-JP" sz="4000" dirty="0" smtClean="0">
                <a:solidFill>
                  <a:srgbClr val="000000"/>
                </a:solidFill>
                <a:latin typeface="IPA Pゴシック" pitchFamily="50" charset="-128"/>
                <a:ea typeface="IPA Pゴシック" pitchFamily="50" charset="-128"/>
              </a:rPr>
              <a:t>4</a:t>
            </a:r>
            <a:r>
              <a:rPr lang="ja-JP" altLang="en-US" sz="4000" dirty="0" smtClean="0">
                <a:solidFill>
                  <a:srgbClr val="000000"/>
                </a:solidFill>
                <a:latin typeface="IPA Pゴシック" pitchFamily="50" charset="-128"/>
                <a:ea typeface="IPA Pゴシック" pitchFamily="50" charset="-128"/>
              </a:rPr>
              <a:t> </a:t>
            </a:r>
            <a:r>
              <a:rPr lang="en-US" altLang="ja-JP" sz="4000" dirty="0">
                <a:solidFill>
                  <a:srgbClr val="000000"/>
                </a:solidFill>
                <a:latin typeface="IPA Pゴシック" pitchFamily="50" charset="-128"/>
                <a:ea typeface="IPA Pゴシック" pitchFamily="50" charset="-128"/>
              </a:rPr>
              <a:t>-</a:t>
            </a:r>
            <a:r>
              <a:rPr lang="ja-JP" altLang="en-US" sz="4000" dirty="0" smtClean="0">
                <a:solidFill>
                  <a:srgbClr val="000000"/>
                </a:solidFill>
                <a:latin typeface="IPA Pゴシック" pitchFamily="50" charset="-128"/>
                <a:ea typeface="IPA Pゴシック" pitchFamily="50" charset="-128"/>
              </a:rPr>
              <a:t>演算子</a:t>
            </a:r>
            <a:r>
              <a:rPr lang="en-US" altLang="ja-JP" sz="4000" dirty="0" smtClean="0">
                <a:solidFill>
                  <a:srgbClr val="000000"/>
                </a:solidFill>
                <a:latin typeface="IPA Pゴシック" pitchFamily="50" charset="-128"/>
                <a:ea typeface="IPA Pゴシック" pitchFamily="50" charset="-128"/>
              </a:rPr>
              <a:t>-</a:t>
            </a:r>
            <a:endParaRPr lang="ja-JP" altLang="en-US" sz="4000" dirty="0">
              <a:solidFill>
                <a:srgbClr val="000000"/>
              </a:solidFill>
              <a:latin typeface="IPAゴシック" pitchFamily="49" charset="-128"/>
              <a:ea typeface="IPAゴシック" pitchFamily="49" charset="-128"/>
            </a:endParaRPr>
          </a:p>
        </p:txBody>
      </p:sp>
      <p:sp>
        <p:nvSpPr>
          <p:cNvPr id="6" name="スライド番号プレースホルダー 5"/>
          <p:cNvSpPr>
            <a:spLocks noGrp="1"/>
          </p:cNvSpPr>
          <p:nvPr>
            <p:ph type="sldNum" sz="quarter" idx="4"/>
          </p:nvPr>
        </p:nvSpPr>
        <p:spPr/>
        <p:txBody>
          <a:bodyPr/>
          <a:lstStyle/>
          <a:p>
            <a:pPr algn="r"/>
            <a:fld id="{D2D8002D-B5B0-4BAC-B1F6-782DDCCE6D9C}" type="slidenum">
              <a:rPr lang="ja-JP" altLang="en-US" smtClean="0">
                <a:solidFill>
                  <a:srgbClr val="FFFFFF"/>
                </a:solidFill>
                <a:latin typeface="IPA Pゴシック" pitchFamily="50" charset="-128"/>
                <a:ea typeface="IPA Pゴシック" pitchFamily="50" charset="-128"/>
              </a:rPr>
              <a:pPr algn="r"/>
              <a:t>13</a:t>
            </a:fld>
            <a:endParaRPr lang="ja-JP" altLang="en-US" dirty="0">
              <a:solidFill>
                <a:srgbClr val="FFFFFF"/>
              </a:solidFill>
              <a:latin typeface="IPA Pゴシック" pitchFamily="50" charset="-128"/>
              <a:ea typeface="IPA Pゴシック" pitchFamily="50" charset="-12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48982"/>
            <a:ext cx="4680520" cy="155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3677173"/>
            <a:ext cx="4338341" cy="155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10" y="5357423"/>
            <a:ext cx="4692742" cy="879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467543" y="1340768"/>
            <a:ext cx="4410349" cy="461665"/>
          </a:xfrm>
          <a:prstGeom prst="rect">
            <a:avLst/>
          </a:prstGeom>
        </p:spPr>
        <p:txBody>
          <a:bodyPr wrap="square">
            <a:spAutoFit/>
          </a:bodyPr>
          <a:lstStyle/>
          <a:p>
            <a:r>
              <a:rPr lang="en-US" altLang="ja-JP" sz="2400" u="sng" dirty="0">
                <a:solidFill>
                  <a:srgbClr val="000000"/>
                </a:solidFill>
                <a:latin typeface="IPA Pゴシック" pitchFamily="50" charset="-128"/>
                <a:ea typeface="IPA Pゴシック" pitchFamily="50" charset="-128"/>
              </a:rPr>
              <a:t>if</a:t>
            </a:r>
            <a:r>
              <a:rPr lang="ja-JP" altLang="en-US" sz="2400" u="sng" dirty="0">
                <a:solidFill>
                  <a:srgbClr val="000000"/>
                </a:solidFill>
                <a:latin typeface="IPA Pゴシック" pitchFamily="50" charset="-128"/>
                <a:ea typeface="IPA Pゴシック" pitchFamily="50" charset="-128"/>
              </a:rPr>
              <a:t>文や</a:t>
            </a:r>
            <a:r>
              <a:rPr lang="en-US" altLang="ja-JP" sz="2400" u="sng" dirty="0">
                <a:solidFill>
                  <a:srgbClr val="000000"/>
                </a:solidFill>
                <a:latin typeface="IPA Pゴシック" pitchFamily="50" charset="-128"/>
                <a:ea typeface="IPA Pゴシック" pitchFamily="50" charset="-128"/>
              </a:rPr>
              <a:t>while</a:t>
            </a:r>
            <a:r>
              <a:rPr lang="ja-JP" altLang="en-US" sz="2400" u="sng" dirty="0" smtClean="0">
                <a:solidFill>
                  <a:srgbClr val="000000"/>
                </a:solidFill>
                <a:latin typeface="IPA Pゴシック" pitchFamily="50" charset="-128"/>
                <a:ea typeface="IPA Pゴシック" pitchFamily="50" charset="-128"/>
              </a:rPr>
              <a:t>文では使える演算子</a:t>
            </a:r>
            <a:endParaRPr lang="ja-JP" altLang="en-US" sz="2400" u="sng" dirty="0">
              <a:solidFill>
                <a:srgbClr val="000000"/>
              </a:solidFill>
              <a:latin typeface="IPA Pゴシック" pitchFamily="50" charset="-128"/>
              <a:ea typeface="IPA Pゴシック" pitchFamily="50" charset="-128"/>
            </a:endParaRPr>
          </a:p>
        </p:txBody>
      </p:sp>
      <p:sp>
        <p:nvSpPr>
          <p:cNvPr id="7" name="正方形/長方形 6"/>
          <p:cNvSpPr/>
          <p:nvPr/>
        </p:nvSpPr>
        <p:spPr>
          <a:xfrm>
            <a:off x="5603095" y="1948982"/>
            <a:ext cx="3096344"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ja-JP" sz="2000" u="sng" dirty="0" smtClean="0">
                <a:solidFill>
                  <a:srgbClr val="000000"/>
                </a:solidFill>
                <a:latin typeface="IPA Pゴシック" pitchFamily="50" charset="-128"/>
                <a:ea typeface="IPA Pゴシック" pitchFamily="50" charset="-128"/>
              </a:rPr>
              <a:t>※</a:t>
            </a:r>
            <a:r>
              <a:rPr lang="ja-JP" altLang="en-US" sz="2000" u="sng" dirty="0" smtClean="0">
                <a:solidFill>
                  <a:srgbClr val="000000"/>
                </a:solidFill>
                <a:latin typeface="IPA Pゴシック" pitchFamily="50" charset="-128"/>
                <a:ea typeface="IPA Pゴシック" pitchFamily="50" charset="-128"/>
              </a:rPr>
              <a:t>数値評価演算子の由来</a:t>
            </a:r>
            <a:endParaRPr lang="en-US" altLang="ja-JP" sz="2000" u="sng" dirty="0" smtClean="0">
              <a:solidFill>
                <a:srgbClr val="000000"/>
              </a:solidFill>
              <a:latin typeface="IPA Pゴシック" pitchFamily="50" charset="-128"/>
              <a:ea typeface="IPA Pゴシック" pitchFamily="50" charset="-128"/>
            </a:endParaRPr>
          </a:p>
          <a:p>
            <a:r>
              <a:rPr lang="en-US" altLang="ja-JP" sz="2000" dirty="0" err="1" smtClean="0">
                <a:solidFill>
                  <a:srgbClr val="000000"/>
                </a:solidFill>
                <a:latin typeface="IPAゴシック" pitchFamily="49" charset="-128"/>
                <a:ea typeface="IPAゴシック" pitchFamily="49" charset="-128"/>
              </a:rPr>
              <a:t>eq</a:t>
            </a:r>
            <a:r>
              <a:rPr lang="ja-JP" altLang="en-US" sz="2000" dirty="0">
                <a:solidFill>
                  <a:srgbClr val="000000"/>
                </a:solidFill>
                <a:latin typeface="IPA Pゴシック" pitchFamily="50" charset="-128"/>
                <a:ea typeface="IPA Pゴシック" pitchFamily="50" charset="-128"/>
              </a:rPr>
              <a:t> </a:t>
            </a:r>
            <a:r>
              <a:rPr lang="en-US" altLang="ja-JP" sz="2000" dirty="0" smtClean="0">
                <a:solidFill>
                  <a:srgbClr val="000000"/>
                </a:solidFill>
                <a:latin typeface="IPA Pゴシック" pitchFamily="50" charset="-128"/>
                <a:ea typeface="IPA Pゴシック" pitchFamily="50" charset="-128"/>
              </a:rPr>
              <a:t>: equal</a:t>
            </a:r>
          </a:p>
          <a:p>
            <a:r>
              <a:rPr lang="en-US" altLang="ja-JP" sz="2000" dirty="0" smtClean="0">
                <a:solidFill>
                  <a:srgbClr val="000000"/>
                </a:solidFill>
                <a:latin typeface="IPAゴシック" pitchFamily="49" charset="-128"/>
                <a:ea typeface="IPAゴシック" pitchFamily="49" charset="-128"/>
              </a:rPr>
              <a:t>ne</a:t>
            </a:r>
            <a:r>
              <a:rPr lang="ja-JP" altLang="en-US" sz="2000" dirty="0">
                <a:solidFill>
                  <a:srgbClr val="000000"/>
                </a:solidFill>
                <a:latin typeface="IPA Pゴシック" pitchFamily="50" charset="-128"/>
                <a:ea typeface="IPA Pゴシック" pitchFamily="50" charset="-128"/>
              </a:rPr>
              <a:t> </a:t>
            </a:r>
            <a:r>
              <a:rPr lang="en-US" altLang="ja-JP" sz="2000" dirty="0" smtClean="0">
                <a:solidFill>
                  <a:srgbClr val="000000"/>
                </a:solidFill>
                <a:latin typeface="IPA Pゴシック" pitchFamily="50" charset="-128"/>
                <a:ea typeface="IPA Pゴシック" pitchFamily="50" charset="-128"/>
              </a:rPr>
              <a:t>: not equal</a:t>
            </a:r>
          </a:p>
          <a:p>
            <a:r>
              <a:rPr lang="en-US" altLang="ja-JP" sz="2000" dirty="0" err="1" smtClean="0">
                <a:solidFill>
                  <a:srgbClr val="000000"/>
                </a:solidFill>
                <a:latin typeface="IPAゴシック" pitchFamily="49" charset="-128"/>
                <a:ea typeface="IPAゴシック" pitchFamily="49" charset="-128"/>
              </a:rPr>
              <a:t>gt</a:t>
            </a:r>
            <a:r>
              <a:rPr lang="ja-JP" altLang="en-US" sz="2000" dirty="0">
                <a:solidFill>
                  <a:srgbClr val="000000"/>
                </a:solidFill>
                <a:latin typeface="IPA Pゴシック" pitchFamily="50" charset="-128"/>
                <a:ea typeface="IPA Pゴシック" pitchFamily="50" charset="-128"/>
              </a:rPr>
              <a:t> </a:t>
            </a:r>
            <a:r>
              <a:rPr lang="en-US" altLang="ja-JP" sz="2000" dirty="0" smtClean="0">
                <a:solidFill>
                  <a:srgbClr val="000000"/>
                </a:solidFill>
                <a:latin typeface="IPA Pゴシック" pitchFamily="50" charset="-128"/>
                <a:ea typeface="IPA Pゴシック" pitchFamily="50" charset="-128"/>
              </a:rPr>
              <a:t>: greater than</a:t>
            </a:r>
          </a:p>
          <a:p>
            <a:r>
              <a:rPr lang="en-US" altLang="ja-JP" sz="2000" dirty="0" err="1" smtClean="0">
                <a:solidFill>
                  <a:srgbClr val="000000"/>
                </a:solidFill>
                <a:latin typeface="IPAゴシック" pitchFamily="49" charset="-128"/>
                <a:ea typeface="IPAゴシック" pitchFamily="49" charset="-128"/>
              </a:rPr>
              <a:t>lt</a:t>
            </a:r>
            <a:r>
              <a:rPr lang="ja-JP" altLang="en-US" sz="2000" dirty="0" smtClean="0">
                <a:solidFill>
                  <a:srgbClr val="000000"/>
                </a:solidFill>
                <a:latin typeface="IPA Pゴシック" pitchFamily="50" charset="-128"/>
                <a:ea typeface="IPA Pゴシック" pitchFamily="50" charset="-128"/>
              </a:rPr>
              <a:t> </a:t>
            </a:r>
            <a:r>
              <a:rPr lang="en-US" altLang="ja-JP" sz="2000" dirty="0" smtClean="0">
                <a:solidFill>
                  <a:srgbClr val="000000"/>
                </a:solidFill>
                <a:latin typeface="IPA Pゴシック" pitchFamily="50" charset="-128"/>
                <a:ea typeface="IPA Pゴシック" pitchFamily="50" charset="-128"/>
              </a:rPr>
              <a:t>: less than</a:t>
            </a:r>
          </a:p>
          <a:p>
            <a:r>
              <a:rPr lang="en-US" altLang="ja-JP" sz="2000" dirty="0" err="1" smtClean="0">
                <a:solidFill>
                  <a:srgbClr val="000000"/>
                </a:solidFill>
                <a:latin typeface="IPAゴシック" pitchFamily="49" charset="-128"/>
                <a:ea typeface="IPAゴシック" pitchFamily="49" charset="-128"/>
              </a:rPr>
              <a:t>ge</a:t>
            </a:r>
            <a:r>
              <a:rPr lang="ja-JP" altLang="en-US" sz="2000" dirty="0" smtClean="0">
                <a:solidFill>
                  <a:srgbClr val="000000"/>
                </a:solidFill>
                <a:latin typeface="IPA Pゴシック" pitchFamily="50" charset="-128"/>
                <a:ea typeface="IPA Pゴシック" pitchFamily="50" charset="-128"/>
              </a:rPr>
              <a:t> </a:t>
            </a:r>
            <a:r>
              <a:rPr lang="en-US" altLang="ja-JP" sz="2000" dirty="0" smtClean="0">
                <a:solidFill>
                  <a:srgbClr val="000000"/>
                </a:solidFill>
                <a:latin typeface="IPA Pゴシック" pitchFamily="50" charset="-128"/>
                <a:ea typeface="IPA Pゴシック" pitchFamily="50" charset="-128"/>
              </a:rPr>
              <a:t>: greater </a:t>
            </a:r>
            <a:r>
              <a:rPr lang="en-US" altLang="ja-JP" sz="2000" dirty="0">
                <a:solidFill>
                  <a:srgbClr val="000000"/>
                </a:solidFill>
                <a:latin typeface="IPA Pゴシック" pitchFamily="50" charset="-128"/>
                <a:ea typeface="IPA Pゴシック" pitchFamily="50" charset="-128"/>
              </a:rPr>
              <a:t>or </a:t>
            </a:r>
            <a:r>
              <a:rPr lang="en-US" altLang="ja-JP" sz="2000" dirty="0" smtClean="0">
                <a:solidFill>
                  <a:srgbClr val="000000"/>
                </a:solidFill>
                <a:latin typeface="IPA Pゴシック" pitchFamily="50" charset="-128"/>
                <a:ea typeface="IPA Pゴシック" pitchFamily="50" charset="-128"/>
              </a:rPr>
              <a:t>equal</a:t>
            </a:r>
          </a:p>
          <a:p>
            <a:r>
              <a:rPr lang="en-US" altLang="ja-JP" sz="2000" dirty="0" smtClean="0">
                <a:solidFill>
                  <a:srgbClr val="000000"/>
                </a:solidFill>
                <a:latin typeface="IPAゴシック" pitchFamily="49" charset="-128"/>
                <a:ea typeface="IPAゴシック" pitchFamily="49" charset="-128"/>
              </a:rPr>
              <a:t>le</a:t>
            </a:r>
            <a:r>
              <a:rPr lang="ja-JP" altLang="en-US" sz="2000" dirty="0" smtClean="0">
                <a:solidFill>
                  <a:srgbClr val="000000"/>
                </a:solidFill>
                <a:latin typeface="IPA Pゴシック" pitchFamily="50" charset="-128"/>
                <a:ea typeface="IPA Pゴシック" pitchFamily="50" charset="-128"/>
              </a:rPr>
              <a:t> </a:t>
            </a:r>
            <a:r>
              <a:rPr lang="en-US" altLang="ja-JP" sz="2000" dirty="0" smtClean="0">
                <a:solidFill>
                  <a:srgbClr val="000000"/>
                </a:solidFill>
                <a:latin typeface="IPA Pゴシック" pitchFamily="50" charset="-128"/>
                <a:ea typeface="IPA Pゴシック" pitchFamily="50" charset="-128"/>
              </a:rPr>
              <a:t>: less </a:t>
            </a:r>
            <a:r>
              <a:rPr lang="en-US" altLang="ja-JP" sz="2000" dirty="0">
                <a:solidFill>
                  <a:srgbClr val="000000"/>
                </a:solidFill>
                <a:latin typeface="IPA Pゴシック" pitchFamily="50" charset="-128"/>
                <a:ea typeface="IPA Pゴシック" pitchFamily="50" charset="-128"/>
              </a:rPr>
              <a:t>or equal</a:t>
            </a:r>
            <a:endParaRPr lang="ja-JP" altLang="en-US" sz="2000" dirty="0">
              <a:solidFill>
                <a:srgbClr val="000000"/>
              </a:solidFill>
              <a:latin typeface="IPA Pゴシック" pitchFamily="50" charset="-128"/>
              <a:ea typeface="IPA Pゴシック" pitchFamily="50" charset="-128"/>
            </a:endParaRPr>
          </a:p>
        </p:txBody>
      </p:sp>
    </p:spTree>
    <p:extLst>
      <p:ext uri="{BB962C8B-B14F-4D97-AF65-F5344CB8AC3E}">
        <p14:creationId xmlns:p14="http://schemas.microsoft.com/office/powerpoint/2010/main" val="2354930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76672"/>
            <a:ext cx="7908909" cy="707886"/>
          </a:xfrm>
          <a:prstGeom prst="rect">
            <a:avLst/>
          </a:prstGeom>
          <a:noFill/>
        </p:spPr>
        <p:txBody>
          <a:bodyPr wrap="square" rtlCol="0">
            <a:spAutoFit/>
          </a:bodyPr>
          <a:lstStyle/>
          <a:p>
            <a:pPr lvl="0"/>
            <a:r>
              <a:rPr lang="en-US" altLang="ja-JP" sz="4000" dirty="0" smtClean="0">
                <a:latin typeface="IPA Pゴシック" pitchFamily="50" charset="-128"/>
                <a:ea typeface="IPA Pゴシック" pitchFamily="50" charset="-128"/>
              </a:rPr>
              <a:t>Shell Script</a:t>
            </a:r>
            <a:r>
              <a:rPr lang="ja-JP" altLang="en-US" sz="4000" dirty="0" smtClean="0">
                <a:latin typeface="IPA Pゴシック" pitchFamily="50" charset="-128"/>
                <a:ea typeface="IPA Pゴシック" pitchFamily="50" charset="-128"/>
              </a:rPr>
              <a:t>の実行例</a:t>
            </a:r>
            <a:r>
              <a:rPr lang="en-US" altLang="ja-JP" sz="4000" dirty="0" smtClean="0">
                <a:latin typeface="IPA Pゴシック" pitchFamily="50" charset="-128"/>
                <a:ea typeface="IPA Pゴシック" pitchFamily="50" charset="-128"/>
              </a:rPr>
              <a:t>5</a:t>
            </a:r>
            <a:r>
              <a:rPr lang="ja-JP" altLang="en-US" sz="4000" dirty="0" smtClean="0">
                <a:latin typeface="IPA Pゴシック" pitchFamily="50" charset="-128"/>
                <a:ea typeface="IPA Pゴシック" pitchFamily="50" charset="-128"/>
              </a:rPr>
              <a:t> </a:t>
            </a:r>
            <a:r>
              <a:rPr lang="en-US" altLang="ja-JP" sz="4000" dirty="0" smtClean="0">
                <a:latin typeface="IPA Pゴシック" pitchFamily="50" charset="-128"/>
                <a:ea typeface="IPA Pゴシック" pitchFamily="50" charset="-128"/>
              </a:rPr>
              <a:t>–if</a:t>
            </a:r>
            <a:r>
              <a:rPr lang="ja-JP" altLang="en-US" sz="4000" dirty="0" smtClean="0">
                <a:latin typeface="IPA Pゴシック" pitchFamily="50" charset="-128"/>
                <a:ea typeface="IPA Pゴシック" pitchFamily="50" charset="-128"/>
              </a:rPr>
              <a:t> 文</a:t>
            </a:r>
            <a:r>
              <a:rPr lang="en-US" altLang="ja-JP" sz="4000" dirty="0" smtClean="0">
                <a:latin typeface="IPA Pゴシック" pitchFamily="50" charset="-128"/>
                <a:ea typeface="IPA Pゴシック" pitchFamily="50" charset="-128"/>
              </a:rPr>
              <a:t>-</a:t>
            </a:r>
            <a:endParaRPr lang="ja-JP" altLang="en-US" sz="4000" dirty="0">
              <a:latin typeface="IPAゴシック" pitchFamily="49" charset="-128"/>
              <a:ea typeface="IPAゴシック" pitchFamily="49" charset="-128"/>
            </a:endParaRPr>
          </a:p>
        </p:txBody>
      </p:sp>
      <p:sp>
        <p:nvSpPr>
          <p:cNvPr id="6" name="スライド番号プレースホルダー 5"/>
          <p:cNvSpPr>
            <a:spLocks noGrp="1"/>
          </p:cNvSpPr>
          <p:nvPr>
            <p:ph type="sldNum" sz="quarter" idx="4"/>
          </p:nvPr>
        </p:nvSpPr>
        <p:spPr/>
        <p:txBody>
          <a:bodyPr/>
          <a:lstStyle/>
          <a:p>
            <a:pPr algn="r"/>
            <a:fld id="{D2D8002D-B5B0-4BAC-B1F6-782DDCCE6D9C}" type="slidenum">
              <a:rPr lang="ja-JP" altLang="en-US" smtClean="0">
                <a:latin typeface="IPA Pゴシック" pitchFamily="50" charset="-128"/>
                <a:ea typeface="IPA Pゴシック" pitchFamily="50" charset="-128"/>
              </a:rPr>
              <a:pPr algn="r"/>
              <a:t>14</a:t>
            </a:fld>
            <a:endParaRPr lang="ja-JP" altLang="en-US" dirty="0">
              <a:latin typeface="IPA Pゴシック" pitchFamily="50" charset="-128"/>
              <a:ea typeface="IPA Pゴシック" pitchFamily="50" charset="-128"/>
            </a:endParaRPr>
          </a:p>
        </p:txBody>
      </p:sp>
      <p:sp>
        <p:nvSpPr>
          <p:cNvPr id="7" name="正方形/長方形 6"/>
          <p:cNvSpPr/>
          <p:nvPr/>
        </p:nvSpPr>
        <p:spPr>
          <a:xfrm>
            <a:off x="5148064" y="4442336"/>
            <a:ext cx="3096344" cy="193899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2000" dirty="0">
                <a:latin typeface="IPAゴシック" pitchFamily="49" charset="-128"/>
                <a:ea typeface="IPAゴシック" pitchFamily="49" charset="-128"/>
              </a:rPr>
              <a:t>$ </a:t>
            </a:r>
            <a:r>
              <a:rPr lang="en-US" altLang="ja-JP" sz="2000" dirty="0" smtClean="0">
                <a:latin typeface="IPAゴシック" pitchFamily="49" charset="-128"/>
                <a:ea typeface="IPAゴシック" pitchFamily="49" charset="-128"/>
              </a:rPr>
              <a:t>./test2.sh </a:t>
            </a:r>
            <a:r>
              <a:rPr lang="en-US" altLang="ja-JP" sz="2000" dirty="0">
                <a:latin typeface="IPAゴシック" pitchFamily="49" charset="-128"/>
                <a:ea typeface="IPAゴシック" pitchFamily="49" charset="-128"/>
              </a:rPr>
              <a:t>0 1 2 3 4</a:t>
            </a:r>
          </a:p>
          <a:p>
            <a:r>
              <a:rPr lang="en-US" altLang="ja-JP" sz="2000" dirty="0">
                <a:latin typeface="IPAゴシック" pitchFamily="49" charset="-128"/>
                <a:ea typeface="IPAゴシック" pitchFamily="49" charset="-128"/>
              </a:rPr>
              <a:t>0 1 2 3 </a:t>
            </a:r>
            <a:r>
              <a:rPr lang="en-US" altLang="ja-JP" sz="2000" dirty="0" smtClean="0">
                <a:latin typeface="IPAゴシック" pitchFamily="49" charset="-128"/>
                <a:ea typeface="IPAゴシック" pitchFamily="49" charset="-128"/>
              </a:rPr>
              <a:t>4</a:t>
            </a:r>
            <a:endParaRPr lang="en-US" altLang="ja-JP" sz="2000" dirty="0">
              <a:latin typeface="IPAゴシック" pitchFamily="49" charset="-128"/>
              <a:ea typeface="IPAゴシック" pitchFamily="49" charset="-128"/>
            </a:endParaRPr>
          </a:p>
          <a:p>
            <a:endParaRPr lang="en-US" altLang="ja-JP" sz="2000" dirty="0" smtClean="0">
              <a:latin typeface="IPAゴシック" pitchFamily="49" charset="-128"/>
              <a:ea typeface="IPAゴシック" pitchFamily="49" charset="-128"/>
            </a:endParaRPr>
          </a:p>
          <a:p>
            <a:r>
              <a:rPr lang="en-US" altLang="ja-JP" sz="2000" dirty="0" smtClean="0">
                <a:latin typeface="IPAゴシック" pitchFamily="49" charset="-128"/>
                <a:ea typeface="IPAゴシック" pitchFamily="49" charset="-128"/>
              </a:rPr>
              <a:t>$ </a:t>
            </a:r>
            <a:r>
              <a:rPr lang="en-US" altLang="ja-JP" sz="2000" dirty="0">
                <a:latin typeface="IPAゴシック" pitchFamily="49" charset="-128"/>
                <a:ea typeface="IPAゴシック" pitchFamily="49" charset="-128"/>
              </a:rPr>
              <a:t>./test2.sh 0 1 2 3 4 5</a:t>
            </a:r>
          </a:p>
          <a:p>
            <a:r>
              <a:rPr lang="en-US" altLang="ja-JP" sz="2000" dirty="0" smtClean="0">
                <a:latin typeface="IPAゴシック" pitchFamily="49" charset="-128"/>
                <a:ea typeface="IPAゴシック" pitchFamily="49" charset="-128"/>
              </a:rPr>
              <a:t>over</a:t>
            </a:r>
            <a:endParaRPr lang="en-US" altLang="ja-JP" sz="2000" dirty="0">
              <a:latin typeface="IPAゴシック" pitchFamily="49" charset="-128"/>
              <a:ea typeface="IPAゴシック" pitchFamily="49" charset="-128"/>
            </a:endParaRPr>
          </a:p>
        </p:txBody>
      </p:sp>
      <p:sp>
        <p:nvSpPr>
          <p:cNvPr id="10" name="正方形/長方形 9"/>
          <p:cNvSpPr/>
          <p:nvPr/>
        </p:nvSpPr>
        <p:spPr>
          <a:xfrm>
            <a:off x="473625" y="4107342"/>
            <a:ext cx="3024336" cy="224676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2000" dirty="0" smtClean="0">
                <a:latin typeface="IPAゴシック" pitchFamily="49" charset="-128"/>
                <a:ea typeface="IPAゴシック" pitchFamily="49" charset="-128"/>
              </a:rPr>
              <a:t>#!/</a:t>
            </a:r>
            <a:r>
              <a:rPr lang="en-US" altLang="ja-JP" sz="2000" dirty="0">
                <a:latin typeface="IPAゴシック" pitchFamily="49" charset="-128"/>
                <a:ea typeface="IPAゴシック" pitchFamily="49" charset="-128"/>
              </a:rPr>
              <a:t>bin/bash</a:t>
            </a:r>
          </a:p>
          <a:p>
            <a:r>
              <a:rPr lang="en-US" altLang="ja-JP" sz="2000" dirty="0">
                <a:latin typeface="IPAゴシック" pitchFamily="49" charset="-128"/>
                <a:ea typeface="IPAゴシック" pitchFamily="49" charset="-128"/>
              </a:rPr>
              <a:t>if [ $# -le 5 ]</a:t>
            </a:r>
          </a:p>
          <a:p>
            <a:r>
              <a:rPr lang="en-US" altLang="ja-JP" sz="2000" dirty="0">
                <a:latin typeface="IPAゴシック" pitchFamily="49" charset="-128"/>
                <a:ea typeface="IPAゴシック" pitchFamily="49" charset="-128"/>
              </a:rPr>
              <a:t>then</a:t>
            </a:r>
          </a:p>
          <a:p>
            <a:r>
              <a:rPr lang="en-US" altLang="ja-JP" sz="2000" dirty="0">
                <a:latin typeface="IPAゴシック" pitchFamily="49" charset="-128"/>
                <a:ea typeface="IPAゴシック" pitchFamily="49" charset="-128"/>
              </a:rPr>
              <a:t>    echo $@</a:t>
            </a:r>
          </a:p>
          <a:p>
            <a:r>
              <a:rPr lang="en-US" altLang="ja-JP" sz="2000" dirty="0">
                <a:latin typeface="IPAゴシック" pitchFamily="49" charset="-128"/>
                <a:ea typeface="IPAゴシック" pitchFamily="49" charset="-128"/>
              </a:rPr>
              <a:t>else</a:t>
            </a:r>
          </a:p>
          <a:p>
            <a:r>
              <a:rPr lang="en-US" altLang="ja-JP" sz="2000" dirty="0">
                <a:latin typeface="IPAゴシック" pitchFamily="49" charset="-128"/>
                <a:ea typeface="IPAゴシック" pitchFamily="49" charset="-128"/>
              </a:rPr>
              <a:t>    echo "over"</a:t>
            </a:r>
          </a:p>
          <a:p>
            <a:r>
              <a:rPr lang="en-US" altLang="ja-JP" sz="2000" dirty="0" smtClean="0">
                <a:latin typeface="IPAゴシック" pitchFamily="49" charset="-128"/>
                <a:ea typeface="IPAゴシック" pitchFamily="49" charset="-128"/>
              </a:rPr>
              <a:t>fi</a:t>
            </a:r>
            <a:endParaRPr lang="en-US" altLang="ja-JP" sz="2000" dirty="0">
              <a:latin typeface="IPAゴシック" pitchFamily="49" charset="-128"/>
              <a:ea typeface="IPAゴシック" pitchFamily="49" charset="-128"/>
            </a:endParaRPr>
          </a:p>
        </p:txBody>
      </p:sp>
      <p:sp>
        <p:nvSpPr>
          <p:cNvPr id="11" name="正方形/長方形 10"/>
          <p:cNvSpPr/>
          <p:nvPr/>
        </p:nvSpPr>
        <p:spPr>
          <a:xfrm>
            <a:off x="470716" y="3754702"/>
            <a:ext cx="2157068" cy="369332"/>
          </a:xfrm>
          <a:prstGeom prst="rect">
            <a:avLst/>
          </a:prstGeom>
        </p:spPr>
        <p:txBody>
          <a:bodyPr wrap="square">
            <a:spAutoFit/>
          </a:bodyPr>
          <a:lstStyle/>
          <a:p>
            <a:pPr lvl="0"/>
            <a:r>
              <a:rPr lang="en-US" altLang="ja-JP" dirty="0" smtClean="0">
                <a:latin typeface="IPA Pゴシック" pitchFamily="50" charset="-128"/>
                <a:ea typeface="IPA Pゴシック" pitchFamily="50" charset="-128"/>
              </a:rPr>
              <a:t>test2 </a:t>
            </a:r>
            <a:r>
              <a:rPr lang="en-US" altLang="ja-JP" dirty="0" smtClean="0">
                <a:solidFill>
                  <a:prstClr val="black"/>
                </a:solidFill>
                <a:latin typeface="IPA Pゴシック" pitchFamily="50" charset="-128"/>
                <a:ea typeface="IPA Pゴシック" pitchFamily="50" charset="-128"/>
              </a:rPr>
              <a:t>.sh</a:t>
            </a:r>
            <a:endParaRPr lang="ja-JP" altLang="en-US" dirty="0">
              <a:solidFill>
                <a:prstClr val="black"/>
              </a:solidFill>
              <a:latin typeface="IPA Pゴシック" pitchFamily="50" charset="-128"/>
              <a:ea typeface="IPA Pゴシック" pitchFamily="50" charset="-128"/>
            </a:endParaRPr>
          </a:p>
        </p:txBody>
      </p:sp>
      <p:sp>
        <p:nvSpPr>
          <p:cNvPr id="12" name="正方形/長方形 11"/>
          <p:cNvSpPr/>
          <p:nvPr/>
        </p:nvSpPr>
        <p:spPr>
          <a:xfrm>
            <a:off x="5148064" y="4073004"/>
            <a:ext cx="2157068" cy="369332"/>
          </a:xfrm>
          <a:prstGeom prst="rect">
            <a:avLst/>
          </a:prstGeom>
        </p:spPr>
        <p:txBody>
          <a:bodyPr wrap="square">
            <a:spAutoFit/>
          </a:bodyPr>
          <a:lstStyle/>
          <a:p>
            <a:pPr lvl="0"/>
            <a:r>
              <a:rPr lang="ja-JP" altLang="en-US" dirty="0" smtClean="0">
                <a:latin typeface="IPA Pゴシック" pitchFamily="50" charset="-128"/>
                <a:ea typeface="IPA Pゴシック" pitchFamily="50" charset="-128"/>
              </a:rPr>
              <a:t>実行結果</a:t>
            </a:r>
            <a:endParaRPr lang="en-US" altLang="ja-JP" dirty="0" smtClean="0">
              <a:latin typeface="IPA Pゴシック" pitchFamily="50" charset="-128"/>
              <a:ea typeface="IPA Pゴシック" pitchFamily="50" charset="-128"/>
            </a:endParaRPr>
          </a:p>
        </p:txBody>
      </p:sp>
      <p:sp>
        <p:nvSpPr>
          <p:cNvPr id="2" name="正方形/長方形 1"/>
          <p:cNvSpPr/>
          <p:nvPr/>
        </p:nvSpPr>
        <p:spPr>
          <a:xfrm>
            <a:off x="503548" y="1397675"/>
            <a:ext cx="2844316"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altLang="ja-JP" sz="1600" dirty="0">
                <a:latin typeface="IPAゴシック" pitchFamily="49" charset="-128"/>
                <a:ea typeface="IPAゴシック" pitchFamily="49" charset="-128"/>
              </a:rPr>
              <a:t>if [ </a:t>
            </a:r>
            <a:r>
              <a:rPr lang="ja-JP" altLang="en-US" sz="1600" dirty="0">
                <a:latin typeface="IPAゴシック" pitchFamily="49" charset="-128"/>
                <a:ea typeface="IPAゴシック" pitchFamily="49" charset="-128"/>
              </a:rPr>
              <a:t>条件</a:t>
            </a:r>
            <a:r>
              <a:rPr lang="en-US" altLang="ja-JP" sz="1600" dirty="0">
                <a:latin typeface="IPAゴシック" pitchFamily="49" charset="-128"/>
                <a:ea typeface="IPAゴシック" pitchFamily="49" charset="-128"/>
              </a:rPr>
              <a:t>1 ]</a:t>
            </a:r>
          </a:p>
          <a:p>
            <a:r>
              <a:rPr lang="en-US" altLang="ja-JP" sz="1600" dirty="0">
                <a:latin typeface="IPAゴシック" pitchFamily="49" charset="-128"/>
                <a:ea typeface="IPAゴシック" pitchFamily="49" charset="-128"/>
              </a:rPr>
              <a:t>then</a:t>
            </a:r>
          </a:p>
          <a:p>
            <a:r>
              <a:rPr lang="ja-JP" altLang="en-US" sz="1600" dirty="0">
                <a:latin typeface="IPAゴシック" pitchFamily="49" charset="-128"/>
                <a:ea typeface="IPAゴシック" pitchFamily="49" charset="-128"/>
              </a:rPr>
              <a:t>　　処理</a:t>
            </a:r>
            <a:r>
              <a:rPr lang="en-US" altLang="ja-JP" sz="1600" dirty="0">
                <a:latin typeface="IPAゴシック" pitchFamily="49" charset="-128"/>
                <a:ea typeface="IPAゴシック" pitchFamily="49" charset="-128"/>
              </a:rPr>
              <a:t>1</a:t>
            </a:r>
          </a:p>
          <a:p>
            <a:r>
              <a:rPr lang="en-US" altLang="ja-JP" sz="1600" dirty="0" err="1">
                <a:latin typeface="IPAゴシック" pitchFamily="49" charset="-128"/>
                <a:ea typeface="IPAゴシック" pitchFamily="49" charset="-128"/>
              </a:rPr>
              <a:t>elif</a:t>
            </a:r>
            <a:r>
              <a:rPr lang="en-US" altLang="ja-JP" sz="1600" dirty="0">
                <a:latin typeface="IPAゴシック" pitchFamily="49" charset="-128"/>
                <a:ea typeface="IPAゴシック" pitchFamily="49" charset="-128"/>
              </a:rPr>
              <a:t> [ </a:t>
            </a:r>
            <a:r>
              <a:rPr lang="ja-JP" altLang="en-US" sz="1600" dirty="0">
                <a:latin typeface="IPAゴシック" pitchFamily="49" charset="-128"/>
                <a:ea typeface="IPAゴシック" pitchFamily="49" charset="-128"/>
              </a:rPr>
              <a:t>条件</a:t>
            </a:r>
            <a:r>
              <a:rPr lang="en-US" altLang="ja-JP" sz="1600" dirty="0">
                <a:latin typeface="IPAゴシック" pitchFamily="49" charset="-128"/>
                <a:ea typeface="IPAゴシック" pitchFamily="49" charset="-128"/>
              </a:rPr>
              <a:t>2 ]</a:t>
            </a:r>
          </a:p>
          <a:p>
            <a:r>
              <a:rPr lang="en-US" altLang="ja-JP" sz="1600" dirty="0">
                <a:latin typeface="IPAゴシック" pitchFamily="49" charset="-128"/>
                <a:ea typeface="IPAゴシック" pitchFamily="49" charset="-128"/>
              </a:rPr>
              <a:t>then</a:t>
            </a:r>
          </a:p>
          <a:p>
            <a:r>
              <a:rPr lang="ja-JP" altLang="en-US" sz="1600" dirty="0">
                <a:latin typeface="IPAゴシック" pitchFamily="49" charset="-128"/>
                <a:ea typeface="IPAゴシック" pitchFamily="49" charset="-128"/>
              </a:rPr>
              <a:t>　　処理</a:t>
            </a:r>
            <a:r>
              <a:rPr lang="en-US" altLang="ja-JP" sz="1600" dirty="0">
                <a:latin typeface="IPAゴシック" pitchFamily="49" charset="-128"/>
                <a:ea typeface="IPAゴシック" pitchFamily="49" charset="-128"/>
              </a:rPr>
              <a:t>2</a:t>
            </a:r>
          </a:p>
          <a:p>
            <a:r>
              <a:rPr lang="en-US" altLang="ja-JP" sz="1600" dirty="0">
                <a:latin typeface="IPAゴシック" pitchFamily="49" charset="-128"/>
                <a:ea typeface="IPAゴシック" pitchFamily="49" charset="-128"/>
              </a:rPr>
              <a:t>else</a:t>
            </a:r>
          </a:p>
          <a:p>
            <a:r>
              <a:rPr lang="ja-JP" altLang="en-US" sz="1600" dirty="0">
                <a:latin typeface="IPAゴシック" pitchFamily="49" charset="-128"/>
                <a:ea typeface="IPAゴシック" pitchFamily="49" charset="-128"/>
              </a:rPr>
              <a:t>　　処理</a:t>
            </a:r>
            <a:r>
              <a:rPr lang="en-US" altLang="ja-JP" sz="1600" dirty="0">
                <a:latin typeface="IPAゴシック" pitchFamily="49" charset="-128"/>
                <a:ea typeface="IPAゴシック" pitchFamily="49" charset="-128"/>
              </a:rPr>
              <a:t>3</a:t>
            </a:r>
          </a:p>
          <a:p>
            <a:r>
              <a:rPr lang="en-US" altLang="ja-JP" sz="1600" dirty="0">
                <a:latin typeface="IPAゴシック" pitchFamily="49" charset="-128"/>
                <a:ea typeface="IPAゴシック" pitchFamily="49" charset="-128"/>
              </a:rPr>
              <a:t>fi</a:t>
            </a:r>
            <a:endParaRPr lang="ja-JP" altLang="en-US" sz="1600" dirty="0">
              <a:latin typeface="IPAゴシック" pitchFamily="49" charset="-128"/>
              <a:ea typeface="IPAゴシック" pitchFamily="49" charset="-128"/>
            </a:endParaRPr>
          </a:p>
        </p:txBody>
      </p:sp>
      <p:sp>
        <p:nvSpPr>
          <p:cNvPr id="5" name="正方形/長方形 4"/>
          <p:cNvSpPr/>
          <p:nvPr/>
        </p:nvSpPr>
        <p:spPr>
          <a:xfrm>
            <a:off x="3563888" y="2228671"/>
            <a:ext cx="5147795" cy="1477328"/>
          </a:xfrm>
          <a:prstGeom prst="rect">
            <a:avLst/>
          </a:prstGeom>
        </p:spPr>
        <p:txBody>
          <a:bodyPr wrap="square">
            <a:spAutoFit/>
          </a:bodyPr>
          <a:lstStyle/>
          <a:p>
            <a:r>
              <a:rPr lang="ja-JP" altLang="en-US" u="sng" dirty="0" smtClean="0">
                <a:latin typeface="IPA Pゴシック" pitchFamily="50" charset="-128"/>
                <a:ea typeface="IPA Pゴシック" pitchFamily="50" charset="-128"/>
              </a:rPr>
              <a:t>補足</a:t>
            </a:r>
            <a:endParaRPr lang="en-US" altLang="ja-JP" u="sng" dirty="0" smtClean="0">
              <a:latin typeface="IPA Pゴシック" pitchFamily="50" charset="-128"/>
              <a:ea typeface="IPA Pゴシック" pitchFamily="50" charset="-128"/>
            </a:endParaRPr>
          </a:p>
          <a:p>
            <a:pPr marL="285750" indent="-285750">
              <a:buFont typeface="Arial" pitchFamily="34" charset="0"/>
              <a:buChar char="•"/>
            </a:pPr>
            <a:r>
              <a:rPr lang="ja-JP" altLang="en-US" dirty="0" smtClean="0">
                <a:latin typeface="IPA Pゴシック" pitchFamily="50" charset="-128"/>
                <a:ea typeface="IPA Pゴシック" pitchFamily="50" charset="-128"/>
              </a:rPr>
              <a:t>条件</a:t>
            </a:r>
            <a:r>
              <a:rPr lang="ja-JP" altLang="en-US" dirty="0">
                <a:latin typeface="IPA Pゴシック" pitchFamily="50" charset="-128"/>
                <a:ea typeface="IPA Pゴシック" pitchFamily="50" charset="-128"/>
              </a:rPr>
              <a:t>の前後にはスペースを入れないと、</a:t>
            </a:r>
            <a:r>
              <a:rPr lang="ja-JP" altLang="en-US" dirty="0" smtClean="0">
                <a:latin typeface="IPA Pゴシック" pitchFamily="50" charset="-128"/>
                <a:ea typeface="IPA Pゴシック" pitchFamily="50" charset="-128"/>
              </a:rPr>
              <a:t>エラー。</a:t>
            </a:r>
            <a:endParaRPr lang="en-US" altLang="ja-JP" dirty="0" smtClean="0">
              <a:latin typeface="IPA Pゴシック" pitchFamily="50" charset="-128"/>
              <a:ea typeface="IPA Pゴシック" pitchFamily="50" charset="-128"/>
            </a:endParaRPr>
          </a:p>
          <a:p>
            <a:pPr marL="285750" indent="-285750">
              <a:buFont typeface="Arial" pitchFamily="34" charset="0"/>
              <a:buChar char="•"/>
            </a:pPr>
            <a:r>
              <a:rPr lang="ja-JP" altLang="en-US" dirty="0" smtClean="0">
                <a:latin typeface="IPA Pゴシック" pitchFamily="50" charset="-128"/>
                <a:ea typeface="IPA Pゴシック" pitchFamily="50" charset="-128"/>
              </a:rPr>
              <a:t>「</a:t>
            </a:r>
            <a:r>
              <a:rPr lang="en-US" altLang="ja-JP" dirty="0" smtClean="0">
                <a:latin typeface="IPA Pゴシック" pitchFamily="50" charset="-128"/>
                <a:ea typeface="IPA Pゴシック" pitchFamily="50" charset="-128"/>
              </a:rPr>
              <a:t>if </a:t>
            </a:r>
            <a:r>
              <a:rPr lang="en-US" altLang="ja-JP" dirty="0">
                <a:latin typeface="IPA Pゴシック" pitchFamily="50" charset="-128"/>
                <a:ea typeface="IPA Pゴシック" pitchFamily="50" charset="-128"/>
              </a:rPr>
              <a:t>[ </a:t>
            </a:r>
            <a:r>
              <a:rPr lang="ja-JP" altLang="en-US" dirty="0">
                <a:latin typeface="IPA Pゴシック" pitchFamily="50" charset="-128"/>
                <a:ea typeface="IPA Pゴシック" pitchFamily="50" charset="-128"/>
              </a:rPr>
              <a:t>条件 </a:t>
            </a:r>
            <a:r>
              <a:rPr lang="en-US" altLang="ja-JP" dirty="0">
                <a:latin typeface="IPA Pゴシック" pitchFamily="50" charset="-128"/>
                <a:ea typeface="IPA Pゴシック" pitchFamily="50" charset="-128"/>
              </a:rPr>
              <a:t>] </a:t>
            </a:r>
            <a:r>
              <a:rPr lang="ja-JP" altLang="en-US" dirty="0" smtClean="0">
                <a:latin typeface="IPA Pゴシック" pitchFamily="50" charset="-128"/>
                <a:ea typeface="IPA Pゴシック" pitchFamily="50" charset="-128"/>
              </a:rPr>
              <a:t>」は「 </a:t>
            </a:r>
            <a:r>
              <a:rPr lang="en-US" altLang="ja-JP" dirty="0">
                <a:latin typeface="IPA Pゴシック" pitchFamily="50" charset="-128"/>
                <a:ea typeface="IPA Pゴシック" pitchFamily="50" charset="-128"/>
              </a:rPr>
              <a:t>if test </a:t>
            </a:r>
            <a:r>
              <a:rPr lang="ja-JP" altLang="en-US" dirty="0" smtClean="0">
                <a:latin typeface="IPA Pゴシック" pitchFamily="50" charset="-128"/>
                <a:ea typeface="IPA Pゴシック" pitchFamily="50" charset="-128"/>
              </a:rPr>
              <a:t>条件」と書くこともできる</a:t>
            </a:r>
            <a:endParaRPr lang="en-US" altLang="ja-JP" dirty="0" smtClean="0">
              <a:latin typeface="IPA Pゴシック" pitchFamily="50" charset="-128"/>
              <a:ea typeface="IPA Pゴシック" pitchFamily="50" charset="-128"/>
            </a:endParaRPr>
          </a:p>
          <a:p>
            <a:pPr marL="285750" indent="-285750">
              <a:buFont typeface="Arial" pitchFamily="34" charset="0"/>
              <a:buChar char="•"/>
            </a:pPr>
            <a:r>
              <a:rPr lang="ja-JP" altLang="en-US" dirty="0" smtClean="0">
                <a:latin typeface="IPA Pゴシック" pitchFamily="50" charset="-128"/>
                <a:ea typeface="IPA Pゴシック" pitchFamily="50" charset="-128"/>
              </a:rPr>
              <a:t>条件</a:t>
            </a:r>
            <a:r>
              <a:rPr lang="ja-JP" altLang="en-US" dirty="0">
                <a:latin typeface="IPA Pゴシック" pitchFamily="50" charset="-128"/>
                <a:ea typeface="IPA Pゴシック" pitchFamily="50" charset="-128"/>
              </a:rPr>
              <a:t>が偽の</a:t>
            </a:r>
            <a:r>
              <a:rPr lang="ja-JP" altLang="en-US" dirty="0" smtClean="0">
                <a:latin typeface="IPA Pゴシック" pitchFamily="50" charset="-128"/>
                <a:ea typeface="IPA Pゴシック" pitchFamily="50" charset="-128"/>
              </a:rPr>
              <a:t>場合は</a:t>
            </a:r>
            <a:r>
              <a:rPr lang="ja-JP" altLang="en-US" dirty="0">
                <a:latin typeface="IPA Pゴシック" pitchFamily="50" charset="-128"/>
                <a:ea typeface="IPA Pゴシック" pitchFamily="50" charset="-128"/>
              </a:rPr>
              <a:t>、「</a:t>
            </a:r>
            <a:r>
              <a:rPr lang="en-US" altLang="ja-JP" dirty="0">
                <a:latin typeface="IPA Pゴシック" pitchFamily="50" charset="-128"/>
                <a:ea typeface="IPA Pゴシック" pitchFamily="50" charset="-128"/>
              </a:rPr>
              <a:t>! </a:t>
            </a:r>
            <a:r>
              <a:rPr lang="ja-JP" altLang="en-US" dirty="0">
                <a:latin typeface="IPA Pゴシック" pitchFamily="50" charset="-128"/>
                <a:ea typeface="IPA Pゴシック" pitchFamily="50" charset="-128"/>
              </a:rPr>
              <a:t>条件</a:t>
            </a:r>
            <a:r>
              <a:rPr lang="ja-JP" altLang="en-US" dirty="0" smtClean="0">
                <a:latin typeface="IPA Pゴシック" pitchFamily="50" charset="-128"/>
                <a:ea typeface="IPA Pゴシック" pitchFamily="50" charset="-128"/>
              </a:rPr>
              <a:t>」</a:t>
            </a:r>
            <a:endParaRPr lang="en-US" altLang="ja-JP" dirty="0" smtClean="0">
              <a:latin typeface="IPA Pゴシック" pitchFamily="50" charset="-128"/>
              <a:ea typeface="IPA Pゴシック" pitchFamily="50" charset="-128"/>
            </a:endParaRPr>
          </a:p>
          <a:p>
            <a:pPr marL="285750" indent="-285750">
              <a:buFont typeface="Arial" pitchFamily="34" charset="0"/>
              <a:buChar char="•"/>
            </a:pPr>
            <a:r>
              <a:rPr lang="ja-JP" altLang="en-US" dirty="0" smtClean="0">
                <a:latin typeface="IPA Pゴシック" pitchFamily="50" charset="-128"/>
                <a:ea typeface="IPA Pゴシック" pitchFamily="50" charset="-128"/>
              </a:rPr>
              <a:t>「</a:t>
            </a:r>
            <a:r>
              <a:rPr lang="en-US" altLang="ja-JP" dirty="0" err="1" smtClean="0">
                <a:latin typeface="IPA Pゴシック" pitchFamily="50" charset="-128"/>
                <a:ea typeface="IPA Pゴシック" pitchFamily="50" charset="-128"/>
              </a:rPr>
              <a:t>elif</a:t>
            </a:r>
            <a:r>
              <a:rPr lang="ja-JP" altLang="en-US" dirty="0" smtClean="0">
                <a:latin typeface="IPA Pゴシック" pitchFamily="50" charset="-128"/>
                <a:ea typeface="IPA Pゴシック" pitchFamily="50" charset="-128"/>
              </a:rPr>
              <a:t>」は</a:t>
            </a:r>
            <a:r>
              <a:rPr lang="en-US" altLang="ja-JP" dirty="0" smtClean="0">
                <a:latin typeface="IPA Pゴシック" pitchFamily="50" charset="-128"/>
                <a:ea typeface="IPA Pゴシック" pitchFamily="50" charset="-128"/>
              </a:rPr>
              <a:t>c</a:t>
            </a:r>
            <a:r>
              <a:rPr lang="ja-JP" altLang="en-US" dirty="0" smtClean="0">
                <a:latin typeface="IPA Pゴシック" pitchFamily="50" charset="-128"/>
                <a:ea typeface="IPA Pゴシック" pitchFamily="50" charset="-128"/>
              </a:rPr>
              <a:t>言語で言うところの「</a:t>
            </a:r>
            <a:r>
              <a:rPr lang="en-US" altLang="ja-JP" dirty="0" smtClean="0">
                <a:latin typeface="IPA Pゴシック" pitchFamily="50" charset="-128"/>
                <a:ea typeface="IPA Pゴシック" pitchFamily="50" charset="-128"/>
              </a:rPr>
              <a:t>else if</a:t>
            </a:r>
            <a:r>
              <a:rPr lang="ja-JP" altLang="en-US" dirty="0" smtClean="0">
                <a:latin typeface="IPA Pゴシック" pitchFamily="50" charset="-128"/>
                <a:ea typeface="IPA Pゴシック" pitchFamily="50" charset="-128"/>
              </a:rPr>
              <a:t>」にあたる</a:t>
            </a:r>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3902557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76672"/>
            <a:ext cx="7908909" cy="707886"/>
          </a:xfrm>
          <a:prstGeom prst="rect">
            <a:avLst/>
          </a:prstGeom>
          <a:noFill/>
        </p:spPr>
        <p:txBody>
          <a:bodyPr wrap="square" rtlCol="0">
            <a:spAutoFit/>
          </a:bodyPr>
          <a:lstStyle/>
          <a:p>
            <a:pPr lvl="0"/>
            <a:r>
              <a:rPr lang="en-US" altLang="ja-JP" sz="4000" dirty="0" smtClean="0">
                <a:latin typeface="IPA Pゴシック" pitchFamily="50" charset="-128"/>
                <a:ea typeface="IPA Pゴシック" pitchFamily="50" charset="-128"/>
              </a:rPr>
              <a:t>Shell Script</a:t>
            </a:r>
            <a:r>
              <a:rPr lang="ja-JP" altLang="en-US" sz="4000" dirty="0" smtClean="0">
                <a:latin typeface="IPA Pゴシック" pitchFamily="50" charset="-128"/>
                <a:ea typeface="IPA Pゴシック" pitchFamily="50" charset="-128"/>
              </a:rPr>
              <a:t>の実行例</a:t>
            </a:r>
            <a:r>
              <a:rPr lang="en-US" altLang="ja-JP" sz="4000" dirty="0" smtClean="0">
                <a:latin typeface="IPA Pゴシック" pitchFamily="50" charset="-128"/>
                <a:ea typeface="IPA Pゴシック" pitchFamily="50" charset="-128"/>
              </a:rPr>
              <a:t>6</a:t>
            </a:r>
            <a:r>
              <a:rPr lang="ja-JP" altLang="en-US" sz="4000" dirty="0" smtClean="0">
                <a:latin typeface="IPA Pゴシック" pitchFamily="50" charset="-128"/>
                <a:ea typeface="IPA Pゴシック" pitchFamily="50" charset="-128"/>
              </a:rPr>
              <a:t> </a:t>
            </a:r>
            <a:r>
              <a:rPr lang="en-US" altLang="ja-JP" sz="4000" dirty="0" smtClean="0">
                <a:latin typeface="IPA Pゴシック" pitchFamily="50" charset="-128"/>
                <a:ea typeface="IPA Pゴシック" pitchFamily="50" charset="-128"/>
              </a:rPr>
              <a:t>–</a:t>
            </a:r>
            <a:r>
              <a:rPr lang="en-US" altLang="ja-JP" sz="4000" dirty="0">
                <a:latin typeface="IPAゴシック" pitchFamily="49" charset="-128"/>
                <a:ea typeface="IPAゴシック" pitchFamily="49" charset="-128"/>
              </a:rPr>
              <a:t>case</a:t>
            </a:r>
            <a:r>
              <a:rPr lang="ja-JP" altLang="en-US" sz="4000" dirty="0" smtClean="0">
                <a:latin typeface="IPA Pゴシック" pitchFamily="50" charset="-128"/>
                <a:ea typeface="IPA Pゴシック" pitchFamily="50" charset="-128"/>
              </a:rPr>
              <a:t> 文</a:t>
            </a:r>
            <a:r>
              <a:rPr lang="en-US" altLang="ja-JP" sz="4000" dirty="0" smtClean="0">
                <a:latin typeface="IPA Pゴシック" pitchFamily="50" charset="-128"/>
                <a:ea typeface="IPA Pゴシック" pitchFamily="50" charset="-128"/>
              </a:rPr>
              <a:t>-</a:t>
            </a:r>
            <a:endParaRPr lang="ja-JP" altLang="en-US" sz="4000" dirty="0">
              <a:latin typeface="IPAゴシック" pitchFamily="49" charset="-128"/>
              <a:ea typeface="IPAゴシック" pitchFamily="49" charset="-128"/>
            </a:endParaRPr>
          </a:p>
        </p:txBody>
      </p:sp>
      <p:sp>
        <p:nvSpPr>
          <p:cNvPr id="7" name="正方形/長方形 6"/>
          <p:cNvSpPr/>
          <p:nvPr/>
        </p:nvSpPr>
        <p:spPr>
          <a:xfrm>
            <a:off x="5231520" y="3474328"/>
            <a:ext cx="2736304" cy="286232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1200" dirty="0">
                <a:latin typeface="IPAゴシック" pitchFamily="49" charset="-128"/>
                <a:ea typeface="IPAゴシック" pitchFamily="49" charset="-128"/>
              </a:rPr>
              <a:t>$ ./case_wc.sh</a:t>
            </a:r>
          </a:p>
          <a:p>
            <a:r>
              <a:rPr lang="en-US" altLang="ja-JP" sz="1200" dirty="0" err="1">
                <a:latin typeface="IPAゴシック" pitchFamily="49" charset="-128"/>
                <a:ea typeface="IPAゴシック" pitchFamily="49" charset="-128"/>
              </a:rPr>
              <a:t>abc</a:t>
            </a:r>
            <a:endParaRPr lang="en-US" altLang="ja-JP" sz="1200" dirty="0">
              <a:latin typeface="IPAゴシック" pitchFamily="49" charset="-128"/>
              <a:ea typeface="IPAゴシック" pitchFamily="49" charset="-128"/>
            </a:endParaRPr>
          </a:p>
          <a:p>
            <a:r>
              <a:rPr lang="en-US" altLang="ja-JP" sz="1200" dirty="0">
                <a:latin typeface="IPAゴシック" pitchFamily="49" charset="-128"/>
                <a:ea typeface="IPAゴシック" pitchFamily="49" charset="-128"/>
              </a:rPr>
              <a:t>a</a:t>
            </a:r>
            <a:r>
              <a:rPr lang="ja-JP" altLang="en-US" sz="1200" dirty="0">
                <a:latin typeface="IPAゴシック" pitchFamily="49" charset="-128"/>
                <a:ea typeface="IPAゴシック" pitchFamily="49" charset="-128"/>
              </a:rPr>
              <a:t>で始まる文字列</a:t>
            </a:r>
          </a:p>
          <a:p>
            <a:r>
              <a:rPr lang="en-US" altLang="ja-JP" sz="1200" dirty="0" err="1">
                <a:latin typeface="IPAゴシック" pitchFamily="49" charset="-128"/>
                <a:ea typeface="IPAゴシック" pitchFamily="49" charset="-128"/>
              </a:rPr>
              <a:t>bbc</a:t>
            </a:r>
            <a:endParaRPr lang="en-US" altLang="ja-JP" sz="1200" dirty="0">
              <a:latin typeface="IPAゴシック" pitchFamily="49" charset="-128"/>
              <a:ea typeface="IPAゴシック" pitchFamily="49" charset="-128"/>
            </a:endParaRPr>
          </a:p>
          <a:p>
            <a:r>
              <a:rPr lang="en-US" altLang="ja-JP" sz="1200" dirty="0">
                <a:latin typeface="IPAゴシック" pitchFamily="49" charset="-128"/>
                <a:ea typeface="IPAゴシック" pitchFamily="49" charset="-128"/>
              </a:rPr>
              <a:t>2</a:t>
            </a:r>
            <a:r>
              <a:rPr lang="ja-JP" altLang="en-US" sz="1200" dirty="0">
                <a:latin typeface="IPAゴシック" pitchFamily="49" charset="-128"/>
                <a:ea typeface="IPAゴシック" pitchFamily="49" charset="-128"/>
              </a:rPr>
              <a:t>文字目が</a:t>
            </a:r>
            <a:r>
              <a:rPr lang="en-US" altLang="ja-JP" sz="1200" dirty="0">
                <a:latin typeface="IPAゴシック" pitchFamily="49" charset="-128"/>
                <a:ea typeface="IPAゴシック" pitchFamily="49" charset="-128"/>
              </a:rPr>
              <a:t>b</a:t>
            </a:r>
            <a:r>
              <a:rPr lang="ja-JP" altLang="en-US" sz="1200" dirty="0">
                <a:latin typeface="IPAゴシック" pitchFamily="49" charset="-128"/>
                <a:ea typeface="IPAゴシック" pitchFamily="49" charset="-128"/>
              </a:rPr>
              <a:t>の文字列</a:t>
            </a:r>
          </a:p>
          <a:p>
            <a:r>
              <a:rPr lang="en-US" altLang="ja-JP" sz="1200" dirty="0">
                <a:latin typeface="IPAゴシック" pitchFamily="49" charset="-128"/>
                <a:ea typeface="IPAゴシック" pitchFamily="49" charset="-128"/>
              </a:rPr>
              <a:t>ABC</a:t>
            </a:r>
          </a:p>
          <a:p>
            <a:r>
              <a:rPr lang="ja-JP" altLang="en-US" sz="1200" dirty="0">
                <a:latin typeface="IPAゴシック" pitchFamily="49" charset="-128"/>
                <a:ea typeface="IPAゴシック" pitchFamily="49" charset="-128"/>
              </a:rPr>
              <a:t>大文字で始まる文字列</a:t>
            </a:r>
          </a:p>
          <a:p>
            <a:r>
              <a:rPr lang="en-US" altLang="ja-JP" sz="1200" dirty="0">
                <a:latin typeface="IPAゴシック" pitchFamily="49" charset="-128"/>
                <a:ea typeface="IPAゴシック" pitchFamily="49" charset="-128"/>
              </a:rPr>
              <a:t>www</a:t>
            </a:r>
          </a:p>
          <a:p>
            <a:r>
              <a:rPr lang="ja-JP" altLang="en-US" sz="1200" dirty="0">
                <a:latin typeface="IPAゴシック" pitchFamily="49" charset="-128"/>
                <a:ea typeface="IPAゴシック" pitchFamily="49" charset="-128"/>
              </a:rPr>
              <a:t>先頭が</a:t>
            </a:r>
            <a:r>
              <a:rPr lang="en-US" altLang="ja-JP" sz="1200" dirty="0">
                <a:latin typeface="IPAゴシック" pitchFamily="49" charset="-128"/>
                <a:ea typeface="IPAゴシック" pitchFamily="49" charset="-128"/>
              </a:rPr>
              <a:t>x</a:t>
            </a:r>
            <a:r>
              <a:rPr lang="ja-JP" altLang="en-US" sz="1200" dirty="0" err="1">
                <a:latin typeface="IPAゴシック" pitchFamily="49" charset="-128"/>
                <a:ea typeface="IPAゴシック" pitchFamily="49" charset="-128"/>
              </a:rPr>
              <a:t>、</a:t>
            </a:r>
            <a:r>
              <a:rPr lang="en-US" altLang="ja-JP" sz="1200" dirty="0">
                <a:latin typeface="IPAゴシック" pitchFamily="49" charset="-128"/>
                <a:ea typeface="IPAゴシック" pitchFamily="49" charset="-128"/>
              </a:rPr>
              <a:t>y</a:t>
            </a:r>
            <a:r>
              <a:rPr lang="ja-JP" altLang="en-US" sz="1200" dirty="0" err="1">
                <a:latin typeface="IPAゴシック" pitchFamily="49" charset="-128"/>
                <a:ea typeface="IPAゴシック" pitchFamily="49" charset="-128"/>
              </a:rPr>
              <a:t>、</a:t>
            </a:r>
            <a:r>
              <a:rPr lang="en-US" altLang="ja-JP" sz="1200" dirty="0">
                <a:latin typeface="IPAゴシック" pitchFamily="49" charset="-128"/>
                <a:ea typeface="IPAゴシック" pitchFamily="49" charset="-128"/>
              </a:rPr>
              <a:t>z</a:t>
            </a:r>
            <a:r>
              <a:rPr lang="ja-JP" altLang="en-US" sz="1200" dirty="0">
                <a:latin typeface="IPAゴシック" pitchFamily="49" charset="-128"/>
                <a:ea typeface="IPAゴシック" pitchFamily="49" charset="-128"/>
              </a:rPr>
              <a:t>ではない文字列 </a:t>
            </a:r>
            <a:endParaRPr lang="en-US" altLang="ja-JP" sz="1200" dirty="0" smtClean="0">
              <a:latin typeface="IPAゴシック" pitchFamily="49" charset="-128"/>
              <a:ea typeface="IPAゴシック" pitchFamily="49" charset="-128"/>
            </a:endParaRPr>
          </a:p>
          <a:p>
            <a:r>
              <a:rPr lang="en-US" altLang="ja-JP" sz="1200" dirty="0" smtClean="0">
                <a:latin typeface="IPAゴシック" pitchFamily="49" charset="-128"/>
                <a:ea typeface="IPAゴシック" pitchFamily="49" charset="-128"/>
              </a:rPr>
              <a:t>xyz</a:t>
            </a:r>
          </a:p>
          <a:p>
            <a:r>
              <a:rPr lang="ja-JP" altLang="en-US" sz="1200" dirty="0" smtClean="0">
                <a:latin typeface="IPAゴシック" pitchFamily="49" charset="-128"/>
                <a:ea typeface="IPAゴシック" pitchFamily="49" charset="-128"/>
              </a:rPr>
              <a:t>上記</a:t>
            </a:r>
            <a:r>
              <a:rPr lang="ja-JP" altLang="en-US" sz="1200" dirty="0">
                <a:latin typeface="IPAゴシック" pitchFamily="49" charset="-128"/>
                <a:ea typeface="IPAゴシック" pitchFamily="49" charset="-128"/>
              </a:rPr>
              <a:t>のいずれでもない</a:t>
            </a:r>
            <a:r>
              <a:rPr lang="ja-JP" altLang="en-US" sz="1200" dirty="0" smtClean="0">
                <a:latin typeface="IPAゴシック" pitchFamily="49" charset="-128"/>
                <a:ea typeface="IPAゴシック" pitchFamily="49" charset="-128"/>
              </a:rPr>
              <a:t>文字列</a:t>
            </a:r>
            <a:endParaRPr lang="en-US" altLang="ja-JP" sz="1200" dirty="0" smtClean="0">
              <a:latin typeface="IPAゴシック" pitchFamily="49" charset="-128"/>
              <a:ea typeface="IPAゴシック" pitchFamily="49" charset="-128"/>
            </a:endParaRPr>
          </a:p>
          <a:p>
            <a:r>
              <a:rPr lang="en-US" altLang="ja-JP" sz="1200" dirty="0" err="1" smtClean="0">
                <a:latin typeface="IPAゴシック" pitchFamily="49" charset="-128"/>
                <a:ea typeface="IPAゴシック" pitchFamily="49" charset="-128"/>
              </a:rPr>
              <a:t>Abc</a:t>
            </a:r>
            <a:endParaRPr lang="en-US" altLang="ja-JP" sz="1200" dirty="0">
              <a:latin typeface="IPAゴシック" pitchFamily="49" charset="-128"/>
              <a:ea typeface="IPAゴシック" pitchFamily="49" charset="-128"/>
            </a:endParaRPr>
          </a:p>
          <a:p>
            <a:r>
              <a:rPr lang="en-US" altLang="ja-JP" sz="1200" dirty="0">
                <a:latin typeface="IPAゴシック" pitchFamily="49" charset="-128"/>
                <a:ea typeface="IPAゴシック" pitchFamily="49" charset="-128"/>
              </a:rPr>
              <a:t>2</a:t>
            </a:r>
            <a:r>
              <a:rPr lang="ja-JP" altLang="en-US" sz="1200" dirty="0">
                <a:latin typeface="IPAゴシック" pitchFamily="49" charset="-128"/>
                <a:ea typeface="IPAゴシック" pitchFamily="49" charset="-128"/>
              </a:rPr>
              <a:t>文字目が</a:t>
            </a:r>
            <a:r>
              <a:rPr lang="en-US" altLang="ja-JP" sz="1200" dirty="0">
                <a:latin typeface="IPAゴシック" pitchFamily="49" charset="-128"/>
                <a:ea typeface="IPAゴシック" pitchFamily="49" charset="-128"/>
              </a:rPr>
              <a:t>b</a:t>
            </a:r>
            <a:r>
              <a:rPr lang="ja-JP" altLang="en-US" sz="1200" dirty="0">
                <a:latin typeface="IPAゴシック" pitchFamily="49" charset="-128"/>
                <a:ea typeface="IPAゴシック" pitchFamily="49" charset="-128"/>
              </a:rPr>
              <a:t>の文字列</a:t>
            </a:r>
          </a:p>
          <a:p>
            <a:r>
              <a:rPr lang="en-US" altLang="ja-JP" sz="1200" dirty="0">
                <a:latin typeface="IPAゴシック" pitchFamily="49" charset="-128"/>
                <a:ea typeface="IPAゴシック" pitchFamily="49" charset="-128"/>
              </a:rPr>
              <a:t>q</a:t>
            </a:r>
          </a:p>
          <a:p>
            <a:r>
              <a:rPr lang="ja-JP" altLang="en-US" sz="1200" dirty="0">
                <a:latin typeface="IPAゴシック" pitchFamily="49" charset="-128"/>
                <a:ea typeface="IPAゴシック" pitchFamily="49" charset="-128"/>
              </a:rPr>
              <a:t>終了します。</a:t>
            </a:r>
          </a:p>
        </p:txBody>
      </p:sp>
      <p:sp>
        <p:nvSpPr>
          <p:cNvPr id="10" name="正方形/長方形 9"/>
          <p:cNvSpPr/>
          <p:nvPr/>
        </p:nvSpPr>
        <p:spPr>
          <a:xfrm>
            <a:off x="464171" y="3474328"/>
            <a:ext cx="4179837" cy="286232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1200" dirty="0" smtClean="0">
                <a:latin typeface="IPAゴシック" pitchFamily="49" charset="-128"/>
                <a:ea typeface="IPAゴシック" pitchFamily="49" charset="-128"/>
              </a:rPr>
              <a:t>#!/</a:t>
            </a:r>
            <a:r>
              <a:rPr lang="en-US" altLang="ja-JP" sz="1200" dirty="0">
                <a:latin typeface="IPAゴシック" pitchFamily="49" charset="-128"/>
                <a:ea typeface="IPAゴシック" pitchFamily="49" charset="-128"/>
              </a:rPr>
              <a:t>bin/bash</a:t>
            </a:r>
          </a:p>
          <a:p>
            <a:r>
              <a:rPr lang="en-US" altLang="ja-JP" sz="1200" dirty="0">
                <a:latin typeface="IPAゴシック" pitchFamily="49" charset="-128"/>
                <a:ea typeface="IPAゴシック" pitchFamily="49" charset="-128"/>
              </a:rPr>
              <a:t>while :</a:t>
            </a:r>
          </a:p>
          <a:p>
            <a:r>
              <a:rPr lang="en-US" altLang="ja-JP" sz="1200" dirty="0">
                <a:latin typeface="IPAゴシック" pitchFamily="49" charset="-128"/>
                <a:ea typeface="IPAゴシック" pitchFamily="49" charset="-128"/>
              </a:rPr>
              <a:t>do</a:t>
            </a:r>
          </a:p>
          <a:p>
            <a:r>
              <a:rPr lang="en-US" altLang="ja-JP" sz="1200" dirty="0">
                <a:latin typeface="IPAゴシック" pitchFamily="49" charset="-128"/>
                <a:ea typeface="IPAゴシック" pitchFamily="49" charset="-128"/>
              </a:rPr>
              <a:t>  read key</a:t>
            </a:r>
          </a:p>
          <a:p>
            <a:r>
              <a:rPr lang="en-US" altLang="ja-JP" sz="1200" dirty="0">
                <a:latin typeface="IPAゴシック" pitchFamily="49" charset="-128"/>
                <a:ea typeface="IPAゴシック" pitchFamily="49" charset="-128"/>
              </a:rPr>
              <a:t>  case "$key" in</a:t>
            </a:r>
          </a:p>
          <a:p>
            <a:r>
              <a:rPr lang="en-US" altLang="ja-JP" sz="1200" dirty="0">
                <a:latin typeface="IPAゴシック" pitchFamily="49" charset="-128"/>
                <a:ea typeface="IPAゴシック" pitchFamily="49" charset="-128"/>
              </a:rPr>
              <a:t>    "q" ) echo "</a:t>
            </a:r>
            <a:r>
              <a:rPr lang="ja-JP" altLang="en-US" sz="1200" dirty="0">
                <a:latin typeface="IPAゴシック" pitchFamily="49" charset="-128"/>
                <a:ea typeface="IPAゴシック" pitchFamily="49" charset="-128"/>
              </a:rPr>
              <a:t>終了します。</a:t>
            </a:r>
            <a:r>
              <a:rPr lang="en-US" altLang="ja-JP" sz="1200" dirty="0">
                <a:latin typeface="IPAゴシック" pitchFamily="49" charset="-128"/>
                <a:ea typeface="IPAゴシック" pitchFamily="49" charset="-128"/>
              </a:rPr>
              <a:t>"</a:t>
            </a:r>
          </a:p>
          <a:p>
            <a:r>
              <a:rPr lang="en-US" altLang="ja-JP" sz="1200" dirty="0">
                <a:latin typeface="IPAゴシック" pitchFamily="49" charset="-128"/>
                <a:ea typeface="IPAゴシック" pitchFamily="49" charset="-128"/>
              </a:rPr>
              <a:t>          break ;;</a:t>
            </a:r>
          </a:p>
          <a:p>
            <a:r>
              <a:rPr lang="en-US" altLang="ja-JP" sz="1200" dirty="0">
                <a:latin typeface="IPAゴシック" pitchFamily="49" charset="-128"/>
                <a:ea typeface="IPAゴシック" pitchFamily="49" charset="-128"/>
              </a:rPr>
              <a:t> </a:t>
            </a:r>
            <a:r>
              <a:rPr lang="en-US" altLang="ja-JP" sz="1200" dirty="0" smtClean="0">
                <a:latin typeface="IPAゴシック" pitchFamily="49" charset="-128"/>
                <a:ea typeface="IPAゴシック" pitchFamily="49" charset="-128"/>
              </a:rPr>
              <a:t>   a</a:t>
            </a:r>
            <a:r>
              <a:rPr lang="en-US" altLang="ja-JP" sz="1200" dirty="0">
                <a:latin typeface="IPAゴシック" pitchFamily="49" charset="-128"/>
                <a:ea typeface="IPAゴシック" pitchFamily="49" charset="-128"/>
              </a:rPr>
              <a:t>* ) echo "a</a:t>
            </a:r>
            <a:r>
              <a:rPr lang="ja-JP" altLang="en-US" sz="1200" dirty="0">
                <a:latin typeface="IPAゴシック" pitchFamily="49" charset="-128"/>
                <a:ea typeface="IPAゴシック" pitchFamily="49" charset="-128"/>
              </a:rPr>
              <a:t>で始まる文字列</a:t>
            </a:r>
            <a:r>
              <a:rPr lang="en-US" altLang="ja-JP" sz="1200" dirty="0">
                <a:latin typeface="IPAゴシック" pitchFamily="49" charset="-128"/>
                <a:ea typeface="IPAゴシック" pitchFamily="49" charset="-128"/>
              </a:rPr>
              <a:t>" ;;</a:t>
            </a:r>
          </a:p>
          <a:p>
            <a:r>
              <a:rPr lang="en-US" altLang="ja-JP" sz="1200" dirty="0" smtClean="0">
                <a:latin typeface="IPAゴシック" pitchFamily="49" charset="-128"/>
                <a:ea typeface="IPAゴシック" pitchFamily="49" charset="-128"/>
              </a:rPr>
              <a:t>    ?</a:t>
            </a:r>
            <a:r>
              <a:rPr lang="en-US" altLang="ja-JP" sz="1200" dirty="0">
                <a:latin typeface="IPAゴシック" pitchFamily="49" charset="-128"/>
                <a:ea typeface="IPAゴシック" pitchFamily="49" charset="-128"/>
              </a:rPr>
              <a:t>b* ) echo "2</a:t>
            </a:r>
            <a:r>
              <a:rPr lang="ja-JP" altLang="en-US" sz="1200" dirty="0">
                <a:latin typeface="IPAゴシック" pitchFamily="49" charset="-128"/>
                <a:ea typeface="IPAゴシック" pitchFamily="49" charset="-128"/>
              </a:rPr>
              <a:t>文字目が</a:t>
            </a:r>
            <a:r>
              <a:rPr lang="en-US" altLang="ja-JP" sz="1200" dirty="0">
                <a:latin typeface="IPAゴシック" pitchFamily="49" charset="-128"/>
                <a:ea typeface="IPAゴシック" pitchFamily="49" charset="-128"/>
              </a:rPr>
              <a:t>b</a:t>
            </a:r>
            <a:r>
              <a:rPr lang="ja-JP" altLang="en-US" sz="1200" dirty="0">
                <a:latin typeface="IPAゴシック" pitchFamily="49" charset="-128"/>
                <a:ea typeface="IPAゴシック" pitchFamily="49" charset="-128"/>
              </a:rPr>
              <a:t>の文字列</a:t>
            </a:r>
            <a:r>
              <a:rPr lang="en-US" altLang="ja-JP" sz="1200" dirty="0">
                <a:latin typeface="IPAゴシック" pitchFamily="49" charset="-128"/>
                <a:ea typeface="IPAゴシック" pitchFamily="49" charset="-128"/>
              </a:rPr>
              <a:t>" ;;</a:t>
            </a:r>
          </a:p>
          <a:p>
            <a:r>
              <a:rPr lang="ja-JP" altLang="en-US" sz="1200" dirty="0" smtClean="0">
                <a:latin typeface="IPAゴシック" pitchFamily="49" charset="-128"/>
                <a:ea typeface="IPAゴシック" pitchFamily="49" charset="-128"/>
              </a:rPr>
              <a:t>    </a:t>
            </a:r>
            <a:r>
              <a:rPr lang="en-US" altLang="ja-JP" sz="1200" dirty="0">
                <a:latin typeface="IPAゴシック" pitchFamily="49" charset="-128"/>
                <a:ea typeface="IPAゴシック" pitchFamily="49" charset="-128"/>
              </a:rPr>
              <a:t>[A-Z]* ) echo "</a:t>
            </a:r>
            <a:r>
              <a:rPr lang="ja-JP" altLang="en-US" sz="1200" dirty="0">
                <a:latin typeface="IPAゴシック" pitchFamily="49" charset="-128"/>
                <a:ea typeface="IPAゴシック" pitchFamily="49" charset="-128"/>
              </a:rPr>
              <a:t>大文字で始まる文字列</a:t>
            </a:r>
            <a:r>
              <a:rPr lang="en-US" altLang="ja-JP" sz="1200" dirty="0">
                <a:latin typeface="IPAゴシック" pitchFamily="49" charset="-128"/>
                <a:ea typeface="IPAゴシック" pitchFamily="49" charset="-128"/>
              </a:rPr>
              <a:t>" ;;</a:t>
            </a:r>
          </a:p>
          <a:p>
            <a:r>
              <a:rPr lang="ja-JP" altLang="en-US" sz="1200" dirty="0" smtClean="0">
                <a:latin typeface="IPAゴシック" pitchFamily="49" charset="-128"/>
                <a:ea typeface="IPAゴシック" pitchFamily="49" charset="-128"/>
              </a:rPr>
              <a:t>    </a:t>
            </a:r>
            <a:r>
              <a:rPr lang="en-US" altLang="ja-JP" sz="1200" dirty="0">
                <a:latin typeface="IPAゴシック" pitchFamily="49" charset="-128"/>
                <a:ea typeface="IPAゴシック" pitchFamily="49" charset="-128"/>
              </a:rPr>
              <a:t>[!xyz]* ) echo "</a:t>
            </a:r>
            <a:r>
              <a:rPr lang="ja-JP" altLang="en-US" sz="1200" dirty="0">
                <a:latin typeface="IPAゴシック" pitchFamily="49" charset="-128"/>
                <a:ea typeface="IPAゴシック" pitchFamily="49" charset="-128"/>
              </a:rPr>
              <a:t>先頭が</a:t>
            </a:r>
            <a:r>
              <a:rPr lang="en-US" altLang="ja-JP" sz="1200" dirty="0">
                <a:latin typeface="IPAゴシック" pitchFamily="49" charset="-128"/>
                <a:ea typeface="IPAゴシック" pitchFamily="49" charset="-128"/>
              </a:rPr>
              <a:t>x</a:t>
            </a:r>
            <a:r>
              <a:rPr lang="ja-JP" altLang="en-US" sz="1200" dirty="0" err="1">
                <a:latin typeface="IPAゴシック" pitchFamily="49" charset="-128"/>
                <a:ea typeface="IPAゴシック" pitchFamily="49" charset="-128"/>
              </a:rPr>
              <a:t>、</a:t>
            </a:r>
            <a:r>
              <a:rPr lang="en-US" altLang="ja-JP" sz="1200" dirty="0">
                <a:latin typeface="IPAゴシック" pitchFamily="49" charset="-128"/>
                <a:ea typeface="IPAゴシック" pitchFamily="49" charset="-128"/>
              </a:rPr>
              <a:t>y</a:t>
            </a:r>
            <a:r>
              <a:rPr lang="ja-JP" altLang="en-US" sz="1200" dirty="0" err="1">
                <a:latin typeface="IPAゴシック" pitchFamily="49" charset="-128"/>
                <a:ea typeface="IPAゴシック" pitchFamily="49" charset="-128"/>
              </a:rPr>
              <a:t>、</a:t>
            </a:r>
            <a:r>
              <a:rPr lang="en-US" altLang="ja-JP" sz="1200" dirty="0">
                <a:latin typeface="IPAゴシック" pitchFamily="49" charset="-128"/>
                <a:ea typeface="IPAゴシック" pitchFamily="49" charset="-128"/>
              </a:rPr>
              <a:t>z</a:t>
            </a:r>
            <a:r>
              <a:rPr lang="ja-JP" altLang="en-US" sz="1200" dirty="0">
                <a:latin typeface="IPAゴシック" pitchFamily="49" charset="-128"/>
                <a:ea typeface="IPAゴシック" pitchFamily="49" charset="-128"/>
              </a:rPr>
              <a:t>ではない文字列</a:t>
            </a:r>
            <a:r>
              <a:rPr lang="en-US" altLang="ja-JP" sz="1200" dirty="0">
                <a:latin typeface="IPAゴシック" pitchFamily="49" charset="-128"/>
                <a:ea typeface="IPAゴシック" pitchFamily="49" charset="-128"/>
              </a:rPr>
              <a:t>" ;;</a:t>
            </a:r>
          </a:p>
          <a:p>
            <a:r>
              <a:rPr lang="en-US" altLang="ja-JP" sz="1200" dirty="0">
                <a:latin typeface="IPAゴシック" pitchFamily="49" charset="-128"/>
                <a:ea typeface="IPAゴシック" pitchFamily="49" charset="-128"/>
              </a:rPr>
              <a:t>    * ) echo "</a:t>
            </a:r>
            <a:r>
              <a:rPr lang="ja-JP" altLang="en-US" sz="1200" dirty="0">
                <a:latin typeface="IPAゴシック" pitchFamily="49" charset="-128"/>
                <a:ea typeface="IPAゴシック" pitchFamily="49" charset="-128"/>
              </a:rPr>
              <a:t>上記のいずれでもない文字列</a:t>
            </a:r>
            <a:r>
              <a:rPr lang="en-US" altLang="ja-JP" sz="1200" dirty="0">
                <a:latin typeface="IPAゴシック" pitchFamily="49" charset="-128"/>
                <a:ea typeface="IPAゴシック" pitchFamily="49" charset="-128"/>
              </a:rPr>
              <a:t>" ;;</a:t>
            </a:r>
          </a:p>
          <a:p>
            <a:r>
              <a:rPr lang="en-US" altLang="ja-JP" sz="1200" dirty="0">
                <a:latin typeface="IPAゴシック" pitchFamily="49" charset="-128"/>
                <a:ea typeface="IPAゴシック" pitchFamily="49" charset="-128"/>
              </a:rPr>
              <a:t>  </a:t>
            </a:r>
            <a:r>
              <a:rPr lang="en-US" altLang="ja-JP" sz="1200" dirty="0" err="1">
                <a:latin typeface="IPAゴシック" pitchFamily="49" charset="-128"/>
                <a:ea typeface="IPAゴシック" pitchFamily="49" charset="-128"/>
              </a:rPr>
              <a:t>esac</a:t>
            </a:r>
            <a:endParaRPr lang="en-US" altLang="ja-JP" sz="1200" dirty="0">
              <a:latin typeface="IPAゴシック" pitchFamily="49" charset="-128"/>
              <a:ea typeface="IPAゴシック" pitchFamily="49" charset="-128"/>
            </a:endParaRPr>
          </a:p>
          <a:p>
            <a:r>
              <a:rPr lang="en-US" altLang="ja-JP" sz="1200" dirty="0">
                <a:latin typeface="IPAゴシック" pitchFamily="49" charset="-128"/>
                <a:ea typeface="IPAゴシック" pitchFamily="49" charset="-128"/>
              </a:rPr>
              <a:t>done</a:t>
            </a:r>
          </a:p>
          <a:p>
            <a:r>
              <a:rPr lang="en-US" altLang="ja-JP" sz="1200" dirty="0">
                <a:latin typeface="IPAゴシック" pitchFamily="49" charset="-128"/>
                <a:ea typeface="IPAゴシック" pitchFamily="49" charset="-128"/>
              </a:rPr>
              <a:t>exit </a:t>
            </a:r>
            <a:r>
              <a:rPr lang="en-US" altLang="ja-JP" sz="1200" dirty="0" smtClean="0">
                <a:latin typeface="IPAゴシック" pitchFamily="49" charset="-128"/>
                <a:ea typeface="IPAゴシック" pitchFamily="49" charset="-128"/>
              </a:rPr>
              <a:t>0</a:t>
            </a:r>
            <a:endParaRPr lang="en-US" altLang="ja-JP" sz="1200" dirty="0">
              <a:latin typeface="IPAゴシック" pitchFamily="49" charset="-128"/>
              <a:ea typeface="IPAゴシック" pitchFamily="49" charset="-128"/>
            </a:endParaRPr>
          </a:p>
        </p:txBody>
      </p:sp>
      <p:sp>
        <p:nvSpPr>
          <p:cNvPr id="11" name="正方形/長方形 10"/>
          <p:cNvSpPr/>
          <p:nvPr/>
        </p:nvSpPr>
        <p:spPr>
          <a:xfrm>
            <a:off x="479330" y="3124247"/>
            <a:ext cx="2157068" cy="369332"/>
          </a:xfrm>
          <a:prstGeom prst="rect">
            <a:avLst/>
          </a:prstGeom>
        </p:spPr>
        <p:txBody>
          <a:bodyPr wrap="square">
            <a:spAutoFit/>
          </a:bodyPr>
          <a:lstStyle/>
          <a:p>
            <a:pPr lvl="0"/>
            <a:r>
              <a:rPr lang="en-US" altLang="ja-JP" dirty="0" smtClean="0">
                <a:latin typeface="IPA Pゴシック" pitchFamily="50" charset="-128"/>
                <a:ea typeface="IPA Pゴシック" pitchFamily="50" charset="-128"/>
              </a:rPr>
              <a:t>case_wc.sh</a:t>
            </a:r>
            <a:endParaRPr lang="ja-JP" altLang="en-US" dirty="0">
              <a:solidFill>
                <a:prstClr val="black"/>
              </a:solidFill>
              <a:latin typeface="IPA Pゴシック" pitchFamily="50" charset="-128"/>
              <a:ea typeface="IPA Pゴシック" pitchFamily="50" charset="-128"/>
            </a:endParaRPr>
          </a:p>
        </p:txBody>
      </p:sp>
      <p:sp>
        <p:nvSpPr>
          <p:cNvPr id="12" name="正方形/長方形 11"/>
          <p:cNvSpPr/>
          <p:nvPr/>
        </p:nvSpPr>
        <p:spPr>
          <a:xfrm>
            <a:off x="5148064" y="3124247"/>
            <a:ext cx="2157068" cy="369332"/>
          </a:xfrm>
          <a:prstGeom prst="rect">
            <a:avLst/>
          </a:prstGeom>
        </p:spPr>
        <p:txBody>
          <a:bodyPr wrap="square">
            <a:spAutoFit/>
          </a:bodyPr>
          <a:lstStyle/>
          <a:p>
            <a:pPr lvl="0"/>
            <a:r>
              <a:rPr lang="ja-JP" altLang="en-US" dirty="0" smtClean="0">
                <a:latin typeface="IPA Pゴシック" pitchFamily="50" charset="-128"/>
                <a:ea typeface="IPA Pゴシック" pitchFamily="50" charset="-128"/>
              </a:rPr>
              <a:t>実行結果</a:t>
            </a:r>
            <a:endParaRPr lang="en-US" altLang="ja-JP" dirty="0" smtClean="0">
              <a:latin typeface="IPA Pゴシック" pitchFamily="50" charset="-128"/>
              <a:ea typeface="IPA Pゴシック" pitchFamily="50" charset="-128"/>
            </a:endParaRPr>
          </a:p>
        </p:txBody>
      </p:sp>
      <p:sp>
        <p:nvSpPr>
          <p:cNvPr id="2" name="正方形/長方形 1"/>
          <p:cNvSpPr/>
          <p:nvPr/>
        </p:nvSpPr>
        <p:spPr>
          <a:xfrm>
            <a:off x="464171" y="1412776"/>
            <a:ext cx="4097880"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altLang="ja-JP" sz="1600" dirty="0">
                <a:latin typeface="IPAゴシック" pitchFamily="49" charset="-128"/>
                <a:ea typeface="IPAゴシック" pitchFamily="49" charset="-128"/>
              </a:rPr>
              <a:t>case </a:t>
            </a:r>
            <a:r>
              <a:rPr lang="ja-JP" altLang="en-US" sz="1600" dirty="0">
                <a:latin typeface="IPAゴシック" pitchFamily="49" charset="-128"/>
                <a:ea typeface="IPAゴシック" pitchFamily="49" charset="-128"/>
              </a:rPr>
              <a:t>変数 </a:t>
            </a:r>
            <a:r>
              <a:rPr lang="en-US" altLang="ja-JP" sz="1600" dirty="0">
                <a:latin typeface="IPAゴシック" pitchFamily="49" charset="-128"/>
                <a:ea typeface="IPAゴシック" pitchFamily="49" charset="-128"/>
              </a:rPr>
              <a:t>in</a:t>
            </a:r>
            <a:br>
              <a:rPr lang="en-US" altLang="ja-JP" sz="1600" dirty="0">
                <a:latin typeface="IPAゴシック" pitchFamily="49" charset="-128"/>
                <a:ea typeface="IPAゴシック" pitchFamily="49" charset="-128"/>
              </a:rPr>
            </a:br>
            <a:r>
              <a:rPr lang="ja-JP" altLang="en-US" sz="1600" dirty="0">
                <a:latin typeface="IPAゴシック" pitchFamily="49" charset="-128"/>
                <a:ea typeface="IPAゴシック" pitchFamily="49" charset="-128"/>
              </a:rPr>
              <a:t>　　　パターン</a:t>
            </a:r>
            <a:r>
              <a:rPr lang="en-US" altLang="ja-JP" sz="1600" dirty="0">
                <a:latin typeface="IPAゴシック" pitchFamily="49" charset="-128"/>
                <a:ea typeface="IPAゴシック" pitchFamily="49" charset="-128"/>
              </a:rPr>
              <a:t>1) </a:t>
            </a:r>
            <a:r>
              <a:rPr lang="ja-JP" altLang="en-US" sz="1600" dirty="0">
                <a:latin typeface="IPAゴシック" pitchFamily="49" charset="-128"/>
                <a:ea typeface="IPAゴシック" pitchFamily="49" charset="-128"/>
              </a:rPr>
              <a:t>処理</a:t>
            </a:r>
            <a:r>
              <a:rPr lang="en-US" altLang="ja-JP" sz="1600" dirty="0">
                <a:latin typeface="IPAゴシック" pitchFamily="49" charset="-128"/>
                <a:ea typeface="IPAゴシック" pitchFamily="49" charset="-128"/>
              </a:rPr>
              <a:t>;;</a:t>
            </a:r>
            <a:br>
              <a:rPr lang="en-US" altLang="ja-JP" sz="1600" dirty="0">
                <a:latin typeface="IPAゴシック" pitchFamily="49" charset="-128"/>
                <a:ea typeface="IPAゴシック" pitchFamily="49" charset="-128"/>
              </a:rPr>
            </a:br>
            <a:r>
              <a:rPr lang="ja-JP" altLang="en-US" sz="1600" dirty="0">
                <a:latin typeface="IPAゴシック" pitchFamily="49" charset="-128"/>
                <a:ea typeface="IPAゴシック" pitchFamily="49" charset="-128"/>
              </a:rPr>
              <a:t>　　　パターン</a:t>
            </a:r>
            <a:r>
              <a:rPr lang="en-US" altLang="ja-JP" sz="1600" dirty="0">
                <a:latin typeface="IPAゴシック" pitchFamily="49" charset="-128"/>
                <a:ea typeface="IPAゴシック" pitchFamily="49" charset="-128"/>
              </a:rPr>
              <a:t>2) </a:t>
            </a:r>
            <a:r>
              <a:rPr lang="ja-JP" altLang="en-US" sz="1600" dirty="0">
                <a:latin typeface="IPAゴシック" pitchFamily="49" charset="-128"/>
                <a:ea typeface="IPAゴシック" pitchFamily="49" charset="-128"/>
              </a:rPr>
              <a:t>処理</a:t>
            </a:r>
            <a:r>
              <a:rPr lang="en-US" altLang="ja-JP" sz="1600" dirty="0">
                <a:latin typeface="IPAゴシック" pitchFamily="49" charset="-128"/>
                <a:ea typeface="IPAゴシック" pitchFamily="49" charset="-128"/>
              </a:rPr>
              <a:t>;;</a:t>
            </a:r>
            <a:br>
              <a:rPr lang="en-US" altLang="ja-JP" sz="1600" dirty="0">
                <a:latin typeface="IPAゴシック" pitchFamily="49" charset="-128"/>
                <a:ea typeface="IPAゴシック" pitchFamily="49" charset="-128"/>
              </a:rPr>
            </a:br>
            <a:r>
              <a:rPr lang="ja-JP" altLang="en-US" sz="1600" dirty="0">
                <a:latin typeface="IPAゴシック" pitchFamily="49" charset="-128"/>
                <a:ea typeface="IPAゴシック" pitchFamily="49" charset="-128"/>
              </a:rPr>
              <a:t>　　　パターン</a:t>
            </a:r>
            <a:r>
              <a:rPr lang="en-US" altLang="ja-JP" sz="1600" dirty="0">
                <a:latin typeface="IPAゴシック" pitchFamily="49" charset="-128"/>
                <a:ea typeface="IPAゴシック" pitchFamily="49" charset="-128"/>
              </a:rPr>
              <a:t>3 | </a:t>
            </a:r>
            <a:r>
              <a:rPr lang="ja-JP" altLang="en-US" sz="1600" dirty="0">
                <a:latin typeface="IPAゴシック" pitchFamily="49" charset="-128"/>
                <a:ea typeface="IPAゴシック" pitchFamily="49" charset="-128"/>
              </a:rPr>
              <a:t>パターン</a:t>
            </a:r>
            <a:r>
              <a:rPr lang="en-US" altLang="ja-JP" sz="1600" dirty="0">
                <a:latin typeface="IPAゴシック" pitchFamily="49" charset="-128"/>
                <a:ea typeface="IPAゴシック" pitchFamily="49" charset="-128"/>
              </a:rPr>
              <a:t>4) </a:t>
            </a:r>
            <a:r>
              <a:rPr lang="ja-JP" altLang="en-US" sz="1600" dirty="0">
                <a:latin typeface="IPAゴシック" pitchFamily="49" charset="-128"/>
                <a:ea typeface="IPAゴシック" pitchFamily="49" charset="-128"/>
              </a:rPr>
              <a:t>処理</a:t>
            </a:r>
            <a:r>
              <a:rPr lang="en-US" altLang="ja-JP" sz="1600" dirty="0">
                <a:latin typeface="IPAゴシック" pitchFamily="49" charset="-128"/>
                <a:ea typeface="IPAゴシック" pitchFamily="49" charset="-128"/>
              </a:rPr>
              <a:t>;;</a:t>
            </a:r>
            <a:br>
              <a:rPr lang="en-US" altLang="ja-JP" sz="1600" dirty="0">
                <a:latin typeface="IPAゴシック" pitchFamily="49" charset="-128"/>
                <a:ea typeface="IPAゴシック" pitchFamily="49" charset="-128"/>
              </a:rPr>
            </a:br>
            <a:r>
              <a:rPr lang="ja-JP" altLang="en-US" sz="1600" dirty="0">
                <a:latin typeface="IPAゴシック" pitchFamily="49" charset="-128"/>
                <a:ea typeface="IPAゴシック" pitchFamily="49" charset="-128"/>
              </a:rPr>
              <a:t>　　　*</a:t>
            </a:r>
            <a:r>
              <a:rPr lang="en-US" altLang="ja-JP" sz="1600" dirty="0">
                <a:latin typeface="IPAゴシック" pitchFamily="49" charset="-128"/>
                <a:ea typeface="IPAゴシック" pitchFamily="49" charset="-128"/>
              </a:rPr>
              <a:t>) </a:t>
            </a:r>
            <a:r>
              <a:rPr lang="ja-JP" altLang="en-US" sz="1600" dirty="0">
                <a:latin typeface="IPAゴシック" pitchFamily="49" charset="-128"/>
                <a:ea typeface="IPAゴシック" pitchFamily="49" charset="-128"/>
              </a:rPr>
              <a:t>処理</a:t>
            </a:r>
            <a:r>
              <a:rPr lang="en-US" altLang="ja-JP" sz="1600" dirty="0">
                <a:latin typeface="IPAゴシック" pitchFamily="49" charset="-128"/>
                <a:ea typeface="IPAゴシック" pitchFamily="49" charset="-128"/>
              </a:rPr>
              <a:t>;;</a:t>
            </a:r>
            <a:br>
              <a:rPr lang="en-US" altLang="ja-JP" sz="1600" dirty="0">
                <a:latin typeface="IPAゴシック" pitchFamily="49" charset="-128"/>
                <a:ea typeface="IPAゴシック" pitchFamily="49" charset="-128"/>
              </a:rPr>
            </a:br>
            <a:r>
              <a:rPr lang="en-US" altLang="ja-JP" sz="1600" dirty="0" err="1">
                <a:latin typeface="IPAゴシック" pitchFamily="49" charset="-128"/>
                <a:ea typeface="IPAゴシック" pitchFamily="49" charset="-128"/>
              </a:rPr>
              <a:t>esac</a:t>
            </a:r>
            <a:endParaRPr lang="en-US" altLang="ja-JP" sz="1600" dirty="0">
              <a:latin typeface="IPAゴシック" pitchFamily="49" charset="-128"/>
              <a:ea typeface="IPAゴシック" pitchFamily="49" charset="-128"/>
            </a:endParaRPr>
          </a:p>
        </p:txBody>
      </p:sp>
      <p:sp>
        <p:nvSpPr>
          <p:cNvPr id="13" name="正方形/長方形 12"/>
          <p:cNvSpPr/>
          <p:nvPr/>
        </p:nvSpPr>
        <p:spPr>
          <a:xfrm>
            <a:off x="4644008" y="1412776"/>
            <a:ext cx="4248472" cy="181588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en-US" sz="1400" u="sng" dirty="0" smtClean="0">
                <a:latin typeface="IPA Pゴシック" pitchFamily="50" charset="-128"/>
                <a:ea typeface="IPA Pゴシック" pitchFamily="50" charset="-128"/>
              </a:rPr>
              <a:t>補足</a:t>
            </a:r>
            <a:endParaRPr lang="en-US" altLang="ja-JP" sz="1400" u="sng" dirty="0" smtClean="0">
              <a:latin typeface="IPA Pゴシック" pitchFamily="50" charset="-128"/>
              <a:ea typeface="IPA Pゴシック" pitchFamily="50" charset="-128"/>
            </a:endParaRPr>
          </a:p>
          <a:p>
            <a:pPr marL="285750" indent="-285750">
              <a:buFont typeface="Arial" pitchFamily="34" charset="0"/>
              <a:buChar char="•"/>
            </a:pPr>
            <a:r>
              <a:rPr lang="en-US" altLang="ja-JP" sz="1400" dirty="0">
                <a:latin typeface="IPA Pゴシック" pitchFamily="50" charset="-128"/>
                <a:ea typeface="IPA Pゴシック" pitchFamily="50" charset="-128"/>
              </a:rPr>
              <a:t>"</a:t>
            </a:r>
            <a:r>
              <a:rPr lang="en-US" altLang="ja-JP" sz="1400" dirty="0" smtClean="0">
                <a:latin typeface="IPA Pゴシック" pitchFamily="50" charset="-128"/>
                <a:ea typeface="IPA Pゴシック" pitchFamily="50" charset="-128"/>
              </a:rPr>
              <a:t>read</a:t>
            </a:r>
            <a:r>
              <a:rPr lang="en-US" altLang="ja-JP" sz="1400" dirty="0">
                <a:latin typeface="IPA Pゴシック" pitchFamily="50" charset="-128"/>
                <a:ea typeface="IPA Pゴシック" pitchFamily="50" charset="-128"/>
              </a:rPr>
              <a:t>"</a:t>
            </a:r>
            <a:r>
              <a:rPr lang="ja-JP" altLang="en-US" sz="1400" dirty="0" smtClean="0">
                <a:latin typeface="IPA Pゴシック" pitchFamily="50" charset="-128"/>
                <a:ea typeface="IPA Pゴシック" pitchFamily="50" charset="-128"/>
              </a:rPr>
              <a:t>は</a:t>
            </a:r>
            <a:r>
              <a:rPr lang="ja-JP" altLang="en-US" sz="1400" dirty="0">
                <a:latin typeface="IPA Pゴシック" pitchFamily="50" charset="-128"/>
                <a:ea typeface="IPA Pゴシック" pitchFamily="50" charset="-128"/>
              </a:rPr>
              <a:t>標準</a:t>
            </a:r>
            <a:r>
              <a:rPr lang="ja-JP" altLang="en-US" sz="1400" dirty="0" smtClean="0">
                <a:latin typeface="IPA Pゴシック" pitchFamily="50" charset="-128"/>
                <a:ea typeface="IPA Pゴシック" pitchFamily="50" charset="-128"/>
              </a:rPr>
              <a:t>入力</a:t>
            </a:r>
            <a:endParaRPr lang="en-US" altLang="ja-JP" sz="1400" u="sng" dirty="0" smtClean="0">
              <a:latin typeface="IPA Pゴシック" pitchFamily="50" charset="-128"/>
              <a:ea typeface="IPA Pゴシック" pitchFamily="50" charset="-128"/>
            </a:endParaRPr>
          </a:p>
          <a:p>
            <a:pPr marL="285750" indent="-285750">
              <a:buFont typeface="Arial" pitchFamily="34" charset="0"/>
              <a:buChar char="•"/>
            </a:pPr>
            <a:r>
              <a:rPr lang="en-US" altLang="ja-JP" sz="1400" dirty="0" smtClean="0">
                <a:latin typeface="IPA Pゴシック" pitchFamily="50" charset="-128"/>
                <a:ea typeface="IPA Pゴシック" pitchFamily="50" charset="-128"/>
              </a:rPr>
              <a:t>"*" </a:t>
            </a:r>
            <a:r>
              <a:rPr lang="ja-JP" altLang="en-US" sz="1400" dirty="0">
                <a:latin typeface="IPA Pゴシック" pitchFamily="50" charset="-128"/>
                <a:ea typeface="IPA Pゴシック" pitchFamily="50" charset="-128"/>
              </a:rPr>
              <a:t>は任意の文字列</a:t>
            </a:r>
            <a:r>
              <a:rPr lang="en-US" altLang="ja-JP" sz="1400" dirty="0">
                <a:latin typeface="IPA Pゴシック" pitchFamily="50" charset="-128"/>
                <a:ea typeface="IPA Pゴシック" pitchFamily="50" charset="-128"/>
              </a:rPr>
              <a:t>(</a:t>
            </a:r>
            <a:r>
              <a:rPr lang="ja-JP" altLang="en-US" sz="1400" dirty="0">
                <a:latin typeface="IPA Pゴシック" pitchFamily="50" charset="-128"/>
                <a:ea typeface="IPA Pゴシック" pitchFamily="50" charset="-128"/>
              </a:rPr>
              <a:t>空文字を含む</a:t>
            </a:r>
            <a:r>
              <a:rPr lang="en-US" altLang="ja-JP" sz="1400" dirty="0">
                <a:latin typeface="IPA Pゴシック" pitchFamily="50" charset="-128"/>
                <a:ea typeface="IPA Pゴシック" pitchFamily="50" charset="-128"/>
              </a:rPr>
              <a:t>)</a:t>
            </a:r>
            <a:r>
              <a:rPr lang="ja-JP" altLang="en-US" sz="1400" dirty="0">
                <a:latin typeface="IPA Pゴシック" pitchFamily="50" charset="-128"/>
                <a:ea typeface="IPA Pゴシック" pitchFamily="50" charset="-128"/>
              </a:rPr>
              <a:t>を</a:t>
            </a:r>
            <a:r>
              <a:rPr lang="ja-JP" altLang="en-US" sz="1400" dirty="0" smtClean="0">
                <a:latin typeface="IPA Pゴシック" pitchFamily="50" charset="-128"/>
                <a:ea typeface="IPA Pゴシック" pitchFamily="50" charset="-128"/>
              </a:rPr>
              <a:t>意味</a:t>
            </a:r>
            <a:endParaRPr lang="ja-JP" altLang="en-US" sz="1400" dirty="0">
              <a:latin typeface="IPA Pゴシック" pitchFamily="50" charset="-128"/>
              <a:ea typeface="IPA Pゴシック" pitchFamily="50" charset="-128"/>
            </a:endParaRPr>
          </a:p>
          <a:p>
            <a:pPr marL="285750" indent="-285750">
              <a:buFont typeface="Arial" pitchFamily="34" charset="0"/>
              <a:buChar char="•"/>
            </a:pPr>
            <a:r>
              <a:rPr lang="en-US" altLang="ja-JP" sz="1400" dirty="0" smtClean="0">
                <a:latin typeface="IPA Pゴシック" pitchFamily="50" charset="-128"/>
                <a:ea typeface="IPA Pゴシック" pitchFamily="50" charset="-128"/>
              </a:rPr>
              <a:t>"?" </a:t>
            </a:r>
            <a:r>
              <a:rPr lang="ja-JP" altLang="en-US" sz="1400" dirty="0">
                <a:latin typeface="IPA Pゴシック" pitchFamily="50" charset="-128"/>
                <a:ea typeface="IPA Pゴシック" pitchFamily="50" charset="-128"/>
              </a:rPr>
              <a:t>は任意の</a:t>
            </a:r>
            <a:r>
              <a:rPr lang="en-US" altLang="ja-JP" sz="1400" dirty="0">
                <a:latin typeface="IPA Pゴシック" pitchFamily="50" charset="-128"/>
                <a:ea typeface="IPA Pゴシック" pitchFamily="50" charset="-128"/>
              </a:rPr>
              <a:t>1</a:t>
            </a:r>
            <a:r>
              <a:rPr lang="ja-JP" altLang="en-US" sz="1400" dirty="0">
                <a:latin typeface="IPA Pゴシック" pitchFamily="50" charset="-128"/>
                <a:ea typeface="IPA Pゴシック" pitchFamily="50" charset="-128"/>
              </a:rPr>
              <a:t>文字を</a:t>
            </a:r>
            <a:r>
              <a:rPr lang="ja-JP" altLang="en-US" sz="1400" dirty="0" smtClean="0">
                <a:latin typeface="IPA Pゴシック" pitchFamily="50" charset="-128"/>
                <a:ea typeface="IPA Pゴシック" pitchFamily="50" charset="-128"/>
              </a:rPr>
              <a:t>意味</a:t>
            </a:r>
            <a:endParaRPr lang="ja-JP" altLang="en-US" sz="1400" dirty="0">
              <a:latin typeface="IPA Pゴシック" pitchFamily="50" charset="-128"/>
              <a:ea typeface="IPA Pゴシック" pitchFamily="50" charset="-128"/>
            </a:endParaRPr>
          </a:p>
          <a:p>
            <a:pPr marL="285750" indent="-285750">
              <a:buFont typeface="Arial" pitchFamily="34" charset="0"/>
              <a:buChar char="•"/>
            </a:pPr>
            <a:r>
              <a:rPr lang="en-US" altLang="ja-JP" sz="1400" dirty="0" smtClean="0">
                <a:latin typeface="IPA Pゴシック" pitchFamily="50" charset="-128"/>
                <a:ea typeface="IPA Pゴシック" pitchFamily="50" charset="-128"/>
              </a:rPr>
              <a:t>"[]" </a:t>
            </a:r>
            <a:r>
              <a:rPr lang="ja-JP" altLang="en-US" sz="1400" dirty="0">
                <a:latin typeface="IPA Pゴシック" pitchFamily="50" charset="-128"/>
                <a:ea typeface="IPA Pゴシック" pitchFamily="50" charset="-128"/>
              </a:rPr>
              <a:t>は括弧の中の文字のいずれかを</a:t>
            </a:r>
            <a:r>
              <a:rPr lang="ja-JP" altLang="en-US" sz="1400" dirty="0" smtClean="0">
                <a:latin typeface="IPA Pゴシック" pitchFamily="50" charset="-128"/>
                <a:ea typeface="IPA Pゴシック" pitchFamily="50" charset="-128"/>
              </a:rPr>
              <a:t>意味</a:t>
            </a:r>
            <a:endParaRPr lang="en-US" altLang="ja-JP" sz="1400" dirty="0">
              <a:latin typeface="IPA Pゴシック" pitchFamily="50" charset="-128"/>
              <a:ea typeface="IPA Pゴシック" pitchFamily="50" charset="-128"/>
            </a:endParaRPr>
          </a:p>
          <a:p>
            <a:pPr marL="285750" indent="-285750">
              <a:buFont typeface="Arial" pitchFamily="34" charset="0"/>
              <a:buChar char="•"/>
            </a:pPr>
            <a:r>
              <a:rPr lang="en-US" altLang="ja-JP" sz="1400" dirty="0" smtClean="0">
                <a:latin typeface="IPA Pゴシック" pitchFamily="50" charset="-128"/>
                <a:ea typeface="IPA Pゴシック" pitchFamily="50" charset="-128"/>
              </a:rPr>
              <a:t>"-" </a:t>
            </a:r>
            <a:r>
              <a:rPr lang="ja-JP" altLang="en-US" sz="1400" dirty="0">
                <a:latin typeface="IPA Pゴシック" pitchFamily="50" charset="-128"/>
                <a:ea typeface="IPA Pゴシック" pitchFamily="50" charset="-128"/>
              </a:rPr>
              <a:t>で範囲を指定することも可能。</a:t>
            </a:r>
          </a:p>
          <a:p>
            <a:pPr marL="285750" indent="-285750">
              <a:buFont typeface="Arial" pitchFamily="34" charset="0"/>
              <a:buChar char="•"/>
            </a:pPr>
            <a:r>
              <a:rPr lang="en-US" altLang="ja-JP" sz="1400" dirty="0" smtClean="0">
                <a:latin typeface="IPA Pゴシック" pitchFamily="50" charset="-128"/>
                <a:ea typeface="IPA Pゴシック" pitchFamily="50" charset="-128"/>
              </a:rPr>
              <a:t>"!" </a:t>
            </a:r>
            <a:r>
              <a:rPr lang="ja-JP" altLang="en-US" sz="1400" dirty="0">
                <a:latin typeface="IPA Pゴシック" pitchFamily="50" charset="-128"/>
                <a:ea typeface="IPA Pゴシック" pitchFamily="50" charset="-128"/>
              </a:rPr>
              <a:t>が付くと括弧の中のいずれでもないという</a:t>
            </a:r>
            <a:r>
              <a:rPr lang="ja-JP" altLang="en-US" sz="1400" dirty="0" smtClean="0">
                <a:latin typeface="IPA Pゴシック" pitchFamily="50" charset="-128"/>
                <a:ea typeface="IPA Pゴシック" pitchFamily="50" charset="-128"/>
              </a:rPr>
              <a:t>意味</a:t>
            </a:r>
            <a:endParaRPr lang="en-US" altLang="ja-JP" sz="1400" dirty="0" smtClean="0">
              <a:latin typeface="IPA Pゴシック" pitchFamily="50" charset="-128"/>
              <a:ea typeface="IPA Pゴシック" pitchFamily="50" charset="-128"/>
            </a:endParaRPr>
          </a:p>
          <a:p>
            <a:pPr marL="285750" indent="-285750">
              <a:buFont typeface="Arial" pitchFamily="34" charset="0"/>
              <a:buChar char="•"/>
            </a:pPr>
            <a:r>
              <a:rPr lang="en-US" altLang="ja-JP" sz="1400" dirty="0">
                <a:latin typeface="IPA Pゴシック" pitchFamily="50" charset="-128"/>
                <a:ea typeface="IPA Pゴシック" pitchFamily="50" charset="-128"/>
              </a:rPr>
              <a:t>"</a:t>
            </a:r>
            <a:r>
              <a:rPr lang="ja-JP" altLang="en-US" sz="1400" dirty="0" smtClean="0">
                <a:latin typeface="IPA Pゴシック" pitchFamily="50" charset="-128"/>
                <a:ea typeface="IPA Pゴシック" pitchFamily="50" charset="-128"/>
              </a:rPr>
              <a:t>｜</a:t>
            </a:r>
            <a:r>
              <a:rPr lang="en-US" altLang="ja-JP" sz="1400" dirty="0">
                <a:latin typeface="IPA Pゴシック" pitchFamily="50" charset="-128"/>
                <a:ea typeface="IPA Pゴシック" pitchFamily="50" charset="-128"/>
              </a:rPr>
              <a:t>"</a:t>
            </a:r>
            <a:r>
              <a:rPr lang="ja-JP" altLang="en-US" sz="1400" dirty="0" smtClean="0">
                <a:latin typeface="IPA Pゴシック" pitchFamily="50" charset="-128"/>
                <a:ea typeface="IPA Pゴシック" pitchFamily="50" charset="-128"/>
              </a:rPr>
              <a:t>は</a:t>
            </a:r>
            <a:r>
              <a:rPr lang="en-US" altLang="ja-JP" sz="1400" dirty="0" smtClean="0">
                <a:latin typeface="IPA Pゴシック" pitchFamily="50" charset="-128"/>
                <a:ea typeface="IPA Pゴシック" pitchFamily="50" charset="-128"/>
              </a:rPr>
              <a:t>OR</a:t>
            </a:r>
          </a:p>
        </p:txBody>
      </p:sp>
      <p:sp>
        <p:nvSpPr>
          <p:cNvPr id="14"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15</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3691777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76672"/>
            <a:ext cx="7908909" cy="707886"/>
          </a:xfrm>
          <a:prstGeom prst="rect">
            <a:avLst/>
          </a:prstGeom>
          <a:noFill/>
        </p:spPr>
        <p:txBody>
          <a:bodyPr wrap="square" rtlCol="0">
            <a:spAutoFit/>
          </a:bodyPr>
          <a:lstStyle/>
          <a:p>
            <a:pPr lvl="0"/>
            <a:r>
              <a:rPr lang="en-US" altLang="ja-JP" sz="4000" dirty="0" smtClean="0">
                <a:latin typeface="IPA Pゴシック" pitchFamily="50" charset="-128"/>
                <a:ea typeface="IPA Pゴシック" pitchFamily="50" charset="-128"/>
              </a:rPr>
              <a:t>Shell Script</a:t>
            </a:r>
            <a:r>
              <a:rPr lang="ja-JP" altLang="en-US" sz="4000" dirty="0" smtClean="0">
                <a:latin typeface="IPA Pゴシック" pitchFamily="50" charset="-128"/>
                <a:ea typeface="IPA Pゴシック" pitchFamily="50" charset="-128"/>
              </a:rPr>
              <a:t>の実行例</a:t>
            </a:r>
            <a:r>
              <a:rPr lang="en-US" altLang="ja-JP" sz="4000" dirty="0" smtClean="0">
                <a:latin typeface="IPA Pゴシック" pitchFamily="50" charset="-128"/>
                <a:ea typeface="IPA Pゴシック" pitchFamily="50" charset="-128"/>
              </a:rPr>
              <a:t>7</a:t>
            </a:r>
            <a:r>
              <a:rPr lang="ja-JP" altLang="en-US" sz="4000" dirty="0" smtClean="0">
                <a:latin typeface="IPA Pゴシック" pitchFamily="50" charset="-128"/>
                <a:ea typeface="IPA Pゴシック" pitchFamily="50" charset="-128"/>
              </a:rPr>
              <a:t> </a:t>
            </a:r>
            <a:r>
              <a:rPr lang="en-US" altLang="ja-JP" sz="4000" dirty="0" smtClean="0">
                <a:latin typeface="IPA Pゴシック" pitchFamily="50" charset="-128"/>
                <a:ea typeface="IPA Pゴシック" pitchFamily="50" charset="-128"/>
              </a:rPr>
              <a:t>–while</a:t>
            </a:r>
            <a:r>
              <a:rPr lang="ja-JP" altLang="en-US" sz="4000" dirty="0" smtClean="0">
                <a:latin typeface="IPA Pゴシック" pitchFamily="50" charset="-128"/>
                <a:ea typeface="IPA Pゴシック" pitchFamily="50" charset="-128"/>
              </a:rPr>
              <a:t> 文</a:t>
            </a:r>
            <a:r>
              <a:rPr lang="en-US" altLang="ja-JP" sz="4000" dirty="0" smtClean="0">
                <a:latin typeface="IPA Pゴシック" pitchFamily="50" charset="-128"/>
                <a:ea typeface="IPA Pゴシック" pitchFamily="50" charset="-128"/>
              </a:rPr>
              <a:t>-</a:t>
            </a:r>
            <a:endParaRPr lang="ja-JP" altLang="en-US" sz="4000" dirty="0">
              <a:latin typeface="IPAゴシック" pitchFamily="49" charset="-128"/>
              <a:ea typeface="IPAゴシック" pitchFamily="49" charset="-128"/>
            </a:endParaRPr>
          </a:p>
        </p:txBody>
      </p:sp>
      <p:sp>
        <p:nvSpPr>
          <p:cNvPr id="7" name="正方形/長方形 6"/>
          <p:cNvSpPr/>
          <p:nvPr/>
        </p:nvSpPr>
        <p:spPr>
          <a:xfrm>
            <a:off x="5220072" y="3203017"/>
            <a:ext cx="2736304" cy="313932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dirty="0">
                <a:latin typeface="IPAゴシック" pitchFamily="49" charset="-128"/>
                <a:ea typeface="IPAゴシック" pitchFamily="49" charset="-128"/>
              </a:rPr>
              <a:t>$ ./while_test.sh</a:t>
            </a:r>
          </a:p>
          <a:p>
            <a:r>
              <a:rPr lang="en-US" altLang="ja-JP" dirty="0">
                <a:latin typeface="IPAゴシック" pitchFamily="49" charset="-128"/>
                <a:ea typeface="IPAゴシック" pitchFamily="49" charset="-128"/>
              </a:rPr>
              <a:t>1 </a:t>
            </a:r>
            <a:r>
              <a:rPr lang="ja-JP" altLang="en-US" dirty="0">
                <a:latin typeface="IPAゴシック" pitchFamily="49" charset="-128"/>
                <a:ea typeface="IPAゴシック" pitchFamily="49" charset="-128"/>
              </a:rPr>
              <a:t>回目の処理</a:t>
            </a:r>
          </a:p>
          <a:p>
            <a:r>
              <a:rPr lang="en-US" altLang="ja-JP" dirty="0">
                <a:latin typeface="IPAゴシック" pitchFamily="49" charset="-128"/>
                <a:ea typeface="IPAゴシック" pitchFamily="49" charset="-128"/>
              </a:rPr>
              <a:t>2 </a:t>
            </a:r>
            <a:r>
              <a:rPr lang="ja-JP" altLang="en-US" dirty="0">
                <a:latin typeface="IPAゴシック" pitchFamily="49" charset="-128"/>
                <a:ea typeface="IPAゴシック" pitchFamily="49" charset="-128"/>
              </a:rPr>
              <a:t>回目の処理</a:t>
            </a:r>
          </a:p>
          <a:p>
            <a:r>
              <a:rPr lang="en-US" altLang="ja-JP" dirty="0">
                <a:latin typeface="IPAゴシック" pitchFamily="49" charset="-128"/>
                <a:ea typeface="IPAゴシック" pitchFamily="49" charset="-128"/>
              </a:rPr>
              <a:t>3 </a:t>
            </a:r>
            <a:r>
              <a:rPr lang="ja-JP" altLang="en-US" dirty="0">
                <a:latin typeface="IPAゴシック" pitchFamily="49" charset="-128"/>
                <a:ea typeface="IPAゴシック" pitchFamily="49" charset="-128"/>
              </a:rPr>
              <a:t>回目の処理</a:t>
            </a:r>
          </a:p>
          <a:p>
            <a:r>
              <a:rPr lang="en-US" altLang="ja-JP" dirty="0">
                <a:latin typeface="IPAゴシック" pitchFamily="49" charset="-128"/>
                <a:ea typeface="IPAゴシック" pitchFamily="49" charset="-128"/>
              </a:rPr>
              <a:t>4 </a:t>
            </a:r>
            <a:r>
              <a:rPr lang="ja-JP" altLang="en-US" dirty="0">
                <a:latin typeface="IPAゴシック" pitchFamily="49" charset="-128"/>
                <a:ea typeface="IPAゴシック" pitchFamily="49" charset="-128"/>
              </a:rPr>
              <a:t>回目の処理</a:t>
            </a:r>
          </a:p>
          <a:p>
            <a:r>
              <a:rPr lang="en-US" altLang="ja-JP" dirty="0">
                <a:latin typeface="IPAゴシック" pitchFamily="49" charset="-128"/>
                <a:ea typeface="IPAゴシック" pitchFamily="49" charset="-128"/>
              </a:rPr>
              <a:t>5 </a:t>
            </a:r>
            <a:r>
              <a:rPr lang="ja-JP" altLang="en-US" dirty="0">
                <a:latin typeface="IPAゴシック" pitchFamily="49" charset="-128"/>
                <a:ea typeface="IPAゴシック" pitchFamily="49" charset="-128"/>
              </a:rPr>
              <a:t>回目の処理</a:t>
            </a:r>
          </a:p>
          <a:p>
            <a:r>
              <a:rPr lang="en-US" altLang="ja-JP" dirty="0">
                <a:latin typeface="IPAゴシック" pitchFamily="49" charset="-128"/>
                <a:ea typeface="IPAゴシック" pitchFamily="49" charset="-128"/>
              </a:rPr>
              <a:t>6 </a:t>
            </a:r>
            <a:r>
              <a:rPr lang="ja-JP" altLang="en-US" dirty="0">
                <a:latin typeface="IPAゴシック" pitchFamily="49" charset="-128"/>
                <a:ea typeface="IPAゴシック" pitchFamily="49" charset="-128"/>
              </a:rPr>
              <a:t>回目の処理</a:t>
            </a:r>
          </a:p>
          <a:p>
            <a:r>
              <a:rPr lang="en-US" altLang="ja-JP" dirty="0">
                <a:latin typeface="IPAゴシック" pitchFamily="49" charset="-128"/>
                <a:ea typeface="IPAゴシック" pitchFamily="49" charset="-128"/>
              </a:rPr>
              <a:t>7 </a:t>
            </a:r>
            <a:r>
              <a:rPr lang="ja-JP" altLang="en-US" dirty="0">
                <a:latin typeface="IPAゴシック" pitchFamily="49" charset="-128"/>
                <a:ea typeface="IPAゴシック" pitchFamily="49" charset="-128"/>
              </a:rPr>
              <a:t>回目の処理</a:t>
            </a:r>
          </a:p>
          <a:p>
            <a:r>
              <a:rPr lang="en-US" altLang="ja-JP" dirty="0">
                <a:latin typeface="IPAゴシック" pitchFamily="49" charset="-128"/>
                <a:ea typeface="IPAゴシック" pitchFamily="49" charset="-128"/>
              </a:rPr>
              <a:t>8 </a:t>
            </a:r>
            <a:r>
              <a:rPr lang="ja-JP" altLang="en-US" dirty="0">
                <a:latin typeface="IPAゴシック" pitchFamily="49" charset="-128"/>
                <a:ea typeface="IPAゴシック" pitchFamily="49" charset="-128"/>
              </a:rPr>
              <a:t>回目の処理</a:t>
            </a:r>
          </a:p>
          <a:p>
            <a:r>
              <a:rPr lang="en-US" altLang="ja-JP" dirty="0">
                <a:latin typeface="IPAゴシック" pitchFamily="49" charset="-128"/>
                <a:ea typeface="IPAゴシック" pitchFamily="49" charset="-128"/>
              </a:rPr>
              <a:t>9 </a:t>
            </a:r>
            <a:r>
              <a:rPr lang="ja-JP" altLang="en-US" dirty="0">
                <a:latin typeface="IPAゴシック" pitchFamily="49" charset="-128"/>
                <a:ea typeface="IPAゴシック" pitchFamily="49" charset="-128"/>
              </a:rPr>
              <a:t>回目の処理</a:t>
            </a:r>
          </a:p>
          <a:p>
            <a:r>
              <a:rPr lang="en-US" altLang="ja-JP" dirty="0">
                <a:latin typeface="IPAゴシック" pitchFamily="49" charset="-128"/>
                <a:ea typeface="IPAゴシック" pitchFamily="49" charset="-128"/>
              </a:rPr>
              <a:t>10 </a:t>
            </a:r>
            <a:r>
              <a:rPr lang="ja-JP" altLang="en-US" dirty="0">
                <a:latin typeface="IPAゴシック" pitchFamily="49" charset="-128"/>
                <a:ea typeface="IPAゴシック" pitchFamily="49" charset="-128"/>
              </a:rPr>
              <a:t>回目の処理</a:t>
            </a:r>
          </a:p>
        </p:txBody>
      </p:sp>
      <p:sp>
        <p:nvSpPr>
          <p:cNvPr id="10" name="正方形/長方形 9"/>
          <p:cNvSpPr/>
          <p:nvPr/>
        </p:nvSpPr>
        <p:spPr>
          <a:xfrm>
            <a:off x="477218" y="4283137"/>
            <a:ext cx="3727439" cy="203132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dirty="0">
                <a:latin typeface="IPAゴシック" pitchFamily="49" charset="-128"/>
                <a:ea typeface="IPAゴシック" pitchFamily="49" charset="-128"/>
              </a:rPr>
              <a:t>#!/bin/bash</a:t>
            </a:r>
          </a:p>
          <a:p>
            <a:r>
              <a:rPr lang="en-US" altLang="ja-JP" dirty="0">
                <a:latin typeface="IPAゴシック" pitchFamily="49" charset="-128"/>
                <a:ea typeface="IPAゴシック" pitchFamily="49" charset="-128"/>
              </a:rPr>
              <a:t>a=1</a:t>
            </a:r>
          </a:p>
          <a:p>
            <a:r>
              <a:rPr lang="en-US" altLang="ja-JP" dirty="0">
                <a:latin typeface="IPAゴシック" pitchFamily="49" charset="-128"/>
                <a:ea typeface="IPAゴシック" pitchFamily="49" charset="-128"/>
              </a:rPr>
              <a:t>while [ $a -le 10 ]</a:t>
            </a:r>
          </a:p>
          <a:p>
            <a:r>
              <a:rPr lang="en-US" altLang="ja-JP" dirty="0">
                <a:latin typeface="IPAゴシック" pitchFamily="49" charset="-128"/>
                <a:ea typeface="IPAゴシック" pitchFamily="49" charset="-128"/>
              </a:rPr>
              <a:t>do</a:t>
            </a:r>
          </a:p>
          <a:p>
            <a:r>
              <a:rPr lang="en-US" altLang="ja-JP" dirty="0">
                <a:latin typeface="IPAゴシック" pitchFamily="49" charset="-128"/>
                <a:ea typeface="IPAゴシック" pitchFamily="49" charset="-128"/>
              </a:rPr>
              <a:t>    echo "${a} </a:t>
            </a:r>
            <a:r>
              <a:rPr lang="ja-JP" altLang="en-US" dirty="0">
                <a:latin typeface="IPAゴシック" pitchFamily="49" charset="-128"/>
                <a:ea typeface="IPAゴシック" pitchFamily="49" charset="-128"/>
              </a:rPr>
              <a:t>回目の処理</a:t>
            </a:r>
            <a:r>
              <a:rPr lang="en-US" altLang="ja-JP" dirty="0">
                <a:latin typeface="IPAゴシック" pitchFamily="49" charset="-128"/>
                <a:ea typeface="IPAゴシック" pitchFamily="49" charset="-128"/>
              </a:rPr>
              <a:t>"</a:t>
            </a:r>
          </a:p>
          <a:p>
            <a:r>
              <a:rPr lang="en-US" altLang="ja-JP" dirty="0">
                <a:latin typeface="IPAゴシック" pitchFamily="49" charset="-128"/>
                <a:ea typeface="IPAゴシック" pitchFamily="49" charset="-128"/>
              </a:rPr>
              <a:t>    a=`</a:t>
            </a:r>
            <a:r>
              <a:rPr lang="en-US" altLang="ja-JP" dirty="0" err="1">
                <a:latin typeface="IPAゴシック" pitchFamily="49" charset="-128"/>
                <a:ea typeface="IPAゴシック" pitchFamily="49" charset="-128"/>
              </a:rPr>
              <a:t>expr</a:t>
            </a:r>
            <a:r>
              <a:rPr lang="en-US" altLang="ja-JP" dirty="0">
                <a:latin typeface="IPAゴシック" pitchFamily="49" charset="-128"/>
                <a:ea typeface="IPAゴシック" pitchFamily="49" charset="-128"/>
              </a:rPr>
              <a:t> $a + 1`</a:t>
            </a:r>
          </a:p>
          <a:p>
            <a:r>
              <a:rPr lang="en-US" altLang="ja-JP" dirty="0">
                <a:latin typeface="IPAゴシック" pitchFamily="49" charset="-128"/>
                <a:ea typeface="IPAゴシック" pitchFamily="49" charset="-128"/>
              </a:rPr>
              <a:t>done</a:t>
            </a:r>
          </a:p>
        </p:txBody>
      </p:sp>
      <p:sp>
        <p:nvSpPr>
          <p:cNvPr id="11" name="正方形/長方形 10"/>
          <p:cNvSpPr/>
          <p:nvPr/>
        </p:nvSpPr>
        <p:spPr>
          <a:xfrm>
            <a:off x="453784" y="3933056"/>
            <a:ext cx="2157068" cy="369332"/>
          </a:xfrm>
          <a:prstGeom prst="rect">
            <a:avLst/>
          </a:prstGeom>
        </p:spPr>
        <p:txBody>
          <a:bodyPr wrap="square">
            <a:spAutoFit/>
          </a:bodyPr>
          <a:lstStyle/>
          <a:p>
            <a:r>
              <a:rPr lang="en-US" altLang="ja-JP" dirty="0" smtClean="0">
                <a:latin typeface="IPA Pゴシック" pitchFamily="50" charset="-128"/>
                <a:ea typeface="IPA Pゴシック" pitchFamily="50" charset="-128"/>
              </a:rPr>
              <a:t>while_test.sh</a:t>
            </a:r>
            <a:endParaRPr lang="en-US" altLang="ja-JP" dirty="0">
              <a:latin typeface="IPA Pゴシック" pitchFamily="50" charset="-128"/>
              <a:ea typeface="IPA Pゴシック" pitchFamily="50" charset="-128"/>
            </a:endParaRPr>
          </a:p>
        </p:txBody>
      </p:sp>
      <p:sp>
        <p:nvSpPr>
          <p:cNvPr id="12" name="正方形/長方形 11"/>
          <p:cNvSpPr/>
          <p:nvPr/>
        </p:nvSpPr>
        <p:spPr>
          <a:xfrm>
            <a:off x="5148064" y="2852936"/>
            <a:ext cx="2157068" cy="369332"/>
          </a:xfrm>
          <a:prstGeom prst="rect">
            <a:avLst/>
          </a:prstGeom>
        </p:spPr>
        <p:txBody>
          <a:bodyPr wrap="square">
            <a:spAutoFit/>
          </a:bodyPr>
          <a:lstStyle/>
          <a:p>
            <a:pPr lvl="0"/>
            <a:r>
              <a:rPr lang="ja-JP" altLang="en-US" dirty="0" smtClean="0">
                <a:latin typeface="IPA Pゴシック" pitchFamily="50" charset="-128"/>
                <a:ea typeface="IPA Pゴシック" pitchFamily="50" charset="-128"/>
              </a:rPr>
              <a:t>実行結果</a:t>
            </a:r>
            <a:endParaRPr lang="en-US" altLang="ja-JP" dirty="0" smtClean="0">
              <a:latin typeface="IPA Pゴシック" pitchFamily="50" charset="-128"/>
              <a:ea typeface="IPA Pゴシック" pitchFamily="50" charset="-128"/>
            </a:endParaRPr>
          </a:p>
        </p:txBody>
      </p:sp>
      <p:sp>
        <p:nvSpPr>
          <p:cNvPr id="2" name="正方形/長方形 1"/>
          <p:cNvSpPr/>
          <p:nvPr/>
        </p:nvSpPr>
        <p:spPr>
          <a:xfrm>
            <a:off x="474121" y="1412776"/>
            <a:ext cx="3348372"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altLang="ja-JP" sz="2000" dirty="0">
                <a:latin typeface="IPAゴシック" pitchFamily="49" charset="-128"/>
                <a:ea typeface="IPAゴシック" pitchFamily="49" charset="-128"/>
              </a:rPr>
              <a:t>while [ </a:t>
            </a:r>
            <a:r>
              <a:rPr lang="ja-JP" altLang="en-US" sz="2000" dirty="0">
                <a:latin typeface="IPAゴシック" pitchFamily="49" charset="-128"/>
                <a:ea typeface="IPAゴシック" pitchFamily="49" charset="-128"/>
              </a:rPr>
              <a:t>条件 </a:t>
            </a:r>
            <a:r>
              <a:rPr lang="en-US" altLang="ja-JP" sz="2000" dirty="0">
                <a:latin typeface="IPAゴシック" pitchFamily="49" charset="-128"/>
                <a:ea typeface="IPAゴシック" pitchFamily="49" charset="-128"/>
              </a:rPr>
              <a:t>]</a:t>
            </a:r>
            <a:br>
              <a:rPr lang="en-US" altLang="ja-JP" sz="2000" dirty="0">
                <a:latin typeface="IPAゴシック" pitchFamily="49" charset="-128"/>
                <a:ea typeface="IPAゴシック" pitchFamily="49" charset="-128"/>
              </a:rPr>
            </a:br>
            <a:r>
              <a:rPr lang="en-US" altLang="ja-JP" sz="2000" dirty="0">
                <a:latin typeface="IPAゴシック" pitchFamily="49" charset="-128"/>
                <a:ea typeface="IPAゴシック" pitchFamily="49" charset="-128"/>
              </a:rPr>
              <a:t>do</a:t>
            </a:r>
            <a:br>
              <a:rPr lang="en-US" altLang="ja-JP" sz="2000" dirty="0">
                <a:latin typeface="IPAゴシック" pitchFamily="49" charset="-128"/>
                <a:ea typeface="IPAゴシック" pitchFamily="49" charset="-128"/>
              </a:rPr>
            </a:br>
            <a:r>
              <a:rPr lang="ja-JP" altLang="en-US" sz="2000" dirty="0">
                <a:latin typeface="IPAゴシック" pitchFamily="49" charset="-128"/>
                <a:ea typeface="IPAゴシック" pitchFamily="49" charset="-128"/>
              </a:rPr>
              <a:t>　　処理</a:t>
            </a:r>
            <a:br>
              <a:rPr lang="ja-JP" altLang="en-US" sz="2000" dirty="0">
                <a:latin typeface="IPAゴシック" pitchFamily="49" charset="-128"/>
                <a:ea typeface="IPAゴシック" pitchFamily="49" charset="-128"/>
              </a:rPr>
            </a:br>
            <a:r>
              <a:rPr lang="en-US" altLang="ja-JP" sz="2000" dirty="0">
                <a:latin typeface="IPAゴシック" pitchFamily="49" charset="-128"/>
                <a:ea typeface="IPAゴシック" pitchFamily="49" charset="-128"/>
              </a:rPr>
              <a:t>done</a:t>
            </a:r>
          </a:p>
        </p:txBody>
      </p:sp>
      <p:sp>
        <p:nvSpPr>
          <p:cNvPr id="13" name="正方形/長方形 12"/>
          <p:cNvSpPr/>
          <p:nvPr/>
        </p:nvSpPr>
        <p:spPr>
          <a:xfrm>
            <a:off x="4067945" y="1658997"/>
            <a:ext cx="4392488" cy="107721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en-US" sz="1600" u="sng" dirty="0" smtClean="0">
                <a:latin typeface="IPAゴシック" pitchFamily="49" charset="-128"/>
                <a:ea typeface="IPAゴシック" pitchFamily="49" charset="-128"/>
              </a:rPr>
              <a:t>補足</a:t>
            </a:r>
            <a:endParaRPr lang="en-US" altLang="ja-JP" sz="1600" u="sng" dirty="0" smtClean="0">
              <a:latin typeface="IPAゴシック" pitchFamily="49" charset="-128"/>
              <a:ea typeface="IPAゴシック" pitchFamily="49" charset="-128"/>
            </a:endParaRPr>
          </a:p>
          <a:p>
            <a:pPr marL="285750" indent="-285750">
              <a:buFont typeface="Arial" pitchFamily="34" charset="0"/>
              <a:buChar char="•"/>
            </a:pPr>
            <a:r>
              <a:rPr lang="ja-JP" altLang="en-US" sz="1600" dirty="0">
                <a:latin typeface="IPAゴシック" pitchFamily="49" charset="-128"/>
                <a:ea typeface="IPAゴシック" pitchFamily="49" charset="-128"/>
              </a:rPr>
              <a:t>処理を途中で中断してループ</a:t>
            </a:r>
            <a:r>
              <a:rPr lang="ja-JP" altLang="en-US" sz="1600" dirty="0" smtClean="0">
                <a:latin typeface="IPAゴシック" pitchFamily="49" charset="-128"/>
                <a:ea typeface="IPAゴシック" pitchFamily="49" charset="-128"/>
              </a:rPr>
              <a:t>を抜ける</a:t>
            </a:r>
            <a:r>
              <a:rPr lang="en-US" altLang="ja-JP" sz="1600" dirty="0" smtClean="0">
                <a:latin typeface="IPAゴシック" pitchFamily="49" charset="-128"/>
                <a:ea typeface="IPAゴシック" pitchFamily="49" charset="-128"/>
              </a:rPr>
              <a:t/>
            </a:r>
            <a:br>
              <a:rPr lang="en-US" altLang="ja-JP" sz="1600" dirty="0" smtClean="0">
                <a:latin typeface="IPAゴシック" pitchFamily="49" charset="-128"/>
                <a:ea typeface="IPAゴシック" pitchFamily="49" charset="-128"/>
              </a:rPr>
            </a:br>
            <a:r>
              <a:rPr lang="ja-JP" altLang="en-US" sz="1600" dirty="0" smtClean="0">
                <a:latin typeface="IPAゴシック" pitchFamily="49" charset="-128"/>
                <a:ea typeface="IPAゴシック" pitchFamily="49" charset="-128"/>
              </a:rPr>
              <a:t>→「</a:t>
            </a:r>
            <a:r>
              <a:rPr lang="en-US" altLang="ja-JP" sz="1600" dirty="0" smtClean="0">
                <a:latin typeface="IPAゴシック" pitchFamily="49" charset="-128"/>
                <a:ea typeface="IPAゴシック" pitchFamily="49" charset="-128"/>
              </a:rPr>
              <a:t>break</a:t>
            </a:r>
            <a:r>
              <a:rPr lang="ja-JP" altLang="en-US" sz="1600" dirty="0" smtClean="0">
                <a:latin typeface="IPAゴシック" pitchFamily="49" charset="-128"/>
                <a:ea typeface="IPAゴシック" pitchFamily="49" charset="-128"/>
              </a:rPr>
              <a:t>」</a:t>
            </a:r>
            <a:endParaRPr lang="en-US" altLang="ja-JP" sz="1600" dirty="0" smtClean="0">
              <a:latin typeface="IPAゴシック" pitchFamily="49" charset="-128"/>
              <a:ea typeface="IPAゴシック" pitchFamily="49" charset="-128"/>
            </a:endParaRPr>
          </a:p>
          <a:p>
            <a:pPr marL="285750" indent="-285750">
              <a:buFont typeface="Arial" pitchFamily="34" charset="0"/>
              <a:buChar char="•"/>
            </a:pPr>
            <a:r>
              <a:rPr lang="ja-JP" altLang="en-US" sz="1600" dirty="0" smtClean="0">
                <a:latin typeface="IPAゴシック" pitchFamily="49" charset="-128"/>
                <a:ea typeface="IPAゴシック" pitchFamily="49" charset="-128"/>
              </a:rPr>
              <a:t>ループ</a:t>
            </a:r>
            <a:r>
              <a:rPr lang="ja-JP" altLang="en-US" sz="1600" dirty="0">
                <a:latin typeface="IPAゴシック" pitchFamily="49" charset="-128"/>
                <a:ea typeface="IPAゴシック" pitchFamily="49" charset="-128"/>
              </a:rPr>
              <a:t>の先頭に</a:t>
            </a:r>
            <a:r>
              <a:rPr lang="ja-JP" altLang="en-US" sz="1600" dirty="0" smtClean="0">
                <a:latin typeface="IPAゴシック" pitchFamily="49" charset="-128"/>
                <a:ea typeface="IPAゴシック" pitchFamily="49" charset="-128"/>
              </a:rPr>
              <a:t>戻る→「</a:t>
            </a:r>
            <a:r>
              <a:rPr lang="en-US" altLang="ja-JP" sz="1600" dirty="0">
                <a:latin typeface="IPAゴシック" pitchFamily="49" charset="-128"/>
                <a:ea typeface="IPAゴシック" pitchFamily="49" charset="-128"/>
              </a:rPr>
              <a:t>continue</a:t>
            </a:r>
            <a:r>
              <a:rPr lang="ja-JP" altLang="en-US" sz="1600" dirty="0" smtClean="0">
                <a:latin typeface="IPAゴシック" pitchFamily="49" charset="-128"/>
                <a:ea typeface="IPAゴシック" pitchFamily="49" charset="-128"/>
              </a:rPr>
              <a:t>」</a:t>
            </a:r>
            <a:endParaRPr lang="ja-JP" altLang="en-US" sz="1600" dirty="0">
              <a:latin typeface="IPAゴシック" pitchFamily="49" charset="-128"/>
              <a:ea typeface="IPAゴシック" pitchFamily="49" charset="-128"/>
            </a:endParaRPr>
          </a:p>
        </p:txBody>
      </p:sp>
      <p:sp>
        <p:nvSpPr>
          <p:cNvPr id="14"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16</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374484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76672"/>
            <a:ext cx="7908909" cy="707886"/>
          </a:xfrm>
          <a:prstGeom prst="rect">
            <a:avLst/>
          </a:prstGeom>
          <a:noFill/>
        </p:spPr>
        <p:txBody>
          <a:bodyPr wrap="square" rtlCol="0">
            <a:spAutoFit/>
          </a:bodyPr>
          <a:lstStyle/>
          <a:p>
            <a:pPr lvl="0"/>
            <a:r>
              <a:rPr lang="en-US" altLang="ja-JP" sz="4000" dirty="0" smtClean="0">
                <a:latin typeface="IPA Pゴシック" pitchFamily="50" charset="-128"/>
                <a:ea typeface="IPA Pゴシック" pitchFamily="50" charset="-128"/>
              </a:rPr>
              <a:t>Shell Script</a:t>
            </a:r>
            <a:r>
              <a:rPr lang="ja-JP" altLang="en-US" sz="4000" dirty="0" smtClean="0">
                <a:latin typeface="IPA Pゴシック" pitchFamily="50" charset="-128"/>
                <a:ea typeface="IPA Pゴシック" pitchFamily="50" charset="-128"/>
              </a:rPr>
              <a:t>の実行例</a:t>
            </a:r>
            <a:r>
              <a:rPr lang="en-US" altLang="ja-JP" sz="4000" dirty="0" smtClean="0">
                <a:latin typeface="IPA Pゴシック" pitchFamily="50" charset="-128"/>
                <a:ea typeface="IPA Pゴシック" pitchFamily="50" charset="-128"/>
              </a:rPr>
              <a:t>8</a:t>
            </a:r>
            <a:r>
              <a:rPr lang="ja-JP" altLang="en-US" sz="4000" dirty="0" smtClean="0">
                <a:latin typeface="IPA Pゴシック" pitchFamily="50" charset="-128"/>
                <a:ea typeface="IPA Pゴシック" pitchFamily="50" charset="-128"/>
              </a:rPr>
              <a:t> </a:t>
            </a:r>
            <a:r>
              <a:rPr lang="en-US" altLang="ja-JP" sz="4000" dirty="0" smtClean="0">
                <a:latin typeface="IPA Pゴシック" pitchFamily="50" charset="-128"/>
                <a:ea typeface="IPA Pゴシック" pitchFamily="50" charset="-128"/>
              </a:rPr>
              <a:t>–for</a:t>
            </a:r>
            <a:r>
              <a:rPr lang="ja-JP" altLang="en-US" sz="4000" dirty="0" smtClean="0">
                <a:latin typeface="IPA Pゴシック" pitchFamily="50" charset="-128"/>
                <a:ea typeface="IPA Pゴシック" pitchFamily="50" charset="-128"/>
              </a:rPr>
              <a:t> 文</a:t>
            </a:r>
            <a:r>
              <a:rPr lang="en-US" altLang="ja-JP" sz="4000" dirty="0" smtClean="0">
                <a:latin typeface="IPA Pゴシック" pitchFamily="50" charset="-128"/>
                <a:ea typeface="IPA Pゴシック" pitchFamily="50" charset="-128"/>
              </a:rPr>
              <a:t>-</a:t>
            </a:r>
            <a:endParaRPr lang="ja-JP" altLang="en-US" sz="4000" dirty="0">
              <a:latin typeface="IPAゴシック" pitchFamily="49" charset="-128"/>
              <a:ea typeface="IPAゴシック" pitchFamily="49" charset="-128"/>
            </a:endParaRPr>
          </a:p>
        </p:txBody>
      </p:sp>
      <p:sp>
        <p:nvSpPr>
          <p:cNvPr id="7" name="正方形/長方形 6"/>
          <p:cNvSpPr/>
          <p:nvPr/>
        </p:nvSpPr>
        <p:spPr>
          <a:xfrm>
            <a:off x="5201640" y="3568948"/>
            <a:ext cx="3672409" cy="212365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2200" dirty="0">
                <a:latin typeface="IPAゴシック" pitchFamily="49" charset="-128"/>
                <a:ea typeface="IPAゴシック" pitchFamily="49" charset="-128"/>
              </a:rPr>
              <a:t>$ ./for_test.sh </a:t>
            </a:r>
            <a:r>
              <a:rPr lang="en-US" altLang="ja-JP" sz="2200" dirty="0" err="1">
                <a:latin typeface="IPAゴシック" pitchFamily="49" charset="-128"/>
                <a:ea typeface="IPAゴシック" pitchFamily="49" charset="-128"/>
              </a:rPr>
              <a:t>aa</a:t>
            </a:r>
            <a:r>
              <a:rPr lang="en-US" altLang="ja-JP" sz="2200" dirty="0">
                <a:latin typeface="IPAゴシック" pitchFamily="49" charset="-128"/>
                <a:ea typeface="IPAゴシック" pitchFamily="49" charset="-128"/>
              </a:rPr>
              <a:t> bb cc </a:t>
            </a:r>
            <a:r>
              <a:rPr lang="en-US" altLang="ja-JP" sz="2200" dirty="0" err="1">
                <a:latin typeface="IPAゴシック" pitchFamily="49" charset="-128"/>
                <a:ea typeface="IPAゴシック" pitchFamily="49" charset="-128"/>
              </a:rPr>
              <a:t>dd</a:t>
            </a:r>
            <a:endParaRPr lang="en-US" altLang="ja-JP" sz="2200" dirty="0">
              <a:latin typeface="IPAゴシック" pitchFamily="49" charset="-128"/>
              <a:ea typeface="IPAゴシック" pitchFamily="49" charset="-128"/>
            </a:endParaRPr>
          </a:p>
          <a:p>
            <a:r>
              <a:rPr lang="en-US" altLang="ja-JP" sz="2200" dirty="0" err="1">
                <a:latin typeface="IPAゴシック" pitchFamily="49" charset="-128"/>
                <a:ea typeface="IPAゴシック" pitchFamily="49" charset="-128"/>
              </a:rPr>
              <a:t>aa</a:t>
            </a:r>
            <a:endParaRPr lang="en-US" altLang="ja-JP" sz="2200" dirty="0">
              <a:latin typeface="IPAゴシック" pitchFamily="49" charset="-128"/>
              <a:ea typeface="IPAゴシック" pitchFamily="49" charset="-128"/>
            </a:endParaRPr>
          </a:p>
          <a:p>
            <a:r>
              <a:rPr lang="en-US" altLang="ja-JP" sz="2200" dirty="0">
                <a:latin typeface="IPAゴシック" pitchFamily="49" charset="-128"/>
                <a:ea typeface="IPAゴシック" pitchFamily="49" charset="-128"/>
              </a:rPr>
              <a:t>bb</a:t>
            </a:r>
          </a:p>
          <a:p>
            <a:r>
              <a:rPr lang="en-US" altLang="ja-JP" sz="2200" dirty="0">
                <a:latin typeface="IPAゴシック" pitchFamily="49" charset="-128"/>
                <a:ea typeface="IPAゴシック" pitchFamily="49" charset="-128"/>
              </a:rPr>
              <a:t>cc</a:t>
            </a:r>
          </a:p>
          <a:p>
            <a:r>
              <a:rPr lang="en-US" altLang="ja-JP" sz="2200" dirty="0" err="1">
                <a:latin typeface="IPAゴシック" pitchFamily="49" charset="-128"/>
                <a:ea typeface="IPAゴシック" pitchFamily="49" charset="-128"/>
              </a:rPr>
              <a:t>dd</a:t>
            </a:r>
            <a:endParaRPr lang="en-US" altLang="ja-JP" sz="2200" dirty="0">
              <a:latin typeface="IPAゴシック" pitchFamily="49" charset="-128"/>
              <a:ea typeface="IPAゴシック" pitchFamily="49" charset="-128"/>
            </a:endParaRPr>
          </a:p>
        </p:txBody>
      </p:sp>
      <p:sp>
        <p:nvSpPr>
          <p:cNvPr id="10" name="正方形/長方形 9"/>
          <p:cNvSpPr/>
          <p:nvPr/>
        </p:nvSpPr>
        <p:spPr>
          <a:xfrm>
            <a:off x="477218" y="3938280"/>
            <a:ext cx="3727439" cy="178510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2200" dirty="0" smtClean="0">
                <a:latin typeface="IPAゴシック" pitchFamily="49" charset="-128"/>
                <a:ea typeface="IPAゴシック" pitchFamily="49" charset="-128"/>
              </a:rPr>
              <a:t>#!/</a:t>
            </a:r>
            <a:r>
              <a:rPr lang="en-US" altLang="ja-JP" sz="2200" dirty="0">
                <a:latin typeface="IPAゴシック" pitchFamily="49" charset="-128"/>
                <a:ea typeface="IPAゴシック" pitchFamily="49" charset="-128"/>
              </a:rPr>
              <a:t>bin/bash</a:t>
            </a:r>
          </a:p>
          <a:p>
            <a:r>
              <a:rPr lang="en-US" altLang="ja-JP" sz="2200" dirty="0">
                <a:latin typeface="IPAゴシック" pitchFamily="49" charset="-128"/>
                <a:ea typeface="IPAゴシック" pitchFamily="49" charset="-128"/>
              </a:rPr>
              <a:t>for </a:t>
            </a:r>
            <a:r>
              <a:rPr lang="en-US" altLang="ja-JP" sz="2200" dirty="0" err="1">
                <a:latin typeface="IPAゴシック" pitchFamily="49" charset="-128"/>
                <a:ea typeface="IPAゴシック" pitchFamily="49" charset="-128"/>
              </a:rPr>
              <a:t>arg</a:t>
            </a:r>
            <a:r>
              <a:rPr lang="en-US" altLang="ja-JP" sz="2200" dirty="0">
                <a:latin typeface="IPAゴシック" pitchFamily="49" charset="-128"/>
                <a:ea typeface="IPAゴシック" pitchFamily="49" charset="-128"/>
              </a:rPr>
              <a:t> in $@</a:t>
            </a:r>
          </a:p>
          <a:p>
            <a:r>
              <a:rPr lang="en-US" altLang="ja-JP" sz="2200" dirty="0">
                <a:latin typeface="IPAゴシック" pitchFamily="49" charset="-128"/>
                <a:ea typeface="IPAゴシック" pitchFamily="49" charset="-128"/>
              </a:rPr>
              <a:t>do</a:t>
            </a:r>
          </a:p>
          <a:p>
            <a:r>
              <a:rPr lang="ja-JP" altLang="en-US" sz="2200" dirty="0">
                <a:latin typeface="IPAゴシック" pitchFamily="49" charset="-128"/>
                <a:ea typeface="IPAゴシック" pitchFamily="49" charset="-128"/>
              </a:rPr>
              <a:t>　　</a:t>
            </a:r>
            <a:r>
              <a:rPr lang="en-US" altLang="ja-JP" sz="2200" dirty="0">
                <a:latin typeface="IPAゴシック" pitchFamily="49" charset="-128"/>
                <a:ea typeface="IPAゴシック" pitchFamily="49" charset="-128"/>
              </a:rPr>
              <a:t>echo ${</a:t>
            </a:r>
            <a:r>
              <a:rPr lang="en-US" altLang="ja-JP" sz="2200" dirty="0" err="1">
                <a:latin typeface="IPAゴシック" pitchFamily="49" charset="-128"/>
                <a:ea typeface="IPAゴシック" pitchFamily="49" charset="-128"/>
              </a:rPr>
              <a:t>arg</a:t>
            </a:r>
            <a:r>
              <a:rPr lang="en-US" altLang="ja-JP" sz="2200" dirty="0">
                <a:latin typeface="IPAゴシック" pitchFamily="49" charset="-128"/>
                <a:ea typeface="IPAゴシック" pitchFamily="49" charset="-128"/>
              </a:rPr>
              <a:t>}</a:t>
            </a:r>
          </a:p>
          <a:p>
            <a:r>
              <a:rPr lang="en-US" altLang="ja-JP" sz="2200" dirty="0" smtClean="0">
                <a:latin typeface="IPAゴシック" pitchFamily="49" charset="-128"/>
                <a:ea typeface="IPAゴシック" pitchFamily="49" charset="-128"/>
              </a:rPr>
              <a:t>done</a:t>
            </a:r>
            <a:endParaRPr lang="en-US" altLang="ja-JP" sz="2200" dirty="0">
              <a:latin typeface="IPAゴシック" pitchFamily="49" charset="-128"/>
              <a:ea typeface="IPAゴシック" pitchFamily="49" charset="-128"/>
            </a:endParaRPr>
          </a:p>
        </p:txBody>
      </p:sp>
      <p:sp>
        <p:nvSpPr>
          <p:cNvPr id="11" name="正方形/長方形 10"/>
          <p:cNvSpPr/>
          <p:nvPr/>
        </p:nvSpPr>
        <p:spPr>
          <a:xfrm>
            <a:off x="467544" y="3538170"/>
            <a:ext cx="2157068" cy="430887"/>
          </a:xfrm>
          <a:prstGeom prst="rect">
            <a:avLst/>
          </a:prstGeom>
        </p:spPr>
        <p:txBody>
          <a:bodyPr wrap="square">
            <a:spAutoFit/>
          </a:bodyPr>
          <a:lstStyle/>
          <a:p>
            <a:r>
              <a:rPr lang="en-US" altLang="ja-JP" sz="2200" dirty="0" smtClean="0">
                <a:latin typeface="IPA Pゴシック" pitchFamily="50" charset="-128"/>
                <a:ea typeface="IPA Pゴシック" pitchFamily="50" charset="-128"/>
              </a:rPr>
              <a:t>for_test.sh</a:t>
            </a:r>
            <a:endParaRPr lang="en-US" altLang="ja-JP" sz="2200" dirty="0">
              <a:latin typeface="IPA Pゴシック" pitchFamily="50" charset="-128"/>
              <a:ea typeface="IPA Pゴシック" pitchFamily="50" charset="-128"/>
            </a:endParaRPr>
          </a:p>
        </p:txBody>
      </p:sp>
      <p:sp>
        <p:nvSpPr>
          <p:cNvPr id="12" name="正方形/長方形 11"/>
          <p:cNvSpPr/>
          <p:nvPr/>
        </p:nvSpPr>
        <p:spPr>
          <a:xfrm>
            <a:off x="5201640" y="3138060"/>
            <a:ext cx="2157068" cy="430887"/>
          </a:xfrm>
          <a:prstGeom prst="rect">
            <a:avLst/>
          </a:prstGeom>
        </p:spPr>
        <p:txBody>
          <a:bodyPr wrap="square">
            <a:spAutoFit/>
          </a:bodyPr>
          <a:lstStyle/>
          <a:p>
            <a:pPr lvl="0"/>
            <a:r>
              <a:rPr lang="ja-JP" altLang="en-US" sz="2200" dirty="0" smtClean="0">
                <a:latin typeface="IPA Pゴシック" pitchFamily="50" charset="-128"/>
                <a:ea typeface="IPA Pゴシック" pitchFamily="50" charset="-128"/>
              </a:rPr>
              <a:t>実行結果</a:t>
            </a:r>
            <a:endParaRPr lang="en-US" altLang="ja-JP" sz="2200" dirty="0" smtClean="0">
              <a:latin typeface="IPA Pゴシック" pitchFamily="50" charset="-128"/>
              <a:ea typeface="IPA Pゴシック" pitchFamily="50" charset="-128"/>
            </a:endParaRPr>
          </a:p>
        </p:txBody>
      </p:sp>
      <p:sp>
        <p:nvSpPr>
          <p:cNvPr id="2" name="正方形/長方形 1"/>
          <p:cNvSpPr/>
          <p:nvPr/>
        </p:nvSpPr>
        <p:spPr>
          <a:xfrm>
            <a:off x="474120" y="1412776"/>
            <a:ext cx="3593823"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altLang="ja-JP" sz="2000" dirty="0">
                <a:latin typeface="IPAゴシック" pitchFamily="49" charset="-128"/>
                <a:ea typeface="IPAゴシック" pitchFamily="49" charset="-128"/>
              </a:rPr>
              <a:t>for </a:t>
            </a:r>
            <a:r>
              <a:rPr lang="ja-JP" altLang="en-US" sz="2000" dirty="0">
                <a:latin typeface="IPAゴシック" pitchFamily="49" charset="-128"/>
                <a:ea typeface="IPAゴシック" pitchFamily="49" charset="-128"/>
              </a:rPr>
              <a:t>変数 </a:t>
            </a:r>
            <a:r>
              <a:rPr lang="en-US" altLang="ja-JP" sz="2000" dirty="0">
                <a:latin typeface="IPAゴシック" pitchFamily="49" charset="-128"/>
                <a:ea typeface="IPAゴシック" pitchFamily="49" charset="-128"/>
              </a:rPr>
              <a:t>in </a:t>
            </a:r>
            <a:r>
              <a:rPr lang="ja-JP" altLang="en-US" sz="2000" dirty="0">
                <a:latin typeface="IPAゴシック" pitchFamily="49" charset="-128"/>
                <a:ea typeface="IPAゴシック" pitchFamily="49" charset="-128"/>
              </a:rPr>
              <a:t>引数</a:t>
            </a:r>
            <a:r>
              <a:rPr lang="en-US" altLang="ja-JP" sz="2000" dirty="0">
                <a:latin typeface="IPAゴシック" pitchFamily="49" charset="-128"/>
                <a:ea typeface="IPAゴシック" pitchFamily="49" charset="-128"/>
              </a:rPr>
              <a:t>1 </a:t>
            </a:r>
            <a:r>
              <a:rPr lang="ja-JP" altLang="en-US" sz="2000" dirty="0">
                <a:latin typeface="IPAゴシック" pitchFamily="49" charset="-128"/>
                <a:ea typeface="IPAゴシック" pitchFamily="49" charset="-128"/>
              </a:rPr>
              <a:t>引数</a:t>
            </a:r>
            <a:r>
              <a:rPr lang="en-US" altLang="ja-JP" sz="2000" dirty="0">
                <a:latin typeface="IPAゴシック" pitchFamily="49" charset="-128"/>
                <a:ea typeface="IPAゴシック" pitchFamily="49" charset="-128"/>
              </a:rPr>
              <a:t>2 …</a:t>
            </a:r>
            <a:br>
              <a:rPr lang="en-US" altLang="ja-JP" sz="2000" dirty="0">
                <a:latin typeface="IPAゴシック" pitchFamily="49" charset="-128"/>
                <a:ea typeface="IPAゴシック" pitchFamily="49" charset="-128"/>
              </a:rPr>
            </a:br>
            <a:r>
              <a:rPr lang="en-US" altLang="ja-JP" sz="2000" dirty="0">
                <a:latin typeface="IPAゴシック" pitchFamily="49" charset="-128"/>
                <a:ea typeface="IPAゴシック" pitchFamily="49" charset="-128"/>
              </a:rPr>
              <a:t>do</a:t>
            </a:r>
            <a:br>
              <a:rPr lang="en-US" altLang="ja-JP" sz="2000" dirty="0">
                <a:latin typeface="IPAゴシック" pitchFamily="49" charset="-128"/>
                <a:ea typeface="IPAゴシック" pitchFamily="49" charset="-128"/>
              </a:rPr>
            </a:br>
            <a:r>
              <a:rPr lang="ja-JP" altLang="en-US" sz="2000" dirty="0">
                <a:latin typeface="IPAゴシック" pitchFamily="49" charset="-128"/>
                <a:ea typeface="IPAゴシック" pitchFamily="49" charset="-128"/>
              </a:rPr>
              <a:t>　　処理</a:t>
            </a:r>
            <a:br>
              <a:rPr lang="ja-JP" altLang="en-US" sz="2000" dirty="0">
                <a:latin typeface="IPAゴシック" pitchFamily="49" charset="-128"/>
                <a:ea typeface="IPAゴシック" pitchFamily="49" charset="-128"/>
              </a:rPr>
            </a:br>
            <a:r>
              <a:rPr lang="en-US" altLang="ja-JP" sz="2000" dirty="0">
                <a:latin typeface="IPAゴシック" pitchFamily="49" charset="-128"/>
                <a:ea typeface="IPAゴシック" pitchFamily="49" charset="-128"/>
              </a:rPr>
              <a:t>done</a:t>
            </a:r>
          </a:p>
        </p:txBody>
      </p:sp>
      <p:sp>
        <p:nvSpPr>
          <p:cNvPr id="14" name="正方形/長方形 13"/>
          <p:cNvSpPr/>
          <p:nvPr/>
        </p:nvSpPr>
        <p:spPr>
          <a:xfrm>
            <a:off x="4204657" y="1535886"/>
            <a:ext cx="4464496" cy="1200329"/>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en-US" u="sng" dirty="0" smtClean="0">
                <a:latin typeface="IPAゴシック" pitchFamily="49" charset="-128"/>
                <a:ea typeface="IPAゴシック" pitchFamily="49" charset="-128"/>
              </a:rPr>
              <a:t>補足</a:t>
            </a:r>
            <a:endParaRPr lang="en-US" altLang="ja-JP" u="sng" dirty="0" smtClean="0">
              <a:latin typeface="IPAゴシック" pitchFamily="49" charset="-128"/>
              <a:ea typeface="IPAゴシック" pitchFamily="49" charset="-128"/>
            </a:endParaRPr>
          </a:p>
          <a:p>
            <a:pPr marL="285750" indent="-285750">
              <a:buFont typeface="Arial" pitchFamily="34" charset="0"/>
              <a:buChar char="•"/>
            </a:pPr>
            <a:r>
              <a:rPr lang="ja-JP" altLang="en-US" dirty="0">
                <a:latin typeface="IPAゴシック" pitchFamily="49" charset="-128"/>
                <a:ea typeface="IPAゴシック" pitchFamily="49" charset="-128"/>
              </a:rPr>
              <a:t>処理を途中で中断してループ</a:t>
            </a:r>
            <a:r>
              <a:rPr lang="ja-JP" altLang="en-US" dirty="0" smtClean="0">
                <a:latin typeface="IPAゴシック" pitchFamily="49" charset="-128"/>
                <a:ea typeface="IPAゴシック" pitchFamily="49" charset="-128"/>
              </a:rPr>
              <a:t>を抜ける</a:t>
            </a:r>
            <a:r>
              <a:rPr lang="en-US" altLang="ja-JP" dirty="0" smtClean="0">
                <a:latin typeface="IPAゴシック" pitchFamily="49" charset="-128"/>
                <a:ea typeface="IPAゴシック" pitchFamily="49" charset="-128"/>
              </a:rPr>
              <a:t/>
            </a:r>
            <a:br>
              <a:rPr lang="en-US" altLang="ja-JP" dirty="0" smtClean="0">
                <a:latin typeface="IPAゴシック" pitchFamily="49" charset="-128"/>
                <a:ea typeface="IPAゴシック" pitchFamily="49" charset="-128"/>
              </a:rPr>
            </a:br>
            <a:r>
              <a:rPr lang="ja-JP" altLang="en-US" dirty="0" smtClean="0">
                <a:latin typeface="IPAゴシック" pitchFamily="49" charset="-128"/>
                <a:ea typeface="IPAゴシック" pitchFamily="49" charset="-128"/>
              </a:rPr>
              <a:t>→「</a:t>
            </a:r>
            <a:r>
              <a:rPr lang="en-US" altLang="ja-JP" dirty="0" smtClean="0">
                <a:latin typeface="IPAゴシック" pitchFamily="49" charset="-128"/>
                <a:ea typeface="IPAゴシック" pitchFamily="49" charset="-128"/>
              </a:rPr>
              <a:t>break</a:t>
            </a:r>
            <a:r>
              <a:rPr lang="ja-JP" altLang="en-US" dirty="0" smtClean="0">
                <a:latin typeface="IPAゴシック" pitchFamily="49" charset="-128"/>
                <a:ea typeface="IPAゴシック" pitchFamily="49" charset="-128"/>
              </a:rPr>
              <a:t>」</a:t>
            </a:r>
            <a:endParaRPr lang="en-US" altLang="ja-JP" dirty="0" smtClean="0">
              <a:latin typeface="IPAゴシック" pitchFamily="49" charset="-128"/>
              <a:ea typeface="IPAゴシック" pitchFamily="49" charset="-128"/>
            </a:endParaRPr>
          </a:p>
          <a:p>
            <a:pPr marL="285750" indent="-285750">
              <a:buFont typeface="Arial" pitchFamily="34" charset="0"/>
              <a:buChar char="•"/>
            </a:pPr>
            <a:r>
              <a:rPr lang="ja-JP" altLang="en-US" dirty="0" smtClean="0">
                <a:latin typeface="IPAゴシック" pitchFamily="49" charset="-128"/>
                <a:ea typeface="IPAゴシック" pitchFamily="49" charset="-128"/>
              </a:rPr>
              <a:t>ループ</a:t>
            </a:r>
            <a:r>
              <a:rPr lang="ja-JP" altLang="en-US" dirty="0">
                <a:latin typeface="IPAゴシック" pitchFamily="49" charset="-128"/>
                <a:ea typeface="IPAゴシック" pitchFamily="49" charset="-128"/>
              </a:rPr>
              <a:t>の先頭に</a:t>
            </a:r>
            <a:r>
              <a:rPr lang="ja-JP" altLang="en-US" dirty="0" smtClean="0">
                <a:latin typeface="IPAゴシック" pitchFamily="49" charset="-128"/>
                <a:ea typeface="IPAゴシック" pitchFamily="49" charset="-128"/>
              </a:rPr>
              <a:t>戻る→「</a:t>
            </a:r>
            <a:r>
              <a:rPr lang="en-US" altLang="ja-JP" dirty="0">
                <a:latin typeface="IPAゴシック" pitchFamily="49" charset="-128"/>
                <a:ea typeface="IPAゴシック" pitchFamily="49" charset="-128"/>
              </a:rPr>
              <a:t>continue</a:t>
            </a:r>
            <a:r>
              <a:rPr lang="ja-JP" altLang="en-US" dirty="0" smtClean="0">
                <a:latin typeface="IPAゴシック" pitchFamily="49" charset="-128"/>
                <a:ea typeface="IPAゴシック" pitchFamily="49" charset="-128"/>
              </a:rPr>
              <a:t>」</a:t>
            </a:r>
            <a:endParaRPr lang="ja-JP" altLang="en-US" dirty="0">
              <a:latin typeface="IPAゴシック" pitchFamily="49" charset="-128"/>
              <a:ea typeface="IPAゴシック" pitchFamily="49" charset="-128"/>
            </a:endParaRPr>
          </a:p>
        </p:txBody>
      </p:sp>
      <p:sp>
        <p:nvSpPr>
          <p:cNvPr id="13"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17</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1459310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76672"/>
            <a:ext cx="7908909" cy="707886"/>
          </a:xfrm>
          <a:prstGeom prst="rect">
            <a:avLst/>
          </a:prstGeom>
          <a:noFill/>
        </p:spPr>
        <p:txBody>
          <a:bodyPr wrap="square" rtlCol="0">
            <a:spAutoFit/>
          </a:bodyPr>
          <a:lstStyle/>
          <a:p>
            <a:pPr lvl="0"/>
            <a:r>
              <a:rPr lang="en-US" altLang="ja-JP" sz="4000" dirty="0" smtClean="0">
                <a:latin typeface="IPA Pゴシック" pitchFamily="50" charset="-128"/>
                <a:ea typeface="IPA Pゴシック" pitchFamily="50" charset="-128"/>
              </a:rPr>
              <a:t>Shell Script</a:t>
            </a:r>
            <a:r>
              <a:rPr lang="ja-JP" altLang="en-US" sz="4000" dirty="0" smtClean="0">
                <a:latin typeface="IPA Pゴシック" pitchFamily="50" charset="-128"/>
                <a:ea typeface="IPA Pゴシック" pitchFamily="50" charset="-128"/>
              </a:rPr>
              <a:t>の実行例</a:t>
            </a:r>
            <a:r>
              <a:rPr lang="en-US" altLang="ja-JP" sz="4000" dirty="0">
                <a:latin typeface="IPA Pゴシック" pitchFamily="50" charset="-128"/>
                <a:ea typeface="IPA Pゴシック" pitchFamily="50" charset="-128"/>
              </a:rPr>
              <a:t>9</a:t>
            </a:r>
            <a:r>
              <a:rPr lang="ja-JP" altLang="en-US" sz="4000" dirty="0" smtClean="0">
                <a:latin typeface="IPA Pゴシック" pitchFamily="50" charset="-128"/>
                <a:ea typeface="IPA Pゴシック" pitchFamily="50" charset="-128"/>
              </a:rPr>
              <a:t> </a:t>
            </a:r>
            <a:r>
              <a:rPr lang="en-US" altLang="ja-JP" sz="4000" dirty="0" smtClean="0">
                <a:latin typeface="IPA Pゴシック" pitchFamily="50" charset="-128"/>
                <a:ea typeface="IPA Pゴシック" pitchFamily="50" charset="-128"/>
              </a:rPr>
              <a:t>–</a:t>
            </a:r>
            <a:r>
              <a:rPr lang="ja-JP" altLang="en-US" sz="4000" dirty="0" smtClean="0">
                <a:latin typeface="IPA Pゴシック" pitchFamily="50" charset="-128"/>
                <a:ea typeface="IPA Pゴシック" pitchFamily="50" charset="-128"/>
              </a:rPr>
              <a:t>関数</a:t>
            </a:r>
            <a:r>
              <a:rPr lang="en-US" altLang="ja-JP" sz="4000" dirty="0" smtClean="0">
                <a:latin typeface="IPA Pゴシック" pitchFamily="50" charset="-128"/>
                <a:ea typeface="IPA Pゴシック" pitchFamily="50" charset="-128"/>
              </a:rPr>
              <a:t>-</a:t>
            </a:r>
            <a:endParaRPr lang="ja-JP" altLang="en-US" sz="4000" dirty="0">
              <a:latin typeface="IPAゴシック" pitchFamily="49" charset="-128"/>
              <a:ea typeface="IPAゴシック" pitchFamily="49" charset="-128"/>
            </a:endParaRPr>
          </a:p>
        </p:txBody>
      </p:sp>
      <p:sp>
        <p:nvSpPr>
          <p:cNvPr id="7" name="正方形/長方形 6"/>
          <p:cNvSpPr/>
          <p:nvPr/>
        </p:nvSpPr>
        <p:spPr>
          <a:xfrm>
            <a:off x="5220071" y="3485855"/>
            <a:ext cx="3156381" cy="280076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2200" dirty="0">
                <a:latin typeface="IPAゴシック" pitchFamily="49" charset="-128"/>
                <a:ea typeface="IPAゴシック" pitchFamily="49" charset="-128"/>
              </a:rPr>
              <a:t>$ ./func.sh a</a:t>
            </a:r>
          </a:p>
          <a:p>
            <a:r>
              <a:rPr lang="ja-JP" altLang="en-US" sz="2200" dirty="0">
                <a:latin typeface="IPAゴシック" pitchFamily="49" charset="-128"/>
                <a:ea typeface="IPAゴシック" pitchFamily="49" charset="-128"/>
              </a:rPr>
              <a:t>引数チェック結果</a:t>
            </a:r>
            <a:r>
              <a:rPr lang="en-US" altLang="ja-JP" sz="2200" dirty="0">
                <a:latin typeface="IPAゴシック" pitchFamily="49" charset="-128"/>
                <a:ea typeface="IPAゴシック" pitchFamily="49" charset="-128"/>
              </a:rPr>
              <a:t>=1</a:t>
            </a:r>
          </a:p>
          <a:p>
            <a:endParaRPr lang="en-US" altLang="ja-JP" sz="2200" dirty="0" smtClean="0">
              <a:latin typeface="IPAゴシック" pitchFamily="49" charset="-128"/>
              <a:ea typeface="IPAゴシック" pitchFamily="49" charset="-128"/>
            </a:endParaRPr>
          </a:p>
          <a:p>
            <a:r>
              <a:rPr lang="en-US" altLang="ja-JP" sz="2200" dirty="0" smtClean="0">
                <a:latin typeface="IPAゴシック" pitchFamily="49" charset="-128"/>
                <a:ea typeface="IPAゴシック" pitchFamily="49" charset="-128"/>
              </a:rPr>
              <a:t>$ </a:t>
            </a:r>
            <a:r>
              <a:rPr lang="en-US" altLang="ja-JP" sz="2200" dirty="0">
                <a:latin typeface="IPAゴシック" pitchFamily="49" charset="-128"/>
                <a:ea typeface="IPAゴシック" pitchFamily="49" charset="-128"/>
              </a:rPr>
              <a:t>./func.sh a b</a:t>
            </a:r>
          </a:p>
          <a:p>
            <a:r>
              <a:rPr lang="ja-JP" altLang="en-US" sz="2200" dirty="0">
                <a:latin typeface="IPAゴシック" pitchFamily="49" charset="-128"/>
                <a:ea typeface="IPAゴシック" pitchFamily="49" charset="-128"/>
              </a:rPr>
              <a:t>引数チェック結果</a:t>
            </a:r>
            <a:r>
              <a:rPr lang="en-US" altLang="ja-JP" sz="2200" dirty="0">
                <a:latin typeface="IPAゴシック" pitchFamily="49" charset="-128"/>
                <a:ea typeface="IPAゴシック" pitchFamily="49" charset="-128"/>
              </a:rPr>
              <a:t>=0</a:t>
            </a:r>
          </a:p>
          <a:p>
            <a:endParaRPr lang="ja-JP" altLang="en-US" sz="2200" dirty="0">
              <a:latin typeface="IPAゴシック" pitchFamily="49" charset="-128"/>
              <a:ea typeface="IPAゴシック" pitchFamily="49" charset="-128"/>
            </a:endParaRPr>
          </a:p>
          <a:p>
            <a:r>
              <a:rPr lang="en-US" altLang="ja-JP" sz="2200" dirty="0" smtClean="0">
                <a:latin typeface="IPAゴシック" pitchFamily="49" charset="-128"/>
                <a:ea typeface="IPAゴシック" pitchFamily="49" charset="-128"/>
              </a:rPr>
              <a:t>$ </a:t>
            </a:r>
            <a:r>
              <a:rPr lang="en-US" altLang="ja-JP" sz="2200" dirty="0">
                <a:latin typeface="IPAゴシック" pitchFamily="49" charset="-128"/>
                <a:ea typeface="IPAゴシック" pitchFamily="49" charset="-128"/>
              </a:rPr>
              <a:t>./func.sh a b c</a:t>
            </a:r>
          </a:p>
          <a:p>
            <a:r>
              <a:rPr lang="ja-JP" altLang="en-US" sz="2200" dirty="0">
                <a:latin typeface="IPAゴシック" pitchFamily="49" charset="-128"/>
                <a:ea typeface="IPAゴシック" pitchFamily="49" charset="-128"/>
              </a:rPr>
              <a:t>引数チェック結果</a:t>
            </a:r>
            <a:r>
              <a:rPr lang="en-US" altLang="ja-JP" sz="2200" dirty="0">
                <a:latin typeface="IPAゴシック" pitchFamily="49" charset="-128"/>
                <a:ea typeface="IPAゴシック" pitchFamily="49" charset="-128"/>
              </a:rPr>
              <a:t>=1</a:t>
            </a:r>
          </a:p>
        </p:txBody>
      </p:sp>
      <p:sp>
        <p:nvSpPr>
          <p:cNvPr id="10" name="正方形/長方形 9"/>
          <p:cNvSpPr/>
          <p:nvPr/>
        </p:nvSpPr>
        <p:spPr>
          <a:xfrm>
            <a:off x="477218" y="3262332"/>
            <a:ext cx="3727439" cy="304698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1200">
                <a:latin typeface="IPA Pゴシック" pitchFamily="50" charset="-128"/>
                <a:ea typeface="IPA Pゴシック" pitchFamily="50" charset="-128"/>
              </a:rPr>
              <a:t>#!/</a:t>
            </a:r>
            <a:r>
              <a:rPr lang="en-US" altLang="ja-JP" sz="1200" smtClean="0">
                <a:latin typeface="IPA Pゴシック" pitchFamily="50" charset="-128"/>
                <a:ea typeface="IPA Pゴシック" pitchFamily="50" charset="-128"/>
              </a:rPr>
              <a:t>bin/bash</a:t>
            </a:r>
            <a:r>
              <a:rPr lang="en-US" altLang="ja-JP" sz="1200" dirty="0">
                <a:latin typeface="IPA Pゴシック" pitchFamily="50" charset="-128"/>
                <a:ea typeface="IPA Pゴシック" pitchFamily="50" charset="-128"/>
              </a:rPr>
              <a:t/>
            </a:r>
            <a:br>
              <a:rPr lang="en-US" altLang="ja-JP" sz="1200" dirty="0">
                <a:latin typeface="IPA Pゴシック" pitchFamily="50" charset="-128"/>
                <a:ea typeface="IPA Pゴシック" pitchFamily="50" charset="-128"/>
              </a:rPr>
            </a:br>
            <a:r>
              <a:rPr lang="en-US" altLang="ja-JP" sz="1200" dirty="0" err="1">
                <a:latin typeface="IPA Pゴシック" pitchFamily="50" charset="-128"/>
                <a:ea typeface="IPA Pゴシック" pitchFamily="50" charset="-128"/>
              </a:rPr>
              <a:t>arg_chk</a:t>
            </a:r>
            <a:r>
              <a:rPr lang="en-US" altLang="ja-JP" sz="1200" dirty="0">
                <a:latin typeface="IPA Pゴシック" pitchFamily="50" charset="-128"/>
                <a:ea typeface="IPA Pゴシック" pitchFamily="50" charset="-128"/>
              </a:rPr>
              <a:t>()</a:t>
            </a:r>
            <a:br>
              <a:rPr lang="en-US" altLang="ja-JP" sz="1200" dirty="0">
                <a:latin typeface="IPA Pゴシック" pitchFamily="50" charset="-128"/>
                <a:ea typeface="IPA Pゴシック" pitchFamily="50" charset="-128"/>
              </a:rPr>
            </a:br>
            <a:r>
              <a:rPr lang="en-US" altLang="ja-JP" sz="1200" dirty="0">
                <a:latin typeface="IPA Pゴシック" pitchFamily="50" charset="-128"/>
                <a:ea typeface="IPA Pゴシック" pitchFamily="50" charset="-128"/>
              </a:rPr>
              <a:t>{</a:t>
            </a:r>
            <a:br>
              <a:rPr lang="en-US" altLang="ja-JP" sz="1200" dirty="0">
                <a:latin typeface="IPA Pゴシック" pitchFamily="50" charset="-128"/>
                <a:ea typeface="IPA Pゴシック" pitchFamily="50" charset="-128"/>
              </a:rPr>
            </a:br>
            <a:r>
              <a:rPr lang="en-US" altLang="ja-JP" sz="1200" dirty="0">
                <a:latin typeface="IPA Pゴシック" pitchFamily="50" charset="-128"/>
                <a:ea typeface="IPA Pゴシック" pitchFamily="50" charset="-128"/>
              </a:rPr>
              <a:t># </a:t>
            </a:r>
            <a:r>
              <a:rPr lang="ja-JP" altLang="en-US" sz="1200" dirty="0">
                <a:latin typeface="IPA Pゴシック" pitchFamily="50" charset="-128"/>
                <a:ea typeface="IPA Pゴシック" pitchFamily="50" charset="-128"/>
              </a:rPr>
              <a:t>引数の数が</a:t>
            </a:r>
            <a:r>
              <a:rPr lang="en-US" altLang="ja-JP" sz="1200" dirty="0">
                <a:latin typeface="IPA Pゴシック" pitchFamily="50" charset="-128"/>
                <a:ea typeface="IPA Pゴシック" pitchFamily="50" charset="-128"/>
              </a:rPr>
              <a:t>2</a:t>
            </a:r>
            <a:r>
              <a:rPr lang="ja-JP" altLang="en-US" sz="1200" dirty="0">
                <a:latin typeface="IPA Pゴシック" pitchFamily="50" charset="-128"/>
                <a:ea typeface="IPA Pゴシック" pitchFamily="50" charset="-128"/>
              </a:rPr>
              <a:t>の場合</a:t>
            </a:r>
            <a:br>
              <a:rPr lang="ja-JP" altLang="en-US" sz="1200" dirty="0">
                <a:latin typeface="IPA Pゴシック" pitchFamily="50" charset="-128"/>
                <a:ea typeface="IPA Pゴシック" pitchFamily="50" charset="-128"/>
              </a:rPr>
            </a:br>
            <a:r>
              <a:rPr lang="en-US" altLang="ja-JP" sz="1200" dirty="0">
                <a:latin typeface="IPA Pゴシック" pitchFamily="50" charset="-128"/>
                <a:ea typeface="IPA Pゴシック" pitchFamily="50" charset="-128"/>
              </a:rPr>
              <a:t>if test $# -</a:t>
            </a:r>
            <a:r>
              <a:rPr lang="en-US" altLang="ja-JP" sz="1200" dirty="0" err="1">
                <a:latin typeface="IPA Pゴシック" pitchFamily="50" charset="-128"/>
                <a:ea typeface="IPA Pゴシック" pitchFamily="50" charset="-128"/>
              </a:rPr>
              <a:t>eq</a:t>
            </a:r>
            <a:r>
              <a:rPr lang="en-US" altLang="ja-JP" sz="1200" dirty="0">
                <a:latin typeface="IPA Pゴシック" pitchFamily="50" charset="-128"/>
                <a:ea typeface="IPA Pゴシック" pitchFamily="50" charset="-128"/>
              </a:rPr>
              <a:t> 2</a:t>
            </a:r>
            <a:br>
              <a:rPr lang="en-US" altLang="ja-JP" sz="1200" dirty="0">
                <a:latin typeface="IPA Pゴシック" pitchFamily="50" charset="-128"/>
                <a:ea typeface="IPA Pゴシック" pitchFamily="50" charset="-128"/>
              </a:rPr>
            </a:br>
            <a:r>
              <a:rPr lang="en-US" altLang="ja-JP" sz="1200" dirty="0">
                <a:latin typeface="IPA Pゴシック" pitchFamily="50" charset="-128"/>
                <a:ea typeface="IPA Pゴシック" pitchFamily="50" charset="-128"/>
              </a:rPr>
              <a:t>then</a:t>
            </a:r>
            <a:br>
              <a:rPr lang="en-US" altLang="ja-JP" sz="1200" dirty="0">
                <a:latin typeface="IPA Pゴシック" pitchFamily="50" charset="-128"/>
                <a:ea typeface="IPA Pゴシック" pitchFamily="50" charset="-128"/>
              </a:rPr>
            </a:br>
            <a:r>
              <a:rPr lang="ja-JP" altLang="en-US" sz="1200" dirty="0">
                <a:latin typeface="IPA Pゴシック" pitchFamily="50" charset="-128"/>
                <a:ea typeface="IPA Pゴシック" pitchFamily="50" charset="-128"/>
              </a:rPr>
              <a:t>　　</a:t>
            </a:r>
            <a:r>
              <a:rPr lang="en-US" altLang="ja-JP" sz="1200" dirty="0">
                <a:latin typeface="IPA Pゴシック" pitchFamily="50" charset="-128"/>
                <a:ea typeface="IPA Pゴシック" pitchFamily="50" charset="-128"/>
              </a:rPr>
              <a:t>return 0</a:t>
            </a:r>
            <a:br>
              <a:rPr lang="en-US" altLang="ja-JP" sz="1200" dirty="0">
                <a:latin typeface="IPA Pゴシック" pitchFamily="50" charset="-128"/>
                <a:ea typeface="IPA Pゴシック" pitchFamily="50" charset="-128"/>
              </a:rPr>
            </a:br>
            <a:r>
              <a:rPr lang="en-US" altLang="ja-JP" sz="1200" dirty="0">
                <a:latin typeface="IPA Pゴシック" pitchFamily="50" charset="-128"/>
                <a:ea typeface="IPA Pゴシック" pitchFamily="50" charset="-128"/>
              </a:rPr>
              <a:t># </a:t>
            </a:r>
            <a:r>
              <a:rPr lang="ja-JP" altLang="en-US" sz="1200" dirty="0">
                <a:latin typeface="IPA Pゴシック" pitchFamily="50" charset="-128"/>
                <a:ea typeface="IPA Pゴシック" pitchFamily="50" charset="-128"/>
              </a:rPr>
              <a:t>引数の数が</a:t>
            </a:r>
            <a:r>
              <a:rPr lang="en-US" altLang="ja-JP" sz="1200" dirty="0">
                <a:latin typeface="IPA Pゴシック" pitchFamily="50" charset="-128"/>
                <a:ea typeface="IPA Pゴシック" pitchFamily="50" charset="-128"/>
              </a:rPr>
              <a:t>2</a:t>
            </a:r>
            <a:r>
              <a:rPr lang="ja-JP" altLang="en-US" sz="1200" dirty="0">
                <a:latin typeface="IPA Pゴシック" pitchFamily="50" charset="-128"/>
                <a:ea typeface="IPA Pゴシック" pitchFamily="50" charset="-128"/>
              </a:rPr>
              <a:t>以外の場合</a:t>
            </a:r>
            <a:br>
              <a:rPr lang="ja-JP" altLang="en-US" sz="1200" dirty="0">
                <a:latin typeface="IPA Pゴシック" pitchFamily="50" charset="-128"/>
                <a:ea typeface="IPA Pゴシック" pitchFamily="50" charset="-128"/>
              </a:rPr>
            </a:br>
            <a:r>
              <a:rPr lang="en-US" altLang="ja-JP" sz="1200" dirty="0">
                <a:latin typeface="IPA Pゴシック" pitchFamily="50" charset="-128"/>
                <a:ea typeface="IPA Pゴシック" pitchFamily="50" charset="-128"/>
              </a:rPr>
              <a:t>else</a:t>
            </a:r>
            <a:br>
              <a:rPr lang="en-US" altLang="ja-JP" sz="1200" dirty="0">
                <a:latin typeface="IPA Pゴシック" pitchFamily="50" charset="-128"/>
                <a:ea typeface="IPA Pゴシック" pitchFamily="50" charset="-128"/>
              </a:rPr>
            </a:br>
            <a:r>
              <a:rPr lang="ja-JP" altLang="en-US" sz="1200" dirty="0">
                <a:latin typeface="IPA Pゴシック" pitchFamily="50" charset="-128"/>
                <a:ea typeface="IPA Pゴシック" pitchFamily="50" charset="-128"/>
              </a:rPr>
              <a:t>　　</a:t>
            </a:r>
            <a:r>
              <a:rPr lang="en-US" altLang="ja-JP" sz="1200" dirty="0">
                <a:latin typeface="IPA Pゴシック" pitchFamily="50" charset="-128"/>
                <a:ea typeface="IPA Pゴシック" pitchFamily="50" charset="-128"/>
              </a:rPr>
              <a:t>return 1</a:t>
            </a:r>
            <a:br>
              <a:rPr lang="en-US" altLang="ja-JP" sz="1200" dirty="0">
                <a:latin typeface="IPA Pゴシック" pitchFamily="50" charset="-128"/>
                <a:ea typeface="IPA Pゴシック" pitchFamily="50" charset="-128"/>
              </a:rPr>
            </a:br>
            <a:r>
              <a:rPr lang="en-US" altLang="ja-JP" sz="1200" dirty="0">
                <a:latin typeface="IPA Pゴシック" pitchFamily="50" charset="-128"/>
                <a:ea typeface="IPA Pゴシック" pitchFamily="50" charset="-128"/>
              </a:rPr>
              <a:t>fi</a:t>
            </a:r>
            <a:br>
              <a:rPr lang="en-US" altLang="ja-JP" sz="1200" dirty="0">
                <a:latin typeface="IPA Pゴシック" pitchFamily="50" charset="-128"/>
                <a:ea typeface="IPA Pゴシック" pitchFamily="50" charset="-128"/>
              </a:rPr>
            </a:br>
            <a:r>
              <a:rPr lang="en-US" altLang="ja-JP" sz="1200" dirty="0">
                <a:latin typeface="IPA Pゴシック" pitchFamily="50" charset="-128"/>
                <a:ea typeface="IPA Pゴシック" pitchFamily="50" charset="-128"/>
              </a:rPr>
              <a:t>}</a:t>
            </a:r>
            <a:br>
              <a:rPr lang="en-US" altLang="ja-JP" sz="1200" dirty="0">
                <a:latin typeface="IPA Pゴシック" pitchFamily="50" charset="-128"/>
                <a:ea typeface="IPA Pゴシック" pitchFamily="50" charset="-128"/>
              </a:rPr>
            </a:br>
            <a:r>
              <a:rPr lang="en-US" altLang="ja-JP" sz="1200" dirty="0">
                <a:latin typeface="IPA Pゴシック" pitchFamily="50" charset="-128"/>
                <a:ea typeface="IPA Pゴシック" pitchFamily="50" charset="-128"/>
              </a:rPr>
              <a:t/>
            </a:r>
            <a:br>
              <a:rPr lang="en-US" altLang="ja-JP" sz="1200" dirty="0">
                <a:latin typeface="IPA Pゴシック" pitchFamily="50" charset="-128"/>
                <a:ea typeface="IPA Pゴシック" pitchFamily="50" charset="-128"/>
              </a:rPr>
            </a:br>
            <a:r>
              <a:rPr lang="en-US" altLang="ja-JP" sz="1200" dirty="0" err="1">
                <a:latin typeface="IPA Pゴシック" pitchFamily="50" charset="-128"/>
                <a:ea typeface="IPA Pゴシック" pitchFamily="50" charset="-128"/>
              </a:rPr>
              <a:t>arg_chk</a:t>
            </a:r>
            <a:r>
              <a:rPr lang="en-US" altLang="ja-JP" sz="1200" dirty="0">
                <a:latin typeface="IPA Pゴシック" pitchFamily="50" charset="-128"/>
                <a:ea typeface="IPA Pゴシック" pitchFamily="50" charset="-128"/>
              </a:rPr>
              <a:t> $@</a:t>
            </a:r>
            <a:br>
              <a:rPr lang="en-US" altLang="ja-JP" sz="1200" dirty="0">
                <a:latin typeface="IPA Pゴシック" pitchFamily="50" charset="-128"/>
                <a:ea typeface="IPA Pゴシック" pitchFamily="50" charset="-128"/>
              </a:rPr>
            </a:br>
            <a:r>
              <a:rPr lang="en-US" altLang="ja-JP" sz="1200" dirty="0">
                <a:latin typeface="IPA Pゴシック" pitchFamily="50" charset="-128"/>
                <a:ea typeface="IPA Pゴシック" pitchFamily="50" charset="-128"/>
              </a:rPr>
              <a:t>ret=$?</a:t>
            </a:r>
            <a:br>
              <a:rPr lang="en-US" altLang="ja-JP" sz="1200" dirty="0">
                <a:latin typeface="IPA Pゴシック" pitchFamily="50" charset="-128"/>
                <a:ea typeface="IPA Pゴシック" pitchFamily="50" charset="-128"/>
              </a:rPr>
            </a:br>
            <a:r>
              <a:rPr lang="en-US" altLang="ja-JP" sz="1200" dirty="0">
                <a:latin typeface="IPA Pゴシック" pitchFamily="50" charset="-128"/>
                <a:ea typeface="IPA Pゴシック" pitchFamily="50" charset="-128"/>
              </a:rPr>
              <a:t>echo "</a:t>
            </a:r>
            <a:r>
              <a:rPr lang="ja-JP" altLang="en-US" sz="1200" dirty="0">
                <a:latin typeface="IPA Pゴシック" pitchFamily="50" charset="-128"/>
                <a:ea typeface="IPA Pゴシック" pitchFamily="50" charset="-128"/>
              </a:rPr>
              <a:t>引数チェック結果</a:t>
            </a:r>
            <a:r>
              <a:rPr lang="en-US" altLang="ja-JP" sz="1200" dirty="0">
                <a:latin typeface="IPA Pゴシック" pitchFamily="50" charset="-128"/>
                <a:ea typeface="IPA Pゴシック" pitchFamily="50" charset="-128"/>
              </a:rPr>
              <a:t>=${ret}"</a:t>
            </a:r>
          </a:p>
        </p:txBody>
      </p:sp>
      <p:sp>
        <p:nvSpPr>
          <p:cNvPr id="11" name="正方形/長方形 10"/>
          <p:cNvSpPr/>
          <p:nvPr/>
        </p:nvSpPr>
        <p:spPr>
          <a:xfrm>
            <a:off x="477218" y="2831445"/>
            <a:ext cx="2157068" cy="369332"/>
          </a:xfrm>
          <a:prstGeom prst="rect">
            <a:avLst/>
          </a:prstGeom>
        </p:spPr>
        <p:txBody>
          <a:bodyPr wrap="square">
            <a:spAutoFit/>
          </a:bodyPr>
          <a:lstStyle/>
          <a:p>
            <a:r>
              <a:rPr lang="en-US" altLang="ja-JP" dirty="0" smtClean="0">
                <a:latin typeface="IPA Pゴシック" pitchFamily="50" charset="-128"/>
                <a:ea typeface="IPA Pゴシック" pitchFamily="50" charset="-128"/>
              </a:rPr>
              <a:t>for_test.sh</a:t>
            </a:r>
            <a:endParaRPr lang="en-US" altLang="ja-JP" dirty="0">
              <a:latin typeface="IPA Pゴシック" pitchFamily="50" charset="-128"/>
              <a:ea typeface="IPA Pゴシック" pitchFamily="50" charset="-128"/>
            </a:endParaRPr>
          </a:p>
        </p:txBody>
      </p:sp>
      <p:sp>
        <p:nvSpPr>
          <p:cNvPr id="12" name="正方形/長方形 11"/>
          <p:cNvSpPr/>
          <p:nvPr/>
        </p:nvSpPr>
        <p:spPr>
          <a:xfrm>
            <a:off x="5220071" y="3054968"/>
            <a:ext cx="2157068" cy="430887"/>
          </a:xfrm>
          <a:prstGeom prst="rect">
            <a:avLst/>
          </a:prstGeom>
        </p:spPr>
        <p:txBody>
          <a:bodyPr wrap="square">
            <a:spAutoFit/>
          </a:bodyPr>
          <a:lstStyle/>
          <a:p>
            <a:pPr lvl="0"/>
            <a:r>
              <a:rPr lang="ja-JP" altLang="en-US" sz="2200" dirty="0" smtClean="0">
                <a:latin typeface="IPA Pゴシック" pitchFamily="50" charset="-128"/>
                <a:ea typeface="IPA Pゴシック" pitchFamily="50" charset="-128"/>
              </a:rPr>
              <a:t>実行結果</a:t>
            </a:r>
            <a:endParaRPr lang="en-US" altLang="ja-JP" sz="2200" dirty="0" smtClean="0">
              <a:latin typeface="IPA Pゴシック" pitchFamily="50" charset="-128"/>
              <a:ea typeface="IPA Pゴシック" pitchFamily="50" charset="-128"/>
            </a:endParaRPr>
          </a:p>
        </p:txBody>
      </p:sp>
      <p:sp>
        <p:nvSpPr>
          <p:cNvPr id="2" name="正方形/長方形 1"/>
          <p:cNvSpPr/>
          <p:nvPr/>
        </p:nvSpPr>
        <p:spPr>
          <a:xfrm>
            <a:off x="474121" y="1423782"/>
            <a:ext cx="3348372"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ja-JP" altLang="en-US" sz="2000" dirty="0">
                <a:latin typeface="IPAゴシック" pitchFamily="49" charset="-128"/>
                <a:ea typeface="IPAゴシック" pitchFamily="49" charset="-128"/>
              </a:rPr>
              <a:t>関数名</a:t>
            </a:r>
            <a:r>
              <a:rPr lang="en-US" altLang="ja-JP" sz="2000" dirty="0">
                <a:latin typeface="IPAゴシック" pitchFamily="49" charset="-128"/>
                <a:ea typeface="IPAゴシック" pitchFamily="49" charset="-128"/>
              </a:rPr>
              <a:t>()</a:t>
            </a:r>
            <a:br>
              <a:rPr lang="en-US" altLang="ja-JP" sz="2000" dirty="0">
                <a:latin typeface="IPAゴシック" pitchFamily="49" charset="-128"/>
                <a:ea typeface="IPAゴシック" pitchFamily="49" charset="-128"/>
              </a:rPr>
            </a:br>
            <a:r>
              <a:rPr lang="en-US" altLang="ja-JP" sz="2000" dirty="0">
                <a:latin typeface="IPAゴシック" pitchFamily="49" charset="-128"/>
                <a:ea typeface="IPAゴシック" pitchFamily="49" charset="-128"/>
              </a:rPr>
              <a:t>{</a:t>
            </a:r>
            <a:br>
              <a:rPr lang="en-US" altLang="ja-JP" sz="2000" dirty="0">
                <a:latin typeface="IPAゴシック" pitchFamily="49" charset="-128"/>
                <a:ea typeface="IPAゴシック" pitchFamily="49" charset="-128"/>
              </a:rPr>
            </a:br>
            <a:r>
              <a:rPr lang="ja-JP" altLang="en-US" sz="2000" dirty="0">
                <a:latin typeface="IPAゴシック" pitchFamily="49" charset="-128"/>
                <a:ea typeface="IPAゴシック" pitchFamily="49" charset="-128"/>
              </a:rPr>
              <a:t>　　</a:t>
            </a:r>
            <a:r>
              <a:rPr lang="ja-JP" altLang="en-US" sz="2000" dirty="0" smtClean="0">
                <a:latin typeface="IPAゴシック" pitchFamily="49" charset="-128"/>
                <a:ea typeface="IPAゴシック" pitchFamily="49" charset="-128"/>
              </a:rPr>
              <a:t>処理・</a:t>
            </a:r>
            <a:r>
              <a:rPr lang="ja-JP" altLang="en-US" sz="2000" dirty="0">
                <a:latin typeface="IPAゴシック" pitchFamily="49" charset="-128"/>
                <a:ea typeface="IPAゴシック" pitchFamily="49" charset="-128"/>
              </a:rPr>
              <a:t>・・</a:t>
            </a:r>
            <a:br>
              <a:rPr lang="ja-JP" altLang="en-US" sz="2000" dirty="0">
                <a:latin typeface="IPAゴシック" pitchFamily="49" charset="-128"/>
                <a:ea typeface="IPAゴシック" pitchFamily="49" charset="-128"/>
              </a:rPr>
            </a:br>
            <a:r>
              <a:rPr lang="en-US" altLang="ja-JP" sz="2000" dirty="0">
                <a:latin typeface="IPAゴシック" pitchFamily="49" charset="-128"/>
                <a:ea typeface="IPAゴシック" pitchFamily="49" charset="-128"/>
              </a:rPr>
              <a:t>}</a:t>
            </a:r>
          </a:p>
        </p:txBody>
      </p:sp>
      <p:sp>
        <p:nvSpPr>
          <p:cNvPr id="13" name="正方形/長方形 12"/>
          <p:cNvSpPr/>
          <p:nvPr/>
        </p:nvSpPr>
        <p:spPr>
          <a:xfrm>
            <a:off x="4067944" y="1412776"/>
            <a:ext cx="5040560" cy="138499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en-US" sz="1400" u="sng" dirty="0" smtClean="0">
                <a:latin typeface="IPA Pゴシック" pitchFamily="50" charset="-128"/>
                <a:ea typeface="IPA Pゴシック" pitchFamily="50" charset="-128"/>
              </a:rPr>
              <a:t>補足</a:t>
            </a:r>
            <a:endParaRPr lang="en-US" altLang="ja-JP" sz="1400" u="sng" dirty="0" smtClean="0">
              <a:latin typeface="IPA Pゴシック" pitchFamily="50" charset="-128"/>
              <a:ea typeface="IPA Pゴシック" pitchFamily="50" charset="-128"/>
            </a:endParaRPr>
          </a:p>
          <a:p>
            <a:pPr marL="285750" indent="-285750">
              <a:buFont typeface="Arial" pitchFamily="34" charset="0"/>
              <a:buChar char="•"/>
            </a:pPr>
            <a:r>
              <a:rPr lang="en-US" altLang="ja-JP" sz="1400" dirty="0" smtClean="0">
                <a:latin typeface="IPA Pゴシック" pitchFamily="50" charset="-128"/>
                <a:ea typeface="IPA Pゴシック" pitchFamily="50" charset="-128"/>
              </a:rPr>
              <a:t>C</a:t>
            </a:r>
            <a:r>
              <a:rPr lang="ja-JP" altLang="en-US" sz="1400" dirty="0">
                <a:latin typeface="IPA Pゴシック" pitchFamily="50" charset="-128"/>
                <a:ea typeface="IPA Pゴシック" pitchFamily="50" charset="-128"/>
              </a:rPr>
              <a:t>言語のように括弧の中に引数を記述する必要</a:t>
            </a:r>
            <a:r>
              <a:rPr lang="ja-JP" altLang="en-US" sz="1400" dirty="0" smtClean="0">
                <a:latin typeface="IPA Pゴシック" pitchFamily="50" charset="-128"/>
                <a:ea typeface="IPA Pゴシック" pitchFamily="50" charset="-128"/>
              </a:rPr>
              <a:t>はない</a:t>
            </a:r>
            <a:endParaRPr lang="en-US" altLang="ja-JP" sz="1400" dirty="0" smtClean="0">
              <a:latin typeface="IPA Pゴシック" pitchFamily="50" charset="-128"/>
              <a:ea typeface="IPA Pゴシック" pitchFamily="50" charset="-128"/>
            </a:endParaRPr>
          </a:p>
          <a:p>
            <a:pPr marL="285750" indent="-285750">
              <a:buFont typeface="Arial" pitchFamily="34" charset="0"/>
              <a:buChar char="•"/>
            </a:pPr>
            <a:r>
              <a:rPr lang="ja-JP" altLang="en-US" sz="1400" dirty="0" smtClean="0">
                <a:latin typeface="IPA Pゴシック" pitchFamily="50" charset="-128"/>
                <a:ea typeface="IPA Pゴシック" pitchFamily="50" charset="-128"/>
              </a:rPr>
              <a:t>関数</a:t>
            </a:r>
            <a:r>
              <a:rPr lang="ja-JP" altLang="en-US" sz="1400" dirty="0">
                <a:latin typeface="IPA Pゴシック" pitchFamily="50" charset="-128"/>
                <a:ea typeface="IPA Pゴシック" pitchFamily="50" charset="-128"/>
              </a:rPr>
              <a:t>に引数を渡す</a:t>
            </a:r>
            <a:r>
              <a:rPr lang="ja-JP" altLang="en-US" sz="1400" dirty="0" smtClean="0">
                <a:latin typeface="IPA Pゴシック" pitchFamily="50" charset="-128"/>
                <a:ea typeface="IPA Pゴシック" pitchFamily="50" charset="-128"/>
              </a:rPr>
              <a:t>場合、</a:t>
            </a:r>
            <a:r>
              <a:rPr lang="ja-JP" altLang="en-US" sz="1400" dirty="0">
                <a:latin typeface="IPA Pゴシック" pitchFamily="50" charset="-128"/>
                <a:ea typeface="IPA Pゴシック" pitchFamily="50" charset="-128"/>
              </a:rPr>
              <a:t>シェル</a:t>
            </a:r>
            <a:r>
              <a:rPr lang="ja-JP" altLang="en-US" sz="1400" dirty="0" smtClean="0">
                <a:latin typeface="IPA Pゴシック" pitchFamily="50" charset="-128"/>
                <a:ea typeface="IPA Pゴシック" pitchFamily="50" charset="-128"/>
              </a:rPr>
              <a:t>と同じくスペース</a:t>
            </a:r>
            <a:r>
              <a:rPr lang="ja-JP" altLang="en-US" sz="1400" dirty="0">
                <a:latin typeface="IPA Pゴシック" pitchFamily="50" charset="-128"/>
                <a:ea typeface="IPA Pゴシック" pitchFamily="50" charset="-128"/>
              </a:rPr>
              <a:t>区切りで</a:t>
            </a:r>
            <a:r>
              <a:rPr lang="ja-JP" altLang="en-US" sz="1400" dirty="0" smtClean="0">
                <a:latin typeface="IPA Pゴシック" pitchFamily="50" charset="-128"/>
                <a:ea typeface="IPA Pゴシック" pitchFamily="50" charset="-128"/>
              </a:rPr>
              <a:t>渡す</a:t>
            </a:r>
            <a:endParaRPr lang="en-US" altLang="ja-JP" sz="1400" dirty="0" smtClean="0">
              <a:latin typeface="IPA Pゴシック" pitchFamily="50" charset="-128"/>
              <a:ea typeface="IPA Pゴシック" pitchFamily="50" charset="-128"/>
            </a:endParaRPr>
          </a:p>
          <a:p>
            <a:pPr marL="285750" indent="-285750">
              <a:buFont typeface="Arial" pitchFamily="34" charset="0"/>
              <a:buChar char="•"/>
            </a:pPr>
            <a:r>
              <a:rPr lang="ja-JP" altLang="en-US" sz="1400" dirty="0" smtClean="0">
                <a:latin typeface="IPA Pゴシック" pitchFamily="50" charset="-128"/>
                <a:ea typeface="IPA Pゴシック" pitchFamily="50" charset="-128"/>
              </a:rPr>
              <a:t>関数</a:t>
            </a:r>
            <a:r>
              <a:rPr lang="ja-JP" altLang="en-US" sz="1400" dirty="0">
                <a:latin typeface="IPA Pゴシック" pitchFamily="50" charset="-128"/>
                <a:ea typeface="IPA Pゴシック" pitchFamily="50" charset="-128"/>
              </a:rPr>
              <a:t>に渡された引数を参照する</a:t>
            </a:r>
            <a:r>
              <a:rPr lang="ja-JP" altLang="en-US" sz="1400" dirty="0" smtClean="0">
                <a:latin typeface="IPA Pゴシック" pitchFamily="50" charset="-128"/>
                <a:ea typeface="IPA Pゴシック" pitchFamily="50" charset="-128"/>
              </a:rPr>
              <a:t>場合、</a:t>
            </a:r>
            <a:r>
              <a:rPr lang="ja-JP" altLang="en-US" sz="1400" dirty="0">
                <a:latin typeface="IPA Pゴシック" pitchFamily="50" charset="-128"/>
                <a:ea typeface="IPA Pゴシック" pitchFamily="50" charset="-128"/>
              </a:rPr>
              <a:t>シェル</a:t>
            </a:r>
            <a:r>
              <a:rPr lang="ja-JP" altLang="en-US" sz="1400" dirty="0" smtClean="0">
                <a:latin typeface="IPA Pゴシック" pitchFamily="50" charset="-128"/>
                <a:ea typeface="IPA Pゴシック" pitchFamily="50" charset="-128"/>
              </a:rPr>
              <a:t>と同じくに</a:t>
            </a:r>
            <a:r>
              <a:rPr lang="ja-JP" altLang="en-US" sz="1400" dirty="0">
                <a:latin typeface="IPA Pゴシック" pitchFamily="50" charset="-128"/>
                <a:ea typeface="IPA Pゴシック" pitchFamily="50" charset="-128"/>
              </a:rPr>
              <a:t>「</a:t>
            </a:r>
            <a:r>
              <a:rPr lang="en-US" altLang="ja-JP" sz="1400" dirty="0">
                <a:latin typeface="IPA Pゴシック" pitchFamily="50" charset="-128"/>
                <a:ea typeface="IPA Pゴシック" pitchFamily="50" charset="-128"/>
              </a:rPr>
              <a:t>$1, $2, ...</a:t>
            </a:r>
            <a:r>
              <a:rPr lang="ja-JP" altLang="en-US" sz="1400" dirty="0">
                <a:latin typeface="IPA Pゴシック" pitchFamily="50" charset="-128"/>
                <a:ea typeface="IPA Pゴシック" pitchFamily="50" charset="-128"/>
              </a:rPr>
              <a:t>」と</a:t>
            </a:r>
            <a:r>
              <a:rPr lang="ja-JP" altLang="en-US" sz="1400" dirty="0" smtClean="0">
                <a:latin typeface="IPA Pゴシック" pitchFamily="50" charset="-128"/>
                <a:ea typeface="IPA Pゴシック" pitchFamily="50" charset="-128"/>
              </a:rPr>
              <a:t>参照</a:t>
            </a:r>
            <a:endParaRPr lang="en-US" altLang="ja-JP" sz="1400" dirty="0" smtClean="0">
              <a:latin typeface="IPA Pゴシック" pitchFamily="50" charset="-128"/>
              <a:ea typeface="IPA Pゴシック" pitchFamily="50" charset="-128"/>
            </a:endParaRPr>
          </a:p>
          <a:p>
            <a:pPr marL="285750" indent="-285750">
              <a:buFont typeface="Arial" pitchFamily="34" charset="0"/>
              <a:buChar char="•"/>
            </a:pPr>
            <a:r>
              <a:rPr lang="ja-JP" altLang="en-US" sz="1400" dirty="0" smtClean="0">
                <a:latin typeface="IPA Pゴシック" pitchFamily="50" charset="-128"/>
                <a:ea typeface="IPA Pゴシック" pitchFamily="50" charset="-128"/>
              </a:rPr>
              <a:t>呼び出し</a:t>
            </a:r>
            <a:r>
              <a:rPr lang="ja-JP" altLang="en-US" sz="1400" dirty="0">
                <a:latin typeface="IPA Pゴシック" pitchFamily="50" charset="-128"/>
                <a:ea typeface="IPA Pゴシック" pitchFamily="50" charset="-128"/>
              </a:rPr>
              <a:t>元に終了コードを返す</a:t>
            </a:r>
            <a:r>
              <a:rPr lang="ja-JP" altLang="en-US" sz="1400" dirty="0" smtClean="0">
                <a:latin typeface="IPA Pゴシック" pitchFamily="50" charset="-128"/>
                <a:ea typeface="IPA Pゴシック" pitchFamily="50" charset="-128"/>
              </a:rPr>
              <a:t>場合「</a:t>
            </a:r>
            <a:r>
              <a:rPr lang="en-US" altLang="ja-JP" sz="1400" dirty="0">
                <a:latin typeface="IPA Pゴシック" pitchFamily="50" charset="-128"/>
                <a:ea typeface="IPA Pゴシック" pitchFamily="50" charset="-128"/>
              </a:rPr>
              <a:t>return </a:t>
            </a:r>
            <a:r>
              <a:rPr lang="ja-JP" altLang="en-US" sz="1400" dirty="0">
                <a:latin typeface="IPA Pゴシック" pitchFamily="50" charset="-128"/>
                <a:ea typeface="IPA Pゴシック" pitchFamily="50" charset="-128"/>
              </a:rPr>
              <a:t>コード」と</a:t>
            </a:r>
            <a:r>
              <a:rPr lang="ja-JP" altLang="en-US" sz="1400" dirty="0" smtClean="0">
                <a:latin typeface="IPA Pゴシック" pitchFamily="50" charset="-128"/>
                <a:ea typeface="IPA Pゴシック" pitchFamily="50" charset="-128"/>
              </a:rPr>
              <a:t>記述</a:t>
            </a:r>
            <a:endParaRPr lang="ja-JP" altLang="en-US" sz="1400" dirty="0">
              <a:latin typeface="IPA Pゴシック" pitchFamily="50" charset="-128"/>
              <a:ea typeface="IPA Pゴシック" pitchFamily="50" charset="-128"/>
            </a:endParaRPr>
          </a:p>
        </p:txBody>
      </p:sp>
      <p:sp>
        <p:nvSpPr>
          <p:cNvPr id="14"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18</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2307961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620688"/>
            <a:ext cx="7908909" cy="584775"/>
          </a:xfrm>
          <a:prstGeom prst="rect">
            <a:avLst/>
          </a:prstGeom>
          <a:noFill/>
        </p:spPr>
        <p:txBody>
          <a:bodyPr wrap="square" rtlCol="0">
            <a:spAutoFit/>
          </a:bodyPr>
          <a:lstStyle/>
          <a:p>
            <a:pPr lvl="0"/>
            <a:r>
              <a:rPr lang="ja-JP" altLang="en-US" sz="3200" dirty="0" smtClean="0">
                <a:latin typeface="IPA Pゴシック" pitchFamily="50" charset="-128"/>
                <a:ea typeface="IPA Pゴシック" pitchFamily="50" charset="-128"/>
              </a:rPr>
              <a:t>コマンドラインから</a:t>
            </a:r>
            <a:r>
              <a:rPr lang="en-US" altLang="ja-JP" sz="3200" dirty="0" smtClean="0">
                <a:latin typeface="IPA Pゴシック" pitchFamily="50" charset="-128"/>
                <a:ea typeface="IPA Pゴシック" pitchFamily="50" charset="-128"/>
              </a:rPr>
              <a:t>Shell Script</a:t>
            </a:r>
            <a:endParaRPr lang="ja-JP" altLang="en-US" sz="3200" dirty="0">
              <a:latin typeface="IPAゴシック" pitchFamily="49" charset="-128"/>
              <a:ea typeface="IPAゴシック" pitchFamily="49" charset="-128"/>
            </a:endParaRPr>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046" y="1556792"/>
            <a:ext cx="5925965" cy="398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467544" y="5703638"/>
            <a:ext cx="8712968" cy="461665"/>
          </a:xfrm>
          <a:prstGeom prst="rect">
            <a:avLst/>
          </a:prstGeom>
        </p:spPr>
        <p:txBody>
          <a:bodyPr wrap="square">
            <a:spAutoFit/>
          </a:bodyPr>
          <a:lstStyle/>
          <a:p>
            <a:pPr algn="ctr"/>
            <a:r>
              <a:rPr lang="ja-JP" altLang="en-US" sz="2400" dirty="0" smtClean="0">
                <a:latin typeface="IPAゴシック" pitchFamily="49" charset="-128"/>
                <a:ea typeface="IPAゴシック" pitchFamily="49" charset="-128"/>
              </a:rPr>
              <a:t>ちょっとしたものなら、コマンドライン上から実行できる！</a:t>
            </a:r>
            <a:endParaRPr lang="ja-JP" altLang="en-US" sz="2400" dirty="0">
              <a:latin typeface="IPAゴシック" pitchFamily="49" charset="-128"/>
              <a:ea typeface="IPAゴシック" pitchFamily="49" charset="-128"/>
            </a:endParaRPr>
          </a:p>
        </p:txBody>
      </p:sp>
      <p:sp>
        <p:nvSpPr>
          <p:cNvPr id="7"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19</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2850960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268633" y="3013502"/>
            <a:ext cx="6606734" cy="1200329"/>
          </a:xfrm>
          <a:prstGeom prst="rect">
            <a:avLst/>
          </a:prstGeom>
          <a:noFill/>
        </p:spPr>
        <p:txBody>
          <a:bodyPr wrap="square" rtlCol="0">
            <a:spAutoFit/>
          </a:bodyPr>
          <a:lstStyle/>
          <a:p>
            <a:pPr>
              <a:tabLst>
                <a:tab pos="357188" algn="l"/>
              </a:tabLst>
            </a:pPr>
            <a:r>
              <a:rPr lang="en-US" altLang="ja-JP" sz="7200" dirty="0">
                <a:effectLst>
                  <a:outerShdw blurRad="38100" dist="38100" dir="2700000" algn="tl">
                    <a:srgbClr val="000000">
                      <a:alpha val="43137"/>
                    </a:srgbClr>
                  </a:outerShdw>
                </a:effectLst>
                <a:latin typeface="IPA Pゴシック" pitchFamily="50" charset="-128"/>
                <a:ea typeface="IPA Pゴシック" pitchFamily="50" charset="-128"/>
              </a:rPr>
              <a:t>Shell </a:t>
            </a:r>
            <a:r>
              <a:rPr lang="en-US" altLang="ja-JP" sz="7200" dirty="0" smtClean="0">
                <a:effectLst>
                  <a:outerShdw blurRad="38100" dist="38100" dir="2700000" algn="tl">
                    <a:srgbClr val="000000">
                      <a:alpha val="43137"/>
                    </a:srgbClr>
                  </a:outerShdw>
                </a:effectLst>
                <a:latin typeface="IPA Pゴシック" pitchFamily="50" charset="-128"/>
                <a:ea typeface="IPA Pゴシック" pitchFamily="50" charset="-128"/>
              </a:rPr>
              <a:t>Script</a:t>
            </a:r>
            <a:r>
              <a:rPr lang="ja-JP" altLang="en-US" sz="7200" dirty="0">
                <a:effectLst>
                  <a:outerShdw blurRad="38100" dist="38100" dir="2700000" algn="tl">
                    <a:srgbClr val="000000">
                      <a:alpha val="43137"/>
                    </a:srgbClr>
                  </a:outerShdw>
                </a:effectLst>
                <a:latin typeface="IPA Pゴシック" pitchFamily="50" charset="-128"/>
                <a:ea typeface="IPA Pゴシック" pitchFamily="50" charset="-128"/>
              </a:rPr>
              <a:t> </a:t>
            </a:r>
            <a:r>
              <a:rPr lang="ja-JP" altLang="en-US" sz="7200" dirty="0" smtClean="0">
                <a:effectLst>
                  <a:outerShdw blurRad="38100" dist="38100" dir="2700000" algn="tl">
                    <a:srgbClr val="000000">
                      <a:alpha val="43137"/>
                    </a:srgbClr>
                  </a:outerShdw>
                </a:effectLst>
                <a:latin typeface="IPA Pゴシック" pitchFamily="50" charset="-128"/>
                <a:ea typeface="IPA Pゴシック" pitchFamily="50" charset="-128"/>
              </a:rPr>
              <a:t>編</a:t>
            </a:r>
            <a:endParaRPr lang="ja-JP" altLang="en-US" sz="7200" dirty="0">
              <a:effectLst>
                <a:outerShdw blurRad="38100" dist="38100" dir="2700000" algn="tl">
                  <a:srgbClr val="000000">
                    <a:alpha val="43137"/>
                  </a:srgbClr>
                </a:outerShdw>
              </a:effectLst>
              <a:latin typeface="IPAゴシック" pitchFamily="49" charset="-128"/>
              <a:ea typeface="IPAゴシック" pitchFamily="49" charset="-128"/>
            </a:endParaRPr>
          </a:p>
        </p:txBody>
      </p:sp>
      <p:sp>
        <p:nvSpPr>
          <p:cNvPr id="7" name="スライド番号プレースホルダー 6"/>
          <p:cNvSpPr>
            <a:spLocks noGrp="1"/>
          </p:cNvSpPr>
          <p:nvPr>
            <p:ph type="sldNum" sz="quarter" idx="4"/>
          </p:nvPr>
        </p:nvSpPr>
        <p:spPr/>
        <p:txBody>
          <a:bodyPr/>
          <a:lstStyle/>
          <a:p>
            <a:pPr algn="r"/>
            <a:fld id="{D2D8002D-B5B0-4BAC-B1F6-782DDCCE6D9C}" type="slidenum">
              <a:rPr lang="ja-JP" altLang="en-US" smtClean="0">
                <a:latin typeface="IPA Pゴシック" pitchFamily="50" charset="-128"/>
                <a:ea typeface="IPA Pゴシック" pitchFamily="50" charset="-128"/>
              </a:rPr>
              <a:pPr algn="r"/>
              <a:t>2</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1508549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67544" y="1772815"/>
            <a:ext cx="7992888" cy="452431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dirty="0" smtClean="0"/>
              <a:t>$ </a:t>
            </a:r>
            <a:r>
              <a:rPr lang="en-US" altLang="ja-JP" dirty="0"/>
              <a:t>for M in A B </a:t>
            </a:r>
            <a:r>
              <a:rPr lang="en-US" altLang="ja-JP" dirty="0" err="1"/>
              <a:t>C;do</a:t>
            </a:r>
            <a:r>
              <a:rPr lang="en-US" altLang="ja-JP" dirty="0"/>
              <a:t> for S in {1..5};do echo ${M}_${S};</a:t>
            </a:r>
            <a:r>
              <a:rPr lang="en-US" altLang="ja-JP" dirty="0" err="1"/>
              <a:t>done;done</a:t>
            </a:r>
            <a:endParaRPr lang="en-US" altLang="ja-JP" dirty="0"/>
          </a:p>
          <a:p>
            <a:r>
              <a:rPr lang="en-US" altLang="ja-JP" dirty="0"/>
              <a:t>A_1</a:t>
            </a:r>
          </a:p>
          <a:p>
            <a:r>
              <a:rPr lang="en-US" altLang="ja-JP" dirty="0"/>
              <a:t>A_2</a:t>
            </a:r>
          </a:p>
          <a:p>
            <a:r>
              <a:rPr lang="en-US" altLang="ja-JP" dirty="0"/>
              <a:t>A_3</a:t>
            </a:r>
          </a:p>
          <a:p>
            <a:r>
              <a:rPr lang="en-US" altLang="ja-JP" dirty="0"/>
              <a:t>A_4</a:t>
            </a:r>
          </a:p>
          <a:p>
            <a:r>
              <a:rPr lang="en-US" altLang="ja-JP" dirty="0"/>
              <a:t>A_5</a:t>
            </a:r>
          </a:p>
          <a:p>
            <a:r>
              <a:rPr lang="en-US" altLang="ja-JP" dirty="0"/>
              <a:t>B_1</a:t>
            </a:r>
          </a:p>
          <a:p>
            <a:r>
              <a:rPr lang="en-US" altLang="ja-JP" dirty="0"/>
              <a:t>B_2</a:t>
            </a:r>
          </a:p>
          <a:p>
            <a:r>
              <a:rPr lang="en-US" altLang="ja-JP" dirty="0"/>
              <a:t>B_3</a:t>
            </a:r>
          </a:p>
          <a:p>
            <a:r>
              <a:rPr lang="en-US" altLang="ja-JP" dirty="0"/>
              <a:t>B_4</a:t>
            </a:r>
          </a:p>
          <a:p>
            <a:r>
              <a:rPr lang="en-US" altLang="ja-JP" dirty="0"/>
              <a:t>B_5</a:t>
            </a:r>
          </a:p>
          <a:p>
            <a:r>
              <a:rPr lang="en-US" altLang="ja-JP" dirty="0"/>
              <a:t>C_1</a:t>
            </a:r>
          </a:p>
          <a:p>
            <a:r>
              <a:rPr lang="en-US" altLang="ja-JP" dirty="0"/>
              <a:t>C_2</a:t>
            </a:r>
          </a:p>
          <a:p>
            <a:r>
              <a:rPr lang="en-US" altLang="ja-JP" dirty="0"/>
              <a:t>C_3</a:t>
            </a:r>
          </a:p>
          <a:p>
            <a:r>
              <a:rPr lang="en-US" altLang="ja-JP" dirty="0"/>
              <a:t>C_4</a:t>
            </a:r>
          </a:p>
          <a:p>
            <a:r>
              <a:rPr lang="en-US" altLang="ja-JP" dirty="0"/>
              <a:t>C_5</a:t>
            </a:r>
          </a:p>
        </p:txBody>
      </p:sp>
      <p:sp>
        <p:nvSpPr>
          <p:cNvPr id="8" name="正方形/長方形 7"/>
          <p:cNvSpPr/>
          <p:nvPr/>
        </p:nvSpPr>
        <p:spPr>
          <a:xfrm>
            <a:off x="467544" y="1340768"/>
            <a:ext cx="4099619" cy="40011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en-US" sz="2000" dirty="0">
                <a:solidFill>
                  <a:srgbClr val="000000"/>
                </a:solidFill>
                <a:latin typeface="IPA Pゴシック" pitchFamily="50" charset="-128"/>
                <a:ea typeface="IPA Pゴシック" pitchFamily="50" charset="-128"/>
              </a:rPr>
              <a:t>このようなことも</a:t>
            </a:r>
            <a:r>
              <a:rPr lang="ja-JP" altLang="en-US" sz="2000" dirty="0" smtClean="0">
                <a:solidFill>
                  <a:srgbClr val="000000"/>
                </a:solidFill>
                <a:latin typeface="IPA Pゴシック" pitchFamily="50" charset="-128"/>
                <a:ea typeface="IPA Pゴシック" pitchFamily="50" charset="-128"/>
              </a:rPr>
              <a:t>できる</a:t>
            </a:r>
            <a:endParaRPr lang="en-US" altLang="ja-JP" sz="2000" dirty="0" smtClean="0">
              <a:solidFill>
                <a:srgbClr val="000000"/>
              </a:solidFill>
              <a:latin typeface="IPA Pゴシック" pitchFamily="50" charset="-128"/>
              <a:ea typeface="IPA Pゴシック" pitchFamily="50" charset="-128"/>
            </a:endParaRPr>
          </a:p>
        </p:txBody>
      </p:sp>
      <p:sp>
        <p:nvSpPr>
          <p:cNvPr id="9" name="正方形/長方形 8"/>
          <p:cNvSpPr/>
          <p:nvPr/>
        </p:nvSpPr>
        <p:spPr>
          <a:xfrm>
            <a:off x="4860032" y="3212976"/>
            <a:ext cx="3156381" cy="280076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2200" dirty="0" smtClean="0">
                <a:latin typeface="IPAゴシック" pitchFamily="49" charset="-128"/>
                <a:ea typeface="IPAゴシック" pitchFamily="49" charset="-128"/>
              </a:rPr>
              <a:t>#!/bin/bash</a:t>
            </a:r>
            <a:endParaRPr lang="en-US" altLang="ja-JP" sz="2200" dirty="0">
              <a:latin typeface="IPAゴシック" pitchFamily="49" charset="-128"/>
              <a:ea typeface="IPAゴシック" pitchFamily="49" charset="-128"/>
            </a:endParaRPr>
          </a:p>
          <a:p>
            <a:r>
              <a:rPr lang="en-US" altLang="ja-JP" sz="2200" dirty="0" smtClean="0">
                <a:latin typeface="IPAゴシック" pitchFamily="49" charset="-128"/>
                <a:ea typeface="IPAゴシック" pitchFamily="49" charset="-128"/>
              </a:rPr>
              <a:t>for M in A B C</a:t>
            </a:r>
          </a:p>
          <a:p>
            <a:r>
              <a:rPr lang="en-US" altLang="ja-JP" sz="2200" dirty="0" smtClean="0">
                <a:latin typeface="IPAゴシック" pitchFamily="49" charset="-128"/>
                <a:ea typeface="IPAゴシック" pitchFamily="49" charset="-128"/>
              </a:rPr>
              <a:t>do</a:t>
            </a:r>
          </a:p>
          <a:p>
            <a:r>
              <a:rPr lang="en-US" altLang="ja-JP" sz="2200" dirty="0" smtClean="0">
                <a:latin typeface="IPAゴシック" pitchFamily="49" charset="-128"/>
                <a:ea typeface="IPAゴシック" pitchFamily="49" charset="-128"/>
              </a:rPr>
              <a:t> for S in {1..5}</a:t>
            </a:r>
          </a:p>
          <a:p>
            <a:r>
              <a:rPr lang="en-US" altLang="ja-JP" sz="2200" dirty="0" smtClean="0">
                <a:latin typeface="IPAゴシック" pitchFamily="49" charset="-128"/>
                <a:ea typeface="IPAゴシック" pitchFamily="49" charset="-128"/>
              </a:rPr>
              <a:t> do</a:t>
            </a:r>
          </a:p>
          <a:p>
            <a:r>
              <a:rPr lang="en-US" altLang="ja-JP" sz="2200" dirty="0" smtClean="0">
                <a:latin typeface="IPAゴシック" pitchFamily="49" charset="-128"/>
                <a:ea typeface="IPAゴシック" pitchFamily="49" charset="-128"/>
              </a:rPr>
              <a:t>  echo ${M}_${s}</a:t>
            </a:r>
          </a:p>
          <a:p>
            <a:r>
              <a:rPr lang="en-US" altLang="ja-JP" sz="2200" dirty="0" smtClean="0">
                <a:latin typeface="IPAゴシック" pitchFamily="49" charset="-128"/>
                <a:ea typeface="IPAゴシック" pitchFamily="49" charset="-128"/>
              </a:rPr>
              <a:t> done</a:t>
            </a:r>
          </a:p>
          <a:p>
            <a:r>
              <a:rPr lang="en-US" altLang="ja-JP" sz="2200" dirty="0" smtClean="0">
                <a:latin typeface="IPAゴシック" pitchFamily="49" charset="-128"/>
                <a:ea typeface="IPAゴシック" pitchFamily="49" charset="-128"/>
              </a:rPr>
              <a:t>done</a:t>
            </a:r>
          </a:p>
        </p:txBody>
      </p:sp>
      <p:sp>
        <p:nvSpPr>
          <p:cNvPr id="10" name="上下矢印 9"/>
          <p:cNvSpPr/>
          <p:nvPr/>
        </p:nvSpPr>
        <p:spPr>
          <a:xfrm rot="19022886">
            <a:off x="4315134" y="2116755"/>
            <a:ext cx="504056" cy="864096"/>
          </a:xfrm>
          <a:prstGeom prst="up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1" name="正方形/長方形 10"/>
          <p:cNvSpPr/>
          <p:nvPr/>
        </p:nvSpPr>
        <p:spPr>
          <a:xfrm>
            <a:off x="5046019" y="2348748"/>
            <a:ext cx="650369" cy="40011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2"/>
            </a:solidFill>
          </a:ln>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en-US" sz="2000" dirty="0">
                <a:solidFill>
                  <a:srgbClr val="000000"/>
                </a:solidFill>
                <a:latin typeface="IPA Pゴシック" pitchFamily="50" charset="-128"/>
                <a:ea typeface="IPA Pゴシック" pitchFamily="50" charset="-128"/>
              </a:rPr>
              <a:t>同じ</a:t>
            </a:r>
            <a:endParaRPr lang="en-US" altLang="ja-JP" sz="2000" dirty="0" smtClean="0">
              <a:solidFill>
                <a:srgbClr val="000000"/>
              </a:solidFill>
              <a:latin typeface="IPA Pゴシック" pitchFamily="50" charset="-128"/>
              <a:ea typeface="IPA Pゴシック" pitchFamily="50" charset="-128"/>
            </a:endParaRPr>
          </a:p>
        </p:txBody>
      </p:sp>
      <p:sp>
        <p:nvSpPr>
          <p:cNvPr id="12" name="テキスト ボックス 11"/>
          <p:cNvSpPr txBox="1"/>
          <p:nvPr/>
        </p:nvSpPr>
        <p:spPr>
          <a:xfrm>
            <a:off x="467544" y="620688"/>
            <a:ext cx="7908909" cy="584775"/>
          </a:xfrm>
          <a:prstGeom prst="rect">
            <a:avLst/>
          </a:prstGeom>
          <a:noFill/>
        </p:spPr>
        <p:txBody>
          <a:bodyPr wrap="square" rtlCol="0">
            <a:spAutoFit/>
          </a:bodyPr>
          <a:lstStyle/>
          <a:p>
            <a:pPr lvl="0"/>
            <a:r>
              <a:rPr lang="ja-JP" altLang="en-US" sz="3200" dirty="0" smtClean="0">
                <a:latin typeface="IPA Pゴシック" pitchFamily="50" charset="-128"/>
                <a:ea typeface="IPA Pゴシック" pitchFamily="50" charset="-128"/>
              </a:rPr>
              <a:t>コマンドラインから</a:t>
            </a:r>
            <a:r>
              <a:rPr lang="en-US" altLang="ja-JP" sz="3200" dirty="0" smtClean="0">
                <a:latin typeface="IPA Pゴシック" pitchFamily="50" charset="-128"/>
                <a:ea typeface="IPA Pゴシック" pitchFamily="50" charset="-128"/>
              </a:rPr>
              <a:t>Shell Script</a:t>
            </a:r>
            <a:r>
              <a:rPr lang="ja-JP" altLang="en-US" sz="3200" dirty="0" smtClean="0">
                <a:latin typeface="IPA Pゴシック" pitchFamily="50" charset="-128"/>
                <a:ea typeface="IPA Pゴシック" pitchFamily="50" charset="-128"/>
              </a:rPr>
              <a:t>②</a:t>
            </a:r>
            <a:endParaRPr lang="ja-JP" altLang="en-US" sz="3200" dirty="0">
              <a:latin typeface="IPAゴシック" pitchFamily="49" charset="-128"/>
              <a:ea typeface="IPAゴシック" pitchFamily="49" charset="-128"/>
            </a:endParaRPr>
          </a:p>
        </p:txBody>
      </p:sp>
      <p:sp>
        <p:nvSpPr>
          <p:cNvPr id="13"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20</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59575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50731" y="3013501"/>
            <a:ext cx="4842538" cy="1200329"/>
          </a:xfrm>
          <a:prstGeom prst="rect">
            <a:avLst/>
          </a:prstGeom>
          <a:noFill/>
        </p:spPr>
        <p:txBody>
          <a:bodyPr wrap="square" rtlCol="0">
            <a:spAutoFit/>
          </a:bodyPr>
          <a:lstStyle/>
          <a:p>
            <a:pPr>
              <a:tabLst>
                <a:tab pos="357188" algn="l"/>
              </a:tabLst>
            </a:pPr>
            <a:r>
              <a:rPr lang="en-US" altLang="ja-JP" sz="7200" dirty="0" err="1" smtClean="0">
                <a:effectLst>
                  <a:outerShdw blurRad="38100" dist="38100" dir="2700000" algn="tl">
                    <a:srgbClr val="000000">
                      <a:alpha val="43137"/>
                    </a:srgbClr>
                  </a:outerShdw>
                </a:effectLst>
                <a:latin typeface="IPA Pゴシック" pitchFamily="50" charset="-128"/>
                <a:ea typeface="IPA Pゴシック" pitchFamily="50" charset="-128"/>
              </a:rPr>
              <a:t>gnuplot</a:t>
            </a:r>
            <a:r>
              <a:rPr lang="en-US" altLang="ja-JP" sz="7200" dirty="0" smtClean="0">
                <a:effectLst>
                  <a:outerShdw blurRad="38100" dist="38100" dir="2700000" algn="tl">
                    <a:srgbClr val="000000">
                      <a:alpha val="43137"/>
                    </a:srgbClr>
                  </a:outerShdw>
                </a:effectLst>
                <a:latin typeface="IPA Pゴシック" pitchFamily="50" charset="-128"/>
                <a:ea typeface="IPA Pゴシック" pitchFamily="50" charset="-128"/>
              </a:rPr>
              <a:t> </a:t>
            </a:r>
            <a:r>
              <a:rPr lang="ja-JP" altLang="en-US" sz="7200" dirty="0" smtClean="0">
                <a:effectLst>
                  <a:outerShdw blurRad="38100" dist="38100" dir="2700000" algn="tl">
                    <a:srgbClr val="000000">
                      <a:alpha val="43137"/>
                    </a:srgbClr>
                  </a:outerShdw>
                </a:effectLst>
                <a:latin typeface="IPA Pゴシック" pitchFamily="50" charset="-128"/>
                <a:ea typeface="IPA Pゴシック" pitchFamily="50" charset="-128"/>
              </a:rPr>
              <a:t>編</a:t>
            </a:r>
            <a:endParaRPr lang="ja-JP" altLang="en-US" sz="7200" dirty="0">
              <a:effectLst>
                <a:outerShdw blurRad="38100" dist="38100" dir="2700000" algn="tl">
                  <a:srgbClr val="000000">
                    <a:alpha val="43137"/>
                  </a:srgbClr>
                </a:outerShdw>
              </a:effectLst>
              <a:latin typeface="IPAゴシック" pitchFamily="49" charset="-128"/>
              <a:ea typeface="IPAゴシック" pitchFamily="49" charset="-128"/>
            </a:endParaRPr>
          </a:p>
        </p:txBody>
      </p:sp>
      <p:sp>
        <p:nvSpPr>
          <p:cNvPr id="4"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21</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2024689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76672"/>
            <a:ext cx="7908909" cy="707886"/>
          </a:xfrm>
          <a:prstGeom prst="rect">
            <a:avLst/>
          </a:prstGeom>
          <a:noFill/>
        </p:spPr>
        <p:txBody>
          <a:bodyPr wrap="square" rtlCol="0">
            <a:spAutoFit/>
          </a:bodyPr>
          <a:lstStyle/>
          <a:p>
            <a:pPr lvl="0"/>
            <a:r>
              <a:rPr lang="en-US" altLang="ja-JP" sz="4000" dirty="0" err="1" smtClean="0">
                <a:latin typeface="IPAゴシック" pitchFamily="49" charset="-128"/>
                <a:ea typeface="IPAゴシック" pitchFamily="49" charset="-128"/>
              </a:rPr>
              <a:t>gnuplot</a:t>
            </a:r>
            <a:r>
              <a:rPr lang="ja-JP" altLang="en-US" sz="3200" dirty="0" smtClean="0">
                <a:latin typeface="IPAゴシック" pitchFamily="49" charset="-128"/>
                <a:ea typeface="IPAゴシック" pitchFamily="49" charset="-128"/>
              </a:rPr>
              <a:t>とは</a:t>
            </a:r>
            <a:endParaRPr lang="ja-JP" altLang="en-US" sz="3200" dirty="0">
              <a:latin typeface="IPAゴシック" pitchFamily="49" charset="-128"/>
              <a:ea typeface="IPAゴシック" pitchFamily="49" charset="-128"/>
            </a:endParaRPr>
          </a:p>
        </p:txBody>
      </p:sp>
      <p:sp>
        <p:nvSpPr>
          <p:cNvPr id="5" name="正方形/長方形 4"/>
          <p:cNvSpPr/>
          <p:nvPr/>
        </p:nvSpPr>
        <p:spPr>
          <a:xfrm>
            <a:off x="485614" y="1484784"/>
            <a:ext cx="806489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US" altLang="ja-JP" sz="2000" u="sng" dirty="0" err="1">
                <a:solidFill>
                  <a:srgbClr val="000000"/>
                </a:solidFill>
                <a:latin typeface="IPAゴシック" pitchFamily="49" charset="-128"/>
                <a:ea typeface="IPAゴシック" pitchFamily="49" charset="-128"/>
              </a:rPr>
              <a:t>gnuplot</a:t>
            </a:r>
            <a:endParaRPr lang="en-US" altLang="ja-JP" sz="2000" u="sng" dirty="0">
              <a:solidFill>
                <a:srgbClr val="000000"/>
              </a:solidFill>
              <a:latin typeface="IPAゴシック" pitchFamily="49" charset="-128"/>
              <a:ea typeface="IPAゴシック" pitchFamily="49" charset="-128"/>
            </a:endParaRPr>
          </a:p>
          <a:p>
            <a:pPr lvl="0"/>
            <a:r>
              <a:rPr lang="en-US" altLang="ja-JP" sz="2000" dirty="0">
                <a:solidFill>
                  <a:srgbClr val="000000"/>
                </a:solidFill>
                <a:latin typeface="IPAゴシック" pitchFamily="49" charset="-128"/>
                <a:ea typeface="IPAゴシック" pitchFamily="49" charset="-128"/>
              </a:rPr>
              <a:t>2</a:t>
            </a:r>
            <a:r>
              <a:rPr lang="ja-JP" altLang="en-US" sz="2000" dirty="0">
                <a:solidFill>
                  <a:srgbClr val="000000"/>
                </a:solidFill>
                <a:latin typeface="IPAゴシック" pitchFamily="49" charset="-128"/>
                <a:ea typeface="IPAゴシック" pitchFamily="49" charset="-128"/>
              </a:rPr>
              <a:t>次元および</a:t>
            </a:r>
            <a:r>
              <a:rPr lang="en-US" altLang="ja-JP" sz="2000" dirty="0">
                <a:solidFill>
                  <a:srgbClr val="000000"/>
                </a:solidFill>
                <a:latin typeface="IPAゴシック" pitchFamily="49" charset="-128"/>
                <a:ea typeface="IPAゴシック" pitchFamily="49" charset="-128"/>
              </a:rPr>
              <a:t>3</a:t>
            </a:r>
            <a:r>
              <a:rPr lang="ja-JP" altLang="en-US" sz="2000" dirty="0">
                <a:solidFill>
                  <a:srgbClr val="000000"/>
                </a:solidFill>
                <a:latin typeface="IPAゴシック" pitchFamily="49" charset="-128"/>
                <a:ea typeface="IPAゴシック" pitchFamily="49" charset="-128"/>
              </a:rPr>
              <a:t>次元のグラフを描画するためのフリーウェア</a:t>
            </a:r>
            <a:endParaRPr lang="en-US" altLang="ja-JP" sz="2000" dirty="0">
              <a:solidFill>
                <a:srgbClr val="000000"/>
              </a:solidFill>
              <a:latin typeface="IPAゴシック" pitchFamily="49" charset="-128"/>
              <a:ea typeface="IPAゴシック" pitchFamily="49" charset="-128"/>
            </a:endParaRPr>
          </a:p>
        </p:txBody>
      </p:sp>
      <p:sp>
        <p:nvSpPr>
          <p:cNvPr id="8" name="正方形/長方形 7"/>
          <p:cNvSpPr/>
          <p:nvPr/>
        </p:nvSpPr>
        <p:spPr>
          <a:xfrm>
            <a:off x="485614" y="2564904"/>
            <a:ext cx="8478874" cy="1631216"/>
          </a:xfrm>
          <a:prstGeom prst="rect">
            <a:avLst/>
          </a:prstGeom>
        </p:spPr>
        <p:txBody>
          <a:bodyPr wrap="square">
            <a:spAutoFit/>
          </a:bodyPr>
          <a:lstStyle/>
          <a:p>
            <a:pPr lvl="0"/>
            <a:r>
              <a:rPr lang="ja-JP" altLang="en-US" sz="2000" u="sng" dirty="0">
                <a:solidFill>
                  <a:srgbClr val="000000"/>
                </a:solidFill>
                <a:latin typeface="IPAゴシック" pitchFamily="49" charset="-128"/>
                <a:ea typeface="IPAゴシック" pitchFamily="49" charset="-128"/>
              </a:rPr>
              <a:t>ユーザインターフェース</a:t>
            </a:r>
            <a:endParaRPr lang="en-US" altLang="ja-JP" sz="2000" u="sng" dirty="0">
              <a:solidFill>
                <a:srgbClr val="000000"/>
              </a:solidFill>
              <a:latin typeface="IPAゴシック" pitchFamily="49" charset="-128"/>
              <a:ea typeface="IPAゴシック" pitchFamily="49" charset="-128"/>
            </a:endParaRPr>
          </a:p>
          <a:p>
            <a:pPr marL="285750" lvl="0" indent="-285750">
              <a:buFont typeface="Arial" pitchFamily="34" charset="0"/>
              <a:buChar char="•"/>
            </a:pPr>
            <a:r>
              <a:rPr lang="en-US" altLang="ja-JP" sz="2000" dirty="0" smtClean="0">
                <a:solidFill>
                  <a:srgbClr val="000000"/>
                </a:solidFill>
                <a:latin typeface="IPAゴシック" pitchFamily="49" charset="-128"/>
                <a:ea typeface="IPAゴシック" pitchFamily="49" charset="-128"/>
              </a:rPr>
              <a:t>CUI</a:t>
            </a:r>
            <a:r>
              <a:rPr lang="ja-JP" altLang="en-US" sz="2000" dirty="0" smtClean="0">
                <a:solidFill>
                  <a:srgbClr val="000000"/>
                </a:solidFill>
                <a:latin typeface="IPAゴシック" pitchFamily="49" charset="-128"/>
                <a:ea typeface="IPAゴシック" pitchFamily="49" charset="-128"/>
              </a:rPr>
              <a:t>（利用者</a:t>
            </a:r>
            <a:r>
              <a:rPr lang="ja-JP" altLang="en-US" sz="2000" dirty="0">
                <a:solidFill>
                  <a:srgbClr val="000000"/>
                </a:solidFill>
                <a:latin typeface="IPAゴシック" pitchFamily="49" charset="-128"/>
                <a:ea typeface="IPAゴシック" pitchFamily="49" charset="-128"/>
              </a:rPr>
              <a:t>がコマンドを打ち込んでゆく</a:t>
            </a:r>
            <a:r>
              <a:rPr lang="ja-JP" altLang="en-US" sz="2000" dirty="0" smtClean="0">
                <a:solidFill>
                  <a:srgbClr val="000000"/>
                </a:solidFill>
                <a:latin typeface="IPAゴシック" pitchFamily="49" charset="-128"/>
                <a:ea typeface="IPAゴシック" pitchFamily="49" charset="-128"/>
              </a:rPr>
              <a:t>形態</a:t>
            </a:r>
            <a:r>
              <a:rPr lang="en-US" altLang="ja-JP" sz="2000" dirty="0" smtClean="0">
                <a:solidFill>
                  <a:srgbClr val="000000"/>
                </a:solidFill>
                <a:latin typeface="IPAゴシック" pitchFamily="49" charset="-128"/>
                <a:ea typeface="IPAゴシック" pitchFamily="49" charset="-128"/>
              </a:rPr>
              <a:t>)</a:t>
            </a:r>
            <a:endParaRPr lang="en-US" altLang="ja-JP" sz="2000" dirty="0">
              <a:solidFill>
                <a:srgbClr val="000000"/>
              </a:solidFill>
              <a:latin typeface="IPAゴシック" pitchFamily="49" charset="-128"/>
              <a:ea typeface="IPAゴシック" pitchFamily="49" charset="-128"/>
            </a:endParaRPr>
          </a:p>
          <a:p>
            <a:pPr lvl="0"/>
            <a:r>
              <a:rPr lang="ja-JP" altLang="en-US" sz="2000" dirty="0">
                <a:solidFill>
                  <a:srgbClr val="000000"/>
                </a:solidFill>
                <a:latin typeface="IPAゴシック" pitchFamily="49" charset="-128"/>
                <a:ea typeface="IPAゴシック" pitchFamily="49" charset="-128"/>
              </a:rPr>
              <a:t>　⇒最低限のコマンドをいくつか覚えておくことが必要</a:t>
            </a:r>
            <a:endParaRPr lang="en-US" altLang="ja-JP" sz="2000" dirty="0">
              <a:solidFill>
                <a:srgbClr val="000000"/>
              </a:solidFill>
              <a:latin typeface="IPAゴシック" pitchFamily="49" charset="-128"/>
              <a:ea typeface="IPAゴシック" pitchFamily="49" charset="-128"/>
            </a:endParaRPr>
          </a:p>
          <a:p>
            <a:pPr marL="285750" lvl="0" indent="-285750">
              <a:buFont typeface="Arial" pitchFamily="34" charset="0"/>
              <a:buChar char="•"/>
            </a:pPr>
            <a:r>
              <a:rPr lang="ja-JP" altLang="en-US" sz="2000" dirty="0">
                <a:solidFill>
                  <a:srgbClr val="000000"/>
                </a:solidFill>
                <a:latin typeface="IPAゴシック" pitchFamily="49" charset="-128"/>
                <a:ea typeface="IPAゴシック" pitchFamily="49" charset="-128"/>
              </a:rPr>
              <a:t>コマンド </a:t>
            </a:r>
            <a:r>
              <a:rPr lang="en-US" altLang="ja-JP" sz="2000" dirty="0">
                <a:solidFill>
                  <a:srgbClr val="000000"/>
                </a:solidFill>
                <a:latin typeface="IPAゴシック" pitchFamily="49" charset="-128"/>
                <a:ea typeface="IPAゴシック" pitchFamily="49" charset="-128"/>
              </a:rPr>
              <a:t>help </a:t>
            </a:r>
            <a:r>
              <a:rPr lang="ja-JP" altLang="en-US" sz="2000" dirty="0">
                <a:solidFill>
                  <a:srgbClr val="000000"/>
                </a:solidFill>
                <a:latin typeface="IPAゴシック" pitchFamily="49" charset="-128"/>
                <a:ea typeface="IPAゴシック" pitchFamily="49" charset="-128"/>
              </a:rPr>
              <a:t>で閲覧することができるオンラインマニュアルが充実</a:t>
            </a:r>
            <a:endParaRPr lang="en-US" altLang="ja-JP" sz="2000" dirty="0">
              <a:solidFill>
                <a:srgbClr val="000000"/>
              </a:solidFill>
              <a:latin typeface="IPAゴシック" pitchFamily="49" charset="-128"/>
              <a:ea typeface="IPAゴシック" pitchFamily="49" charset="-128"/>
            </a:endParaRPr>
          </a:p>
          <a:p>
            <a:pPr lvl="0"/>
            <a:r>
              <a:rPr lang="ja-JP" altLang="en-US" sz="2000" dirty="0">
                <a:solidFill>
                  <a:srgbClr val="000000"/>
                </a:solidFill>
                <a:latin typeface="IPAゴシック" pitchFamily="49" charset="-128"/>
                <a:ea typeface="IPAゴシック" pitchFamily="49" charset="-128"/>
              </a:rPr>
              <a:t>　</a:t>
            </a:r>
            <a:r>
              <a:rPr lang="ja-JP" altLang="en-US" sz="2000" dirty="0" smtClean="0">
                <a:solidFill>
                  <a:srgbClr val="000000"/>
                </a:solidFill>
                <a:latin typeface="IPAゴシック" pitchFamily="49" charset="-128"/>
                <a:ea typeface="IPAゴシック" pitchFamily="49" charset="-128"/>
              </a:rPr>
              <a:t>⇒コマンド</a:t>
            </a:r>
            <a:r>
              <a:rPr lang="ja-JP" altLang="en-US" sz="2000" dirty="0">
                <a:solidFill>
                  <a:srgbClr val="000000"/>
                </a:solidFill>
                <a:latin typeface="IPAゴシック" pitchFamily="49" charset="-128"/>
                <a:ea typeface="IPAゴシック" pitchFamily="49" charset="-128"/>
              </a:rPr>
              <a:t>さえ覚えてしまえば</a:t>
            </a:r>
            <a:r>
              <a:rPr lang="en-US" altLang="ja-JP" sz="2000" dirty="0">
                <a:solidFill>
                  <a:srgbClr val="000000"/>
                </a:solidFill>
                <a:latin typeface="IPAゴシック" pitchFamily="49" charset="-128"/>
                <a:ea typeface="IPAゴシック" pitchFamily="49" charset="-128"/>
              </a:rPr>
              <a:t>, </a:t>
            </a:r>
            <a:r>
              <a:rPr lang="ja-JP" altLang="en-US" sz="2000" dirty="0">
                <a:solidFill>
                  <a:srgbClr val="000000"/>
                </a:solidFill>
                <a:latin typeface="IPAゴシック" pitchFamily="49" charset="-128"/>
                <a:ea typeface="IPAゴシック" pitchFamily="49" charset="-128"/>
              </a:rPr>
              <a:t>高級な使い方をするときに困らない</a:t>
            </a:r>
            <a:endParaRPr lang="en-US" altLang="ja-JP" sz="2000" dirty="0">
              <a:solidFill>
                <a:srgbClr val="000000"/>
              </a:solidFill>
              <a:latin typeface="IPAゴシック" pitchFamily="49" charset="-128"/>
              <a:ea typeface="IPAゴシック" pitchFamily="49" charset="-128"/>
            </a:endParaRPr>
          </a:p>
        </p:txBody>
      </p:sp>
      <p:sp>
        <p:nvSpPr>
          <p:cNvPr id="9" name="正方形/長方形 8"/>
          <p:cNvSpPr/>
          <p:nvPr/>
        </p:nvSpPr>
        <p:spPr>
          <a:xfrm>
            <a:off x="467544" y="4365104"/>
            <a:ext cx="8406866" cy="1631216"/>
          </a:xfrm>
          <a:prstGeom prst="rect">
            <a:avLst/>
          </a:prstGeom>
        </p:spPr>
        <p:txBody>
          <a:bodyPr wrap="square">
            <a:spAutoFit/>
          </a:bodyPr>
          <a:lstStyle/>
          <a:p>
            <a:pPr lvl="0"/>
            <a:r>
              <a:rPr lang="ja-JP" altLang="en-US" sz="2000" u="sng" dirty="0" smtClean="0">
                <a:solidFill>
                  <a:srgbClr val="000000"/>
                </a:solidFill>
                <a:latin typeface="IPAゴシック" pitchFamily="49" charset="-128"/>
                <a:ea typeface="IPAゴシック" pitchFamily="49" charset="-128"/>
              </a:rPr>
              <a:t>特徴</a:t>
            </a:r>
            <a:endParaRPr lang="en-US" altLang="ja-JP" sz="2000" u="sng" dirty="0">
              <a:solidFill>
                <a:srgbClr val="000000"/>
              </a:solidFill>
              <a:latin typeface="IPAゴシック" pitchFamily="49" charset="-128"/>
              <a:ea typeface="IPAゴシック" pitchFamily="49" charset="-128"/>
            </a:endParaRPr>
          </a:p>
          <a:p>
            <a:pPr marL="285750" lvl="0" indent="-285750">
              <a:buFont typeface="Arial" pitchFamily="34" charset="0"/>
              <a:buChar char="•"/>
            </a:pPr>
            <a:r>
              <a:rPr lang="en-US" altLang="ja-JP" sz="2000" dirty="0">
                <a:solidFill>
                  <a:srgbClr val="000000"/>
                </a:solidFill>
                <a:latin typeface="IPAゴシック" pitchFamily="49" charset="-128"/>
                <a:ea typeface="IPAゴシック" pitchFamily="49" charset="-128"/>
              </a:rPr>
              <a:t>2</a:t>
            </a:r>
            <a:r>
              <a:rPr lang="ja-JP" altLang="en-US" sz="2000" dirty="0">
                <a:solidFill>
                  <a:srgbClr val="000000"/>
                </a:solidFill>
                <a:latin typeface="IPAゴシック" pitchFamily="49" charset="-128"/>
                <a:ea typeface="IPAゴシック" pitchFamily="49" charset="-128"/>
              </a:rPr>
              <a:t>次元グラフ描画機能が極めて強力（各種の関数やデータのグラフが自由自在に作成</a:t>
            </a:r>
            <a:r>
              <a:rPr lang="ja-JP" altLang="en-US" sz="2000" dirty="0" smtClean="0">
                <a:solidFill>
                  <a:srgbClr val="000000"/>
                </a:solidFill>
                <a:latin typeface="IPAゴシック" pitchFamily="49" charset="-128"/>
                <a:ea typeface="IPAゴシック" pitchFamily="49" charset="-128"/>
              </a:rPr>
              <a:t>可能</a:t>
            </a:r>
            <a:r>
              <a:rPr lang="ja-JP" altLang="en-US" sz="2000" dirty="0">
                <a:solidFill>
                  <a:srgbClr val="000000"/>
                </a:solidFill>
                <a:latin typeface="IPAゴシック" pitchFamily="49" charset="-128"/>
                <a:ea typeface="IPAゴシック" pitchFamily="49" charset="-128"/>
              </a:rPr>
              <a:t>）</a:t>
            </a:r>
            <a:endParaRPr lang="en-US" altLang="ja-JP" sz="2000" dirty="0">
              <a:solidFill>
                <a:srgbClr val="000000"/>
              </a:solidFill>
              <a:latin typeface="IPAゴシック" pitchFamily="49" charset="-128"/>
              <a:ea typeface="IPAゴシック" pitchFamily="49" charset="-128"/>
            </a:endParaRPr>
          </a:p>
          <a:p>
            <a:pPr marL="285750" lvl="0" indent="-285750">
              <a:buFont typeface="Arial" pitchFamily="34" charset="0"/>
              <a:buChar char="•"/>
            </a:pPr>
            <a:r>
              <a:rPr lang="ja-JP" altLang="en-US" sz="2000" dirty="0">
                <a:solidFill>
                  <a:srgbClr val="000000"/>
                </a:solidFill>
                <a:latin typeface="IPAゴシック" pitchFamily="49" charset="-128"/>
                <a:ea typeface="IPAゴシック" pitchFamily="49" charset="-128"/>
              </a:rPr>
              <a:t>多様な画像の形式をサポート（</a:t>
            </a:r>
            <a:r>
              <a:rPr lang="en-US" altLang="ja-JP" sz="2000" dirty="0" err="1" smtClean="0">
                <a:solidFill>
                  <a:srgbClr val="000000"/>
                </a:solidFill>
                <a:latin typeface="IPAゴシック" pitchFamily="49" charset="-128"/>
                <a:ea typeface="IPAゴシック" pitchFamily="49" charset="-128"/>
              </a:rPr>
              <a:t>PostScript,EPS,tgif,PNG,PBM</a:t>
            </a:r>
            <a:r>
              <a:rPr lang="ja-JP" altLang="en-US" sz="2000" dirty="0">
                <a:solidFill>
                  <a:srgbClr val="000000"/>
                </a:solidFill>
                <a:latin typeface="IPAゴシック" pitchFamily="49" charset="-128"/>
                <a:ea typeface="IPAゴシック" pitchFamily="49" charset="-128"/>
              </a:rPr>
              <a:t>など</a:t>
            </a:r>
            <a:r>
              <a:rPr lang="en-US" altLang="ja-JP" sz="2000" dirty="0">
                <a:solidFill>
                  <a:srgbClr val="000000"/>
                </a:solidFill>
                <a:latin typeface="IPAゴシック" pitchFamily="49" charset="-128"/>
                <a:ea typeface="IPAゴシック" pitchFamily="49" charset="-128"/>
              </a:rPr>
              <a:t>)</a:t>
            </a:r>
          </a:p>
          <a:p>
            <a:pPr marL="285750" lvl="0" indent="-285750">
              <a:buFont typeface="Arial" pitchFamily="34" charset="0"/>
              <a:buChar char="•"/>
            </a:pPr>
            <a:r>
              <a:rPr lang="en-US" altLang="ja-JP" sz="2000" dirty="0">
                <a:solidFill>
                  <a:srgbClr val="000000"/>
                </a:solidFill>
                <a:latin typeface="IPAゴシック" pitchFamily="49" charset="-128"/>
                <a:ea typeface="IPAゴシック" pitchFamily="49" charset="-128"/>
              </a:rPr>
              <a:t>3</a:t>
            </a:r>
            <a:r>
              <a:rPr lang="ja-JP" altLang="en-US" sz="2000" dirty="0">
                <a:solidFill>
                  <a:srgbClr val="000000"/>
                </a:solidFill>
                <a:latin typeface="IPAゴシック" pitchFamily="49" charset="-128"/>
                <a:ea typeface="IPAゴシック" pitchFamily="49" charset="-128"/>
              </a:rPr>
              <a:t>次元グラフ描画機能は、</a:t>
            </a:r>
            <a:r>
              <a:rPr lang="en-US" altLang="ja-JP" sz="2000" dirty="0">
                <a:solidFill>
                  <a:srgbClr val="000000"/>
                </a:solidFill>
                <a:latin typeface="IPAゴシック" pitchFamily="49" charset="-128"/>
                <a:ea typeface="IPAゴシック" pitchFamily="49" charset="-128"/>
              </a:rPr>
              <a:t>2</a:t>
            </a:r>
            <a:r>
              <a:rPr lang="ja-JP" altLang="en-US" sz="2000" dirty="0">
                <a:solidFill>
                  <a:srgbClr val="000000"/>
                </a:solidFill>
                <a:latin typeface="IPAゴシック" pitchFamily="49" charset="-128"/>
                <a:ea typeface="IPAゴシック" pitchFamily="49" charset="-128"/>
              </a:rPr>
              <a:t>次元ほど強力ではない</a:t>
            </a:r>
          </a:p>
        </p:txBody>
      </p:sp>
      <p:sp>
        <p:nvSpPr>
          <p:cNvPr id="7"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22</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250355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76672"/>
            <a:ext cx="7908909" cy="707886"/>
          </a:xfrm>
          <a:prstGeom prst="rect">
            <a:avLst/>
          </a:prstGeom>
          <a:noFill/>
        </p:spPr>
        <p:txBody>
          <a:bodyPr wrap="square" rtlCol="0">
            <a:spAutoFit/>
          </a:bodyPr>
          <a:lstStyle/>
          <a:p>
            <a:pPr lvl="0"/>
            <a:r>
              <a:rPr lang="en-US" altLang="ja-JP" sz="4000" dirty="0" err="1">
                <a:latin typeface="IPAゴシック" pitchFamily="49" charset="-128"/>
                <a:ea typeface="IPAゴシック" pitchFamily="49" charset="-128"/>
              </a:rPr>
              <a:t>gnuplot</a:t>
            </a:r>
            <a:r>
              <a:rPr lang="ja-JP" altLang="en-US" sz="4000" dirty="0" smtClean="0">
                <a:latin typeface="IPA Pゴシック" pitchFamily="50" charset="-128"/>
                <a:ea typeface="IPA Pゴシック" pitchFamily="50" charset="-128"/>
              </a:rPr>
              <a:t>の</a:t>
            </a:r>
            <a:r>
              <a:rPr lang="ja-JP" altLang="en-US" sz="4000" dirty="0">
                <a:latin typeface="IPA Pゴシック" pitchFamily="50" charset="-128"/>
                <a:ea typeface="IPA Pゴシック" pitchFamily="50" charset="-128"/>
              </a:rPr>
              <a:t>基本的</a:t>
            </a:r>
            <a:r>
              <a:rPr lang="ja-JP" altLang="en-US" sz="4000" dirty="0" smtClean="0">
                <a:latin typeface="IPA Pゴシック" pitchFamily="50" charset="-128"/>
                <a:ea typeface="IPA Pゴシック" pitchFamily="50" charset="-128"/>
              </a:rPr>
              <a:t>な使い方</a:t>
            </a:r>
            <a:endParaRPr lang="ja-JP" altLang="en-US" sz="4000" dirty="0">
              <a:latin typeface="IPAゴシック" pitchFamily="49" charset="-128"/>
              <a:ea typeface="IPAゴシック" pitchFamily="49" charset="-128"/>
            </a:endParaRPr>
          </a:p>
        </p:txBody>
      </p:sp>
      <p:sp>
        <p:nvSpPr>
          <p:cNvPr id="10" name="正方形/長方形 9"/>
          <p:cNvSpPr/>
          <p:nvPr/>
        </p:nvSpPr>
        <p:spPr>
          <a:xfrm>
            <a:off x="467544" y="1988840"/>
            <a:ext cx="3727439" cy="2985433"/>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2000" dirty="0" smtClean="0">
                <a:latin typeface="IPAゴシック" pitchFamily="49" charset="-128"/>
                <a:ea typeface="IPAゴシック" pitchFamily="49" charset="-128"/>
              </a:rPr>
              <a:t>$</a:t>
            </a:r>
            <a:r>
              <a:rPr lang="en-US" altLang="ja-JP" sz="2000" dirty="0" err="1" smtClean="0">
                <a:latin typeface="IPAゴシック" pitchFamily="49" charset="-128"/>
                <a:ea typeface="IPAゴシック" pitchFamily="49" charset="-128"/>
              </a:rPr>
              <a:t>gnuplot</a:t>
            </a:r>
            <a:endParaRPr lang="en-US" altLang="ja-JP" sz="2000" dirty="0" smtClean="0">
              <a:latin typeface="IPAゴシック" pitchFamily="49" charset="-128"/>
              <a:ea typeface="IPAゴシック" pitchFamily="49" charset="-128"/>
            </a:endParaRPr>
          </a:p>
          <a:p>
            <a:r>
              <a:rPr lang="en-US" altLang="ja-JP" sz="900" dirty="0">
                <a:latin typeface="IPAゴシック" pitchFamily="49" charset="-128"/>
                <a:ea typeface="IPAゴシック" pitchFamily="49" charset="-128"/>
              </a:rPr>
              <a:t> G N U P L O T</a:t>
            </a:r>
          </a:p>
          <a:p>
            <a:r>
              <a:rPr lang="en-US" altLang="ja-JP" sz="900" dirty="0">
                <a:latin typeface="IPAゴシック" pitchFamily="49" charset="-128"/>
                <a:ea typeface="IPAゴシック" pitchFamily="49" charset="-128"/>
              </a:rPr>
              <a:t>        Version 4.6 </a:t>
            </a:r>
            <a:r>
              <a:rPr lang="en-US" altLang="ja-JP" sz="900" dirty="0" err="1">
                <a:latin typeface="IPAゴシック" pitchFamily="49" charset="-128"/>
                <a:ea typeface="IPAゴシック" pitchFamily="49" charset="-128"/>
              </a:rPr>
              <a:t>patchlevel</a:t>
            </a:r>
            <a:r>
              <a:rPr lang="en-US" altLang="ja-JP" sz="900" dirty="0">
                <a:latin typeface="IPAゴシック" pitchFamily="49" charset="-128"/>
                <a:ea typeface="IPAゴシック" pitchFamily="49" charset="-128"/>
              </a:rPr>
              <a:t> 0    last modified 2012-03-04</a:t>
            </a:r>
          </a:p>
          <a:p>
            <a:r>
              <a:rPr lang="en-US" altLang="ja-JP" sz="900" dirty="0">
                <a:latin typeface="IPAゴシック" pitchFamily="49" charset="-128"/>
                <a:ea typeface="IPAゴシック" pitchFamily="49" charset="-128"/>
              </a:rPr>
              <a:t>        Build System: CYGWIN_NT-6.1-WOW64 i686</a:t>
            </a:r>
          </a:p>
          <a:p>
            <a:endParaRPr lang="ja-JP" altLang="en-US" sz="900" dirty="0">
              <a:latin typeface="IPAゴシック" pitchFamily="49" charset="-128"/>
              <a:ea typeface="IPAゴシック" pitchFamily="49" charset="-128"/>
            </a:endParaRPr>
          </a:p>
          <a:p>
            <a:r>
              <a:rPr lang="en-US" altLang="ja-JP" sz="900" dirty="0">
                <a:latin typeface="IPAゴシック" pitchFamily="49" charset="-128"/>
                <a:ea typeface="IPAゴシック" pitchFamily="49" charset="-128"/>
              </a:rPr>
              <a:t>        Copyright (C) 1986-1993, 1998, 2004, 2007-2012</a:t>
            </a:r>
          </a:p>
          <a:p>
            <a:r>
              <a:rPr lang="en-US" altLang="ja-JP" sz="900" dirty="0">
                <a:latin typeface="IPAゴシック" pitchFamily="49" charset="-128"/>
                <a:ea typeface="IPAゴシック" pitchFamily="49" charset="-128"/>
              </a:rPr>
              <a:t>        Thomas Williams, Colin Kelley and many others</a:t>
            </a:r>
          </a:p>
          <a:p>
            <a:endParaRPr lang="ja-JP" altLang="en-US" sz="900" dirty="0">
              <a:latin typeface="IPAゴシック" pitchFamily="49" charset="-128"/>
              <a:ea typeface="IPAゴシック" pitchFamily="49" charset="-128"/>
            </a:endParaRPr>
          </a:p>
          <a:p>
            <a:r>
              <a:rPr lang="en-US" altLang="ja-JP" sz="900" dirty="0">
                <a:latin typeface="IPAゴシック" pitchFamily="49" charset="-128"/>
                <a:ea typeface="IPAゴシック" pitchFamily="49" charset="-128"/>
              </a:rPr>
              <a:t>        </a:t>
            </a:r>
            <a:r>
              <a:rPr lang="en-US" altLang="ja-JP" sz="900" dirty="0" err="1">
                <a:latin typeface="IPAゴシック" pitchFamily="49" charset="-128"/>
                <a:ea typeface="IPAゴシック" pitchFamily="49" charset="-128"/>
              </a:rPr>
              <a:t>gnuplot</a:t>
            </a:r>
            <a:r>
              <a:rPr lang="en-US" altLang="ja-JP" sz="900" dirty="0">
                <a:latin typeface="IPAゴシック" pitchFamily="49" charset="-128"/>
                <a:ea typeface="IPAゴシック" pitchFamily="49" charset="-128"/>
              </a:rPr>
              <a:t> home:     http://www.gnuplot.info</a:t>
            </a:r>
          </a:p>
          <a:p>
            <a:r>
              <a:rPr lang="nb-NO" altLang="ja-JP" sz="900" dirty="0">
                <a:latin typeface="IPAゴシック" pitchFamily="49" charset="-128"/>
                <a:ea typeface="IPAゴシック" pitchFamily="49" charset="-128"/>
              </a:rPr>
              <a:t>        faq, bugs, etc:   type "help FAQ"</a:t>
            </a:r>
          </a:p>
          <a:p>
            <a:r>
              <a:rPr lang="en-US" altLang="ja-JP" sz="900" dirty="0">
                <a:latin typeface="IPAゴシック" pitchFamily="49" charset="-128"/>
                <a:ea typeface="IPAゴシック" pitchFamily="49" charset="-128"/>
              </a:rPr>
              <a:t>        immediate help:   type "help"  (plot window: hit 'h')</a:t>
            </a:r>
          </a:p>
          <a:p>
            <a:endParaRPr lang="ja-JP" altLang="en-US" sz="900" dirty="0">
              <a:latin typeface="IPAゴシック" pitchFamily="49" charset="-128"/>
              <a:ea typeface="IPAゴシック" pitchFamily="49" charset="-128"/>
            </a:endParaRPr>
          </a:p>
          <a:p>
            <a:r>
              <a:rPr lang="en-US" altLang="ja-JP" sz="900" dirty="0">
                <a:latin typeface="IPAゴシック" pitchFamily="49" charset="-128"/>
                <a:ea typeface="IPAゴシック" pitchFamily="49" charset="-128"/>
              </a:rPr>
              <a:t>Terminal type set to 'x11'</a:t>
            </a:r>
            <a:endParaRPr lang="en-US" altLang="ja-JP" sz="900" dirty="0" smtClean="0">
              <a:latin typeface="IPAゴシック" pitchFamily="49" charset="-128"/>
              <a:ea typeface="IPAゴシック" pitchFamily="49" charset="-128"/>
            </a:endParaRPr>
          </a:p>
          <a:p>
            <a:r>
              <a:rPr lang="en-US" altLang="ja-JP" sz="2000" dirty="0" err="1" smtClean="0">
                <a:latin typeface="IPAゴシック" pitchFamily="49" charset="-128"/>
                <a:ea typeface="IPAゴシック" pitchFamily="49" charset="-128"/>
              </a:rPr>
              <a:t>gnuplot</a:t>
            </a:r>
            <a:r>
              <a:rPr lang="en-US" altLang="ja-JP" sz="2000" dirty="0">
                <a:latin typeface="IPAゴシック" pitchFamily="49" charset="-128"/>
                <a:ea typeface="IPAゴシック" pitchFamily="49" charset="-128"/>
              </a:rPr>
              <a:t>&gt; plot sin(x)</a:t>
            </a:r>
            <a:br>
              <a:rPr lang="en-US" altLang="ja-JP" sz="2000" dirty="0">
                <a:latin typeface="IPAゴシック" pitchFamily="49" charset="-128"/>
                <a:ea typeface="IPAゴシック" pitchFamily="49" charset="-128"/>
              </a:rPr>
            </a:br>
            <a:r>
              <a:rPr lang="en-US" altLang="ja-JP" sz="2000" dirty="0" err="1">
                <a:latin typeface="IPAゴシック" pitchFamily="49" charset="-128"/>
                <a:ea typeface="IPAゴシック" pitchFamily="49" charset="-128"/>
              </a:rPr>
              <a:t>gnuplot</a:t>
            </a:r>
            <a:r>
              <a:rPr lang="en-US" altLang="ja-JP" sz="2000" dirty="0">
                <a:latin typeface="IPAゴシック" pitchFamily="49" charset="-128"/>
                <a:ea typeface="IPAゴシック" pitchFamily="49" charset="-128"/>
              </a:rPr>
              <a:t>&gt; </a:t>
            </a:r>
            <a:r>
              <a:rPr lang="en-US" altLang="ja-JP" sz="2000" dirty="0" err="1">
                <a:latin typeface="IPAゴシック" pitchFamily="49" charset="-128"/>
                <a:ea typeface="IPAゴシック" pitchFamily="49" charset="-128"/>
              </a:rPr>
              <a:t>replot</a:t>
            </a:r>
            <a:r>
              <a:rPr lang="en-US" altLang="ja-JP" sz="2000" dirty="0">
                <a:latin typeface="IPAゴシック" pitchFamily="49" charset="-128"/>
                <a:ea typeface="IPAゴシック" pitchFamily="49" charset="-128"/>
              </a:rPr>
              <a:t> </a:t>
            </a:r>
            <a:r>
              <a:rPr lang="en-US" altLang="ja-JP" sz="2000" dirty="0" err="1">
                <a:latin typeface="IPAゴシック" pitchFamily="49" charset="-128"/>
                <a:ea typeface="IPAゴシック" pitchFamily="49" charset="-128"/>
              </a:rPr>
              <a:t>cos</a:t>
            </a:r>
            <a:r>
              <a:rPr lang="en-US" altLang="ja-JP" sz="2000" dirty="0">
                <a:latin typeface="IPAゴシック" pitchFamily="49" charset="-128"/>
                <a:ea typeface="IPAゴシック" pitchFamily="49" charset="-128"/>
              </a:rPr>
              <a:t>(x</a:t>
            </a:r>
            <a:r>
              <a:rPr lang="en-US" altLang="ja-JP" sz="2000" dirty="0" smtClean="0">
                <a:latin typeface="IPAゴシック" pitchFamily="49" charset="-128"/>
                <a:ea typeface="IPAゴシック" pitchFamily="49" charset="-128"/>
              </a:rPr>
              <a:t>)</a:t>
            </a:r>
          </a:p>
          <a:p>
            <a:r>
              <a:rPr lang="en-US" altLang="ja-JP" sz="2000" dirty="0" err="1">
                <a:latin typeface="IPAゴシック" pitchFamily="49" charset="-128"/>
                <a:ea typeface="IPAゴシック" pitchFamily="49" charset="-128"/>
              </a:rPr>
              <a:t>gnuplot</a:t>
            </a:r>
            <a:r>
              <a:rPr lang="en-US" altLang="ja-JP" sz="2000" dirty="0" smtClean="0">
                <a:latin typeface="IPAゴシック" pitchFamily="49" charset="-128"/>
                <a:ea typeface="IPAゴシック" pitchFamily="49" charset="-128"/>
              </a:rPr>
              <a:t>&gt; </a:t>
            </a:r>
            <a:r>
              <a:rPr lang="en-US" altLang="ja-JP" sz="2000" dirty="0" err="1" smtClean="0">
                <a:latin typeface="IPAゴシック" pitchFamily="49" charset="-128"/>
                <a:ea typeface="IPAゴシック" pitchFamily="49" charset="-128"/>
              </a:rPr>
              <a:t>replot</a:t>
            </a:r>
            <a:endParaRPr lang="en-US" altLang="ja-JP" sz="2000" dirty="0">
              <a:latin typeface="IPAゴシック" pitchFamily="49" charset="-128"/>
              <a:ea typeface="IPAゴシック" pitchFamily="49" charset="-12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189169"/>
            <a:ext cx="4128120" cy="309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467544" y="1412776"/>
            <a:ext cx="6336704" cy="461665"/>
          </a:xfrm>
          <a:prstGeom prst="rect">
            <a:avLst/>
          </a:prstGeom>
        </p:spPr>
        <p:txBody>
          <a:bodyPr wrap="square">
            <a:spAutoFit/>
          </a:bodyPr>
          <a:lstStyle/>
          <a:p>
            <a:pPr lvl="0"/>
            <a:r>
              <a:rPr lang="en-US" altLang="ja-JP" sz="2400" dirty="0" err="1">
                <a:solidFill>
                  <a:prstClr val="black"/>
                </a:solidFill>
                <a:latin typeface="IPAゴシック" pitchFamily="49" charset="-128"/>
                <a:ea typeface="IPAゴシック" pitchFamily="49" charset="-128"/>
              </a:rPr>
              <a:t>g</a:t>
            </a:r>
            <a:r>
              <a:rPr lang="en-US" altLang="ja-JP" sz="2400" dirty="0" err="1" smtClean="0">
                <a:solidFill>
                  <a:prstClr val="black"/>
                </a:solidFill>
                <a:latin typeface="IPAゴシック" pitchFamily="49" charset="-128"/>
                <a:ea typeface="IPAゴシック" pitchFamily="49" charset="-128"/>
              </a:rPr>
              <a:t>nuplot</a:t>
            </a:r>
            <a:r>
              <a:rPr lang="ja-JP" altLang="en-US" sz="2400" dirty="0" smtClean="0">
                <a:solidFill>
                  <a:prstClr val="black"/>
                </a:solidFill>
                <a:latin typeface="IPAゴシック" pitchFamily="49" charset="-128"/>
                <a:ea typeface="IPAゴシック" pitchFamily="49" charset="-128"/>
              </a:rPr>
              <a:t>を起動し、下記のコマンドを入力</a:t>
            </a:r>
            <a:endParaRPr lang="ja-JP" altLang="en-US" sz="2400" dirty="0">
              <a:solidFill>
                <a:prstClr val="black"/>
              </a:solidFill>
              <a:latin typeface="IPAゴシック" pitchFamily="49" charset="-128"/>
              <a:ea typeface="IPAゴシック" pitchFamily="49" charset="-128"/>
            </a:endParaRPr>
          </a:p>
        </p:txBody>
      </p:sp>
      <p:sp>
        <p:nvSpPr>
          <p:cNvPr id="5" name="曲折矢印 4"/>
          <p:cNvSpPr/>
          <p:nvPr/>
        </p:nvSpPr>
        <p:spPr>
          <a:xfrm rot="10800000" flipH="1">
            <a:off x="3286759" y="5085184"/>
            <a:ext cx="1285242" cy="803700"/>
          </a:xfrm>
          <a:prstGeom prst="bent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2000">
              <a:solidFill>
                <a:schemeClr val="tx1"/>
              </a:solidFill>
            </a:endParaRPr>
          </a:p>
        </p:txBody>
      </p:sp>
      <p:sp>
        <p:nvSpPr>
          <p:cNvPr id="15" name="正方形/長方形 14"/>
          <p:cNvSpPr/>
          <p:nvPr/>
        </p:nvSpPr>
        <p:spPr>
          <a:xfrm>
            <a:off x="1691680" y="5796553"/>
            <a:ext cx="2880320" cy="584775"/>
          </a:xfrm>
          <a:prstGeom prst="rect">
            <a:avLst/>
          </a:prstGeom>
        </p:spPr>
        <p:txBody>
          <a:bodyPr wrap="square">
            <a:spAutoFit/>
          </a:bodyPr>
          <a:lstStyle/>
          <a:p>
            <a:pPr lvl="0"/>
            <a:r>
              <a:rPr lang="en-US" altLang="ja-JP" sz="1600" dirty="0" smtClean="0">
                <a:solidFill>
                  <a:prstClr val="black"/>
                </a:solidFill>
                <a:latin typeface="IPAゴシック" pitchFamily="49" charset="-128"/>
                <a:ea typeface="IPAゴシック" pitchFamily="49" charset="-128"/>
              </a:rPr>
              <a:t>x11</a:t>
            </a:r>
            <a:r>
              <a:rPr lang="ja-JP" altLang="en-US" sz="1600" dirty="0" smtClean="0">
                <a:solidFill>
                  <a:prstClr val="black"/>
                </a:solidFill>
                <a:latin typeface="IPAゴシック" pitchFamily="49" charset="-128"/>
                <a:ea typeface="IPAゴシック" pitchFamily="49" charset="-128"/>
              </a:rPr>
              <a:t>で表示される</a:t>
            </a:r>
            <a:endParaRPr lang="en-US" altLang="ja-JP" sz="1600" dirty="0" smtClean="0">
              <a:solidFill>
                <a:prstClr val="black"/>
              </a:solidFill>
              <a:latin typeface="IPAゴシック" pitchFamily="49" charset="-128"/>
              <a:ea typeface="IPAゴシック" pitchFamily="49" charset="-128"/>
            </a:endParaRPr>
          </a:p>
          <a:p>
            <a:pPr lvl="0"/>
            <a:r>
              <a:rPr lang="en-US" altLang="ja-JP" sz="1600" dirty="0">
                <a:solidFill>
                  <a:prstClr val="black"/>
                </a:solidFill>
                <a:latin typeface="IPAゴシック" pitchFamily="49" charset="-128"/>
                <a:ea typeface="IPAゴシック" pitchFamily="49" charset="-128"/>
              </a:rPr>
              <a:t>(</a:t>
            </a:r>
            <a:r>
              <a:rPr lang="ja-JP" altLang="en-US" sz="1600" dirty="0" smtClean="0">
                <a:solidFill>
                  <a:prstClr val="black"/>
                </a:solidFill>
                <a:latin typeface="IPAゴシック" pitchFamily="49" charset="-128"/>
                <a:ea typeface="IPAゴシック" pitchFamily="49" charset="-128"/>
              </a:rPr>
              <a:t>入ってない場合はエラー</a:t>
            </a:r>
            <a:r>
              <a:rPr lang="en-US" altLang="ja-JP" sz="1600" dirty="0" smtClean="0">
                <a:solidFill>
                  <a:prstClr val="black"/>
                </a:solidFill>
                <a:latin typeface="IPAゴシック" pitchFamily="49" charset="-128"/>
                <a:ea typeface="IPAゴシック" pitchFamily="49" charset="-128"/>
              </a:rPr>
              <a:t>)</a:t>
            </a:r>
            <a:endParaRPr lang="ja-JP" altLang="en-US" sz="1600" dirty="0">
              <a:solidFill>
                <a:prstClr val="black"/>
              </a:solidFill>
              <a:latin typeface="IPAゴシック" pitchFamily="49" charset="-128"/>
              <a:ea typeface="IPAゴシック" pitchFamily="49" charset="-128"/>
            </a:endParaRPr>
          </a:p>
        </p:txBody>
      </p:sp>
      <p:sp>
        <p:nvSpPr>
          <p:cNvPr id="16" name="正方形/長方形 15"/>
          <p:cNvSpPr/>
          <p:nvPr/>
        </p:nvSpPr>
        <p:spPr>
          <a:xfrm>
            <a:off x="447921" y="5353025"/>
            <a:ext cx="2035847" cy="40011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2000" dirty="0" err="1" smtClean="0">
                <a:latin typeface="IPAゴシック" pitchFamily="49" charset="-128"/>
                <a:ea typeface="IPAゴシック" pitchFamily="49" charset="-128"/>
              </a:rPr>
              <a:t>gnuplot</a:t>
            </a:r>
            <a:r>
              <a:rPr lang="en-US" altLang="ja-JP" sz="2000" dirty="0">
                <a:latin typeface="IPAゴシック" pitchFamily="49" charset="-128"/>
                <a:ea typeface="IPAゴシック" pitchFamily="49" charset="-128"/>
              </a:rPr>
              <a:t>&gt; </a:t>
            </a:r>
            <a:r>
              <a:rPr lang="en-US" altLang="ja-JP" sz="2000" dirty="0" smtClean="0">
                <a:latin typeface="IPAゴシック" pitchFamily="49" charset="-128"/>
                <a:ea typeface="IPAゴシック" pitchFamily="49" charset="-128"/>
              </a:rPr>
              <a:t>exit</a:t>
            </a:r>
          </a:p>
        </p:txBody>
      </p:sp>
      <p:sp>
        <p:nvSpPr>
          <p:cNvPr id="17" name="正方形/長方形 16"/>
          <p:cNvSpPr/>
          <p:nvPr/>
        </p:nvSpPr>
        <p:spPr>
          <a:xfrm>
            <a:off x="447921" y="5013176"/>
            <a:ext cx="1603799" cy="338554"/>
          </a:xfrm>
          <a:prstGeom prst="rect">
            <a:avLst/>
          </a:prstGeom>
        </p:spPr>
        <p:txBody>
          <a:bodyPr wrap="square">
            <a:spAutoFit/>
          </a:bodyPr>
          <a:lstStyle/>
          <a:p>
            <a:pPr lvl="0"/>
            <a:r>
              <a:rPr lang="ja-JP" altLang="en-US" sz="1600" dirty="0">
                <a:solidFill>
                  <a:prstClr val="black"/>
                </a:solidFill>
                <a:latin typeface="IPAゴシック" pitchFamily="49" charset="-128"/>
                <a:ea typeface="IPAゴシック" pitchFamily="49" charset="-128"/>
              </a:rPr>
              <a:t>終了コマンド</a:t>
            </a:r>
          </a:p>
        </p:txBody>
      </p:sp>
      <p:sp>
        <p:nvSpPr>
          <p:cNvPr id="11"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23</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4248201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76672"/>
            <a:ext cx="7908909" cy="707886"/>
          </a:xfrm>
          <a:prstGeom prst="rect">
            <a:avLst/>
          </a:prstGeom>
          <a:noFill/>
        </p:spPr>
        <p:txBody>
          <a:bodyPr wrap="square" rtlCol="0">
            <a:spAutoFit/>
          </a:bodyPr>
          <a:lstStyle/>
          <a:p>
            <a:pPr lvl="0"/>
            <a:r>
              <a:rPr lang="en-US" altLang="ja-JP" sz="4000" dirty="0" err="1">
                <a:latin typeface="IPAゴシック" pitchFamily="49" charset="-128"/>
                <a:ea typeface="IPAゴシック" pitchFamily="49" charset="-128"/>
              </a:rPr>
              <a:t>gnuplot</a:t>
            </a:r>
            <a:r>
              <a:rPr lang="ja-JP" altLang="en-US" sz="4000" dirty="0" smtClean="0">
                <a:latin typeface="IPA Pゴシック" pitchFamily="50" charset="-128"/>
                <a:ea typeface="IPA Pゴシック" pitchFamily="50" charset="-128"/>
              </a:rPr>
              <a:t>の</a:t>
            </a:r>
            <a:r>
              <a:rPr lang="ja-JP" altLang="en-US" sz="4000" dirty="0">
                <a:latin typeface="IPA Pゴシック" pitchFamily="50" charset="-128"/>
                <a:ea typeface="IPA Pゴシック" pitchFamily="50" charset="-128"/>
              </a:rPr>
              <a:t>基本的</a:t>
            </a:r>
            <a:r>
              <a:rPr lang="ja-JP" altLang="en-US" sz="4000" dirty="0" smtClean="0">
                <a:latin typeface="IPA Pゴシック" pitchFamily="50" charset="-128"/>
                <a:ea typeface="IPA Pゴシック" pitchFamily="50" charset="-128"/>
              </a:rPr>
              <a:t>な使い方</a:t>
            </a:r>
            <a:endParaRPr lang="ja-JP" altLang="en-US" sz="4000" dirty="0">
              <a:latin typeface="IPAゴシック" pitchFamily="49" charset="-128"/>
              <a:ea typeface="IPAゴシック" pitchFamily="49"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58" y="1412776"/>
            <a:ext cx="4546454" cy="3919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p:cNvSpPr/>
          <p:nvPr/>
        </p:nvSpPr>
        <p:spPr>
          <a:xfrm>
            <a:off x="5292081" y="2483604"/>
            <a:ext cx="3661944" cy="36933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dirty="0" smtClean="0">
                <a:latin typeface="IPAゴシック" pitchFamily="49" charset="-128"/>
                <a:ea typeface="IPAゴシック" pitchFamily="49" charset="-128"/>
              </a:rPr>
              <a:t>$./cloer.sh 5 5 </a:t>
            </a:r>
            <a:r>
              <a:rPr lang="en-US" altLang="ja-JP" dirty="0" err="1" smtClean="0">
                <a:latin typeface="IPAゴシック" pitchFamily="49" charset="-128"/>
                <a:ea typeface="IPAゴシック" pitchFamily="49" charset="-128"/>
              </a:rPr>
              <a:t>image.eps</a:t>
            </a:r>
            <a:endParaRPr lang="en-US" altLang="ja-JP" dirty="0">
              <a:latin typeface="IPAゴシック" pitchFamily="49" charset="-128"/>
              <a:ea typeface="IPAゴシック" pitchFamily="49" charset="-128"/>
            </a:endParaRPr>
          </a:p>
        </p:txBody>
      </p:sp>
      <p:sp>
        <p:nvSpPr>
          <p:cNvPr id="18" name="正方形/長方形 17"/>
          <p:cNvSpPr/>
          <p:nvPr/>
        </p:nvSpPr>
        <p:spPr>
          <a:xfrm>
            <a:off x="467544" y="5385990"/>
            <a:ext cx="3727439"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ja-JP" dirty="0" smtClean="0">
                <a:latin typeface="IPAゴシック" pitchFamily="49" charset="-128"/>
                <a:ea typeface="IPAゴシック" pitchFamily="49" charset="-128"/>
              </a:rPr>
              <a:t>$1:sin x</a:t>
            </a:r>
            <a:r>
              <a:rPr lang="ja-JP" altLang="en-US" dirty="0" smtClean="0">
                <a:latin typeface="IPAゴシック" pitchFamily="49" charset="-128"/>
                <a:ea typeface="IPAゴシック" pitchFamily="49" charset="-128"/>
              </a:rPr>
              <a:t>の線の太さ</a:t>
            </a:r>
            <a:endParaRPr lang="en-US" altLang="ja-JP" dirty="0" smtClean="0">
              <a:latin typeface="IPAゴシック" pitchFamily="49" charset="-128"/>
              <a:ea typeface="IPAゴシック" pitchFamily="49" charset="-128"/>
            </a:endParaRPr>
          </a:p>
          <a:p>
            <a:r>
              <a:rPr lang="en-US" altLang="ja-JP" dirty="0" smtClean="0">
                <a:latin typeface="IPAゴシック" pitchFamily="49" charset="-128"/>
                <a:ea typeface="IPAゴシック" pitchFamily="49" charset="-128"/>
              </a:rPr>
              <a:t>$2:cos </a:t>
            </a:r>
            <a:r>
              <a:rPr lang="en-US" altLang="ja-JP" dirty="0">
                <a:latin typeface="IPAゴシック" pitchFamily="49" charset="-128"/>
                <a:ea typeface="IPAゴシック" pitchFamily="49" charset="-128"/>
              </a:rPr>
              <a:t>x</a:t>
            </a:r>
            <a:r>
              <a:rPr lang="ja-JP" altLang="en-US" dirty="0">
                <a:latin typeface="IPAゴシック" pitchFamily="49" charset="-128"/>
                <a:ea typeface="IPAゴシック" pitchFamily="49" charset="-128"/>
              </a:rPr>
              <a:t>の線の</a:t>
            </a:r>
            <a:r>
              <a:rPr lang="ja-JP" altLang="en-US" dirty="0" smtClean="0">
                <a:latin typeface="IPAゴシック" pitchFamily="49" charset="-128"/>
                <a:ea typeface="IPAゴシック" pitchFamily="49" charset="-128"/>
              </a:rPr>
              <a:t>太さ</a:t>
            </a:r>
            <a:endParaRPr lang="en-US" altLang="ja-JP" dirty="0" smtClean="0">
              <a:latin typeface="IPAゴシック" pitchFamily="49" charset="-128"/>
              <a:ea typeface="IPAゴシック" pitchFamily="49" charset="-128"/>
            </a:endParaRPr>
          </a:p>
          <a:p>
            <a:r>
              <a:rPr lang="en-US" altLang="ja-JP" dirty="0" smtClean="0">
                <a:latin typeface="IPAゴシック" pitchFamily="49" charset="-128"/>
                <a:ea typeface="IPAゴシック" pitchFamily="49" charset="-128"/>
              </a:rPr>
              <a:t>$3:</a:t>
            </a:r>
            <a:r>
              <a:rPr lang="ja-JP" altLang="en-US" dirty="0" smtClean="0">
                <a:latin typeface="IPAゴシック" pitchFamily="49" charset="-128"/>
                <a:ea typeface="IPAゴシック" pitchFamily="49" charset="-128"/>
              </a:rPr>
              <a:t>保存するファイル名</a:t>
            </a:r>
            <a:endParaRPr lang="en-US" altLang="ja-JP" dirty="0">
              <a:latin typeface="IPAゴシック" pitchFamily="49" charset="-128"/>
              <a:ea typeface="IPAゴシック" pitchFamily="49" charset="-128"/>
            </a:endParaRPr>
          </a:p>
        </p:txBody>
      </p:sp>
      <p:pic>
        <p:nvPicPr>
          <p:cNvPr id="1027" name="Picture 3" descr="C:\cygwin\home\勇歩\imag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717032"/>
            <a:ext cx="3661944" cy="2563361"/>
          </a:xfrm>
          <a:prstGeom prst="rect">
            <a:avLst/>
          </a:prstGeom>
          <a:noFill/>
          <a:extLst>
            <a:ext uri="{909E8E84-426E-40DD-AFC4-6F175D3DCCD1}">
              <a14:hiddenFill xmlns:a14="http://schemas.microsoft.com/office/drawing/2010/main">
                <a:solidFill>
                  <a:srgbClr val="FFFFFF"/>
                </a:solidFill>
              </a14:hiddenFill>
            </a:ext>
          </a:extLst>
        </p:spPr>
      </p:pic>
      <p:sp>
        <p:nvSpPr>
          <p:cNvPr id="19" name="曲折矢印 18"/>
          <p:cNvSpPr/>
          <p:nvPr/>
        </p:nvSpPr>
        <p:spPr>
          <a:xfrm rot="5400000">
            <a:off x="6124818" y="1156102"/>
            <a:ext cx="926812" cy="1440160"/>
          </a:xfrm>
          <a:prstGeom prst="bent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3" name="下矢印 2"/>
          <p:cNvSpPr/>
          <p:nvPr/>
        </p:nvSpPr>
        <p:spPr>
          <a:xfrm>
            <a:off x="6805001" y="2996952"/>
            <a:ext cx="503303" cy="663534"/>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0"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24</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3629150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620688"/>
            <a:ext cx="7908909" cy="584775"/>
          </a:xfrm>
          <a:prstGeom prst="rect">
            <a:avLst/>
          </a:prstGeom>
          <a:noFill/>
        </p:spPr>
        <p:txBody>
          <a:bodyPr wrap="square" rtlCol="0">
            <a:spAutoFit/>
          </a:bodyPr>
          <a:lstStyle/>
          <a:p>
            <a:pPr lvl="0"/>
            <a:r>
              <a:rPr lang="en-US" altLang="ja-JP" sz="3200" dirty="0" err="1">
                <a:latin typeface="IPAゴシック" pitchFamily="49" charset="-128"/>
                <a:ea typeface="IPAゴシック" pitchFamily="49" charset="-128"/>
              </a:rPr>
              <a:t>gnuplot</a:t>
            </a:r>
            <a:r>
              <a:rPr lang="ja-JP" altLang="en-US" sz="3200" dirty="0" smtClean="0">
                <a:latin typeface="IPA Pゴシック" pitchFamily="50" charset="-128"/>
                <a:ea typeface="IPA Pゴシック" pitchFamily="50" charset="-128"/>
              </a:rPr>
              <a:t>の基本的な使い方</a:t>
            </a:r>
            <a:r>
              <a:rPr lang="en-US" altLang="ja-JP" sz="3200" dirty="0" smtClean="0">
                <a:latin typeface="IPA Pゴシック" pitchFamily="50" charset="-128"/>
                <a:ea typeface="IPA Pゴシック" pitchFamily="50" charset="-128"/>
              </a:rPr>
              <a:t>2</a:t>
            </a:r>
            <a:r>
              <a:rPr lang="ja-JP" altLang="en-US" sz="3200" dirty="0">
                <a:latin typeface="IPAゴシック" pitchFamily="49" charset="-128"/>
                <a:ea typeface="IPAゴシック" pitchFamily="49" charset="-128"/>
              </a:rPr>
              <a:t> </a:t>
            </a:r>
            <a:r>
              <a:rPr lang="en-US" altLang="ja-JP" sz="3200" dirty="0" smtClean="0">
                <a:latin typeface="IPAゴシック" pitchFamily="49" charset="-128"/>
                <a:ea typeface="IPAゴシック" pitchFamily="49" charset="-128"/>
              </a:rPr>
              <a:t>–</a:t>
            </a:r>
            <a:r>
              <a:rPr lang="ja-JP" altLang="en-US" sz="3200" dirty="0" smtClean="0">
                <a:latin typeface="IPAゴシック" pitchFamily="49" charset="-128"/>
                <a:ea typeface="IPAゴシック" pitchFamily="49" charset="-128"/>
              </a:rPr>
              <a:t>画像の保存</a:t>
            </a:r>
            <a:r>
              <a:rPr lang="en-US" altLang="ja-JP" sz="3200" dirty="0" smtClean="0">
                <a:latin typeface="IPAゴシック" pitchFamily="49" charset="-128"/>
                <a:ea typeface="IPAゴシック" pitchFamily="49" charset="-128"/>
              </a:rPr>
              <a:t>-</a:t>
            </a:r>
            <a:endParaRPr lang="en-US" altLang="ja-JP" sz="3200" dirty="0" smtClean="0">
              <a:latin typeface="IPA Pゴシック" pitchFamily="50" charset="-128"/>
              <a:ea typeface="IPA Pゴシック" pitchFamily="50" charset="-128"/>
            </a:endParaRPr>
          </a:p>
        </p:txBody>
      </p:sp>
      <p:sp>
        <p:nvSpPr>
          <p:cNvPr id="10" name="正方形/長方形 9"/>
          <p:cNvSpPr/>
          <p:nvPr/>
        </p:nvSpPr>
        <p:spPr>
          <a:xfrm>
            <a:off x="467544" y="2339588"/>
            <a:ext cx="3395278" cy="40011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2000" dirty="0" err="1" smtClean="0">
                <a:latin typeface="IPAゴシック" pitchFamily="49" charset="-128"/>
                <a:ea typeface="IPAゴシック" pitchFamily="49" charset="-128"/>
              </a:rPr>
              <a:t>gnuplot</a:t>
            </a:r>
            <a:r>
              <a:rPr lang="en-US" altLang="ja-JP" sz="2000" dirty="0">
                <a:latin typeface="IPAゴシック" pitchFamily="49" charset="-128"/>
                <a:ea typeface="IPAゴシック" pitchFamily="49" charset="-128"/>
              </a:rPr>
              <a:t>&gt; set terminal </a:t>
            </a:r>
            <a:r>
              <a:rPr lang="en-US" altLang="ja-JP" sz="2000" dirty="0" err="1" smtClean="0">
                <a:latin typeface="IPAゴシック" pitchFamily="49" charset="-128"/>
                <a:ea typeface="IPAゴシック" pitchFamily="49" charset="-128"/>
              </a:rPr>
              <a:t>eps</a:t>
            </a:r>
            <a:endParaRPr lang="en-US" altLang="ja-JP" sz="2000" dirty="0" smtClean="0">
              <a:latin typeface="IPAゴシック" pitchFamily="49" charset="-128"/>
              <a:ea typeface="IPAゴシック" pitchFamily="49" charset="-128"/>
            </a:endParaRPr>
          </a:p>
        </p:txBody>
      </p:sp>
      <p:sp>
        <p:nvSpPr>
          <p:cNvPr id="14" name="正方形/長方形 13"/>
          <p:cNvSpPr/>
          <p:nvPr/>
        </p:nvSpPr>
        <p:spPr>
          <a:xfrm>
            <a:off x="467544" y="1484784"/>
            <a:ext cx="5688632" cy="830997"/>
          </a:xfrm>
          <a:prstGeom prst="rect">
            <a:avLst/>
          </a:prstGeom>
        </p:spPr>
        <p:txBody>
          <a:bodyPr wrap="square">
            <a:spAutoFit/>
          </a:bodyPr>
          <a:lstStyle/>
          <a:p>
            <a:pPr lvl="0"/>
            <a:r>
              <a:rPr lang="en-US" altLang="ja-JP" sz="2400" dirty="0" err="1" smtClean="0">
                <a:solidFill>
                  <a:prstClr val="black"/>
                </a:solidFill>
                <a:latin typeface="IPAゴシック" pitchFamily="49" charset="-128"/>
                <a:ea typeface="IPAゴシック" pitchFamily="49" charset="-128"/>
              </a:rPr>
              <a:t>gnuplot</a:t>
            </a:r>
            <a:r>
              <a:rPr lang="ja-JP" altLang="en-US" sz="2400" dirty="0" smtClean="0">
                <a:solidFill>
                  <a:prstClr val="black"/>
                </a:solidFill>
                <a:latin typeface="IPAゴシック" pitchFamily="49" charset="-128"/>
                <a:ea typeface="IPAゴシック" pitchFamily="49" charset="-128"/>
              </a:rPr>
              <a:t>を起動し、描写ソフトを指定</a:t>
            </a:r>
            <a:endParaRPr lang="en-US" altLang="ja-JP" sz="2400" dirty="0" smtClean="0">
              <a:solidFill>
                <a:prstClr val="black"/>
              </a:solidFill>
              <a:latin typeface="IPAゴシック" pitchFamily="49" charset="-128"/>
              <a:ea typeface="IPAゴシック" pitchFamily="49" charset="-128"/>
            </a:endParaRPr>
          </a:p>
          <a:p>
            <a:pPr lvl="0"/>
            <a:r>
              <a:rPr lang="en-US" altLang="ja-JP" sz="2400" dirty="0" smtClean="0">
                <a:solidFill>
                  <a:prstClr val="black"/>
                </a:solidFill>
                <a:latin typeface="IPAゴシック" pitchFamily="49" charset="-128"/>
                <a:ea typeface="IPAゴシック" pitchFamily="49" charset="-128"/>
              </a:rPr>
              <a:t>(</a:t>
            </a:r>
            <a:r>
              <a:rPr lang="ja-JP" altLang="en-US" sz="2400" dirty="0" smtClean="0">
                <a:solidFill>
                  <a:prstClr val="black"/>
                </a:solidFill>
                <a:latin typeface="IPAゴシック" pitchFamily="49" charset="-128"/>
                <a:ea typeface="IPAゴシック" pitchFamily="49" charset="-128"/>
              </a:rPr>
              <a:t>このほかにも色々ある</a:t>
            </a:r>
            <a:r>
              <a:rPr lang="en-US" altLang="ja-JP" sz="2400" dirty="0" smtClean="0">
                <a:solidFill>
                  <a:prstClr val="black"/>
                </a:solidFill>
                <a:latin typeface="IPAゴシック" pitchFamily="49" charset="-128"/>
                <a:ea typeface="IPAゴシック" pitchFamily="49" charset="-128"/>
              </a:rPr>
              <a:t>)</a:t>
            </a:r>
          </a:p>
        </p:txBody>
      </p:sp>
      <p:sp>
        <p:nvSpPr>
          <p:cNvPr id="9" name="正方形/長方形 8"/>
          <p:cNvSpPr/>
          <p:nvPr/>
        </p:nvSpPr>
        <p:spPr>
          <a:xfrm>
            <a:off x="466904" y="2915652"/>
            <a:ext cx="3395278" cy="40011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2000" dirty="0" err="1" smtClean="0">
                <a:latin typeface="IPAゴシック" pitchFamily="49" charset="-128"/>
                <a:ea typeface="IPAゴシック" pitchFamily="49" charset="-128"/>
              </a:rPr>
              <a:t>gnuplot</a:t>
            </a:r>
            <a:r>
              <a:rPr lang="en-US" altLang="ja-JP" sz="2000" dirty="0">
                <a:latin typeface="IPAゴシック" pitchFamily="49" charset="-128"/>
                <a:ea typeface="IPAゴシック" pitchFamily="49" charset="-128"/>
              </a:rPr>
              <a:t>&gt; set terminal </a:t>
            </a:r>
            <a:r>
              <a:rPr lang="en-US" altLang="ja-JP" sz="2000" dirty="0" err="1" smtClean="0">
                <a:latin typeface="IPAゴシック" pitchFamily="49" charset="-128"/>
                <a:ea typeface="IPAゴシック" pitchFamily="49" charset="-128"/>
              </a:rPr>
              <a:t>png</a:t>
            </a:r>
            <a:endParaRPr lang="en-US" altLang="ja-JP" sz="2000" dirty="0" smtClean="0">
              <a:latin typeface="IPAゴシック" pitchFamily="49" charset="-128"/>
              <a:ea typeface="IPAゴシック" pitchFamily="49" charset="-128"/>
            </a:endParaRPr>
          </a:p>
        </p:txBody>
      </p:sp>
      <p:sp>
        <p:nvSpPr>
          <p:cNvPr id="12" name="正方形/長方形 11"/>
          <p:cNvSpPr/>
          <p:nvPr/>
        </p:nvSpPr>
        <p:spPr>
          <a:xfrm>
            <a:off x="466904" y="4095200"/>
            <a:ext cx="3395278" cy="40011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2000" dirty="0" err="1" smtClean="0">
                <a:latin typeface="IPAゴシック" pitchFamily="49" charset="-128"/>
                <a:ea typeface="IPAゴシック" pitchFamily="49" charset="-128"/>
              </a:rPr>
              <a:t>gnuplot</a:t>
            </a:r>
            <a:r>
              <a:rPr lang="en-US" altLang="ja-JP" sz="2000" dirty="0">
                <a:latin typeface="IPAゴシック" pitchFamily="49" charset="-128"/>
                <a:ea typeface="IPAゴシック" pitchFamily="49" charset="-128"/>
              </a:rPr>
              <a:t>&gt; set terminal </a:t>
            </a:r>
            <a:r>
              <a:rPr lang="en-US" altLang="ja-JP" sz="2000" dirty="0" smtClean="0">
                <a:latin typeface="IPAゴシック" pitchFamily="49" charset="-128"/>
                <a:ea typeface="IPAゴシック" pitchFamily="49" charset="-128"/>
              </a:rPr>
              <a:t>x11</a:t>
            </a:r>
          </a:p>
        </p:txBody>
      </p:sp>
      <p:sp>
        <p:nvSpPr>
          <p:cNvPr id="13" name="正方形/長方形 12"/>
          <p:cNvSpPr/>
          <p:nvPr/>
        </p:nvSpPr>
        <p:spPr>
          <a:xfrm>
            <a:off x="466904" y="3633535"/>
            <a:ext cx="5473248" cy="461665"/>
          </a:xfrm>
          <a:prstGeom prst="rect">
            <a:avLst/>
          </a:prstGeom>
        </p:spPr>
        <p:txBody>
          <a:bodyPr wrap="square">
            <a:spAutoFit/>
          </a:bodyPr>
          <a:lstStyle/>
          <a:p>
            <a:pPr lvl="0"/>
            <a:r>
              <a:rPr lang="ja-JP" altLang="en-US" sz="2400" dirty="0" smtClean="0">
                <a:solidFill>
                  <a:prstClr val="black"/>
                </a:solidFill>
                <a:latin typeface="IPAゴシック" pitchFamily="49" charset="-128"/>
                <a:ea typeface="IPAゴシック" pitchFamily="49" charset="-128"/>
              </a:rPr>
              <a:t>初期設定は</a:t>
            </a:r>
            <a:r>
              <a:rPr lang="en-US" altLang="ja-JP" sz="2400" dirty="0" smtClean="0">
                <a:solidFill>
                  <a:prstClr val="black"/>
                </a:solidFill>
                <a:latin typeface="IPAゴシック" pitchFamily="49" charset="-128"/>
                <a:ea typeface="IPAゴシック" pitchFamily="49" charset="-128"/>
              </a:rPr>
              <a:t>x11(x11</a:t>
            </a:r>
            <a:r>
              <a:rPr lang="ja-JP" altLang="en-US" sz="2400" dirty="0" smtClean="0">
                <a:solidFill>
                  <a:prstClr val="black"/>
                </a:solidFill>
                <a:latin typeface="IPAゴシック" pitchFamily="49" charset="-128"/>
                <a:ea typeface="IPAゴシック" pitchFamily="49" charset="-128"/>
              </a:rPr>
              <a:t>に戻したい場合</a:t>
            </a:r>
            <a:r>
              <a:rPr lang="en-US" altLang="ja-JP" sz="2400" dirty="0" smtClean="0">
                <a:solidFill>
                  <a:prstClr val="black"/>
                </a:solidFill>
                <a:latin typeface="IPAゴシック" pitchFamily="49" charset="-128"/>
                <a:ea typeface="IPAゴシック" pitchFamily="49" charset="-128"/>
              </a:rPr>
              <a:t>)</a:t>
            </a:r>
          </a:p>
        </p:txBody>
      </p:sp>
      <p:sp>
        <p:nvSpPr>
          <p:cNvPr id="16" name="正方形/長方形 15"/>
          <p:cNvSpPr/>
          <p:nvPr/>
        </p:nvSpPr>
        <p:spPr>
          <a:xfrm>
            <a:off x="4283966" y="5517232"/>
            <a:ext cx="4536506" cy="70788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2000" dirty="0" err="1" smtClean="0">
                <a:latin typeface="IPAゴシック" pitchFamily="49" charset="-128"/>
                <a:ea typeface="IPAゴシック" pitchFamily="49" charset="-128"/>
              </a:rPr>
              <a:t>gnuplot</a:t>
            </a:r>
            <a:r>
              <a:rPr lang="en-US" altLang="ja-JP" sz="2000" dirty="0">
                <a:latin typeface="IPAゴシック" pitchFamily="49" charset="-128"/>
                <a:ea typeface="IPAゴシック" pitchFamily="49" charset="-128"/>
              </a:rPr>
              <a:t>&gt; </a:t>
            </a:r>
            <a:r>
              <a:rPr lang="en-US" altLang="ja-JP" sz="2000" dirty="0" smtClean="0">
                <a:latin typeface="IPAゴシック" pitchFamily="49" charset="-128"/>
                <a:ea typeface="IPAゴシック" pitchFamily="49" charset="-128"/>
              </a:rPr>
              <a:t>set out </a:t>
            </a:r>
            <a:r>
              <a:rPr lang="en-US" altLang="ja-JP" sz="2000" i="1" dirty="0" smtClean="0">
                <a:latin typeface="IPAゴシック" pitchFamily="49" charset="-128"/>
                <a:ea typeface="IPAゴシック" pitchFamily="49" charset="-128"/>
              </a:rPr>
              <a:t>“</a:t>
            </a:r>
            <a:r>
              <a:rPr lang="ja-JP" altLang="en-US" sz="2000" i="1" dirty="0" smtClean="0">
                <a:latin typeface="IPAゴシック" pitchFamily="49" charset="-128"/>
                <a:ea typeface="IPAゴシック" pitchFamily="49" charset="-128"/>
              </a:rPr>
              <a:t>名前</a:t>
            </a:r>
            <a:r>
              <a:rPr lang="en-US" altLang="ja-JP" sz="2000" i="1" dirty="0" smtClean="0">
                <a:latin typeface="IPAゴシック" pitchFamily="49" charset="-128"/>
                <a:ea typeface="IPAゴシック" pitchFamily="49" charset="-128"/>
              </a:rPr>
              <a:t>.</a:t>
            </a:r>
            <a:r>
              <a:rPr lang="ja-JP" altLang="en-US" sz="2000" i="1" dirty="0" smtClean="0">
                <a:latin typeface="IPAゴシック" pitchFamily="49" charset="-128"/>
                <a:ea typeface="IPAゴシック" pitchFamily="49" charset="-128"/>
              </a:rPr>
              <a:t>拡張子</a:t>
            </a:r>
            <a:r>
              <a:rPr lang="en-US" altLang="ja-JP" sz="2000" i="1" dirty="0" smtClean="0">
                <a:latin typeface="IPAゴシック" pitchFamily="49" charset="-128"/>
                <a:ea typeface="IPAゴシック" pitchFamily="49" charset="-128"/>
              </a:rPr>
              <a:t>”</a:t>
            </a:r>
          </a:p>
          <a:p>
            <a:r>
              <a:rPr lang="en-US" altLang="ja-JP" sz="2000" dirty="0" err="1">
                <a:latin typeface="IPAゴシック" pitchFamily="49" charset="-128"/>
                <a:ea typeface="IPAゴシック" pitchFamily="49" charset="-128"/>
              </a:rPr>
              <a:t>gnuplot</a:t>
            </a:r>
            <a:r>
              <a:rPr lang="en-US" altLang="ja-JP" sz="2000" dirty="0" smtClean="0">
                <a:latin typeface="IPAゴシック" pitchFamily="49" charset="-128"/>
                <a:ea typeface="IPAゴシック" pitchFamily="49" charset="-128"/>
              </a:rPr>
              <a:t>&gt;</a:t>
            </a:r>
            <a:r>
              <a:rPr lang="ja-JP" altLang="en-US" sz="2000" dirty="0" smtClean="0">
                <a:latin typeface="IPAゴシック" pitchFamily="49" charset="-128"/>
                <a:ea typeface="IPAゴシック" pitchFamily="49" charset="-128"/>
              </a:rPr>
              <a:t> </a:t>
            </a:r>
            <a:r>
              <a:rPr lang="en-US" altLang="ja-JP" sz="2000" dirty="0" err="1" smtClean="0">
                <a:latin typeface="IPAゴシック" pitchFamily="49" charset="-128"/>
                <a:ea typeface="IPAゴシック" pitchFamily="49" charset="-128"/>
              </a:rPr>
              <a:t>replot</a:t>
            </a:r>
            <a:endParaRPr lang="en-US" altLang="ja-JP" sz="2000" dirty="0" smtClean="0">
              <a:latin typeface="IPAゴシック" pitchFamily="49" charset="-128"/>
              <a:ea typeface="IPAゴシック" pitchFamily="49" charset="-128"/>
            </a:endParaRPr>
          </a:p>
        </p:txBody>
      </p:sp>
      <p:sp>
        <p:nvSpPr>
          <p:cNvPr id="2" name="左矢印 1"/>
          <p:cNvSpPr/>
          <p:nvPr/>
        </p:nvSpPr>
        <p:spPr>
          <a:xfrm rot="13054576">
            <a:off x="4028380" y="4510596"/>
            <a:ext cx="1592216" cy="648072"/>
          </a:xfrm>
          <a:prstGeom prst="left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2000"/>
          </a:p>
        </p:txBody>
      </p:sp>
      <p:sp>
        <p:nvSpPr>
          <p:cNvPr id="11"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25</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1658926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76672"/>
            <a:ext cx="7908909" cy="707886"/>
          </a:xfrm>
          <a:prstGeom prst="rect">
            <a:avLst/>
          </a:prstGeom>
          <a:noFill/>
        </p:spPr>
        <p:txBody>
          <a:bodyPr wrap="square" rtlCol="0">
            <a:spAutoFit/>
          </a:bodyPr>
          <a:lstStyle/>
          <a:p>
            <a:pPr lvl="0"/>
            <a:r>
              <a:rPr lang="en-US" altLang="ja-JP" sz="4000" dirty="0" err="1">
                <a:latin typeface="IPAゴシック" pitchFamily="49" charset="-128"/>
                <a:ea typeface="IPAゴシック" pitchFamily="49" charset="-128"/>
              </a:rPr>
              <a:t>gnuplot</a:t>
            </a:r>
            <a:r>
              <a:rPr lang="ja-JP" altLang="en-US" sz="4000" dirty="0" smtClean="0">
                <a:latin typeface="IPA Pゴシック" pitchFamily="50" charset="-128"/>
                <a:ea typeface="IPA Pゴシック" pitchFamily="50" charset="-128"/>
              </a:rPr>
              <a:t>の基本的な使い方</a:t>
            </a:r>
            <a:r>
              <a:rPr lang="en-US" altLang="ja-JP" sz="4000" dirty="0">
                <a:latin typeface="IPA Pゴシック" pitchFamily="50" charset="-128"/>
                <a:ea typeface="IPA Pゴシック" pitchFamily="50" charset="-128"/>
              </a:rPr>
              <a:t>3</a:t>
            </a:r>
            <a:r>
              <a:rPr lang="ja-JP" altLang="en-US" sz="4000" dirty="0" smtClean="0">
                <a:latin typeface="IPAゴシック" pitchFamily="49" charset="-128"/>
                <a:ea typeface="IPAゴシック" pitchFamily="49" charset="-128"/>
              </a:rPr>
              <a:t> </a:t>
            </a:r>
            <a:endParaRPr lang="en-US" altLang="ja-JP" sz="4000" dirty="0" smtClean="0">
              <a:latin typeface="IPA Pゴシック" pitchFamily="50" charset="-128"/>
              <a:ea typeface="IPA Pゴシック" pitchFamily="50" charset="-128"/>
            </a:endParaRPr>
          </a:p>
        </p:txBody>
      </p:sp>
      <p:sp>
        <p:nvSpPr>
          <p:cNvPr id="10" name="正方形/長方形 9"/>
          <p:cNvSpPr/>
          <p:nvPr/>
        </p:nvSpPr>
        <p:spPr>
          <a:xfrm>
            <a:off x="1975184" y="2852936"/>
            <a:ext cx="4295914"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2400" dirty="0" err="1" smtClean="0">
                <a:latin typeface="IPAゴシック" pitchFamily="49" charset="-128"/>
                <a:ea typeface="IPAゴシック" pitchFamily="49" charset="-128"/>
              </a:rPr>
              <a:t>gnuplot</a:t>
            </a:r>
            <a:r>
              <a:rPr lang="en-US" altLang="ja-JP" sz="2400" dirty="0">
                <a:latin typeface="IPAゴシック" pitchFamily="49" charset="-128"/>
                <a:ea typeface="IPAゴシック" pitchFamily="49" charset="-128"/>
              </a:rPr>
              <a:t>&gt; set </a:t>
            </a:r>
            <a:r>
              <a:rPr lang="en-US" altLang="ja-JP" sz="2400" dirty="0" smtClean="0">
                <a:latin typeface="IPAゴシック" pitchFamily="49" charset="-128"/>
                <a:ea typeface="IPAゴシック" pitchFamily="49" charset="-128"/>
              </a:rPr>
              <a:t>terminal dumb </a:t>
            </a:r>
          </a:p>
        </p:txBody>
      </p:sp>
      <p:sp>
        <p:nvSpPr>
          <p:cNvPr id="14" name="正方形/長方形 13"/>
          <p:cNvSpPr/>
          <p:nvPr/>
        </p:nvSpPr>
        <p:spPr>
          <a:xfrm>
            <a:off x="1584591" y="2055618"/>
            <a:ext cx="6052070" cy="646331"/>
          </a:xfrm>
          <a:prstGeom prst="rect">
            <a:avLst/>
          </a:prstGeom>
        </p:spPr>
        <p:txBody>
          <a:bodyPr wrap="square">
            <a:spAutoFit/>
          </a:bodyPr>
          <a:lstStyle/>
          <a:p>
            <a:pPr lvl="0"/>
            <a:r>
              <a:rPr lang="ja-JP" altLang="en-US" sz="3600" dirty="0" smtClean="0">
                <a:solidFill>
                  <a:prstClr val="black"/>
                </a:solidFill>
                <a:latin typeface="IPAゴシック" pitchFamily="49" charset="-128"/>
                <a:ea typeface="IPAゴシック" pitchFamily="49" charset="-128"/>
              </a:rPr>
              <a:t>中でもおすすめはこれ！</a:t>
            </a:r>
            <a:endParaRPr lang="en-US" altLang="ja-JP" sz="3600" dirty="0" smtClean="0">
              <a:solidFill>
                <a:prstClr val="black"/>
              </a:solidFill>
              <a:latin typeface="IPAゴシック" pitchFamily="49" charset="-128"/>
              <a:ea typeface="IPAゴシック" pitchFamily="49" charset="-128"/>
            </a:endParaRPr>
          </a:p>
        </p:txBody>
      </p:sp>
      <p:sp>
        <p:nvSpPr>
          <p:cNvPr id="11" name="正方形/長方形 10"/>
          <p:cNvSpPr/>
          <p:nvPr/>
        </p:nvSpPr>
        <p:spPr>
          <a:xfrm>
            <a:off x="1188545" y="4253026"/>
            <a:ext cx="7199879" cy="523220"/>
          </a:xfrm>
          <a:prstGeom prst="rect">
            <a:avLst/>
          </a:prstGeom>
        </p:spPr>
        <p:txBody>
          <a:bodyPr wrap="square">
            <a:spAutoFit/>
          </a:bodyPr>
          <a:lstStyle/>
          <a:p>
            <a:pPr lvl="0"/>
            <a:r>
              <a:rPr lang="en-US" altLang="ja-JP" sz="2800" dirty="0" err="1" smtClean="0">
                <a:solidFill>
                  <a:prstClr val="black"/>
                </a:solidFill>
                <a:latin typeface="IPAゴシック" pitchFamily="49" charset="-128"/>
                <a:ea typeface="IPAゴシック" pitchFamily="49" charset="-128"/>
              </a:rPr>
              <a:t>Gnuplot</a:t>
            </a:r>
            <a:r>
              <a:rPr lang="ja-JP" altLang="en-US" sz="2800" dirty="0" smtClean="0">
                <a:solidFill>
                  <a:prstClr val="black"/>
                </a:solidFill>
                <a:latin typeface="IPAゴシック" pitchFamily="49" charset="-128"/>
                <a:ea typeface="IPAゴシック" pitchFamily="49" charset="-128"/>
              </a:rPr>
              <a:t>を起動して、</a:t>
            </a:r>
            <a:endParaRPr lang="ja-JP" altLang="en-US" sz="2800" dirty="0">
              <a:solidFill>
                <a:prstClr val="black"/>
              </a:solidFill>
              <a:latin typeface="IPAゴシック" pitchFamily="49" charset="-128"/>
              <a:ea typeface="IPAゴシック" pitchFamily="49" charset="-128"/>
            </a:endParaRPr>
          </a:p>
        </p:txBody>
      </p:sp>
      <p:sp>
        <p:nvSpPr>
          <p:cNvPr id="3" name="正方形/長方形 2"/>
          <p:cNvSpPr/>
          <p:nvPr/>
        </p:nvSpPr>
        <p:spPr>
          <a:xfrm>
            <a:off x="4610626" y="4283803"/>
            <a:ext cx="3384377"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ja-JP" sz="2400" dirty="0" err="1">
                <a:latin typeface="IPAゴシック" pitchFamily="49" charset="-128"/>
                <a:ea typeface="IPAゴシック" pitchFamily="49" charset="-128"/>
              </a:rPr>
              <a:t>gnuplot</a:t>
            </a:r>
            <a:r>
              <a:rPr lang="en-US" altLang="ja-JP" sz="2400" dirty="0">
                <a:latin typeface="IPAゴシック" pitchFamily="49" charset="-128"/>
                <a:ea typeface="IPAゴシック" pitchFamily="49" charset="-128"/>
              </a:rPr>
              <a:t>&gt; plot sin(x)</a:t>
            </a:r>
            <a:endParaRPr lang="ja-JP" altLang="en-US" sz="2400" dirty="0"/>
          </a:p>
        </p:txBody>
      </p:sp>
      <p:sp>
        <p:nvSpPr>
          <p:cNvPr id="15" name="正方形/長方形 14"/>
          <p:cNvSpPr/>
          <p:nvPr/>
        </p:nvSpPr>
        <p:spPr>
          <a:xfrm>
            <a:off x="1958656" y="4941168"/>
            <a:ext cx="4788267" cy="523220"/>
          </a:xfrm>
          <a:prstGeom prst="rect">
            <a:avLst/>
          </a:prstGeom>
        </p:spPr>
        <p:txBody>
          <a:bodyPr wrap="square">
            <a:spAutoFit/>
          </a:bodyPr>
          <a:lstStyle/>
          <a:p>
            <a:pPr lvl="0"/>
            <a:r>
              <a:rPr lang="ja-JP" altLang="en-US" sz="2800" dirty="0" smtClean="0">
                <a:solidFill>
                  <a:prstClr val="black"/>
                </a:solidFill>
                <a:latin typeface="IPAゴシック" pitchFamily="49" charset="-128"/>
                <a:ea typeface="IPAゴシック" pitchFamily="49" charset="-128"/>
              </a:rPr>
              <a:t>と是非やってみよう！</a:t>
            </a:r>
            <a:endParaRPr lang="ja-JP" altLang="en-US" sz="2800" dirty="0">
              <a:solidFill>
                <a:prstClr val="black"/>
              </a:solidFill>
              <a:latin typeface="IPAゴシック" pitchFamily="49" charset="-128"/>
              <a:ea typeface="IPAゴシック" pitchFamily="49" charset="-128"/>
            </a:endParaRPr>
          </a:p>
        </p:txBody>
      </p:sp>
      <p:sp>
        <p:nvSpPr>
          <p:cNvPr id="9"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26</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3210820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5536" y="3013502"/>
            <a:ext cx="8352928" cy="923330"/>
          </a:xfrm>
          <a:prstGeom prst="rect">
            <a:avLst/>
          </a:prstGeom>
          <a:noFill/>
        </p:spPr>
        <p:txBody>
          <a:bodyPr wrap="square" rtlCol="0">
            <a:spAutoFit/>
          </a:bodyPr>
          <a:lstStyle/>
          <a:p>
            <a:pPr lvl="0">
              <a:tabLst>
                <a:tab pos="357188" algn="l"/>
              </a:tabLst>
            </a:pPr>
            <a:r>
              <a:rPr lang="en-US" altLang="ja-JP" sz="5400" dirty="0">
                <a:effectLst>
                  <a:outerShdw blurRad="38100" dist="38100" dir="2700000" algn="tl">
                    <a:srgbClr val="000000">
                      <a:alpha val="43137"/>
                    </a:srgbClr>
                  </a:outerShdw>
                </a:effectLst>
                <a:latin typeface="IPA Pゴシック" pitchFamily="50" charset="-128"/>
                <a:ea typeface="IPA Pゴシック" pitchFamily="50" charset="-128"/>
              </a:rPr>
              <a:t>Shell Script</a:t>
            </a:r>
            <a:r>
              <a:rPr lang="ja-JP" altLang="en-US" sz="5400" dirty="0">
                <a:effectLst>
                  <a:outerShdw blurRad="38100" dist="38100" dir="2700000" algn="tl">
                    <a:srgbClr val="000000">
                      <a:alpha val="43137"/>
                    </a:srgbClr>
                  </a:outerShdw>
                </a:effectLst>
                <a:latin typeface="IPA Pゴシック" pitchFamily="50" charset="-128"/>
                <a:ea typeface="IPA Pゴシック" pitchFamily="50" charset="-128"/>
              </a:rPr>
              <a:t> </a:t>
            </a:r>
            <a:r>
              <a:rPr lang="en-US" altLang="ja-JP" sz="5400" dirty="0" smtClean="0">
                <a:effectLst>
                  <a:outerShdw blurRad="38100" dist="38100" dir="2700000" algn="tl">
                    <a:srgbClr val="000000">
                      <a:alpha val="43137"/>
                    </a:srgbClr>
                  </a:outerShdw>
                </a:effectLst>
                <a:latin typeface="IPA Pゴシック" pitchFamily="50" charset="-128"/>
                <a:ea typeface="IPA Pゴシック" pitchFamily="50" charset="-128"/>
              </a:rPr>
              <a:t>&amp;</a:t>
            </a:r>
            <a:r>
              <a:rPr lang="ja-JP" altLang="en-US" sz="5400" dirty="0" smtClean="0">
                <a:effectLst>
                  <a:outerShdw blurRad="38100" dist="38100" dir="2700000" algn="tl">
                    <a:srgbClr val="000000">
                      <a:alpha val="43137"/>
                    </a:srgbClr>
                  </a:outerShdw>
                </a:effectLst>
                <a:latin typeface="IPA Pゴシック" pitchFamily="50" charset="-128"/>
                <a:ea typeface="IPA Pゴシック" pitchFamily="50" charset="-128"/>
              </a:rPr>
              <a:t> </a:t>
            </a:r>
            <a:r>
              <a:rPr lang="en-US" altLang="ja-JP" sz="5400" dirty="0" err="1" smtClean="0">
                <a:effectLst>
                  <a:outerShdw blurRad="38100" dist="38100" dir="2700000" algn="tl">
                    <a:srgbClr val="000000">
                      <a:alpha val="43137"/>
                    </a:srgbClr>
                  </a:outerShdw>
                </a:effectLst>
                <a:latin typeface="IPAゴシック" pitchFamily="49" charset="-128"/>
                <a:ea typeface="IPAゴシック" pitchFamily="49" charset="-128"/>
              </a:rPr>
              <a:t>gnuplot</a:t>
            </a:r>
            <a:r>
              <a:rPr lang="en-US" altLang="ja-JP" sz="5400" dirty="0" smtClean="0">
                <a:effectLst>
                  <a:outerShdw blurRad="38100" dist="38100" dir="2700000" algn="tl">
                    <a:srgbClr val="000000">
                      <a:alpha val="43137"/>
                    </a:srgbClr>
                  </a:outerShdw>
                </a:effectLst>
                <a:latin typeface="IPA Pゴシック" pitchFamily="50" charset="-128"/>
                <a:ea typeface="IPA Pゴシック" pitchFamily="50" charset="-128"/>
              </a:rPr>
              <a:t> </a:t>
            </a:r>
            <a:r>
              <a:rPr lang="ja-JP" altLang="en-US" sz="5400" dirty="0" smtClean="0">
                <a:effectLst>
                  <a:outerShdw blurRad="38100" dist="38100" dir="2700000" algn="tl">
                    <a:srgbClr val="000000">
                      <a:alpha val="43137"/>
                    </a:srgbClr>
                  </a:outerShdw>
                </a:effectLst>
                <a:latin typeface="IPA Pゴシック" pitchFamily="50" charset="-128"/>
                <a:ea typeface="IPA Pゴシック" pitchFamily="50" charset="-128"/>
              </a:rPr>
              <a:t>編</a:t>
            </a:r>
            <a:endParaRPr lang="ja-JP" altLang="en-US" sz="5400" dirty="0">
              <a:effectLst>
                <a:outerShdw blurRad="38100" dist="38100" dir="2700000" algn="tl">
                  <a:srgbClr val="000000">
                    <a:alpha val="43137"/>
                  </a:srgbClr>
                </a:outerShdw>
              </a:effectLst>
              <a:latin typeface="IPAゴシック" pitchFamily="49" charset="-128"/>
              <a:ea typeface="IPAゴシック" pitchFamily="49" charset="-128"/>
            </a:endParaRPr>
          </a:p>
        </p:txBody>
      </p:sp>
      <p:sp>
        <p:nvSpPr>
          <p:cNvPr id="4"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27</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3284029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爆発 1 1"/>
          <p:cNvSpPr/>
          <p:nvPr/>
        </p:nvSpPr>
        <p:spPr>
          <a:xfrm>
            <a:off x="683568" y="3789040"/>
            <a:ext cx="7704856" cy="1584176"/>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467544" y="476672"/>
            <a:ext cx="7908909" cy="707886"/>
          </a:xfrm>
          <a:prstGeom prst="rect">
            <a:avLst/>
          </a:prstGeom>
          <a:noFill/>
        </p:spPr>
        <p:txBody>
          <a:bodyPr wrap="square" rtlCol="0">
            <a:spAutoFit/>
          </a:bodyPr>
          <a:lstStyle/>
          <a:p>
            <a:pPr lvl="0"/>
            <a:r>
              <a:rPr lang="en-US" altLang="ja-JP" sz="4000" dirty="0" smtClean="0">
                <a:latin typeface="IPA Pゴシック" pitchFamily="50" charset="-128"/>
                <a:ea typeface="IPA Pゴシック" pitchFamily="50" charset="-128"/>
              </a:rPr>
              <a:t>Shell Script</a:t>
            </a:r>
            <a:r>
              <a:rPr lang="ja-JP" altLang="en-US" sz="4000" dirty="0" smtClean="0">
                <a:latin typeface="IPA Pゴシック" pitchFamily="50" charset="-128"/>
                <a:ea typeface="IPA Pゴシック" pitchFamily="50" charset="-128"/>
              </a:rPr>
              <a:t> と </a:t>
            </a:r>
            <a:r>
              <a:rPr lang="en-US" altLang="ja-JP" sz="4000" dirty="0" err="1" smtClean="0">
                <a:latin typeface="IPAゴシック" pitchFamily="49" charset="-128"/>
                <a:ea typeface="IPAゴシック" pitchFamily="49" charset="-128"/>
              </a:rPr>
              <a:t>gnuplot</a:t>
            </a:r>
            <a:endParaRPr lang="en-US" altLang="ja-JP" sz="4000" dirty="0" smtClean="0">
              <a:latin typeface="IPA Pゴシック" pitchFamily="50" charset="-128"/>
              <a:ea typeface="IPA Pゴシック" pitchFamily="50" charset="-128"/>
            </a:endParaRPr>
          </a:p>
        </p:txBody>
      </p:sp>
      <p:sp>
        <p:nvSpPr>
          <p:cNvPr id="9" name="正方形/長方形 8"/>
          <p:cNvSpPr/>
          <p:nvPr/>
        </p:nvSpPr>
        <p:spPr>
          <a:xfrm>
            <a:off x="683568" y="2132856"/>
            <a:ext cx="7776864" cy="830997"/>
          </a:xfrm>
          <a:prstGeom prst="rect">
            <a:avLst/>
          </a:prstGeom>
        </p:spPr>
        <p:txBody>
          <a:bodyPr wrap="square">
            <a:spAutoFit/>
          </a:bodyPr>
          <a:lstStyle/>
          <a:p>
            <a:pPr lvl="0"/>
            <a:r>
              <a:rPr lang="en-US" altLang="ja-JP" sz="2400" dirty="0" err="1" smtClean="0">
                <a:solidFill>
                  <a:prstClr val="black"/>
                </a:solidFill>
                <a:latin typeface="IPAゴシック" pitchFamily="49" charset="-128"/>
                <a:ea typeface="IPAゴシック" pitchFamily="49" charset="-128"/>
              </a:rPr>
              <a:t>gnuplot</a:t>
            </a:r>
            <a:r>
              <a:rPr lang="ja-JP" altLang="en-US" sz="2400" dirty="0" smtClean="0">
                <a:solidFill>
                  <a:prstClr val="black"/>
                </a:solidFill>
                <a:latin typeface="IPAゴシック" pitchFamily="49" charset="-128"/>
                <a:ea typeface="IPAゴシック" pitchFamily="49" charset="-128"/>
              </a:rPr>
              <a:t>はとても便利なソフトだが、毎回毎回コマンドを打ち込んでグラフを作るのは苦痛！！</a:t>
            </a:r>
            <a:endParaRPr lang="en-US" altLang="ja-JP" sz="2400" dirty="0" smtClean="0">
              <a:solidFill>
                <a:prstClr val="black"/>
              </a:solidFill>
              <a:latin typeface="IPAゴシック" pitchFamily="49" charset="-128"/>
              <a:ea typeface="IPAゴシック" pitchFamily="49" charset="-128"/>
            </a:endParaRPr>
          </a:p>
        </p:txBody>
      </p:sp>
      <p:sp>
        <p:nvSpPr>
          <p:cNvPr id="12" name="正方形/長方形 11"/>
          <p:cNvSpPr/>
          <p:nvPr/>
        </p:nvSpPr>
        <p:spPr>
          <a:xfrm>
            <a:off x="1868165" y="4281611"/>
            <a:ext cx="5539714" cy="461665"/>
          </a:xfrm>
          <a:prstGeom prst="rect">
            <a:avLst/>
          </a:prstGeom>
        </p:spPr>
        <p:txBody>
          <a:bodyPr wrap="square">
            <a:spAutoFit/>
          </a:bodyPr>
          <a:lstStyle/>
          <a:p>
            <a:pPr lvl="0"/>
            <a:r>
              <a:rPr lang="ja-JP" altLang="en-US" sz="2400" dirty="0" smtClean="0">
                <a:solidFill>
                  <a:prstClr val="black"/>
                </a:solidFill>
                <a:latin typeface="IPAゴシック" pitchFamily="49" charset="-128"/>
                <a:ea typeface="IPAゴシック" pitchFamily="49" charset="-128"/>
              </a:rPr>
              <a:t>そこで役立つのが</a:t>
            </a:r>
            <a:r>
              <a:rPr lang="en-US" altLang="ja-JP" sz="2400" dirty="0">
                <a:latin typeface="IPAゴシック" pitchFamily="49" charset="-128"/>
                <a:ea typeface="IPAゴシック" pitchFamily="49" charset="-128"/>
              </a:rPr>
              <a:t>Shell Script</a:t>
            </a:r>
            <a:r>
              <a:rPr lang="ja-JP" altLang="en-US" sz="2400" dirty="0">
                <a:latin typeface="IPAゴシック" pitchFamily="49" charset="-128"/>
                <a:ea typeface="IPAゴシック" pitchFamily="49" charset="-128"/>
              </a:rPr>
              <a:t> </a:t>
            </a:r>
            <a:r>
              <a:rPr lang="ja-JP" altLang="en-US" sz="2400" dirty="0" smtClean="0">
                <a:latin typeface="IPAゴシック" pitchFamily="49" charset="-128"/>
                <a:ea typeface="IPAゴシック" pitchFamily="49" charset="-128"/>
              </a:rPr>
              <a:t>！！</a:t>
            </a:r>
            <a:endParaRPr lang="en-US" altLang="ja-JP" sz="2400" dirty="0" smtClean="0">
              <a:solidFill>
                <a:prstClr val="black"/>
              </a:solidFill>
              <a:latin typeface="IPAゴシック" pitchFamily="49" charset="-128"/>
              <a:ea typeface="IPAゴシック" pitchFamily="49" charset="-128"/>
            </a:endParaRPr>
          </a:p>
        </p:txBody>
      </p:sp>
      <p:sp>
        <p:nvSpPr>
          <p:cNvPr id="13" name="角丸四角形吹き出し 12"/>
          <p:cNvSpPr/>
          <p:nvPr/>
        </p:nvSpPr>
        <p:spPr>
          <a:xfrm>
            <a:off x="1907704" y="3717032"/>
            <a:ext cx="1152128" cy="360040"/>
          </a:xfrm>
          <a:prstGeom prst="wedgeRoundRectCallout">
            <a:avLst>
              <a:gd name="adj1" fmla="val 60186"/>
              <a:gd name="adj2" fmla="val 13392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i="1" u="sng" dirty="0" smtClean="0">
                <a:solidFill>
                  <a:schemeClr val="tx1"/>
                </a:solidFill>
                <a:latin typeface="IPAゴシック" pitchFamily="49" charset="-128"/>
                <a:ea typeface="IPAゴシック" pitchFamily="49" charset="-128"/>
              </a:rPr>
              <a:t>超便利！</a:t>
            </a:r>
            <a:endParaRPr kumimoji="1" lang="ja-JP" altLang="en-US" i="1" u="sng" dirty="0">
              <a:solidFill>
                <a:schemeClr val="tx1"/>
              </a:solidFill>
              <a:latin typeface="IPAゴシック" pitchFamily="49" charset="-128"/>
              <a:ea typeface="IPAゴシック" pitchFamily="49" charset="-128"/>
            </a:endParaRPr>
          </a:p>
        </p:txBody>
      </p:sp>
      <p:sp>
        <p:nvSpPr>
          <p:cNvPr id="8"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28</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3026880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76672"/>
            <a:ext cx="7908909" cy="707886"/>
          </a:xfrm>
          <a:prstGeom prst="rect">
            <a:avLst/>
          </a:prstGeom>
          <a:noFill/>
        </p:spPr>
        <p:txBody>
          <a:bodyPr wrap="square" rtlCol="0">
            <a:spAutoFit/>
          </a:bodyPr>
          <a:lstStyle/>
          <a:p>
            <a:pPr lvl="0"/>
            <a:r>
              <a:rPr lang="en-US" altLang="ja-JP" sz="4000" dirty="0" smtClean="0">
                <a:latin typeface="IPA Pゴシック" pitchFamily="50" charset="-128"/>
                <a:ea typeface="IPA Pゴシック" pitchFamily="50" charset="-128"/>
              </a:rPr>
              <a:t>Shell Script</a:t>
            </a:r>
            <a:r>
              <a:rPr lang="ja-JP" altLang="en-US" sz="4000" dirty="0" smtClean="0">
                <a:latin typeface="IPA Pゴシック" pitchFamily="50" charset="-128"/>
                <a:ea typeface="IPA Pゴシック" pitchFamily="50" charset="-128"/>
              </a:rPr>
              <a:t> と </a:t>
            </a:r>
            <a:r>
              <a:rPr lang="en-US" altLang="ja-JP" sz="4000" dirty="0" err="1" smtClean="0">
                <a:latin typeface="IPAゴシック" pitchFamily="49" charset="-128"/>
                <a:ea typeface="IPAゴシック" pitchFamily="49" charset="-128"/>
              </a:rPr>
              <a:t>gnuplot</a:t>
            </a:r>
            <a:endParaRPr lang="en-US" altLang="ja-JP" sz="4000" dirty="0" smtClean="0">
              <a:latin typeface="IPA Pゴシック" pitchFamily="50" charset="-128"/>
              <a:ea typeface="IPA Pゴシック" pitchFamily="50" charset="-128"/>
            </a:endParaRPr>
          </a:p>
        </p:txBody>
      </p:sp>
      <mc:AlternateContent xmlns:mc="http://schemas.openxmlformats.org/markup-compatibility/2006" xmlns:a14="http://schemas.microsoft.com/office/drawing/2010/main">
        <mc:Choice Requires="a14">
          <p:sp>
            <p:nvSpPr>
              <p:cNvPr id="9" name="正方形/長方形 8"/>
              <p:cNvSpPr/>
              <p:nvPr/>
            </p:nvSpPr>
            <p:spPr>
              <a:xfrm>
                <a:off x="683568" y="1340768"/>
                <a:ext cx="7776864" cy="830997"/>
              </a:xfrm>
              <a:prstGeom prst="rect">
                <a:avLst/>
              </a:prstGeom>
            </p:spPr>
            <p:txBody>
              <a:bodyPr wrap="square">
                <a:spAutoFit/>
              </a:bodyPr>
              <a:lstStyle/>
              <a:p>
                <a:pPr lvl="0"/>
                <a:r>
                  <a:rPr lang="ja-JP" altLang="en-US" sz="2400" dirty="0" smtClean="0">
                    <a:solidFill>
                      <a:prstClr val="black"/>
                    </a:solidFill>
                    <a:latin typeface="IPAゴシック" pitchFamily="49" charset="-128"/>
                    <a:ea typeface="IPAゴシック" pitchFamily="49" charset="-128"/>
                  </a:rPr>
                  <a:t>例えば、</a:t>
                </a:r>
                <a14:m>
                  <m:oMath xmlns:m="http://schemas.openxmlformats.org/officeDocument/2006/math">
                    <m:func>
                      <m:funcPr>
                        <m:ctrlPr>
                          <a:rPr lang="en-US" altLang="ja-JP" sz="2400" i="1" smtClean="0">
                            <a:solidFill>
                              <a:prstClr val="black"/>
                            </a:solidFill>
                            <a:latin typeface="Cambria Math"/>
                            <a:ea typeface="IPAゴシック" pitchFamily="49" charset="-128"/>
                          </a:rPr>
                        </m:ctrlPr>
                      </m:funcPr>
                      <m:fName>
                        <m:r>
                          <m:rPr>
                            <m:sty m:val="p"/>
                          </m:rPr>
                          <a:rPr lang="en-US" altLang="ja-JP" sz="2400" i="0" smtClean="0">
                            <a:solidFill>
                              <a:prstClr val="black"/>
                            </a:solidFill>
                            <a:latin typeface="Cambria Math"/>
                            <a:ea typeface="IPAゴシック" pitchFamily="49" charset="-128"/>
                          </a:rPr>
                          <m:t>sin</m:t>
                        </m:r>
                      </m:fName>
                      <m:e>
                        <m:r>
                          <a:rPr lang="en-US" altLang="ja-JP" sz="2400" b="0" i="1" smtClean="0">
                            <a:solidFill>
                              <a:prstClr val="black"/>
                            </a:solidFill>
                            <a:latin typeface="Cambria Math"/>
                            <a:ea typeface="IPAゴシック" pitchFamily="49" charset="-128"/>
                          </a:rPr>
                          <m:t>𝑥</m:t>
                        </m:r>
                      </m:e>
                    </m:func>
                    <m:r>
                      <a:rPr lang="en-US" altLang="ja-JP" sz="2400" b="0" i="0" smtClean="0">
                        <a:solidFill>
                          <a:prstClr val="black"/>
                        </a:solidFill>
                        <a:latin typeface="Cambria Math"/>
                        <a:ea typeface="IPAゴシック" pitchFamily="49" charset="-128"/>
                      </a:rPr>
                      <m:t>,</m:t>
                    </m:r>
                    <m:func>
                      <m:funcPr>
                        <m:ctrlPr>
                          <a:rPr lang="en-US" altLang="ja-JP" sz="2400" b="0" i="1" smtClean="0">
                            <a:solidFill>
                              <a:prstClr val="black"/>
                            </a:solidFill>
                            <a:latin typeface="Cambria Math"/>
                            <a:ea typeface="IPAゴシック" pitchFamily="49" charset="-128"/>
                          </a:rPr>
                        </m:ctrlPr>
                      </m:funcPr>
                      <m:fName>
                        <m:r>
                          <m:rPr>
                            <m:sty m:val="p"/>
                          </m:rPr>
                          <a:rPr lang="en-US" altLang="ja-JP" sz="2400" b="0" i="0" smtClean="0">
                            <a:solidFill>
                              <a:prstClr val="black"/>
                            </a:solidFill>
                            <a:latin typeface="Cambria Math"/>
                            <a:ea typeface="IPAゴシック" pitchFamily="49" charset="-128"/>
                          </a:rPr>
                          <m:t>cos</m:t>
                        </m:r>
                      </m:fName>
                      <m:e>
                        <m:r>
                          <a:rPr lang="en-US" altLang="ja-JP" sz="2400" b="0" i="1" smtClean="0">
                            <a:solidFill>
                              <a:prstClr val="black"/>
                            </a:solidFill>
                            <a:latin typeface="Cambria Math"/>
                            <a:ea typeface="IPAゴシック" pitchFamily="49" charset="-128"/>
                          </a:rPr>
                          <m:t>𝑥</m:t>
                        </m:r>
                      </m:e>
                    </m:func>
                    <m:r>
                      <a:rPr lang="en-US" altLang="ja-JP" sz="2400" b="0" i="1" smtClean="0">
                        <a:solidFill>
                          <a:prstClr val="black"/>
                        </a:solidFill>
                        <a:latin typeface="Cambria Math"/>
                        <a:ea typeface="IPAゴシック" pitchFamily="49" charset="-128"/>
                      </a:rPr>
                      <m:t>,</m:t>
                    </m:r>
                    <m:func>
                      <m:funcPr>
                        <m:ctrlPr>
                          <a:rPr lang="en-US" altLang="ja-JP" sz="2400" b="0" i="1" smtClean="0">
                            <a:solidFill>
                              <a:prstClr val="black"/>
                            </a:solidFill>
                            <a:latin typeface="Cambria Math"/>
                            <a:ea typeface="IPAゴシック" pitchFamily="49" charset="-128"/>
                          </a:rPr>
                        </m:ctrlPr>
                      </m:funcPr>
                      <m:fName>
                        <m:r>
                          <m:rPr>
                            <m:sty m:val="p"/>
                          </m:rPr>
                          <a:rPr lang="en-US" altLang="ja-JP" sz="2400" b="0" i="0" smtClean="0">
                            <a:solidFill>
                              <a:prstClr val="black"/>
                            </a:solidFill>
                            <a:latin typeface="Cambria Math"/>
                            <a:ea typeface="IPAゴシック" pitchFamily="49" charset="-128"/>
                          </a:rPr>
                          <m:t>tan</m:t>
                        </m:r>
                      </m:fName>
                      <m:e>
                        <m:r>
                          <a:rPr lang="en-US" altLang="ja-JP" sz="2400" b="0" i="1" smtClean="0">
                            <a:solidFill>
                              <a:prstClr val="black"/>
                            </a:solidFill>
                            <a:latin typeface="Cambria Math"/>
                            <a:ea typeface="IPAゴシック" pitchFamily="49" charset="-128"/>
                          </a:rPr>
                          <m:t>𝑥</m:t>
                        </m:r>
                      </m:e>
                    </m:func>
                  </m:oMath>
                </a14:m>
                <a:r>
                  <a:rPr lang="ja-JP" altLang="en-US" sz="2400" dirty="0" smtClean="0">
                    <a:solidFill>
                      <a:prstClr val="black"/>
                    </a:solidFill>
                    <a:latin typeface="IPAゴシック" pitchFamily="49" charset="-128"/>
                    <a:ea typeface="IPAゴシック" pitchFamily="49" charset="-128"/>
                  </a:rPr>
                  <a:t>を作りたい場合、あらかじめ</a:t>
                </a:r>
                <a:r>
                  <a:rPr lang="en-US" altLang="ja-JP" sz="2400" dirty="0">
                    <a:latin typeface="IPA Pゴシック" pitchFamily="50" charset="-128"/>
                    <a:ea typeface="IPA Pゴシック" pitchFamily="50" charset="-128"/>
                  </a:rPr>
                  <a:t>Shell Script</a:t>
                </a:r>
                <a:r>
                  <a:rPr lang="ja-JP" altLang="en-US" sz="2400" dirty="0">
                    <a:latin typeface="IPA Pゴシック" pitchFamily="50" charset="-128"/>
                    <a:ea typeface="IPA Pゴシック" pitchFamily="50" charset="-128"/>
                  </a:rPr>
                  <a:t> </a:t>
                </a:r>
                <a:r>
                  <a:rPr lang="ja-JP" altLang="en-US" sz="2400" dirty="0" smtClean="0">
                    <a:latin typeface="IPA Pゴシック" pitchFamily="50" charset="-128"/>
                    <a:ea typeface="IPA Pゴシック" pitchFamily="50" charset="-128"/>
                  </a:rPr>
                  <a:t>を使い、作成しておく</a:t>
                </a:r>
                <a:endParaRPr lang="en-US" altLang="ja-JP" sz="2400" dirty="0" smtClean="0">
                  <a:latin typeface="IPA Pゴシック" pitchFamily="50" charset="-128"/>
                  <a:ea typeface="IPA Pゴシック" pitchFamily="50" charset="-128"/>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683568" y="1340768"/>
                <a:ext cx="7776864" cy="830997"/>
              </a:xfrm>
              <a:prstGeom prst="rect">
                <a:avLst/>
              </a:prstGeom>
              <a:blipFill rotWithShape="1">
                <a:blip r:embed="rId2"/>
                <a:stretch>
                  <a:fillRect l="-1176" t="-5882" b="-16176"/>
                </a:stretch>
              </a:blipFill>
            </p:spPr>
            <p:txBody>
              <a:bodyPr/>
              <a:lstStyle/>
              <a:p>
                <a:r>
                  <a:rPr lang="ja-JP" altLang="en-US">
                    <a:noFill/>
                  </a:rPr>
                  <a:t> </a:t>
                </a:r>
              </a:p>
            </p:txBody>
          </p:sp>
        </mc:Fallback>
      </mc:AlternateContent>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241366"/>
            <a:ext cx="447675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3851918" y="4941168"/>
            <a:ext cx="5040561"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ja-JP" altLang="en-US" sz="2000" dirty="0" smtClean="0">
                <a:latin typeface="IPA Pゴシック" pitchFamily="50" charset="-128"/>
                <a:ea typeface="IPA Pゴシック" pitchFamily="50" charset="-128"/>
              </a:rPr>
              <a:t>これなら毎回コマンド打ち込まずに済み、かつ、</a:t>
            </a:r>
            <a:endParaRPr lang="en-US" altLang="ja-JP" sz="2000" dirty="0" smtClean="0">
              <a:latin typeface="IPA Pゴシック" pitchFamily="50" charset="-128"/>
              <a:ea typeface="IPA Pゴシック" pitchFamily="50" charset="-128"/>
            </a:endParaRPr>
          </a:p>
          <a:p>
            <a:pPr lvl="0"/>
            <a:r>
              <a:rPr lang="ja-JP" altLang="en-US" sz="2000" dirty="0" smtClean="0">
                <a:latin typeface="IPA Pゴシック" pitchFamily="50" charset="-128"/>
                <a:ea typeface="IPA Pゴシック" pitchFamily="50" charset="-128"/>
              </a:rPr>
              <a:t>エラーを起こした個所もすぐ修正できる。</a:t>
            </a:r>
            <a:endParaRPr lang="en-US" altLang="ja-JP" sz="2000" dirty="0" smtClean="0">
              <a:latin typeface="IPA Pゴシック" pitchFamily="50" charset="-128"/>
              <a:ea typeface="IPA Pゴシック" pitchFamily="50" charset="-128"/>
            </a:endParaRPr>
          </a:p>
          <a:p>
            <a:pPr lvl="0"/>
            <a:r>
              <a:rPr lang="ja-JP" altLang="en-US" sz="2000" dirty="0" smtClean="0">
                <a:latin typeface="IPA Pゴシック" pitchFamily="50" charset="-128"/>
                <a:ea typeface="IPA Pゴシック" pitchFamily="50" charset="-128"/>
              </a:rPr>
              <a:t>また、コマンドを保存しておける。</a:t>
            </a:r>
            <a:endParaRPr lang="en-US" altLang="ja-JP" sz="2000" dirty="0" smtClean="0">
              <a:latin typeface="IPA Pゴシック" pitchFamily="50" charset="-128"/>
              <a:ea typeface="IPA Pゴシック" pitchFamily="50" charset="-128"/>
            </a:endParaRPr>
          </a:p>
        </p:txBody>
      </p:sp>
      <p:sp>
        <p:nvSpPr>
          <p:cNvPr id="11" name="角丸四角形吹き出し 10"/>
          <p:cNvSpPr/>
          <p:nvPr/>
        </p:nvSpPr>
        <p:spPr>
          <a:xfrm>
            <a:off x="3416519" y="4303528"/>
            <a:ext cx="1152128" cy="360040"/>
          </a:xfrm>
          <a:prstGeom prst="wedgeRoundRectCallout">
            <a:avLst>
              <a:gd name="adj1" fmla="val 57939"/>
              <a:gd name="adj2" fmla="val 14351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i="1" u="sng" dirty="0" smtClean="0">
                <a:solidFill>
                  <a:schemeClr val="tx1"/>
                </a:solidFill>
                <a:latin typeface="IPAゴシック" pitchFamily="49" charset="-128"/>
                <a:ea typeface="IPAゴシック" pitchFamily="49" charset="-128"/>
              </a:rPr>
              <a:t>超便利！</a:t>
            </a:r>
            <a:endParaRPr kumimoji="1" lang="ja-JP" altLang="en-US" i="1" u="sng" dirty="0">
              <a:solidFill>
                <a:schemeClr val="tx1"/>
              </a:solidFill>
              <a:latin typeface="IPAゴシック" pitchFamily="49" charset="-128"/>
              <a:ea typeface="IPAゴシック" pitchFamily="49" charset="-128"/>
            </a:endParaRPr>
          </a:p>
        </p:txBody>
      </p:sp>
      <p:sp>
        <p:nvSpPr>
          <p:cNvPr id="8"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29</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2387515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77714" y="476672"/>
            <a:ext cx="7908909" cy="707886"/>
          </a:xfrm>
          <a:prstGeom prst="rect">
            <a:avLst/>
          </a:prstGeom>
          <a:noFill/>
        </p:spPr>
        <p:txBody>
          <a:bodyPr wrap="square" rtlCol="0">
            <a:spAutoFit/>
          </a:bodyPr>
          <a:lstStyle/>
          <a:p>
            <a:pPr lvl="0"/>
            <a:r>
              <a:rPr lang="en-US" altLang="ja-JP" sz="4000" dirty="0" smtClean="0">
                <a:latin typeface="IPA Pゴシック" pitchFamily="50" charset="-128"/>
                <a:ea typeface="IPA Pゴシック" pitchFamily="50" charset="-128"/>
              </a:rPr>
              <a:t>Shell</a:t>
            </a:r>
            <a:r>
              <a:rPr lang="ja-JP" altLang="en-US" sz="4000" dirty="0" smtClean="0">
                <a:latin typeface="IPAゴシック" pitchFamily="49" charset="-128"/>
                <a:ea typeface="IPAゴシック" pitchFamily="49" charset="-128"/>
              </a:rPr>
              <a:t>とは？</a:t>
            </a:r>
            <a:endParaRPr lang="ja-JP" altLang="en-US" sz="4000" dirty="0">
              <a:latin typeface="IPAゴシック" pitchFamily="49" charset="-128"/>
              <a:ea typeface="IPAゴシック" pitchFamily="49" charset="-128"/>
            </a:endParaRPr>
          </a:p>
        </p:txBody>
      </p:sp>
      <p:sp>
        <p:nvSpPr>
          <p:cNvPr id="3" name="正方形/長方形 2"/>
          <p:cNvSpPr/>
          <p:nvPr/>
        </p:nvSpPr>
        <p:spPr>
          <a:xfrm>
            <a:off x="467545" y="2023391"/>
            <a:ext cx="4689085" cy="1107996"/>
          </a:xfrm>
          <a:prstGeom prst="rect">
            <a:avLst/>
          </a:prstGeom>
        </p:spPr>
        <p:txBody>
          <a:bodyPr wrap="square">
            <a:spAutoFit/>
          </a:bodyPr>
          <a:lstStyle/>
          <a:p>
            <a:pPr lvl="0"/>
            <a:r>
              <a:rPr lang="ja-JP" altLang="en-US" sz="2200" dirty="0">
                <a:latin typeface="IPAゴシック" pitchFamily="49" charset="-128"/>
                <a:ea typeface="IPAゴシック" pitchFamily="49" charset="-128"/>
              </a:rPr>
              <a:t>ユーザーがキーボードからコマンドラインに入力したコマンドを解釈してその実行を制御する</a:t>
            </a:r>
            <a:r>
              <a:rPr lang="ja-JP" altLang="en-US" sz="2200" dirty="0" smtClean="0">
                <a:latin typeface="IPAゴシック" pitchFamily="49" charset="-128"/>
                <a:ea typeface="IPAゴシック" pitchFamily="49" charset="-128"/>
              </a:rPr>
              <a:t>プログラム</a:t>
            </a:r>
            <a:endParaRPr lang="ja-JP" altLang="en-US" sz="2200" dirty="0">
              <a:solidFill>
                <a:prstClr val="black"/>
              </a:solidFill>
              <a:latin typeface="IPAゴシック" pitchFamily="49" charset="-128"/>
              <a:ea typeface="IPAゴシック" pitchFamily="49" charset="-128"/>
            </a:endParaRPr>
          </a:p>
        </p:txBody>
      </p:sp>
      <p:sp>
        <p:nvSpPr>
          <p:cNvPr id="6" name="スライド番号プレースホルダー 5"/>
          <p:cNvSpPr>
            <a:spLocks noGrp="1"/>
          </p:cNvSpPr>
          <p:nvPr>
            <p:ph type="sldNum" sz="quarter" idx="4"/>
          </p:nvPr>
        </p:nvSpPr>
        <p:spPr/>
        <p:txBody>
          <a:bodyPr/>
          <a:lstStyle/>
          <a:p>
            <a:pPr algn="r"/>
            <a:fld id="{D2D8002D-B5B0-4BAC-B1F6-782DDCCE6D9C}" type="slidenum">
              <a:rPr lang="ja-JP" altLang="en-US" smtClean="0">
                <a:latin typeface="IPA Pゴシック" pitchFamily="50" charset="-128"/>
                <a:ea typeface="IPA Pゴシック" pitchFamily="50" charset="-128"/>
              </a:rPr>
              <a:pPr algn="r"/>
              <a:t>3</a:t>
            </a:fld>
            <a:endParaRPr lang="ja-JP" altLang="en-US" dirty="0">
              <a:latin typeface="IPA Pゴシック" pitchFamily="50" charset="-128"/>
              <a:ea typeface="IPA Pゴシック" pitchFamily="50" charset="-128"/>
            </a:endParaRPr>
          </a:p>
        </p:txBody>
      </p:sp>
      <p:sp>
        <p:nvSpPr>
          <p:cNvPr id="2" name="正方形/長方形 1"/>
          <p:cNvSpPr/>
          <p:nvPr/>
        </p:nvSpPr>
        <p:spPr>
          <a:xfrm>
            <a:off x="5922776" y="2361945"/>
            <a:ext cx="2659702" cy="430887"/>
          </a:xfrm>
          <a:prstGeom prst="rect">
            <a:avLst/>
          </a:prstGeom>
        </p:spPr>
        <p:txBody>
          <a:bodyPr wrap="none">
            <a:spAutoFit/>
          </a:bodyPr>
          <a:lstStyle/>
          <a:p>
            <a:r>
              <a:rPr lang="ja-JP" altLang="en-US" sz="2200" dirty="0">
                <a:latin typeface="IPA Pゴシック" pitchFamily="50" charset="-128"/>
                <a:ea typeface="IPA Pゴシック" pitchFamily="50" charset="-128"/>
              </a:rPr>
              <a:t>コマンド・インタプリタ</a:t>
            </a:r>
          </a:p>
        </p:txBody>
      </p:sp>
      <p:sp>
        <p:nvSpPr>
          <p:cNvPr id="5" name="正方形/長方形 4"/>
          <p:cNvSpPr/>
          <p:nvPr/>
        </p:nvSpPr>
        <p:spPr>
          <a:xfrm>
            <a:off x="467544" y="4165001"/>
            <a:ext cx="4351901" cy="769441"/>
          </a:xfrm>
          <a:prstGeom prst="rect">
            <a:avLst/>
          </a:prstGeom>
        </p:spPr>
        <p:txBody>
          <a:bodyPr wrap="square">
            <a:spAutoFit/>
          </a:bodyPr>
          <a:lstStyle/>
          <a:p>
            <a:r>
              <a:rPr lang="en-US" altLang="ja-JP" sz="2200" dirty="0" smtClean="0">
                <a:latin typeface="IPAゴシック" pitchFamily="49" charset="-128"/>
                <a:ea typeface="IPAゴシック" pitchFamily="49" charset="-128"/>
              </a:rPr>
              <a:t>Linux</a:t>
            </a:r>
            <a:r>
              <a:rPr lang="ja-JP" altLang="en-US" sz="2200" dirty="0">
                <a:latin typeface="IPAゴシック" pitchFamily="49" charset="-128"/>
                <a:ea typeface="IPAゴシック" pitchFamily="49" charset="-128"/>
              </a:rPr>
              <a:t>など</a:t>
            </a:r>
            <a:r>
              <a:rPr lang="en-US" altLang="ja-JP" sz="2200" dirty="0">
                <a:latin typeface="IPA Pゴシック" pitchFamily="50" charset="-128"/>
                <a:ea typeface="IPA Pゴシック" pitchFamily="50" charset="-128"/>
              </a:rPr>
              <a:t>UNIX</a:t>
            </a:r>
            <a:r>
              <a:rPr lang="ja-JP" altLang="en-US" sz="2200" dirty="0">
                <a:latin typeface="IPAゴシック" pitchFamily="49" charset="-128"/>
                <a:ea typeface="IPAゴシック" pitchFamily="49" charset="-128"/>
              </a:rPr>
              <a:t>系</a:t>
            </a:r>
            <a:r>
              <a:rPr lang="en-US" altLang="ja-JP" sz="2200" dirty="0">
                <a:latin typeface="IPA Pゴシック" pitchFamily="50" charset="-128"/>
                <a:ea typeface="IPA Pゴシック" pitchFamily="50" charset="-128"/>
              </a:rPr>
              <a:t>OS</a:t>
            </a:r>
            <a:r>
              <a:rPr lang="ja-JP" altLang="en-US" sz="2200" dirty="0">
                <a:latin typeface="IPAゴシック" pitchFamily="49" charset="-128"/>
                <a:ea typeface="IPAゴシック" pitchFamily="49" charset="-128"/>
              </a:rPr>
              <a:t>で</a:t>
            </a:r>
            <a:r>
              <a:rPr lang="ja-JP" altLang="en-US" sz="2200" dirty="0" smtClean="0">
                <a:latin typeface="IPAゴシック" pitchFamily="49" charset="-128"/>
                <a:ea typeface="IPAゴシック" pitchFamily="49" charset="-128"/>
              </a:rPr>
              <a:t>使われる</a:t>
            </a:r>
            <a:r>
              <a:rPr lang="en-US" altLang="ja-JP" sz="2200" dirty="0" smtClean="0">
                <a:latin typeface="IPAゴシック" pitchFamily="49" charset="-128"/>
                <a:ea typeface="IPAゴシック" pitchFamily="49" charset="-128"/>
              </a:rPr>
              <a:t/>
            </a:r>
            <a:br>
              <a:rPr lang="en-US" altLang="ja-JP" sz="2200" dirty="0" smtClean="0">
                <a:latin typeface="IPAゴシック" pitchFamily="49" charset="-128"/>
                <a:ea typeface="IPAゴシック" pitchFamily="49" charset="-128"/>
              </a:rPr>
            </a:br>
            <a:r>
              <a:rPr lang="ja-JP" altLang="en-US" sz="2200" dirty="0" smtClean="0">
                <a:latin typeface="IPAゴシック" pitchFamily="49" charset="-128"/>
                <a:ea typeface="IPAゴシック" pitchFamily="49" charset="-128"/>
              </a:rPr>
              <a:t>コマンド</a:t>
            </a:r>
            <a:r>
              <a:rPr lang="ja-JP" altLang="en-US" sz="2200" dirty="0">
                <a:latin typeface="IPAゴシック" pitchFamily="49" charset="-128"/>
                <a:ea typeface="IPAゴシック" pitchFamily="49" charset="-128"/>
              </a:rPr>
              <a:t>・</a:t>
            </a:r>
            <a:r>
              <a:rPr lang="ja-JP" altLang="en-US" sz="2200" dirty="0" smtClean="0">
                <a:latin typeface="IPAゴシック" pitchFamily="49" charset="-128"/>
                <a:ea typeface="IPAゴシック" pitchFamily="49" charset="-128"/>
              </a:rPr>
              <a:t>インタプリタ</a:t>
            </a:r>
            <a:endParaRPr lang="ja-JP" altLang="en-US" sz="2200" dirty="0">
              <a:latin typeface="IPAゴシック" pitchFamily="49" charset="-128"/>
              <a:ea typeface="IPAゴシック" pitchFamily="49" charset="-128"/>
            </a:endParaRPr>
          </a:p>
        </p:txBody>
      </p:sp>
      <p:sp>
        <p:nvSpPr>
          <p:cNvPr id="7" name="正方形/長方形 6"/>
          <p:cNvSpPr/>
          <p:nvPr/>
        </p:nvSpPr>
        <p:spPr>
          <a:xfrm>
            <a:off x="6129563" y="4321840"/>
            <a:ext cx="2246128" cy="430887"/>
          </a:xfrm>
          <a:prstGeom prst="rect">
            <a:avLst/>
          </a:prstGeom>
        </p:spPr>
        <p:txBody>
          <a:bodyPr wrap="none">
            <a:spAutoFit/>
          </a:bodyPr>
          <a:lstStyle/>
          <a:p>
            <a:r>
              <a:rPr lang="en-US" altLang="ja-JP" sz="2200" u="sng" dirty="0">
                <a:latin typeface="IPA Pゴシック" pitchFamily="50" charset="-128"/>
                <a:ea typeface="IPA Pゴシック" pitchFamily="50" charset="-128"/>
              </a:rPr>
              <a:t>Shell</a:t>
            </a:r>
            <a:r>
              <a:rPr lang="ja-JP" altLang="en-US" sz="2200" u="sng" dirty="0">
                <a:latin typeface="IPAゴシック" pitchFamily="49" charset="-128"/>
                <a:ea typeface="IPAゴシック" pitchFamily="49" charset="-128"/>
              </a:rPr>
              <a:t>（シェル</a:t>
            </a:r>
            <a:r>
              <a:rPr lang="ja-JP" altLang="en-US" sz="2200" u="sng" dirty="0" smtClean="0">
                <a:latin typeface="IPAゴシック" pitchFamily="49" charset="-128"/>
                <a:ea typeface="IPAゴシック" pitchFamily="49" charset="-128"/>
              </a:rPr>
              <a:t>）</a:t>
            </a:r>
            <a:endParaRPr lang="ja-JP" altLang="en-US" sz="2200" u="sng" dirty="0">
              <a:latin typeface="IPAゴシック" pitchFamily="49" charset="-128"/>
              <a:ea typeface="IPAゴシック" pitchFamily="49" charset="-128"/>
            </a:endParaRPr>
          </a:p>
        </p:txBody>
      </p:sp>
      <p:sp>
        <p:nvSpPr>
          <p:cNvPr id="8" name="左矢印 7"/>
          <p:cNvSpPr/>
          <p:nvPr/>
        </p:nvSpPr>
        <p:spPr>
          <a:xfrm rot="10800000">
            <a:off x="5263333" y="2309030"/>
            <a:ext cx="504056" cy="536719"/>
          </a:xfrm>
          <a:prstGeom prst="left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2200">
              <a:latin typeface="IPAゴシック" pitchFamily="49" charset="-128"/>
              <a:ea typeface="IPAゴシック" pitchFamily="49" charset="-128"/>
            </a:endParaRPr>
          </a:p>
        </p:txBody>
      </p:sp>
      <p:sp>
        <p:nvSpPr>
          <p:cNvPr id="10" name="左矢印 9"/>
          <p:cNvSpPr/>
          <p:nvPr/>
        </p:nvSpPr>
        <p:spPr>
          <a:xfrm rot="10800000">
            <a:off x="5263333" y="4321840"/>
            <a:ext cx="504056" cy="536719"/>
          </a:xfrm>
          <a:prstGeom prst="left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2200">
              <a:latin typeface="IPAゴシック" pitchFamily="49" charset="-128"/>
              <a:ea typeface="IPAゴシック" pitchFamily="49" charset="-128"/>
            </a:endParaRPr>
          </a:p>
        </p:txBody>
      </p:sp>
    </p:spTree>
    <p:extLst>
      <p:ext uri="{BB962C8B-B14F-4D97-AF65-F5344CB8AC3E}">
        <p14:creationId xmlns:p14="http://schemas.microsoft.com/office/powerpoint/2010/main" val="789894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620688"/>
            <a:ext cx="8352928" cy="584775"/>
          </a:xfrm>
          <a:prstGeom prst="rect">
            <a:avLst/>
          </a:prstGeom>
          <a:noFill/>
        </p:spPr>
        <p:txBody>
          <a:bodyPr wrap="square" rtlCol="0">
            <a:spAutoFit/>
          </a:bodyPr>
          <a:lstStyle/>
          <a:p>
            <a:pPr lvl="0"/>
            <a:r>
              <a:rPr lang="en-US" altLang="ja-JP" sz="3200" dirty="0" smtClean="0">
                <a:latin typeface="IPA Pゴシック" pitchFamily="50" charset="-128"/>
                <a:ea typeface="IPA Pゴシック" pitchFamily="50" charset="-128"/>
              </a:rPr>
              <a:t>Shell Script</a:t>
            </a:r>
            <a:r>
              <a:rPr lang="ja-JP" altLang="en-US" sz="3200" dirty="0" smtClean="0">
                <a:latin typeface="IPA Pゴシック" pitchFamily="50" charset="-128"/>
                <a:ea typeface="IPA Pゴシック" pitchFamily="50" charset="-128"/>
              </a:rPr>
              <a:t> と </a:t>
            </a:r>
            <a:r>
              <a:rPr lang="en-US" altLang="ja-JP" sz="3200" dirty="0" err="1" smtClean="0">
                <a:latin typeface="IPAゴシック" pitchFamily="49" charset="-128"/>
                <a:ea typeface="IPAゴシック" pitchFamily="49" charset="-128"/>
              </a:rPr>
              <a:t>gnuplot</a:t>
            </a:r>
            <a:r>
              <a:rPr lang="ja-JP" altLang="en-US" sz="3200" dirty="0" smtClean="0">
                <a:latin typeface="IPAゴシック" pitchFamily="49" charset="-128"/>
                <a:ea typeface="IPAゴシック" pitchFamily="49" charset="-128"/>
              </a:rPr>
              <a:t>を使ったループ処理</a:t>
            </a:r>
            <a:endParaRPr lang="en-US" altLang="ja-JP" sz="3200" dirty="0" smtClean="0">
              <a:latin typeface="IPA Pゴシック" pitchFamily="50" charset="-128"/>
              <a:ea typeface="IPA Pゴシック" pitchFamily="50" charset="-128"/>
            </a:endParaRPr>
          </a:p>
        </p:txBody>
      </p:sp>
      <p:sp>
        <p:nvSpPr>
          <p:cNvPr id="9" name="正方形/長方形 8"/>
          <p:cNvSpPr/>
          <p:nvPr/>
        </p:nvSpPr>
        <p:spPr>
          <a:xfrm>
            <a:off x="439934" y="4678104"/>
            <a:ext cx="3528392"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ja-JP" sz="2000" dirty="0">
                <a:latin typeface="IPA Pゴシック" pitchFamily="50" charset="-128"/>
                <a:ea typeface="IPA Pゴシック" pitchFamily="50" charset="-128"/>
              </a:rPr>
              <a:t>Shell Script</a:t>
            </a:r>
            <a:r>
              <a:rPr lang="ja-JP" altLang="en-US" sz="2000" dirty="0">
                <a:latin typeface="IPA Pゴシック" pitchFamily="50" charset="-128"/>
                <a:ea typeface="IPA Pゴシック" pitchFamily="50" charset="-128"/>
              </a:rPr>
              <a:t> と </a:t>
            </a:r>
            <a:r>
              <a:rPr lang="en-US" altLang="ja-JP" sz="2000" dirty="0" err="1" smtClean="0">
                <a:latin typeface="IPA Pゴシック" pitchFamily="50" charset="-128"/>
                <a:ea typeface="IPA Pゴシック" pitchFamily="50" charset="-128"/>
              </a:rPr>
              <a:t>gnuplot</a:t>
            </a:r>
            <a:r>
              <a:rPr lang="ja-JP" altLang="en-US" sz="2000" dirty="0" smtClean="0">
                <a:latin typeface="IPA Pゴシック" pitchFamily="50" charset="-128"/>
                <a:ea typeface="IPA Pゴシック" pitchFamily="50" charset="-128"/>
              </a:rPr>
              <a:t>を使えばループ処理も可能</a:t>
            </a:r>
            <a:endParaRPr lang="en-US" altLang="ja-JP" sz="2000" dirty="0" smtClean="0">
              <a:latin typeface="IPA Pゴシック" pitchFamily="50" charset="-128"/>
              <a:ea typeface="IPA Pゴシック" pitchFamily="50" charset="-128"/>
            </a:endParaRPr>
          </a:p>
          <a:p>
            <a:endParaRPr lang="en-US" altLang="ja-JP" sz="2000" dirty="0">
              <a:latin typeface="IPA Pゴシック" pitchFamily="50" charset="-128"/>
              <a:ea typeface="IPA Pゴシック" pitchFamily="50" charset="-128"/>
            </a:endParaRPr>
          </a:p>
          <a:p>
            <a:r>
              <a:rPr lang="ja-JP" altLang="en-US" sz="2000" dirty="0" smtClean="0">
                <a:latin typeface="IPA Pゴシック" pitchFamily="50" charset="-128"/>
                <a:ea typeface="IPA Pゴシック" pitchFamily="50" charset="-128"/>
              </a:rPr>
              <a:t>だが、このように書くとエラーを起こす</a:t>
            </a:r>
            <a:r>
              <a:rPr lang="ja-JP" altLang="en-US" sz="2000" smtClean="0">
                <a:latin typeface="IPA Pゴシック" pitchFamily="50" charset="-128"/>
                <a:ea typeface="IPA Pゴシック" pitchFamily="50" charset="-128"/>
              </a:rPr>
              <a:t>ので注意</a:t>
            </a:r>
            <a:r>
              <a:rPr lang="ja-JP" altLang="en-US" sz="2000">
                <a:latin typeface="IPA Pゴシック" pitchFamily="50" charset="-128"/>
                <a:ea typeface="IPA Pゴシック" pitchFamily="50" charset="-128"/>
              </a:rPr>
              <a:t>！</a:t>
            </a:r>
            <a:endParaRPr lang="en-US" altLang="ja-JP" sz="2000" smtClean="0">
              <a:latin typeface="IPA Pゴシック" pitchFamily="50" charset="-128"/>
              <a:ea typeface="IPA Pゴシック" pitchFamily="50" charset="-128"/>
            </a:endParaRPr>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2558" y="1340768"/>
            <a:ext cx="4608511" cy="504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30</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1643130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620688"/>
            <a:ext cx="8584112" cy="584775"/>
          </a:xfrm>
          <a:prstGeom prst="rect">
            <a:avLst/>
          </a:prstGeom>
          <a:noFill/>
        </p:spPr>
        <p:txBody>
          <a:bodyPr wrap="square" rtlCol="0">
            <a:spAutoFit/>
          </a:bodyPr>
          <a:lstStyle/>
          <a:p>
            <a:pPr lvl="0"/>
            <a:r>
              <a:rPr lang="ja-JP" altLang="en-US" sz="3200" dirty="0" smtClean="0">
                <a:latin typeface="IPAゴシック" pitchFamily="49" charset="-128"/>
                <a:ea typeface="IPAゴシック" pitchFamily="49" charset="-128"/>
              </a:rPr>
              <a:t>複数のプログラムの起動例</a:t>
            </a:r>
            <a:r>
              <a:rPr lang="en-US" altLang="ja-JP" sz="3200" dirty="0" smtClean="0">
                <a:latin typeface="IPAゴシック" pitchFamily="49" charset="-128"/>
                <a:ea typeface="IPAゴシック" pitchFamily="49" charset="-128"/>
              </a:rPr>
              <a:t>(</a:t>
            </a:r>
            <a:r>
              <a:rPr lang="ja-JP" altLang="en-US" sz="3200" dirty="0" smtClean="0">
                <a:latin typeface="IPAゴシック" pitchFamily="49" charset="-128"/>
                <a:ea typeface="IPAゴシック" pitchFamily="49" charset="-128"/>
              </a:rPr>
              <a:t>               </a:t>
            </a:r>
            <a:r>
              <a:rPr lang="en-US" altLang="ja-JP" sz="3200" dirty="0" smtClean="0">
                <a:latin typeface="IPAゴシック" pitchFamily="49" charset="-128"/>
                <a:ea typeface="IPAゴシック" pitchFamily="49" charset="-128"/>
              </a:rPr>
              <a:t>)</a:t>
            </a:r>
            <a:r>
              <a:rPr lang="ja-JP" altLang="en-US" sz="3200" dirty="0" smtClean="0">
                <a:latin typeface="IPAゴシック" pitchFamily="49" charset="-128"/>
                <a:ea typeface="IPAゴシック" pitchFamily="49" charset="-128"/>
              </a:rPr>
              <a:t>　　　</a:t>
            </a:r>
            <a:endParaRPr lang="ja-JP" altLang="en-US" sz="3200" dirty="0">
              <a:latin typeface="IPAゴシック" pitchFamily="49" charset="-128"/>
              <a:ea typeface="IPAゴシック" pitchFamily="49" charset="-128"/>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805" y="1939969"/>
            <a:ext cx="5216117" cy="3344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5832140" y="2996952"/>
            <a:ext cx="2376264"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ja-JP" altLang="en-US" sz="1600" dirty="0" smtClean="0">
                <a:solidFill>
                  <a:prstClr val="black"/>
                </a:solidFill>
                <a:latin typeface="IPAゴシック" pitchFamily="49" charset="-128"/>
                <a:ea typeface="IPAゴシック" pitchFamily="49" charset="-128"/>
              </a:rPr>
              <a:t>←①実行権限をあげる</a:t>
            </a:r>
            <a:endParaRPr lang="ja-JP" altLang="en-US" sz="1600" dirty="0">
              <a:solidFill>
                <a:prstClr val="black"/>
              </a:solidFill>
              <a:latin typeface="IPAゴシック" pitchFamily="49" charset="-128"/>
              <a:ea typeface="IPAゴシック" pitchFamily="49" charset="-128"/>
            </a:endParaRPr>
          </a:p>
        </p:txBody>
      </p:sp>
      <p:sp>
        <p:nvSpPr>
          <p:cNvPr id="19" name="正方形/長方形 18"/>
          <p:cNvSpPr/>
          <p:nvPr/>
        </p:nvSpPr>
        <p:spPr>
          <a:xfrm>
            <a:off x="5851037" y="3789040"/>
            <a:ext cx="1961324"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ja-JP" altLang="en-US" sz="1600" dirty="0" smtClean="0">
                <a:solidFill>
                  <a:prstClr val="black"/>
                </a:solidFill>
                <a:latin typeface="IPAゴシック" pitchFamily="49" charset="-128"/>
                <a:ea typeface="IPAゴシック" pitchFamily="49" charset="-128"/>
              </a:rPr>
              <a:t>②プログラム実行</a:t>
            </a:r>
            <a:endParaRPr lang="ja-JP" altLang="en-US" sz="1600" dirty="0">
              <a:solidFill>
                <a:prstClr val="black"/>
              </a:solidFill>
              <a:latin typeface="IPAゴシック" pitchFamily="49" charset="-128"/>
              <a:ea typeface="IPAゴシック" pitchFamily="49" charset="-128"/>
            </a:endParaRPr>
          </a:p>
        </p:txBody>
      </p:sp>
      <p:sp>
        <p:nvSpPr>
          <p:cNvPr id="23" name="下矢印 22"/>
          <p:cNvSpPr/>
          <p:nvPr/>
        </p:nvSpPr>
        <p:spPr>
          <a:xfrm>
            <a:off x="4346272" y="5517232"/>
            <a:ext cx="667184" cy="590145"/>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2" name="テキスト ボックス 31"/>
          <p:cNvSpPr txBox="1"/>
          <p:nvPr/>
        </p:nvSpPr>
        <p:spPr>
          <a:xfrm>
            <a:off x="5508104" y="692696"/>
            <a:ext cx="3543552" cy="430887"/>
          </a:xfrm>
          <a:prstGeom prst="rect">
            <a:avLst/>
          </a:prstGeom>
          <a:noFill/>
        </p:spPr>
        <p:txBody>
          <a:bodyPr wrap="square" rtlCol="0">
            <a:spAutoFit/>
          </a:bodyPr>
          <a:lstStyle/>
          <a:p>
            <a:pPr lvl="0"/>
            <a:r>
              <a:rPr lang="ja-JP" altLang="en-US" sz="1050" dirty="0" smtClean="0">
                <a:latin typeface="IPAゴシック" pitchFamily="49" charset="-128"/>
                <a:ea typeface="IPAゴシック" pitchFamily="49" charset="-128"/>
              </a:rPr>
              <a:t>①</a:t>
            </a:r>
            <a:r>
              <a:rPr lang="en-US" altLang="ja-JP" sz="1050" dirty="0" smtClean="0">
                <a:latin typeface="IPAゴシック" pitchFamily="49" charset="-128"/>
                <a:ea typeface="IPAゴシック" pitchFamily="49" charset="-128"/>
              </a:rPr>
              <a:t>1</a:t>
            </a:r>
            <a:r>
              <a:rPr lang="ja-JP" altLang="en-US" sz="1050" dirty="0" smtClean="0">
                <a:latin typeface="IPAゴシック" pitchFamily="49" charset="-128"/>
                <a:ea typeface="IPAゴシック" pitchFamily="49" charset="-128"/>
              </a:rPr>
              <a:t>から指定の数までの二乗を計算するプログラム</a:t>
            </a:r>
            <a:endParaRPr lang="en-US" altLang="ja-JP" sz="1050" dirty="0" smtClean="0">
              <a:latin typeface="IPAゴシック" pitchFamily="49" charset="-128"/>
              <a:ea typeface="IPAゴシック" pitchFamily="49" charset="-128"/>
            </a:endParaRPr>
          </a:p>
          <a:p>
            <a:pPr lvl="0"/>
            <a:r>
              <a:rPr lang="ja-JP" altLang="en-US" sz="1050" dirty="0" smtClean="0">
                <a:latin typeface="IPAゴシック" pitchFamily="49" charset="-128"/>
                <a:ea typeface="IPAゴシック" pitchFamily="49" charset="-128"/>
              </a:rPr>
              <a:t>②ファイルを読み取り</a:t>
            </a:r>
            <a:r>
              <a:rPr lang="en-US" altLang="ja-JP" sz="1050" dirty="0" smtClean="0">
                <a:latin typeface="IPAゴシック" pitchFamily="49" charset="-128"/>
                <a:ea typeface="IPAゴシック" pitchFamily="49" charset="-128"/>
              </a:rPr>
              <a:t>,</a:t>
            </a:r>
            <a:r>
              <a:rPr lang="ja-JP" altLang="en-US" sz="1050" dirty="0" smtClean="0">
                <a:latin typeface="IPAゴシック" pitchFamily="49" charset="-128"/>
                <a:ea typeface="IPAゴシック" pitchFamily="49" charset="-128"/>
              </a:rPr>
              <a:t>図に保存</a:t>
            </a:r>
            <a:r>
              <a:rPr lang="en-US" altLang="ja-JP" sz="1050" dirty="0" smtClean="0">
                <a:latin typeface="IPAゴシック" pitchFamily="49" charset="-128"/>
                <a:ea typeface="IPAゴシック" pitchFamily="49" charset="-128"/>
              </a:rPr>
              <a:t>(</a:t>
            </a:r>
            <a:r>
              <a:rPr lang="en-US" altLang="ja-JP" sz="1050" dirty="0" err="1" smtClean="0">
                <a:latin typeface="IPAゴシック" pitchFamily="49" charset="-128"/>
                <a:ea typeface="IPAゴシック" pitchFamily="49" charset="-128"/>
              </a:rPr>
              <a:t>eps</a:t>
            </a:r>
            <a:r>
              <a:rPr lang="en-US" altLang="ja-JP" sz="1050" dirty="0">
                <a:latin typeface="IPAゴシック" pitchFamily="49" charset="-128"/>
                <a:ea typeface="IPAゴシック" pitchFamily="49" charset="-128"/>
              </a:rPr>
              <a:t>)</a:t>
            </a:r>
            <a:r>
              <a:rPr lang="ja-JP" altLang="en-US" sz="1050" dirty="0" smtClean="0">
                <a:latin typeface="IPAゴシック" pitchFamily="49" charset="-128"/>
                <a:ea typeface="IPAゴシック" pitchFamily="49" charset="-128"/>
              </a:rPr>
              <a:t>するプログラム</a:t>
            </a:r>
            <a:endParaRPr lang="ja-JP" altLang="en-US" sz="1050" dirty="0">
              <a:latin typeface="IPAゴシック" pitchFamily="49" charset="-128"/>
              <a:ea typeface="IPAゴシック" pitchFamily="49" charset="-128"/>
            </a:endParaRPr>
          </a:p>
        </p:txBody>
      </p:sp>
      <p:sp>
        <p:nvSpPr>
          <p:cNvPr id="26" name="正方形/長方形 25"/>
          <p:cNvSpPr/>
          <p:nvPr/>
        </p:nvSpPr>
        <p:spPr>
          <a:xfrm>
            <a:off x="467544" y="1412776"/>
            <a:ext cx="6408712" cy="400110"/>
          </a:xfrm>
          <a:prstGeom prst="rect">
            <a:avLst/>
          </a:prstGeom>
        </p:spPr>
        <p:txBody>
          <a:bodyPr wrap="square">
            <a:spAutoFit/>
          </a:bodyPr>
          <a:lstStyle/>
          <a:p>
            <a:pPr lvl="0"/>
            <a:r>
              <a:rPr lang="en-US" altLang="ja-JP" sz="2000" u="sng" dirty="0" smtClean="0">
                <a:solidFill>
                  <a:prstClr val="black"/>
                </a:solidFill>
                <a:latin typeface="IPAゴシック" pitchFamily="49" charset="-128"/>
                <a:ea typeface="IPAゴシック" pitchFamily="49" charset="-128"/>
              </a:rPr>
              <a:t>Step1</a:t>
            </a:r>
            <a:endParaRPr lang="ja-JP" altLang="en-US" sz="2000" u="sng" dirty="0">
              <a:solidFill>
                <a:prstClr val="black"/>
              </a:solidFill>
              <a:latin typeface="IPAゴシック" pitchFamily="49" charset="-128"/>
              <a:ea typeface="IPAゴシック" pitchFamily="49" charset="-128"/>
            </a:endParaRPr>
          </a:p>
        </p:txBody>
      </p:sp>
      <p:sp>
        <p:nvSpPr>
          <p:cNvPr id="10"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31</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3806962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620688"/>
            <a:ext cx="8584112" cy="584775"/>
          </a:xfrm>
          <a:prstGeom prst="rect">
            <a:avLst/>
          </a:prstGeom>
          <a:noFill/>
        </p:spPr>
        <p:txBody>
          <a:bodyPr wrap="square" rtlCol="0">
            <a:spAutoFit/>
          </a:bodyPr>
          <a:lstStyle/>
          <a:p>
            <a:pPr lvl="0"/>
            <a:r>
              <a:rPr lang="ja-JP" altLang="en-US" sz="3200" dirty="0" smtClean="0">
                <a:latin typeface="IPAゴシック" pitchFamily="49" charset="-128"/>
                <a:ea typeface="IPAゴシック" pitchFamily="49" charset="-128"/>
              </a:rPr>
              <a:t>複数のプログラムの起動例</a:t>
            </a:r>
            <a:r>
              <a:rPr lang="en-US" altLang="ja-JP" sz="3200" dirty="0" smtClean="0">
                <a:latin typeface="IPAゴシック" pitchFamily="49" charset="-128"/>
                <a:ea typeface="IPAゴシック" pitchFamily="49" charset="-128"/>
              </a:rPr>
              <a:t>(</a:t>
            </a:r>
            <a:r>
              <a:rPr lang="ja-JP" altLang="en-US" sz="3200" dirty="0" smtClean="0">
                <a:latin typeface="IPAゴシック" pitchFamily="49" charset="-128"/>
                <a:ea typeface="IPAゴシック" pitchFamily="49" charset="-128"/>
              </a:rPr>
              <a:t>               </a:t>
            </a:r>
            <a:r>
              <a:rPr lang="en-US" altLang="ja-JP" sz="3200" dirty="0" smtClean="0">
                <a:latin typeface="IPAゴシック" pitchFamily="49" charset="-128"/>
                <a:ea typeface="IPAゴシック" pitchFamily="49" charset="-128"/>
              </a:rPr>
              <a:t>)</a:t>
            </a:r>
            <a:r>
              <a:rPr lang="ja-JP" altLang="en-US" sz="3200" dirty="0" smtClean="0">
                <a:latin typeface="IPAゴシック" pitchFamily="49" charset="-128"/>
                <a:ea typeface="IPAゴシック" pitchFamily="49" charset="-128"/>
              </a:rPr>
              <a:t>　　　</a:t>
            </a:r>
            <a:endParaRPr lang="ja-JP" altLang="en-US" sz="3200" dirty="0">
              <a:latin typeface="IPAゴシック" pitchFamily="49" charset="-128"/>
              <a:ea typeface="IPAゴシック" pitchFamily="49" charset="-128"/>
            </a:endParaRP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176" y="1916832"/>
            <a:ext cx="4254848" cy="400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正方形/長方形 27"/>
          <p:cNvSpPr/>
          <p:nvPr/>
        </p:nvSpPr>
        <p:spPr>
          <a:xfrm>
            <a:off x="4667250" y="3369741"/>
            <a:ext cx="278507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ja-JP" altLang="en-US" sz="1600" dirty="0">
                <a:solidFill>
                  <a:prstClr val="black"/>
                </a:solidFill>
                <a:latin typeface="IPAゴシック" pitchFamily="49" charset="-128"/>
                <a:ea typeface="IPAゴシック" pitchFamily="49" charset="-128"/>
              </a:rPr>
              <a:t>←</a:t>
            </a:r>
            <a:r>
              <a:rPr lang="ja-JP" altLang="en-US" sz="1600" dirty="0" smtClean="0">
                <a:solidFill>
                  <a:prstClr val="black"/>
                </a:solidFill>
                <a:latin typeface="IPAゴシック" pitchFamily="49" charset="-128"/>
                <a:ea typeface="IPAゴシック" pitchFamily="49" charset="-128"/>
              </a:rPr>
              <a:t>③</a:t>
            </a:r>
            <a:r>
              <a:rPr lang="en-US" altLang="ja-JP" sz="1600" dirty="0" smtClean="0">
                <a:solidFill>
                  <a:prstClr val="black"/>
                </a:solidFill>
                <a:latin typeface="IPAゴシック" pitchFamily="49" charset="-128"/>
                <a:ea typeface="IPAゴシック" pitchFamily="49" charset="-128"/>
              </a:rPr>
              <a:t>C++</a:t>
            </a:r>
            <a:r>
              <a:rPr lang="ja-JP" altLang="en-US" sz="1600" dirty="0" smtClean="0">
                <a:solidFill>
                  <a:prstClr val="black"/>
                </a:solidFill>
                <a:latin typeface="IPAゴシック" pitchFamily="49" charset="-128"/>
                <a:ea typeface="IPAゴシック" pitchFamily="49" charset="-128"/>
              </a:rPr>
              <a:t>のプログラムが実行</a:t>
            </a:r>
            <a:endParaRPr lang="ja-JP" altLang="en-US" sz="1600" dirty="0">
              <a:solidFill>
                <a:prstClr val="black"/>
              </a:solidFill>
              <a:latin typeface="IPAゴシック" pitchFamily="49" charset="-128"/>
              <a:ea typeface="IPAゴシック" pitchFamily="49" charset="-128"/>
            </a:endParaRPr>
          </a:p>
        </p:txBody>
      </p:sp>
      <p:sp>
        <p:nvSpPr>
          <p:cNvPr id="32" name="テキスト ボックス 31"/>
          <p:cNvSpPr txBox="1"/>
          <p:nvPr/>
        </p:nvSpPr>
        <p:spPr>
          <a:xfrm>
            <a:off x="5508104" y="692696"/>
            <a:ext cx="3543552" cy="430887"/>
          </a:xfrm>
          <a:prstGeom prst="rect">
            <a:avLst/>
          </a:prstGeom>
          <a:noFill/>
        </p:spPr>
        <p:txBody>
          <a:bodyPr wrap="square" rtlCol="0">
            <a:spAutoFit/>
          </a:bodyPr>
          <a:lstStyle/>
          <a:p>
            <a:pPr lvl="0"/>
            <a:r>
              <a:rPr lang="ja-JP" altLang="en-US" sz="1050" dirty="0" smtClean="0">
                <a:latin typeface="IPAゴシック" pitchFamily="49" charset="-128"/>
                <a:ea typeface="IPAゴシック" pitchFamily="49" charset="-128"/>
              </a:rPr>
              <a:t>①</a:t>
            </a:r>
            <a:r>
              <a:rPr lang="en-US" altLang="ja-JP" sz="1050" dirty="0" smtClean="0">
                <a:latin typeface="IPAゴシック" pitchFamily="49" charset="-128"/>
                <a:ea typeface="IPAゴシック" pitchFamily="49" charset="-128"/>
              </a:rPr>
              <a:t>1</a:t>
            </a:r>
            <a:r>
              <a:rPr lang="ja-JP" altLang="en-US" sz="1050" dirty="0" smtClean="0">
                <a:latin typeface="IPAゴシック" pitchFamily="49" charset="-128"/>
                <a:ea typeface="IPAゴシック" pitchFamily="49" charset="-128"/>
              </a:rPr>
              <a:t>から指定の数までの二乗を計算するプログラム</a:t>
            </a:r>
            <a:endParaRPr lang="en-US" altLang="ja-JP" sz="1050" dirty="0" smtClean="0">
              <a:latin typeface="IPAゴシック" pitchFamily="49" charset="-128"/>
              <a:ea typeface="IPAゴシック" pitchFamily="49" charset="-128"/>
            </a:endParaRPr>
          </a:p>
          <a:p>
            <a:pPr lvl="0"/>
            <a:r>
              <a:rPr lang="ja-JP" altLang="en-US" sz="1050" dirty="0" smtClean="0">
                <a:latin typeface="IPAゴシック" pitchFamily="49" charset="-128"/>
                <a:ea typeface="IPAゴシック" pitchFamily="49" charset="-128"/>
              </a:rPr>
              <a:t>②ファイルを読み取り</a:t>
            </a:r>
            <a:r>
              <a:rPr lang="en-US" altLang="ja-JP" sz="1050" dirty="0" smtClean="0">
                <a:latin typeface="IPAゴシック" pitchFamily="49" charset="-128"/>
                <a:ea typeface="IPAゴシック" pitchFamily="49" charset="-128"/>
              </a:rPr>
              <a:t>,</a:t>
            </a:r>
            <a:r>
              <a:rPr lang="ja-JP" altLang="en-US" sz="1050" dirty="0" smtClean="0">
                <a:latin typeface="IPAゴシック" pitchFamily="49" charset="-128"/>
                <a:ea typeface="IPAゴシック" pitchFamily="49" charset="-128"/>
              </a:rPr>
              <a:t>図に保存</a:t>
            </a:r>
            <a:r>
              <a:rPr lang="en-US" altLang="ja-JP" sz="1050" dirty="0" smtClean="0">
                <a:latin typeface="IPAゴシック" pitchFamily="49" charset="-128"/>
                <a:ea typeface="IPAゴシック" pitchFamily="49" charset="-128"/>
              </a:rPr>
              <a:t>(</a:t>
            </a:r>
            <a:r>
              <a:rPr lang="en-US" altLang="ja-JP" sz="1050" dirty="0" err="1" smtClean="0">
                <a:latin typeface="IPAゴシック" pitchFamily="49" charset="-128"/>
                <a:ea typeface="IPAゴシック" pitchFamily="49" charset="-128"/>
              </a:rPr>
              <a:t>eps</a:t>
            </a:r>
            <a:r>
              <a:rPr lang="en-US" altLang="ja-JP" sz="1050" dirty="0">
                <a:latin typeface="IPAゴシック" pitchFamily="49" charset="-128"/>
                <a:ea typeface="IPAゴシック" pitchFamily="49" charset="-128"/>
              </a:rPr>
              <a:t>)</a:t>
            </a:r>
            <a:r>
              <a:rPr lang="ja-JP" altLang="en-US" sz="1050" dirty="0" smtClean="0">
                <a:latin typeface="IPAゴシック" pitchFamily="49" charset="-128"/>
                <a:ea typeface="IPAゴシック" pitchFamily="49" charset="-128"/>
              </a:rPr>
              <a:t>するプログラム</a:t>
            </a:r>
            <a:endParaRPr lang="ja-JP" altLang="en-US" sz="1050" dirty="0">
              <a:latin typeface="IPAゴシック" pitchFamily="49" charset="-128"/>
              <a:ea typeface="IPAゴシック" pitchFamily="49" charset="-128"/>
            </a:endParaRPr>
          </a:p>
        </p:txBody>
      </p:sp>
      <p:sp>
        <p:nvSpPr>
          <p:cNvPr id="26" name="正方形/長方形 25"/>
          <p:cNvSpPr/>
          <p:nvPr/>
        </p:nvSpPr>
        <p:spPr>
          <a:xfrm>
            <a:off x="467544" y="1412776"/>
            <a:ext cx="2088232" cy="400110"/>
          </a:xfrm>
          <a:prstGeom prst="rect">
            <a:avLst/>
          </a:prstGeom>
        </p:spPr>
        <p:txBody>
          <a:bodyPr wrap="square">
            <a:spAutoFit/>
          </a:bodyPr>
          <a:lstStyle/>
          <a:p>
            <a:pPr lvl="0"/>
            <a:r>
              <a:rPr lang="en-US" altLang="ja-JP" sz="2000" u="sng" dirty="0" smtClean="0">
                <a:solidFill>
                  <a:prstClr val="black"/>
                </a:solidFill>
                <a:latin typeface="IPAゴシック" pitchFamily="49" charset="-128"/>
                <a:ea typeface="IPAゴシック" pitchFamily="49" charset="-128"/>
              </a:rPr>
              <a:t>Step2</a:t>
            </a:r>
            <a:endParaRPr lang="ja-JP" altLang="en-US" sz="2000" u="sng" dirty="0">
              <a:solidFill>
                <a:prstClr val="black"/>
              </a:solidFill>
              <a:latin typeface="IPAゴシック" pitchFamily="49" charset="-128"/>
              <a:ea typeface="IPAゴシック" pitchFamily="49" charset="-128"/>
            </a:endParaRPr>
          </a:p>
        </p:txBody>
      </p:sp>
      <p:sp>
        <p:nvSpPr>
          <p:cNvPr id="34" name="下矢印 33"/>
          <p:cNvSpPr/>
          <p:nvPr/>
        </p:nvSpPr>
        <p:spPr>
          <a:xfrm>
            <a:off x="4499290" y="1412776"/>
            <a:ext cx="520620" cy="432048"/>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5" name="下矢印 34"/>
          <p:cNvSpPr/>
          <p:nvPr/>
        </p:nvSpPr>
        <p:spPr>
          <a:xfrm>
            <a:off x="4499992" y="5969580"/>
            <a:ext cx="520620" cy="432048"/>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0"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32</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3466030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620688"/>
            <a:ext cx="8584112" cy="584775"/>
          </a:xfrm>
          <a:prstGeom prst="rect">
            <a:avLst/>
          </a:prstGeom>
          <a:noFill/>
        </p:spPr>
        <p:txBody>
          <a:bodyPr wrap="square" rtlCol="0">
            <a:spAutoFit/>
          </a:bodyPr>
          <a:lstStyle/>
          <a:p>
            <a:pPr lvl="0"/>
            <a:r>
              <a:rPr lang="ja-JP" altLang="en-US" sz="3200" dirty="0" smtClean="0">
                <a:latin typeface="IPAゴシック" pitchFamily="49" charset="-128"/>
                <a:ea typeface="IPAゴシック" pitchFamily="49" charset="-128"/>
              </a:rPr>
              <a:t>複数のプログラムの起動例</a:t>
            </a:r>
            <a:r>
              <a:rPr lang="en-US" altLang="ja-JP" sz="3200" dirty="0" smtClean="0">
                <a:latin typeface="IPAゴシック" pitchFamily="49" charset="-128"/>
                <a:ea typeface="IPAゴシック" pitchFamily="49" charset="-128"/>
              </a:rPr>
              <a:t>(</a:t>
            </a:r>
            <a:r>
              <a:rPr lang="ja-JP" altLang="en-US" sz="3200" dirty="0" smtClean="0">
                <a:latin typeface="IPAゴシック" pitchFamily="49" charset="-128"/>
                <a:ea typeface="IPAゴシック" pitchFamily="49" charset="-128"/>
              </a:rPr>
              <a:t>               </a:t>
            </a:r>
            <a:r>
              <a:rPr lang="en-US" altLang="ja-JP" sz="3200" dirty="0" smtClean="0">
                <a:latin typeface="IPAゴシック" pitchFamily="49" charset="-128"/>
                <a:ea typeface="IPAゴシック" pitchFamily="49" charset="-128"/>
              </a:rPr>
              <a:t>)</a:t>
            </a:r>
            <a:r>
              <a:rPr lang="ja-JP" altLang="en-US" sz="3200" dirty="0" smtClean="0">
                <a:latin typeface="IPAゴシック" pitchFamily="49" charset="-128"/>
                <a:ea typeface="IPAゴシック" pitchFamily="49" charset="-128"/>
              </a:rPr>
              <a:t>　　　</a:t>
            </a:r>
            <a:endParaRPr lang="ja-JP" altLang="en-US" sz="3200" dirty="0">
              <a:latin typeface="IPAゴシック" pitchFamily="49" charset="-128"/>
              <a:ea typeface="IPAゴシック" pitchFamily="49" charset="-128"/>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4" y="1988840"/>
            <a:ext cx="3816424" cy="399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976715"/>
            <a:ext cx="2160240" cy="397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下矢印 9"/>
          <p:cNvSpPr/>
          <p:nvPr/>
        </p:nvSpPr>
        <p:spPr>
          <a:xfrm rot="16200000">
            <a:off x="4881175" y="3833326"/>
            <a:ext cx="520620" cy="432048"/>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9" name="正方形/長方形 28"/>
          <p:cNvSpPr/>
          <p:nvPr/>
        </p:nvSpPr>
        <p:spPr>
          <a:xfrm>
            <a:off x="4421405" y="3140968"/>
            <a:ext cx="1440160" cy="58477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ja-JP" altLang="en-US" sz="1600" dirty="0" smtClean="0">
                <a:solidFill>
                  <a:prstClr val="black"/>
                </a:solidFill>
                <a:latin typeface="IPAゴシック" pitchFamily="49" charset="-128"/>
                <a:ea typeface="IPAゴシック" pitchFamily="49" charset="-128"/>
              </a:rPr>
              <a:t>④結果</a:t>
            </a:r>
            <a:r>
              <a:rPr lang="ja-JP" altLang="en-US" sz="1600" dirty="0">
                <a:solidFill>
                  <a:prstClr val="black"/>
                </a:solidFill>
                <a:latin typeface="IPAゴシック" pitchFamily="49" charset="-128"/>
                <a:ea typeface="IPAゴシック" pitchFamily="49" charset="-128"/>
              </a:rPr>
              <a:t>が</a:t>
            </a:r>
            <a:r>
              <a:rPr lang="ja-JP" altLang="en-US" sz="1600" dirty="0" smtClean="0">
                <a:solidFill>
                  <a:prstClr val="black"/>
                </a:solidFill>
                <a:latin typeface="IPAゴシック" pitchFamily="49" charset="-128"/>
                <a:ea typeface="IPAゴシック" pitchFamily="49" charset="-128"/>
              </a:rPr>
              <a:t>テキストに保存</a:t>
            </a:r>
            <a:endParaRPr lang="ja-JP" altLang="en-US" sz="1600" dirty="0">
              <a:solidFill>
                <a:prstClr val="black"/>
              </a:solidFill>
              <a:latin typeface="IPAゴシック" pitchFamily="49" charset="-128"/>
              <a:ea typeface="IPAゴシック" pitchFamily="49" charset="-128"/>
            </a:endParaRPr>
          </a:p>
        </p:txBody>
      </p:sp>
      <p:sp>
        <p:nvSpPr>
          <p:cNvPr id="32" name="テキスト ボックス 31"/>
          <p:cNvSpPr txBox="1"/>
          <p:nvPr/>
        </p:nvSpPr>
        <p:spPr>
          <a:xfrm>
            <a:off x="5508104" y="692696"/>
            <a:ext cx="3543552" cy="430887"/>
          </a:xfrm>
          <a:prstGeom prst="rect">
            <a:avLst/>
          </a:prstGeom>
          <a:noFill/>
        </p:spPr>
        <p:txBody>
          <a:bodyPr wrap="square" rtlCol="0">
            <a:spAutoFit/>
          </a:bodyPr>
          <a:lstStyle/>
          <a:p>
            <a:pPr lvl="0"/>
            <a:r>
              <a:rPr lang="ja-JP" altLang="en-US" sz="1050" dirty="0" smtClean="0">
                <a:latin typeface="IPAゴシック" pitchFamily="49" charset="-128"/>
                <a:ea typeface="IPAゴシック" pitchFamily="49" charset="-128"/>
              </a:rPr>
              <a:t>①</a:t>
            </a:r>
            <a:r>
              <a:rPr lang="en-US" altLang="ja-JP" sz="1050" dirty="0" smtClean="0">
                <a:latin typeface="IPAゴシック" pitchFamily="49" charset="-128"/>
                <a:ea typeface="IPAゴシック" pitchFamily="49" charset="-128"/>
              </a:rPr>
              <a:t>1</a:t>
            </a:r>
            <a:r>
              <a:rPr lang="ja-JP" altLang="en-US" sz="1050" dirty="0" smtClean="0">
                <a:latin typeface="IPAゴシック" pitchFamily="49" charset="-128"/>
                <a:ea typeface="IPAゴシック" pitchFamily="49" charset="-128"/>
              </a:rPr>
              <a:t>から指定の数までの二乗を計算するプログラム</a:t>
            </a:r>
            <a:endParaRPr lang="en-US" altLang="ja-JP" sz="1050" dirty="0" smtClean="0">
              <a:latin typeface="IPAゴシック" pitchFamily="49" charset="-128"/>
              <a:ea typeface="IPAゴシック" pitchFamily="49" charset="-128"/>
            </a:endParaRPr>
          </a:p>
          <a:p>
            <a:pPr lvl="0"/>
            <a:r>
              <a:rPr lang="ja-JP" altLang="en-US" sz="1050" dirty="0" smtClean="0">
                <a:latin typeface="IPAゴシック" pitchFamily="49" charset="-128"/>
                <a:ea typeface="IPAゴシック" pitchFamily="49" charset="-128"/>
              </a:rPr>
              <a:t>②ファイルを読み取り</a:t>
            </a:r>
            <a:r>
              <a:rPr lang="en-US" altLang="ja-JP" sz="1050" dirty="0" smtClean="0">
                <a:latin typeface="IPAゴシック" pitchFamily="49" charset="-128"/>
                <a:ea typeface="IPAゴシック" pitchFamily="49" charset="-128"/>
              </a:rPr>
              <a:t>,</a:t>
            </a:r>
            <a:r>
              <a:rPr lang="ja-JP" altLang="en-US" sz="1050" dirty="0" smtClean="0">
                <a:latin typeface="IPAゴシック" pitchFamily="49" charset="-128"/>
                <a:ea typeface="IPAゴシック" pitchFamily="49" charset="-128"/>
              </a:rPr>
              <a:t>図に保存</a:t>
            </a:r>
            <a:r>
              <a:rPr lang="en-US" altLang="ja-JP" sz="1050" dirty="0" smtClean="0">
                <a:latin typeface="IPAゴシック" pitchFamily="49" charset="-128"/>
                <a:ea typeface="IPAゴシック" pitchFamily="49" charset="-128"/>
              </a:rPr>
              <a:t>(</a:t>
            </a:r>
            <a:r>
              <a:rPr lang="en-US" altLang="ja-JP" sz="1050" dirty="0" err="1" smtClean="0">
                <a:latin typeface="IPAゴシック" pitchFamily="49" charset="-128"/>
                <a:ea typeface="IPAゴシック" pitchFamily="49" charset="-128"/>
              </a:rPr>
              <a:t>eps</a:t>
            </a:r>
            <a:r>
              <a:rPr lang="en-US" altLang="ja-JP" sz="1050" dirty="0">
                <a:latin typeface="IPAゴシック" pitchFamily="49" charset="-128"/>
                <a:ea typeface="IPAゴシック" pitchFamily="49" charset="-128"/>
              </a:rPr>
              <a:t>)</a:t>
            </a:r>
            <a:r>
              <a:rPr lang="ja-JP" altLang="en-US" sz="1050" dirty="0" smtClean="0">
                <a:latin typeface="IPAゴシック" pitchFamily="49" charset="-128"/>
                <a:ea typeface="IPAゴシック" pitchFamily="49" charset="-128"/>
              </a:rPr>
              <a:t>するプログラム</a:t>
            </a:r>
            <a:endParaRPr lang="ja-JP" altLang="en-US" sz="1050" dirty="0">
              <a:latin typeface="IPAゴシック" pitchFamily="49" charset="-128"/>
              <a:ea typeface="IPAゴシック" pitchFamily="49" charset="-128"/>
            </a:endParaRPr>
          </a:p>
        </p:txBody>
      </p:sp>
      <p:sp>
        <p:nvSpPr>
          <p:cNvPr id="26" name="正方形/長方形 25"/>
          <p:cNvSpPr/>
          <p:nvPr/>
        </p:nvSpPr>
        <p:spPr>
          <a:xfrm>
            <a:off x="467544" y="1412776"/>
            <a:ext cx="2088232" cy="400110"/>
          </a:xfrm>
          <a:prstGeom prst="rect">
            <a:avLst/>
          </a:prstGeom>
        </p:spPr>
        <p:txBody>
          <a:bodyPr wrap="square">
            <a:spAutoFit/>
          </a:bodyPr>
          <a:lstStyle/>
          <a:p>
            <a:pPr lvl="0"/>
            <a:r>
              <a:rPr lang="en-US" altLang="ja-JP" sz="2000" u="sng" dirty="0" smtClean="0">
                <a:solidFill>
                  <a:prstClr val="black"/>
                </a:solidFill>
                <a:latin typeface="IPAゴシック" pitchFamily="49" charset="-128"/>
                <a:ea typeface="IPAゴシック" pitchFamily="49" charset="-128"/>
              </a:rPr>
              <a:t>Step3</a:t>
            </a:r>
            <a:endParaRPr lang="ja-JP" altLang="en-US" sz="2000" u="sng" dirty="0">
              <a:solidFill>
                <a:prstClr val="black"/>
              </a:solidFill>
              <a:latin typeface="IPAゴシック" pitchFamily="49" charset="-128"/>
              <a:ea typeface="IPAゴシック" pitchFamily="49" charset="-128"/>
            </a:endParaRPr>
          </a:p>
        </p:txBody>
      </p:sp>
      <p:sp>
        <p:nvSpPr>
          <p:cNvPr id="34" name="下矢印 33"/>
          <p:cNvSpPr/>
          <p:nvPr/>
        </p:nvSpPr>
        <p:spPr>
          <a:xfrm>
            <a:off x="4499290" y="1412776"/>
            <a:ext cx="520620" cy="432048"/>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5" name="下矢印 34"/>
          <p:cNvSpPr/>
          <p:nvPr/>
        </p:nvSpPr>
        <p:spPr>
          <a:xfrm>
            <a:off x="4499992" y="5969580"/>
            <a:ext cx="520620" cy="432048"/>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2"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33</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3466030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620688"/>
            <a:ext cx="8584112" cy="584775"/>
          </a:xfrm>
          <a:prstGeom prst="rect">
            <a:avLst/>
          </a:prstGeom>
          <a:noFill/>
        </p:spPr>
        <p:txBody>
          <a:bodyPr wrap="square" rtlCol="0">
            <a:spAutoFit/>
          </a:bodyPr>
          <a:lstStyle/>
          <a:p>
            <a:pPr lvl="0"/>
            <a:r>
              <a:rPr lang="ja-JP" altLang="en-US" sz="3200" dirty="0" smtClean="0">
                <a:latin typeface="IPAゴシック" pitchFamily="49" charset="-128"/>
                <a:ea typeface="IPAゴシック" pitchFamily="49" charset="-128"/>
              </a:rPr>
              <a:t>複数のプログラムの起動例</a:t>
            </a:r>
            <a:r>
              <a:rPr lang="en-US" altLang="ja-JP" sz="3200" dirty="0" smtClean="0">
                <a:latin typeface="IPAゴシック" pitchFamily="49" charset="-128"/>
                <a:ea typeface="IPAゴシック" pitchFamily="49" charset="-128"/>
              </a:rPr>
              <a:t>(</a:t>
            </a:r>
            <a:r>
              <a:rPr lang="ja-JP" altLang="en-US" sz="3200" dirty="0" smtClean="0">
                <a:latin typeface="IPAゴシック" pitchFamily="49" charset="-128"/>
                <a:ea typeface="IPAゴシック" pitchFamily="49" charset="-128"/>
              </a:rPr>
              <a:t>               </a:t>
            </a:r>
            <a:r>
              <a:rPr lang="en-US" altLang="ja-JP" sz="3200" dirty="0" smtClean="0">
                <a:latin typeface="IPAゴシック" pitchFamily="49" charset="-128"/>
                <a:ea typeface="IPAゴシック" pitchFamily="49" charset="-128"/>
              </a:rPr>
              <a:t>)</a:t>
            </a:r>
            <a:r>
              <a:rPr lang="ja-JP" altLang="en-US" sz="3200" dirty="0" smtClean="0">
                <a:latin typeface="IPAゴシック" pitchFamily="49" charset="-128"/>
                <a:ea typeface="IPAゴシック" pitchFamily="49" charset="-128"/>
              </a:rPr>
              <a:t>　　　</a:t>
            </a:r>
            <a:endParaRPr lang="ja-JP" altLang="en-US" sz="3200" dirty="0">
              <a:latin typeface="IPAゴシック" pitchFamily="49" charset="-128"/>
              <a:ea typeface="IPAゴシック" pitchFamily="49" charset="-128"/>
            </a:endParaRP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3" y="1976712"/>
            <a:ext cx="4217167" cy="397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テキスト ボックス 31"/>
          <p:cNvSpPr txBox="1"/>
          <p:nvPr/>
        </p:nvSpPr>
        <p:spPr>
          <a:xfrm>
            <a:off x="5508104" y="692696"/>
            <a:ext cx="3543552" cy="430887"/>
          </a:xfrm>
          <a:prstGeom prst="rect">
            <a:avLst/>
          </a:prstGeom>
          <a:noFill/>
        </p:spPr>
        <p:txBody>
          <a:bodyPr wrap="square" rtlCol="0">
            <a:spAutoFit/>
          </a:bodyPr>
          <a:lstStyle/>
          <a:p>
            <a:pPr lvl="0"/>
            <a:r>
              <a:rPr lang="ja-JP" altLang="en-US" sz="1050" dirty="0" smtClean="0">
                <a:latin typeface="IPAゴシック" pitchFamily="49" charset="-128"/>
                <a:ea typeface="IPAゴシック" pitchFamily="49" charset="-128"/>
              </a:rPr>
              <a:t>①</a:t>
            </a:r>
            <a:r>
              <a:rPr lang="en-US" altLang="ja-JP" sz="1050" dirty="0" smtClean="0">
                <a:latin typeface="IPAゴシック" pitchFamily="49" charset="-128"/>
                <a:ea typeface="IPAゴシック" pitchFamily="49" charset="-128"/>
              </a:rPr>
              <a:t>1</a:t>
            </a:r>
            <a:r>
              <a:rPr lang="ja-JP" altLang="en-US" sz="1050" dirty="0" smtClean="0">
                <a:latin typeface="IPAゴシック" pitchFamily="49" charset="-128"/>
                <a:ea typeface="IPAゴシック" pitchFamily="49" charset="-128"/>
              </a:rPr>
              <a:t>から指定の数までの二乗を計算するプログラム</a:t>
            </a:r>
            <a:endParaRPr lang="en-US" altLang="ja-JP" sz="1050" dirty="0" smtClean="0">
              <a:latin typeface="IPAゴシック" pitchFamily="49" charset="-128"/>
              <a:ea typeface="IPAゴシック" pitchFamily="49" charset="-128"/>
            </a:endParaRPr>
          </a:p>
          <a:p>
            <a:pPr lvl="0"/>
            <a:r>
              <a:rPr lang="ja-JP" altLang="en-US" sz="1050" dirty="0" smtClean="0">
                <a:latin typeface="IPAゴシック" pitchFamily="49" charset="-128"/>
                <a:ea typeface="IPAゴシック" pitchFamily="49" charset="-128"/>
              </a:rPr>
              <a:t>②ファイルを読み取り</a:t>
            </a:r>
            <a:r>
              <a:rPr lang="en-US" altLang="ja-JP" sz="1050" dirty="0" smtClean="0">
                <a:latin typeface="IPAゴシック" pitchFamily="49" charset="-128"/>
                <a:ea typeface="IPAゴシック" pitchFamily="49" charset="-128"/>
              </a:rPr>
              <a:t>,</a:t>
            </a:r>
            <a:r>
              <a:rPr lang="ja-JP" altLang="en-US" sz="1050" dirty="0" smtClean="0">
                <a:latin typeface="IPAゴシック" pitchFamily="49" charset="-128"/>
                <a:ea typeface="IPAゴシック" pitchFamily="49" charset="-128"/>
              </a:rPr>
              <a:t>図に保存</a:t>
            </a:r>
            <a:r>
              <a:rPr lang="en-US" altLang="ja-JP" sz="1050" dirty="0" smtClean="0">
                <a:latin typeface="IPAゴシック" pitchFamily="49" charset="-128"/>
                <a:ea typeface="IPAゴシック" pitchFamily="49" charset="-128"/>
              </a:rPr>
              <a:t>(</a:t>
            </a:r>
            <a:r>
              <a:rPr lang="en-US" altLang="ja-JP" sz="1050" dirty="0" err="1" smtClean="0">
                <a:latin typeface="IPAゴシック" pitchFamily="49" charset="-128"/>
                <a:ea typeface="IPAゴシック" pitchFamily="49" charset="-128"/>
              </a:rPr>
              <a:t>eps</a:t>
            </a:r>
            <a:r>
              <a:rPr lang="en-US" altLang="ja-JP" sz="1050" dirty="0">
                <a:latin typeface="IPAゴシック" pitchFamily="49" charset="-128"/>
                <a:ea typeface="IPAゴシック" pitchFamily="49" charset="-128"/>
              </a:rPr>
              <a:t>)</a:t>
            </a:r>
            <a:r>
              <a:rPr lang="ja-JP" altLang="en-US" sz="1050" dirty="0" smtClean="0">
                <a:latin typeface="IPAゴシック" pitchFamily="49" charset="-128"/>
                <a:ea typeface="IPAゴシック" pitchFamily="49" charset="-128"/>
              </a:rPr>
              <a:t>するプログラム</a:t>
            </a:r>
            <a:endParaRPr lang="ja-JP" altLang="en-US" sz="1050" dirty="0">
              <a:latin typeface="IPAゴシック" pitchFamily="49" charset="-128"/>
              <a:ea typeface="IPAゴシック" pitchFamily="49" charset="-128"/>
            </a:endParaRPr>
          </a:p>
        </p:txBody>
      </p:sp>
      <p:sp>
        <p:nvSpPr>
          <p:cNvPr id="26" name="正方形/長方形 25"/>
          <p:cNvSpPr/>
          <p:nvPr/>
        </p:nvSpPr>
        <p:spPr>
          <a:xfrm>
            <a:off x="467544" y="1412776"/>
            <a:ext cx="2088232" cy="400110"/>
          </a:xfrm>
          <a:prstGeom prst="rect">
            <a:avLst/>
          </a:prstGeom>
        </p:spPr>
        <p:txBody>
          <a:bodyPr wrap="square">
            <a:spAutoFit/>
          </a:bodyPr>
          <a:lstStyle/>
          <a:p>
            <a:pPr lvl="0"/>
            <a:r>
              <a:rPr lang="en-US" altLang="ja-JP" sz="2000" u="sng" dirty="0" smtClean="0">
                <a:solidFill>
                  <a:prstClr val="black"/>
                </a:solidFill>
                <a:latin typeface="IPAゴシック" pitchFamily="49" charset="-128"/>
                <a:ea typeface="IPAゴシック" pitchFamily="49" charset="-128"/>
              </a:rPr>
              <a:t>Step4</a:t>
            </a:r>
            <a:endParaRPr lang="ja-JP" altLang="en-US" sz="2000" u="sng" dirty="0">
              <a:solidFill>
                <a:prstClr val="black"/>
              </a:solidFill>
              <a:latin typeface="IPAゴシック" pitchFamily="49" charset="-128"/>
              <a:ea typeface="IPAゴシック" pitchFamily="49" charset="-128"/>
            </a:endParaRP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976715"/>
            <a:ext cx="2160240" cy="397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下矢印 11"/>
          <p:cNvSpPr/>
          <p:nvPr/>
        </p:nvSpPr>
        <p:spPr>
          <a:xfrm rot="5400000">
            <a:off x="4881175" y="3833326"/>
            <a:ext cx="520620" cy="432048"/>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3" name="正方形/長方形 12"/>
          <p:cNvSpPr/>
          <p:nvPr/>
        </p:nvSpPr>
        <p:spPr>
          <a:xfrm>
            <a:off x="4349397" y="3140968"/>
            <a:ext cx="1584176" cy="58477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ja-JP" altLang="en-US" sz="1600" dirty="0" smtClean="0">
                <a:solidFill>
                  <a:prstClr val="black"/>
                </a:solidFill>
                <a:latin typeface="IPAゴシック" pitchFamily="49" charset="-128"/>
                <a:ea typeface="IPAゴシック" pitchFamily="49" charset="-128"/>
              </a:rPr>
              <a:t>⑥ファイルを読み込む</a:t>
            </a:r>
            <a:endParaRPr lang="en-US" altLang="ja-JP" sz="1600" dirty="0" smtClean="0">
              <a:solidFill>
                <a:prstClr val="black"/>
              </a:solidFill>
              <a:latin typeface="IPAゴシック" pitchFamily="49" charset="-128"/>
              <a:ea typeface="IPAゴシック" pitchFamily="49" charset="-128"/>
            </a:endParaRPr>
          </a:p>
        </p:txBody>
      </p:sp>
      <p:sp>
        <p:nvSpPr>
          <p:cNvPr id="14" name="正方形/長方形 13"/>
          <p:cNvSpPr/>
          <p:nvPr/>
        </p:nvSpPr>
        <p:spPr>
          <a:xfrm>
            <a:off x="2780705" y="4296043"/>
            <a:ext cx="1979598"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ja-JP" altLang="en-US" sz="1600" dirty="0" smtClean="0">
                <a:solidFill>
                  <a:prstClr val="black"/>
                </a:solidFill>
                <a:latin typeface="IPAゴシック" pitchFamily="49" charset="-128"/>
                <a:ea typeface="IPAゴシック" pitchFamily="49" charset="-128"/>
              </a:rPr>
              <a:t>←⑤</a:t>
            </a:r>
            <a:r>
              <a:rPr lang="en-US" altLang="ja-JP" sz="1600" dirty="0" err="1">
                <a:solidFill>
                  <a:prstClr val="black"/>
                </a:solidFill>
                <a:latin typeface="IPAゴシック" pitchFamily="49" charset="-128"/>
                <a:ea typeface="IPAゴシック" pitchFamily="49" charset="-128"/>
              </a:rPr>
              <a:t>gnuplot</a:t>
            </a:r>
            <a:r>
              <a:rPr lang="ja-JP" altLang="en-US" sz="1600" dirty="0" smtClean="0">
                <a:solidFill>
                  <a:prstClr val="black"/>
                </a:solidFill>
                <a:latin typeface="IPAゴシック" pitchFamily="49" charset="-128"/>
                <a:ea typeface="IPAゴシック" pitchFamily="49" charset="-128"/>
              </a:rPr>
              <a:t>が実行</a:t>
            </a:r>
            <a:endParaRPr lang="ja-JP" altLang="en-US" sz="1600" dirty="0">
              <a:solidFill>
                <a:prstClr val="black"/>
              </a:solidFill>
              <a:latin typeface="IPAゴシック" pitchFamily="49" charset="-128"/>
              <a:ea typeface="IPAゴシック" pitchFamily="49" charset="-128"/>
            </a:endParaRPr>
          </a:p>
        </p:txBody>
      </p:sp>
      <p:sp>
        <p:nvSpPr>
          <p:cNvPr id="15" name="下矢印 14"/>
          <p:cNvSpPr/>
          <p:nvPr/>
        </p:nvSpPr>
        <p:spPr>
          <a:xfrm>
            <a:off x="4499290" y="1412776"/>
            <a:ext cx="520620" cy="432048"/>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6" name="下矢印 15"/>
          <p:cNvSpPr/>
          <p:nvPr/>
        </p:nvSpPr>
        <p:spPr>
          <a:xfrm>
            <a:off x="4499992" y="5969580"/>
            <a:ext cx="520620" cy="432048"/>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7"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34</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1475105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620688"/>
            <a:ext cx="8584112" cy="584775"/>
          </a:xfrm>
          <a:prstGeom prst="rect">
            <a:avLst/>
          </a:prstGeom>
          <a:noFill/>
        </p:spPr>
        <p:txBody>
          <a:bodyPr wrap="square" rtlCol="0">
            <a:spAutoFit/>
          </a:bodyPr>
          <a:lstStyle/>
          <a:p>
            <a:pPr lvl="0"/>
            <a:r>
              <a:rPr lang="ja-JP" altLang="en-US" sz="3200" dirty="0" smtClean="0">
                <a:latin typeface="IPAゴシック" pitchFamily="49" charset="-128"/>
                <a:ea typeface="IPAゴシック" pitchFamily="49" charset="-128"/>
              </a:rPr>
              <a:t>複数のプログラムの起動例</a:t>
            </a:r>
            <a:r>
              <a:rPr lang="en-US" altLang="ja-JP" sz="3200" dirty="0" smtClean="0">
                <a:latin typeface="IPAゴシック" pitchFamily="49" charset="-128"/>
                <a:ea typeface="IPAゴシック" pitchFamily="49" charset="-128"/>
              </a:rPr>
              <a:t>(</a:t>
            </a:r>
            <a:r>
              <a:rPr lang="ja-JP" altLang="en-US" sz="3200" dirty="0" smtClean="0">
                <a:latin typeface="IPAゴシック" pitchFamily="49" charset="-128"/>
                <a:ea typeface="IPAゴシック" pitchFamily="49" charset="-128"/>
              </a:rPr>
              <a:t>               </a:t>
            </a:r>
            <a:r>
              <a:rPr lang="en-US" altLang="ja-JP" sz="3200" dirty="0" smtClean="0">
                <a:latin typeface="IPAゴシック" pitchFamily="49" charset="-128"/>
                <a:ea typeface="IPAゴシック" pitchFamily="49" charset="-128"/>
              </a:rPr>
              <a:t>)</a:t>
            </a:r>
            <a:r>
              <a:rPr lang="ja-JP" altLang="en-US" sz="3200" dirty="0" smtClean="0">
                <a:latin typeface="IPAゴシック" pitchFamily="49" charset="-128"/>
                <a:ea typeface="IPAゴシック" pitchFamily="49" charset="-128"/>
              </a:rPr>
              <a:t>　　　</a:t>
            </a:r>
            <a:endParaRPr lang="ja-JP" altLang="en-US" sz="3200" dirty="0">
              <a:latin typeface="IPAゴシック" pitchFamily="49" charset="-128"/>
              <a:ea typeface="IPAゴシック" pitchFamily="49" charset="-128"/>
            </a:endParaRPr>
          </a:p>
        </p:txBody>
      </p:sp>
      <p:pic>
        <p:nvPicPr>
          <p:cNvPr id="3078" name="Picture 6" descr="C:\Users\勇歩\Desktop\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391" y="1988840"/>
            <a:ext cx="5542418" cy="3888432"/>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5508104" y="692696"/>
            <a:ext cx="3543552" cy="430887"/>
          </a:xfrm>
          <a:prstGeom prst="rect">
            <a:avLst/>
          </a:prstGeom>
          <a:noFill/>
        </p:spPr>
        <p:txBody>
          <a:bodyPr wrap="square" rtlCol="0">
            <a:spAutoFit/>
          </a:bodyPr>
          <a:lstStyle/>
          <a:p>
            <a:pPr lvl="0"/>
            <a:r>
              <a:rPr lang="ja-JP" altLang="en-US" sz="1050" dirty="0" smtClean="0">
                <a:latin typeface="IPAゴシック" pitchFamily="49" charset="-128"/>
                <a:ea typeface="IPAゴシック" pitchFamily="49" charset="-128"/>
              </a:rPr>
              <a:t>①</a:t>
            </a:r>
            <a:r>
              <a:rPr lang="en-US" altLang="ja-JP" sz="1050" dirty="0" smtClean="0">
                <a:latin typeface="IPAゴシック" pitchFamily="49" charset="-128"/>
                <a:ea typeface="IPAゴシック" pitchFamily="49" charset="-128"/>
              </a:rPr>
              <a:t>1</a:t>
            </a:r>
            <a:r>
              <a:rPr lang="ja-JP" altLang="en-US" sz="1050" dirty="0" smtClean="0">
                <a:latin typeface="IPAゴシック" pitchFamily="49" charset="-128"/>
                <a:ea typeface="IPAゴシック" pitchFamily="49" charset="-128"/>
              </a:rPr>
              <a:t>から指定の数までの二乗を計算するプログラム</a:t>
            </a:r>
            <a:endParaRPr lang="en-US" altLang="ja-JP" sz="1050" dirty="0" smtClean="0">
              <a:latin typeface="IPAゴシック" pitchFamily="49" charset="-128"/>
              <a:ea typeface="IPAゴシック" pitchFamily="49" charset="-128"/>
            </a:endParaRPr>
          </a:p>
          <a:p>
            <a:pPr lvl="0"/>
            <a:r>
              <a:rPr lang="ja-JP" altLang="en-US" sz="1050" dirty="0" smtClean="0">
                <a:latin typeface="IPAゴシック" pitchFamily="49" charset="-128"/>
                <a:ea typeface="IPAゴシック" pitchFamily="49" charset="-128"/>
              </a:rPr>
              <a:t>②ファイルを読み取り</a:t>
            </a:r>
            <a:r>
              <a:rPr lang="en-US" altLang="ja-JP" sz="1050" dirty="0" smtClean="0">
                <a:latin typeface="IPAゴシック" pitchFamily="49" charset="-128"/>
                <a:ea typeface="IPAゴシック" pitchFamily="49" charset="-128"/>
              </a:rPr>
              <a:t>,</a:t>
            </a:r>
            <a:r>
              <a:rPr lang="ja-JP" altLang="en-US" sz="1050" dirty="0" smtClean="0">
                <a:latin typeface="IPAゴシック" pitchFamily="49" charset="-128"/>
                <a:ea typeface="IPAゴシック" pitchFamily="49" charset="-128"/>
              </a:rPr>
              <a:t>図に保存</a:t>
            </a:r>
            <a:r>
              <a:rPr lang="en-US" altLang="ja-JP" sz="1050" dirty="0" smtClean="0">
                <a:latin typeface="IPAゴシック" pitchFamily="49" charset="-128"/>
                <a:ea typeface="IPAゴシック" pitchFamily="49" charset="-128"/>
              </a:rPr>
              <a:t>(</a:t>
            </a:r>
            <a:r>
              <a:rPr lang="en-US" altLang="ja-JP" sz="1050" dirty="0" err="1" smtClean="0">
                <a:latin typeface="IPAゴシック" pitchFamily="49" charset="-128"/>
                <a:ea typeface="IPAゴシック" pitchFamily="49" charset="-128"/>
              </a:rPr>
              <a:t>eps</a:t>
            </a:r>
            <a:r>
              <a:rPr lang="en-US" altLang="ja-JP" sz="1050" dirty="0">
                <a:latin typeface="IPAゴシック" pitchFamily="49" charset="-128"/>
                <a:ea typeface="IPAゴシック" pitchFamily="49" charset="-128"/>
              </a:rPr>
              <a:t>)</a:t>
            </a:r>
            <a:r>
              <a:rPr lang="ja-JP" altLang="en-US" sz="1050" dirty="0" smtClean="0">
                <a:latin typeface="IPAゴシック" pitchFamily="49" charset="-128"/>
                <a:ea typeface="IPAゴシック" pitchFamily="49" charset="-128"/>
              </a:rPr>
              <a:t>するプログラム</a:t>
            </a:r>
            <a:endParaRPr lang="ja-JP" altLang="en-US" sz="1050" dirty="0">
              <a:latin typeface="IPAゴシック" pitchFamily="49" charset="-128"/>
              <a:ea typeface="IPAゴシック" pitchFamily="49" charset="-128"/>
            </a:endParaRPr>
          </a:p>
        </p:txBody>
      </p:sp>
      <p:sp>
        <p:nvSpPr>
          <p:cNvPr id="26" name="下矢印 25"/>
          <p:cNvSpPr/>
          <p:nvPr/>
        </p:nvSpPr>
        <p:spPr>
          <a:xfrm>
            <a:off x="4499290" y="1412776"/>
            <a:ext cx="520620" cy="432048"/>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7" name="正方形/長方形 26"/>
          <p:cNvSpPr/>
          <p:nvPr/>
        </p:nvSpPr>
        <p:spPr>
          <a:xfrm>
            <a:off x="5148064" y="1484784"/>
            <a:ext cx="18002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ja-JP" altLang="en-US" sz="1600" dirty="0">
                <a:solidFill>
                  <a:prstClr val="black"/>
                </a:solidFill>
                <a:latin typeface="IPAゴシック" pitchFamily="49" charset="-128"/>
                <a:ea typeface="IPAゴシック" pitchFamily="49" charset="-128"/>
              </a:rPr>
              <a:t>⑦</a:t>
            </a:r>
            <a:r>
              <a:rPr lang="en-US" altLang="ja-JP" sz="1600" dirty="0" err="1" smtClean="0">
                <a:solidFill>
                  <a:prstClr val="black"/>
                </a:solidFill>
                <a:latin typeface="IPAゴシック" pitchFamily="49" charset="-128"/>
                <a:ea typeface="IPAゴシック" pitchFamily="49" charset="-128"/>
              </a:rPr>
              <a:t>eps</a:t>
            </a:r>
            <a:r>
              <a:rPr lang="ja-JP" altLang="en-US" sz="1600" dirty="0" smtClean="0">
                <a:solidFill>
                  <a:prstClr val="black"/>
                </a:solidFill>
                <a:latin typeface="IPAゴシック" pitchFamily="49" charset="-128"/>
                <a:ea typeface="IPAゴシック" pitchFamily="49" charset="-128"/>
              </a:rPr>
              <a:t>で図に保存</a:t>
            </a:r>
            <a:endParaRPr lang="ja-JP" altLang="en-US" sz="1600" dirty="0">
              <a:solidFill>
                <a:prstClr val="black"/>
              </a:solidFill>
              <a:latin typeface="IPAゴシック" pitchFamily="49" charset="-128"/>
              <a:ea typeface="IPAゴシック" pitchFamily="49" charset="-128"/>
            </a:endParaRPr>
          </a:p>
        </p:txBody>
      </p:sp>
      <p:sp>
        <p:nvSpPr>
          <p:cNvPr id="34" name="正方形/長方形 33"/>
          <p:cNvSpPr/>
          <p:nvPr/>
        </p:nvSpPr>
        <p:spPr>
          <a:xfrm>
            <a:off x="467544" y="1412776"/>
            <a:ext cx="2088232" cy="400110"/>
          </a:xfrm>
          <a:prstGeom prst="rect">
            <a:avLst/>
          </a:prstGeom>
        </p:spPr>
        <p:txBody>
          <a:bodyPr wrap="square">
            <a:spAutoFit/>
          </a:bodyPr>
          <a:lstStyle/>
          <a:p>
            <a:pPr lvl="0"/>
            <a:r>
              <a:rPr lang="en-US" altLang="ja-JP" sz="2000" u="sng" dirty="0" smtClean="0">
                <a:solidFill>
                  <a:prstClr val="black"/>
                </a:solidFill>
                <a:latin typeface="IPAゴシック" pitchFamily="49" charset="-128"/>
                <a:ea typeface="IPAゴシック" pitchFamily="49" charset="-128"/>
              </a:rPr>
              <a:t>Step5</a:t>
            </a:r>
            <a:endParaRPr lang="ja-JP" altLang="en-US" sz="2000" u="sng" dirty="0">
              <a:solidFill>
                <a:prstClr val="black"/>
              </a:solidFill>
              <a:latin typeface="IPAゴシック" pitchFamily="49" charset="-128"/>
              <a:ea typeface="IPAゴシック" pitchFamily="49" charset="-128"/>
            </a:endParaRPr>
          </a:p>
        </p:txBody>
      </p:sp>
      <p:sp>
        <p:nvSpPr>
          <p:cNvPr id="9"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35</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34660302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D:\クラウド\Dropbox\My HP\学園祭\image\smet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588" y="1682941"/>
            <a:ext cx="7416824" cy="40002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角丸四角形吹き出し 1"/>
          <p:cNvSpPr/>
          <p:nvPr/>
        </p:nvSpPr>
        <p:spPr>
          <a:xfrm>
            <a:off x="6116812" y="1484784"/>
            <a:ext cx="2193479" cy="1080120"/>
          </a:xfrm>
          <a:prstGeom prst="wedgeRoundRectCallout">
            <a:avLst>
              <a:gd name="adj1" fmla="val -72744"/>
              <a:gd name="adj2" fmla="val 19667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000" dirty="0" smtClean="0">
                <a:latin typeface="IPA Pゴシック" pitchFamily="50" charset="-128"/>
                <a:ea typeface="IPA Pゴシック" pitchFamily="50" charset="-128"/>
              </a:rPr>
              <a:t>ご清聴ありがとうございました！</a:t>
            </a:r>
            <a:endParaRPr lang="en-US" altLang="ja-JP" sz="2000" dirty="0" smtClean="0">
              <a:latin typeface="IPA Pゴシック" pitchFamily="50" charset="-128"/>
              <a:ea typeface="IPA Pゴシック" pitchFamily="50" charset="-128"/>
            </a:endParaRPr>
          </a:p>
        </p:txBody>
      </p:sp>
      <p:sp>
        <p:nvSpPr>
          <p:cNvPr id="3" name="正方形/長方形 2"/>
          <p:cNvSpPr/>
          <p:nvPr/>
        </p:nvSpPr>
        <p:spPr>
          <a:xfrm>
            <a:off x="395536" y="5733256"/>
            <a:ext cx="6912768" cy="646331"/>
          </a:xfrm>
          <a:prstGeom prst="rect">
            <a:avLst/>
          </a:prstGeom>
        </p:spPr>
        <p:txBody>
          <a:bodyPr wrap="square">
            <a:spAutoFit/>
          </a:bodyPr>
          <a:lstStyle/>
          <a:p>
            <a:r>
              <a:rPr lang="ja-JP" altLang="en-US" dirty="0">
                <a:latin typeface="IPA Pゴシック" pitchFamily="50" charset="-128"/>
                <a:ea typeface="IPA Pゴシック" pitchFamily="50" charset="-128"/>
              </a:rPr>
              <a:t>参考に</a:t>
            </a:r>
            <a:r>
              <a:rPr lang="ja-JP" altLang="en-US" dirty="0" smtClean="0">
                <a:latin typeface="IPA Pゴシック" pitchFamily="50" charset="-128"/>
                <a:ea typeface="IPA Pゴシック" pitchFamily="50" charset="-128"/>
              </a:rPr>
              <a:t>したＷＥＢサイト（</a:t>
            </a:r>
            <a:r>
              <a:rPr lang="en-US" altLang="ja-JP" dirty="0" smtClean="0">
                <a:latin typeface="IPA Pゴシック" pitchFamily="50" charset="-128"/>
                <a:ea typeface="IPA Pゴシック" pitchFamily="50" charset="-128"/>
              </a:rPr>
              <a:t>2013.2/10 UTC 9:02</a:t>
            </a:r>
            <a:r>
              <a:rPr lang="ja-JP" altLang="en-US" dirty="0" smtClean="0">
                <a:latin typeface="IPA Pゴシック" pitchFamily="50" charset="-128"/>
                <a:ea typeface="IPA Pゴシック" pitchFamily="50" charset="-128"/>
              </a:rPr>
              <a:t>）</a:t>
            </a:r>
            <a:r>
              <a:rPr lang="en-US" altLang="ja-JP" dirty="0" smtClean="0">
                <a:latin typeface="IPA Pゴシック" pitchFamily="50" charset="-128"/>
                <a:ea typeface="IPA Pゴシック" pitchFamily="50" charset="-128"/>
              </a:rPr>
              <a:t>http</a:t>
            </a:r>
            <a:r>
              <a:rPr lang="en-US" altLang="ja-JP" dirty="0">
                <a:latin typeface="IPA Pゴシック" pitchFamily="50" charset="-128"/>
                <a:ea typeface="IPA Pゴシック" pitchFamily="50" charset="-128"/>
              </a:rPr>
              <a:t>://www.k4.dion.ne.jp/~mms/unix/shellscript/index.html</a:t>
            </a:r>
            <a:endParaRPr lang="ja-JP" altLang="en-US" dirty="0">
              <a:latin typeface="IPA Pゴシック" pitchFamily="50" charset="-128"/>
              <a:ea typeface="IPA Pゴシック" pitchFamily="50" charset="-128"/>
            </a:endParaRPr>
          </a:p>
        </p:txBody>
      </p:sp>
      <p:sp>
        <p:nvSpPr>
          <p:cNvPr id="6" name="スライド番号プレースホルダー 5"/>
          <p:cNvSpPr>
            <a:spLocks noGrp="1"/>
          </p:cNvSpPr>
          <p:nvPr>
            <p:ph type="sldNum" sz="quarter" idx="4"/>
          </p:nvPr>
        </p:nvSpPr>
        <p:spPr>
          <a:xfrm>
            <a:off x="8100392" y="6453336"/>
            <a:ext cx="586408" cy="268138"/>
          </a:xfrm>
        </p:spPr>
        <p:txBody>
          <a:bodyPr/>
          <a:lstStyle/>
          <a:p>
            <a:pPr algn="r"/>
            <a:fld id="{D2D8002D-B5B0-4BAC-B1F6-782DDCCE6D9C}" type="slidenum">
              <a:rPr lang="ja-JP" altLang="en-US" smtClean="0">
                <a:latin typeface="IPA Pゴシック" pitchFamily="50" charset="-128"/>
                <a:ea typeface="IPA Pゴシック" pitchFamily="50" charset="-128"/>
              </a:rPr>
              <a:pPr algn="r"/>
              <a:t>36</a:t>
            </a:fld>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417790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9174" y="476672"/>
            <a:ext cx="7908909" cy="707886"/>
          </a:xfrm>
          <a:prstGeom prst="rect">
            <a:avLst/>
          </a:prstGeom>
          <a:noFill/>
        </p:spPr>
        <p:txBody>
          <a:bodyPr wrap="square" rtlCol="0">
            <a:spAutoFit/>
          </a:bodyPr>
          <a:lstStyle/>
          <a:p>
            <a:pPr lvl="0"/>
            <a:r>
              <a:rPr lang="en-US" altLang="ja-JP" sz="4000" dirty="0" smtClean="0">
                <a:latin typeface="IPA Pゴシック" pitchFamily="50" charset="-128"/>
                <a:ea typeface="IPA Pゴシック" pitchFamily="50" charset="-128"/>
              </a:rPr>
              <a:t>Shell</a:t>
            </a:r>
            <a:r>
              <a:rPr lang="ja-JP" altLang="en-US" sz="4000" dirty="0" smtClean="0">
                <a:latin typeface="IPAゴシック" pitchFamily="49" charset="-128"/>
                <a:ea typeface="IPAゴシック" pitchFamily="49" charset="-128"/>
              </a:rPr>
              <a:t>の役割</a:t>
            </a:r>
            <a:endParaRPr lang="ja-JP" altLang="en-US" sz="4000" dirty="0">
              <a:latin typeface="IPAゴシック" pitchFamily="49" charset="-128"/>
              <a:ea typeface="IPAゴシック" pitchFamily="49" charset="-128"/>
            </a:endParaRPr>
          </a:p>
        </p:txBody>
      </p:sp>
      <p:sp>
        <p:nvSpPr>
          <p:cNvPr id="6" name="スライド番号プレースホルダー 5"/>
          <p:cNvSpPr>
            <a:spLocks noGrp="1"/>
          </p:cNvSpPr>
          <p:nvPr>
            <p:ph type="sldNum" sz="quarter" idx="4"/>
          </p:nvPr>
        </p:nvSpPr>
        <p:spPr/>
        <p:txBody>
          <a:bodyPr/>
          <a:lstStyle/>
          <a:p>
            <a:pPr algn="r"/>
            <a:fld id="{D2D8002D-B5B0-4BAC-B1F6-782DDCCE6D9C}" type="slidenum">
              <a:rPr lang="ja-JP" altLang="en-US" smtClean="0">
                <a:latin typeface="IPA Pゴシック" pitchFamily="50" charset="-128"/>
                <a:ea typeface="IPA Pゴシック" pitchFamily="50" charset="-128"/>
              </a:rPr>
              <a:pPr algn="r"/>
              <a:t>4</a:t>
            </a:fld>
            <a:endParaRPr lang="ja-JP" altLang="en-US" dirty="0">
              <a:latin typeface="IPA Pゴシック" pitchFamily="50" charset="-128"/>
              <a:ea typeface="IPA Pゴシック" pitchFamily="50" charset="-128"/>
            </a:endParaRPr>
          </a:p>
        </p:txBody>
      </p:sp>
      <p:pic>
        <p:nvPicPr>
          <p:cNvPr id="10" name="Picture 2" descr="http://itpro.nikkeibp.co.jp/article/Keyword/20070207/261220/z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412776"/>
            <a:ext cx="4896544" cy="2431842"/>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539553" y="4024982"/>
            <a:ext cx="8130918"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ja-JP" u="sng" dirty="0" smtClean="0">
                <a:latin typeface="IPAゴシック" pitchFamily="49" charset="-128"/>
                <a:ea typeface="IPAゴシック" pitchFamily="49" charset="-128"/>
              </a:rPr>
              <a:t>Shell</a:t>
            </a:r>
            <a:r>
              <a:rPr lang="ja-JP" altLang="en-US" u="sng" dirty="0" smtClean="0">
                <a:latin typeface="IPAゴシック" pitchFamily="49" charset="-128"/>
                <a:ea typeface="IPAゴシック" pitchFamily="49" charset="-128"/>
              </a:rPr>
              <a:t>の役割</a:t>
            </a:r>
            <a:endParaRPr lang="en-US" altLang="ja-JP" u="sng" dirty="0" smtClean="0">
              <a:latin typeface="IPAゴシック" pitchFamily="49" charset="-128"/>
              <a:ea typeface="IPAゴシック" pitchFamily="49" charset="-128"/>
            </a:endParaRPr>
          </a:p>
          <a:p>
            <a:r>
              <a:rPr lang="ja-JP" altLang="en-US" dirty="0" smtClean="0">
                <a:latin typeface="IPAゴシック" pitchFamily="49" charset="-128"/>
                <a:ea typeface="IPAゴシック" pitchFamily="49" charset="-128"/>
              </a:rPr>
              <a:t>ユーザー</a:t>
            </a:r>
            <a:r>
              <a:rPr lang="ja-JP" altLang="en-US" dirty="0">
                <a:latin typeface="IPAゴシック" pitchFamily="49" charset="-128"/>
                <a:ea typeface="IPAゴシック" pitchFamily="49" charset="-128"/>
              </a:rPr>
              <a:t>が入力したコマンドを</a:t>
            </a:r>
            <a:r>
              <a:rPr lang="ja-JP" altLang="en-US" dirty="0" smtClean="0">
                <a:latin typeface="IPAゴシック" pitchFamily="49" charset="-128"/>
                <a:ea typeface="IPAゴシック" pitchFamily="49" charset="-128"/>
              </a:rPr>
              <a:t>解釈</a:t>
            </a:r>
            <a:endParaRPr lang="en-US" altLang="ja-JP" dirty="0">
              <a:latin typeface="IPAゴシック" pitchFamily="49" charset="-128"/>
              <a:ea typeface="IPAゴシック" pitchFamily="49" charset="-128"/>
            </a:endParaRPr>
          </a:p>
          <a:p>
            <a:endParaRPr lang="en-US" altLang="ja-JP" dirty="0" smtClean="0">
              <a:latin typeface="IPAゴシック" pitchFamily="49" charset="-128"/>
              <a:ea typeface="IPAゴシック" pitchFamily="49" charset="-128"/>
            </a:endParaRPr>
          </a:p>
          <a:p>
            <a:r>
              <a:rPr lang="ja-JP" altLang="en-US" dirty="0" smtClean="0">
                <a:latin typeface="IPAゴシック" pitchFamily="49" charset="-128"/>
                <a:ea typeface="IPAゴシック" pitchFamily="49" charset="-128"/>
              </a:rPr>
              <a:t>正しいコマンド⇒実行</a:t>
            </a:r>
            <a:endParaRPr lang="en-US" altLang="ja-JP" dirty="0" smtClean="0">
              <a:latin typeface="IPAゴシック" pitchFamily="49" charset="-128"/>
              <a:ea typeface="IPAゴシック" pitchFamily="49" charset="-128"/>
            </a:endParaRPr>
          </a:p>
          <a:p>
            <a:r>
              <a:rPr lang="ja-JP" altLang="en-US" dirty="0">
                <a:latin typeface="IPAゴシック" pitchFamily="49" charset="-128"/>
                <a:ea typeface="IPAゴシック" pitchFamily="49" charset="-128"/>
              </a:rPr>
              <a:t>・シェル自身が処理</a:t>
            </a:r>
            <a:endParaRPr lang="en-US" altLang="ja-JP" dirty="0">
              <a:latin typeface="IPAゴシック" pitchFamily="49" charset="-128"/>
              <a:ea typeface="IPAゴシック" pitchFamily="49" charset="-128"/>
            </a:endParaRPr>
          </a:p>
          <a:p>
            <a:r>
              <a:rPr lang="ja-JP" altLang="en-US" dirty="0">
                <a:latin typeface="IPAゴシック" pitchFamily="49" charset="-128"/>
                <a:ea typeface="IPAゴシック" pitchFamily="49" charset="-128"/>
              </a:rPr>
              <a:t>・コマンドを処理するプログラムを起動</a:t>
            </a:r>
          </a:p>
          <a:p>
            <a:endParaRPr lang="en-US" altLang="ja-JP" dirty="0" smtClean="0">
              <a:latin typeface="IPAゴシック" pitchFamily="49" charset="-128"/>
              <a:ea typeface="IPAゴシック" pitchFamily="49" charset="-128"/>
            </a:endParaRPr>
          </a:p>
          <a:p>
            <a:r>
              <a:rPr lang="ja-JP" altLang="en-US" dirty="0" smtClean="0">
                <a:latin typeface="IPAゴシック" pitchFamily="49" charset="-128"/>
                <a:ea typeface="IPAゴシック" pitchFamily="49" charset="-128"/>
              </a:rPr>
              <a:t>正しくないコマンド⇒エラーを通知</a:t>
            </a:r>
            <a:endParaRPr lang="en-US" altLang="ja-JP" dirty="0" smtClean="0">
              <a:latin typeface="IPAゴシック" pitchFamily="49" charset="-128"/>
              <a:ea typeface="IPAゴシック" pitchFamily="49" charset="-128"/>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149080"/>
            <a:ext cx="3174337" cy="213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3851920" y="3824927"/>
            <a:ext cx="3312368" cy="200055"/>
          </a:xfrm>
          <a:prstGeom prst="rect">
            <a:avLst/>
          </a:prstGeom>
        </p:spPr>
        <p:txBody>
          <a:bodyPr wrap="square">
            <a:spAutoFit/>
          </a:bodyPr>
          <a:lstStyle/>
          <a:p>
            <a:r>
              <a:rPr lang="ja-JP" altLang="en-US" sz="700" dirty="0" smtClean="0">
                <a:latin typeface="IPA Pゴシック" pitchFamily="50" charset="-128"/>
                <a:ea typeface="IPA Pゴシック" pitchFamily="50" charset="-128"/>
              </a:rPr>
              <a:t>引用先（</a:t>
            </a:r>
            <a:r>
              <a:rPr lang="en-US" altLang="ja-JP" sz="700" dirty="0" smtClean="0">
                <a:latin typeface="IPA Pゴシック" pitchFamily="50" charset="-128"/>
                <a:ea typeface="IPA Pゴシック" pitchFamily="50" charset="-128"/>
                <a:hlinkClick r:id="rId4"/>
              </a:rPr>
              <a:t>http</a:t>
            </a:r>
            <a:r>
              <a:rPr lang="en-US" altLang="ja-JP" sz="700" dirty="0">
                <a:latin typeface="IPA Pゴシック" pitchFamily="50" charset="-128"/>
                <a:ea typeface="IPA Pゴシック" pitchFamily="50" charset="-128"/>
                <a:hlinkClick r:id="rId4"/>
              </a:rPr>
              <a:t>://itpro.nikkeibp.co.jp/article/Keyword/20070907/281485</a:t>
            </a:r>
            <a:r>
              <a:rPr lang="en-US" altLang="ja-JP" sz="700" dirty="0" smtClean="0">
                <a:latin typeface="IPA Pゴシック" pitchFamily="50" charset="-128"/>
                <a:ea typeface="IPA Pゴシック" pitchFamily="50" charset="-128"/>
                <a:hlinkClick r:id="rId4"/>
              </a:rPr>
              <a:t>/</a:t>
            </a:r>
            <a:r>
              <a:rPr lang="ja-JP" altLang="en-US" sz="700" dirty="0" smtClean="0">
                <a:latin typeface="IPA Pゴシック" pitchFamily="50" charset="-128"/>
                <a:ea typeface="IPA Pゴシック" pitchFamily="50" charset="-128"/>
                <a:hlinkClick r:id="rId4"/>
              </a:rPr>
              <a:t>*</a:t>
            </a:r>
            <a:r>
              <a:rPr lang="ja-JP" altLang="en-US" sz="700" dirty="0" smtClean="0">
                <a:latin typeface="IPA Pゴシック" pitchFamily="50" charset="-128"/>
                <a:ea typeface="IPA Pゴシック" pitchFamily="50" charset="-128"/>
              </a:rPr>
              <a:t>）</a:t>
            </a:r>
            <a:endParaRPr lang="ja-JP" altLang="en-US" sz="700" dirty="0">
              <a:latin typeface="IPA Pゴシック" pitchFamily="50" charset="-128"/>
              <a:ea typeface="IPA Pゴシック" pitchFamily="50" charset="-128"/>
            </a:endParaRPr>
          </a:p>
        </p:txBody>
      </p:sp>
    </p:spTree>
    <p:extLst>
      <p:ext uri="{BB962C8B-B14F-4D97-AF65-F5344CB8AC3E}">
        <p14:creationId xmlns:p14="http://schemas.microsoft.com/office/powerpoint/2010/main" val="1042443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爆発 1 2"/>
          <p:cNvSpPr/>
          <p:nvPr/>
        </p:nvSpPr>
        <p:spPr>
          <a:xfrm>
            <a:off x="467544" y="3861048"/>
            <a:ext cx="8280920" cy="2304256"/>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467544" y="476672"/>
            <a:ext cx="7908909" cy="707886"/>
          </a:xfrm>
          <a:prstGeom prst="rect">
            <a:avLst/>
          </a:prstGeom>
          <a:noFill/>
        </p:spPr>
        <p:txBody>
          <a:bodyPr wrap="square" rtlCol="0">
            <a:spAutoFit/>
          </a:bodyPr>
          <a:lstStyle/>
          <a:p>
            <a:r>
              <a:rPr lang="en-US" altLang="ja-JP" sz="4000" dirty="0">
                <a:latin typeface="IPA Pゴシック" pitchFamily="50" charset="-128"/>
                <a:ea typeface="IPA Pゴシック" pitchFamily="50" charset="-128"/>
              </a:rPr>
              <a:t>Shell </a:t>
            </a:r>
            <a:r>
              <a:rPr lang="en-US" altLang="ja-JP" sz="4000" dirty="0" smtClean="0">
                <a:latin typeface="IPA Pゴシック" pitchFamily="50" charset="-128"/>
                <a:ea typeface="IPA Pゴシック" pitchFamily="50" charset="-128"/>
              </a:rPr>
              <a:t>Script</a:t>
            </a:r>
            <a:r>
              <a:rPr lang="ja-JP" altLang="en-US" sz="4000" dirty="0" smtClean="0">
                <a:latin typeface="IPAゴシック" pitchFamily="49" charset="-128"/>
                <a:ea typeface="IPAゴシック" pitchFamily="49" charset="-128"/>
              </a:rPr>
              <a:t>とは？</a:t>
            </a:r>
            <a:endParaRPr lang="ja-JP" altLang="en-US" sz="4000" dirty="0">
              <a:latin typeface="IPAゴシック" pitchFamily="49" charset="-128"/>
              <a:ea typeface="IPAゴシック" pitchFamily="49" charset="-128"/>
            </a:endParaRPr>
          </a:p>
        </p:txBody>
      </p:sp>
      <p:sp>
        <p:nvSpPr>
          <p:cNvPr id="6" name="スライド番号プレースホルダー 5"/>
          <p:cNvSpPr>
            <a:spLocks noGrp="1"/>
          </p:cNvSpPr>
          <p:nvPr>
            <p:ph type="sldNum" sz="quarter" idx="4"/>
          </p:nvPr>
        </p:nvSpPr>
        <p:spPr/>
        <p:txBody>
          <a:bodyPr/>
          <a:lstStyle/>
          <a:p>
            <a:pPr algn="r"/>
            <a:fld id="{D2D8002D-B5B0-4BAC-B1F6-782DDCCE6D9C}" type="slidenum">
              <a:rPr lang="ja-JP" altLang="en-US" smtClean="0">
                <a:latin typeface="IPA Pゴシック" pitchFamily="50" charset="-128"/>
                <a:ea typeface="IPA Pゴシック" pitchFamily="50" charset="-128"/>
              </a:rPr>
              <a:pPr algn="r"/>
              <a:t>5</a:t>
            </a:fld>
            <a:endParaRPr lang="ja-JP" altLang="en-US" dirty="0">
              <a:latin typeface="IPA Pゴシック" pitchFamily="50" charset="-128"/>
              <a:ea typeface="IPA Pゴシック" pitchFamily="50" charset="-128"/>
            </a:endParaRPr>
          </a:p>
        </p:txBody>
      </p:sp>
      <p:sp>
        <p:nvSpPr>
          <p:cNvPr id="8" name="正方形/長方形 7"/>
          <p:cNvSpPr/>
          <p:nvPr/>
        </p:nvSpPr>
        <p:spPr>
          <a:xfrm>
            <a:off x="467544" y="1556792"/>
            <a:ext cx="8352928"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US" altLang="ja-JP" sz="2400" u="sng" dirty="0">
                <a:latin typeface="IPA Pゴシック" pitchFamily="50" charset="-128"/>
                <a:ea typeface="IPA Pゴシック" pitchFamily="50" charset="-128"/>
              </a:rPr>
              <a:t>Shell </a:t>
            </a:r>
            <a:r>
              <a:rPr lang="en-US" altLang="ja-JP" sz="2400" u="sng" dirty="0" smtClean="0">
                <a:latin typeface="IPA Pゴシック" pitchFamily="50" charset="-128"/>
                <a:ea typeface="IPA Pゴシック" pitchFamily="50" charset="-128"/>
              </a:rPr>
              <a:t>Script</a:t>
            </a:r>
          </a:p>
          <a:p>
            <a:pPr marL="342900" lvl="0" indent="-342900">
              <a:buFont typeface="Arial" pitchFamily="34" charset="0"/>
              <a:buChar char="•"/>
            </a:pPr>
            <a:r>
              <a:rPr lang="ja-JP" altLang="en-US" sz="2400" dirty="0" smtClean="0">
                <a:latin typeface="IPAゴシック" pitchFamily="49" charset="-128"/>
                <a:ea typeface="IPAゴシック" pitchFamily="49" charset="-128"/>
              </a:rPr>
              <a:t>シェル</a:t>
            </a:r>
            <a:r>
              <a:rPr lang="ja-JP" altLang="en-US" sz="2400" dirty="0">
                <a:latin typeface="IPAゴシック" pitchFamily="49" charset="-128"/>
                <a:ea typeface="IPAゴシック" pitchFamily="49" charset="-128"/>
              </a:rPr>
              <a:t>・プログラム上で実行できるスクリプト言語の</a:t>
            </a:r>
            <a:r>
              <a:rPr lang="en-US" altLang="ja-JP" sz="2400" dirty="0">
                <a:latin typeface="IPAゴシック" pitchFamily="49" charset="-128"/>
                <a:ea typeface="IPAゴシック" pitchFamily="49" charset="-128"/>
              </a:rPr>
              <a:t>1</a:t>
            </a:r>
            <a:r>
              <a:rPr lang="ja-JP" altLang="en-US" sz="2400" dirty="0" smtClean="0">
                <a:latin typeface="IPAゴシック" pitchFamily="49" charset="-128"/>
                <a:ea typeface="IPAゴシック" pitchFamily="49" charset="-128"/>
              </a:rPr>
              <a:t>つ</a:t>
            </a:r>
            <a:endParaRPr lang="en-US" altLang="ja-JP" sz="2400" dirty="0" smtClean="0">
              <a:latin typeface="IPAゴシック" pitchFamily="49" charset="-128"/>
              <a:ea typeface="IPAゴシック" pitchFamily="49" charset="-128"/>
            </a:endParaRPr>
          </a:p>
          <a:p>
            <a:pPr marL="342900" indent="-342900">
              <a:buFont typeface="Arial" pitchFamily="34" charset="0"/>
              <a:buChar char="•"/>
            </a:pPr>
            <a:r>
              <a:rPr lang="ja-JP" altLang="en-US" sz="2400" dirty="0">
                <a:latin typeface="IPAゴシック" pitchFamily="49" charset="-128"/>
                <a:ea typeface="IPAゴシック" pitchFamily="49" charset="-128"/>
              </a:rPr>
              <a:t>コンピュータに実行させたい処理を</a:t>
            </a:r>
            <a:r>
              <a:rPr lang="ja-JP" altLang="en-US" sz="2400" dirty="0" smtClean="0">
                <a:latin typeface="IPAゴシック" pitchFamily="49" charset="-128"/>
                <a:ea typeface="IPAゴシック" pitchFamily="49" charset="-128"/>
              </a:rPr>
              <a:t>記述</a:t>
            </a:r>
            <a:r>
              <a:rPr lang="en-US" altLang="ja-JP" sz="2400" dirty="0">
                <a:latin typeface="IPAゴシック" pitchFamily="49" charset="-128"/>
                <a:ea typeface="IPAゴシック" pitchFamily="49" charset="-128"/>
              </a:rPr>
              <a:t/>
            </a:r>
            <a:br>
              <a:rPr lang="en-US" altLang="ja-JP" sz="2400" dirty="0">
                <a:latin typeface="IPAゴシック" pitchFamily="49" charset="-128"/>
                <a:ea typeface="IPAゴシック" pitchFamily="49" charset="-128"/>
              </a:rPr>
            </a:br>
            <a:r>
              <a:rPr lang="ja-JP" altLang="en-US" sz="2400" dirty="0" smtClean="0">
                <a:latin typeface="IPAゴシック" pitchFamily="49" charset="-128"/>
                <a:ea typeface="IPAゴシック" pitchFamily="49" charset="-128"/>
              </a:rPr>
              <a:t>⇒その台本通りに動かすことが可能</a:t>
            </a:r>
            <a:endParaRPr lang="en-US" altLang="ja-JP" sz="2400" dirty="0" smtClean="0">
              <a:latin typeface="IPAゴシック" pitchFamily="49" charset="-128"/>
              <a:ea typeface="IPAゴシック" pitchFamily="49" charset="-128"/>
            </a:endParaRPr>
          </a:p>
          <a:p>
            <a:pPr lvl="0"/>
            <a:r>
              <a:rPr lang="en-US" altLang="ja-JP" sz="2400" dirty="0" smtClean="0">
                <a:latin typeface="IPAゴシック" pitchFamily="49" charset="-128"/>
                <a:ea typeface="IPAゴシック" pitchFamily="49" charset="-128"/>
              </a:rPr>
              <a:t>※</a:t>
            </a:r>
            <a:r>
              <a:rPr lang="ja-JP" altLang="en-US" sz="2400" dirty="0" smtClean="0">
                <a:latin typeface="IPAゴシック" pitchFamily="49" charset="-128"/>
                <a:ea typeface="IPAゴシック" pitchFamily="49" charset="-128"/>
              </a:rPr>
              <a:t>スクリプト</a:t>
            </a:r>
            <a:r>
              <a:rPr lang="ja-JP" altLang="en-US" sz="2400" dirty="0">
                <a:latin typeface="IPA Pゴシック" pitchFamily="50" charset="-128"/>
                <a:ea typeface="IPA Pゴシック" pitchFamily="50" charset="-128"/>
              </a:rPr>
              <a:t>（</a:t>
            </a:r>
            <a:r>
              <a:rPr lang="en-US" altLang="ja-JP" sz="2400" dirty="0">
                <a:latin typeface="IPA Pゴシック" pitchFamily="50" charset="-128"/>
                <a:ea typeface="IPA Pゴシック" pitchFamily="50" charset="-128"/>
              </a:rPr>
              <a:t>script</a:t>
            </a:r>
            <a:r>
              <a:rPr lang="ja-JP" altLang="en-US" sz="2400" dirty="0">
                <a:latin typeface="IPAゴシック" pitchFamily="49" charset="-128"/>
                <a:ea typeface="IPAゴシック" pitchFamily="49" charset="-128"/>
              </a:rPr>
              <a:t>）は「台本」という</a:t>
            </a:r>
            <a:r>
              <a:rPr lang="ja-JP" altLang="en-US" sz="2400" dirty="0" smtClean="0">
                <a:latin typeface="IPAゴシック" pitchFamily="49" charset="-128"/>
                <a:ea typeface="IPAゴシック" pitchFamily="49" charset="-128"/>
              </a:rPr>
              <a:t>意味</a:t>
            </a:r>
            <a:endParaRPr lang="en-US" altLang="ja-JP" sz="2400" dirty="0" smtClean="0">
              <a:latin typeface="IPAゴシック" pitchFamily="49" charset="-128"/>
              <a:ea typeface="IPAゴシック" pitchFamily="49" charset="-128"/>
            </a:endParaRPr>
          </a:p>
        </p:txBody>
      </p:sp>
      <p:sp>
        <p:nvSpPr>
          <p:cNvPr id="11" name="正方形/長方形 10"/>
          <p:cNvSpPr/>
          <p:nvPr/>
        </p:nvSpPr>
        <p:spPr>
          <a:xfrm>
            <a:off x="1547664" y="4464149"/>
            <a:ext cx="6120680" cy="830997"/>
          </a:xfrm>
          <a:prstGeom prst="rect">
            <a:avLst/>
          </a:prstGeom>
        </p:spPr>
        <p:txBody>
          <a:bodyPr wrap="square">
            <a:spAutoFit/>
          </a:bodyPr>
          <a:lstStyle/>
          <a:p>
            <a:pPr lvl="0" algn="ctr"/>
            <a:r>
              <a:rPr lang="ja-JP" altLang="en-US" sz="2400" dirty="0" smtClean="0">
                <a:solidFill>
                  <a:prstClr val="black"/>
                </a:solidFill>
                <a:latin typeface="IPAゴシック" pitchFamily="49" charset="-128"/>
                <a:ea typeface="IPAゴシック" pitchFamily="49" charset="-128"/>
              </a:rPr>
              <a:t>よって</a:t>
            </a:r>
            <a:r>
              <a:rPr lang="en-US" altLang="ja-JP" sz="2400" dirty="0">
                <a:latin typeface="IPA Pゴシック" pitchFamily="50" charset="-128"/>
                <a:ea typeface="IPA Pゴシック" pitchFamily="50" charset="-128"/>
              </a:rPr>
              <a:t>Shell </a:t>
            </a:r>
            <a:r>
              <a:rPr lang="en-US" altLang="ja-JP" sz="2400" dirty="0" smtClean="0">
                <a:latin typeface="IPA Pゴシック" pitchFamily="50" charset="-128"/>
                <a:ea typeface="IPA Pゴシック" pitchFamily="50" charset="-128"/>
              </a:rPr>
              <a:t>Script</a:t>
            </a:r>
            <a:r>
              <a:rPr lang="ja-JP" altLang="en-US" sz="2400" dirty="0" smtClean="0">
                <a:latin typeface="IPA Pゴシック" pitchFamily="50" charset="-128"/>
                <a:ea typeface="IPA Pゴシック" pitchFamily="50" charset="-128"/>
              </a:rPr>
              <a:t>を上手く使えば、</a:t>
            </a:r>
            <a:r>
              <a:rPr lang="en-US" altLang="ja-JP" sz="2400" dirty="0" smtClean="0">
                <a:latin typeface="IPA Pゴシック" pitchFamily="50" charset="-128"/>
                <a:ea typeface="IPA Pゴシック" pitchFamily="50" charset="-128"/>
              </a:rPr>
              <a:t/>
            </a:r>
            <a:br>
              <a:rPr lang="en-US" altLang="ja-JP" sz="2400" dirty="0" smtClean="0">
                <a:latin typeface="IPA Pゴシック" pitchFamily="50" charset="-128"/>
                <a:ea typeface="IPA Pゴシック" pitchFamily="50" charset="-128"/>
              </a:rPr>
            </a:br>
            <a:r>
              <a:rPr lang="ja-JP" altLang="en-US" sz="2400" dirty="0" smtClean="0">
                <a:latin typeface="IPA Pゴシック" pitchFamily="50" charset="-128"/>
                <a:ea typeface="IPA Pゴシック" pitchFamily="50" charset="-128"/>
              </a:rPr>
              <a:t>複数のプログラムを起動することができる！</a:t>
            </a:r>
            <a:endParaRPr lang="ja-JP" altLang="en-US" sz="2400" dirty="0">
              <a:solidFill>
                <a:prstClr val="black"/>
              </a:solidFill>
              <a:latin typeface="IPAゴシック" pitchFamily="49" charset="-128"/>
              <a:ea typeface="IPAゴシック" pitchFamily="49" charset="-128"/>
            </a:endParaRPr>
          </a:p>
        </p:txBody>
      </p:sp>
      <p:sp>
        <p:nvSpPr>
          <p:cNvPr id="5" name="角丸四角形吹き出し 4"/>
          <p:cNvSpPr/>
          <p:nvPr/>
        </p:nvSpPr>
        <p:spPr>
          <a:xfrm>
            <a:off x="1691680" y="3861048"/>
            <a:ext cx="1152128" cy="360040"/>
          </a:xfrm>
          <a:prstGeom prst="wedgeRoundRectCallout">
            <a:avLst>
              <a:gd name="adj1" fmla="val 60186"/>
              <a:gd name="adj2" fmla="val 13392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i="1" u="sng" dirty="0" smtClean="0">
                <a:solidFill>
                  <a:schemeClr val="tx1"/>
                </a:solidFill>
                <a:latin typeface="IPAゴシック" pitchFamily="49" charset="-128"/>
                <a:ea typeface="IPAゴシック" pitchFamily="49" charset="-128"/>
              </a:rPr>
              <a:t>超便利！</a:t>
            </a:r>
            <a:endParaRPr kumimoji="1" lang="ja-JP" altLang="en-US" i="1" u="sng" dirty="0">
              <a:solidFill>
                <a:schemeClr val="tx1"/>
              </a:solidFill>
              <a:latin typeface="IPAゴシック" pitchFamily="49" charset="-128"/>
              <a:ea typeface="IPAゴシック" pitchFamily="49" charset="-128"/>
            </a:endParaRPr>
          </a:p>
        </p:txBody>
      </p:sp>
    </p:spTree>
    <p:extLst>
      <p:ext uri="{BB962C8B-B14F-4D97-AF65-F5344CB8AC3E}">
        <p14:creationId xmlns:p14="http://schemas.microsoft.com/office/powerpoint/2010/main" val="2649667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620688"/>
            <a:ext cx="8584112" cy="584775"/>
          </a:xfrm>
          <a:prstGeom prst="rect">
            <a:avLst/>
          </a:prstGeom>
          <a:noFill/>
        </p:spPr>
        <p:txBody>
          <a:bodyPr wrap="square" rtlCol="0">
            <a:spAutoFit/>
          </a:bodyPr>
          <a:lstStyle/>
          <a:p>
            <a:pPr lvl="0"/>
            <a:r>
              <a:rPr lang="ja-JP" altLang="en-US" sz="3200" dirty="0" smtClean="0">
                <a:latin typeface="IPAゴシック" pitchFamily="49" charset="-128"/>
                <a:ea typeface="IPAゴシック" pitchFamily="49" charset="-128"/>
              </a:rPr>
              <a:t>複数のプログラムの起動例</a:t>
            </a:r>
            <a:r>
              <a:rPr lang="en-US" altLang="ja-JP" sz="3200" dirty="0" smtClean="0">
                <a:latin typeface="IPAゴシック" pitchFamily="49" charset="-128"/>
                <a:ea typeface="IPAゴシック" pitchFamily="49" charset="-128"/>
              </a:rPr>
              <a:t>(</a:t>
            </a:r>
            <a:r>
              <a:rPr lang="ja-JP" altLang="en-US" sz="3200" dirty="0" smtClean="0">
                <a:latin typeface="IPAゴシック" pitchFamily="49" charset="-128"/>
                <a:ea typeface="IPAゴシック" pitchFamily="49" charset="-128"/>
              </a:rPr>
              <a:t>               </a:t>
            </a:r>
            <a:r>
              <a:rPr lang="en-US" altLang="ja-JP" sz="3200" dirty="0" smtClean="0">
                <a:latin typeface="IPAゴシック" pitchFamily="49" charset="-128"/>
                <a:ea typeface="IPAゴシック" pitchFamily="49" charset="-128"/>
              </a:rPr>
              <a:t>)</a:t>
            </a:r>
            <a:r>
              <a:rPr lang="ja-JP" altLang="en-US" sz="3200" dirty="0" smtClean="0">
                <a:latin typeface="IPAゴシック" pitchFamily="49" charset="-128"/>
                <a:ea typeface="IPAゴシック" pitchFamily="49" charset="-128"/>
              </a:rPr>
              <a:t>　　　</a:t>
            </a:r>
            <a:endParaRPr lang="ja-JP" altLang="en-US" sz="3200" dirty="0">
              <a:latin typeface="IPAゴシック" pitchFamily="49" charset="-128"/>
              <a:ea typeface="IPAゴシック" pitchFamily="49" charset="-128"/>
            </a:endParaRPr>
          </a:p>
        </p:txBody>
      </p:sp>
      <p:sp>
        <p:nvSpPr>
          <p:cNvPr id="6" name="スライド番号プレースホルダー 5"/>
          <p:cNvSpPr>
            <a:spLocks noGrp="1"/>
          </p:cNvSpPr>
          <p:nvPr>
            <p:ph type="sldNum" sz="quarter" idx="4"/>
          </p:nvPr>
        </p:nvSpPr>
        <p:spPr/>
        <p:txBody>
          <a:bodyPr/>
          <a:lstStyle/>
          <a:p>
            <a:pPr algn="r"/>
            <a:fld id="{D2D8002D-B5B0-4BAC-B1F6-782DDCCE6D9C}" type="slidenum">
              <a:rPr lang="ja-JP" altLang="en-US" smtClean="0">
                <a:latin typeface="IPA Pゴシック" pitchFamily="50" charset="-128"/>
                <a:ea typeface="IPA Pゴシック" pitchFamily="50" charset="-128"/>
              </a:rPr>
              <a:pPr algn="r"/>
              <a:t>6</a:t>
            </a:fld>
            <a:endParaRPr lang="ja-JP" altLang="en-US" dirty="0">
              <a:latin typeface="IPA Pゴシック" pitchFamily="50" charset="-128"/>
              <a:ea typeface="IPA Pゴシック" pitchFamily="50" charset="-128"/>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965" y="1298457"/>
            <a:ext cx="3068283" cy="321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57" y="1338461"/>
            <a:ext cx="23622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C:\Users\勇歩\Desktop\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4960" y="4618325"/>
            <a:ext cx="2512915" cy="176300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341" y="3291688"/>
            <a:ext cx="3281853" cy="308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2363" y="1268760"/>
            <a:ext cx="176212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1691679" y="1772816"/>
            <a:ext cx="2044285" cy="30777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ja-JP" altLang="en-US" sz="1400" dirty="0" smtClean="0">
                <a:solidFill>
                  <a:prstClr val="black"/>
                </a:solidFill>
                <a:latin typeface="IPAゴシック" pitchFamily="49" charset="-128"/>
                <a:ea typeface="IPAゴシック" pitchFamily="49" charset="-128"/>
              </a:rPr>
              <a:t>←①実行権限をあげる</a:t>
            </a:r>
            <a:endParaRPr lang="ja-JP" altLang="en-US" sz="1400" dirty="0">
              <a:solidFill>
                <a:prstClr val="black"/>
              </a:solidFill>
              <a:latin typeface="IPAゴシック" pitchFamily="49" charset="-128"/>
              <a:ea typeface="IPAゴシック" pitchFamily="49" charset="-128"/>
            </a:endParaRPr>
          </a:p>
        </p:txBody>
      </p:sp>
      <p:sp>
        <p:nvSpPr>
          <p:cNvPr id="19" name="正方形/長方形 18"/>
          <p:cNvSpPr/>
          <p:nvPr/>
        </p:nvSpPr>
        <p:spPr>
          <a:xfrm>
            <a:off x="1885002" y="2935977"/>
            <a:ext cx="1680191" cy="30777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ja-JP" altLang="en-US" sz="1400" dirty="0" smtClean="0">
                <a:solidFill>
                  <a:prstClr val="black"/>
                </a:solidFill>
                <a:latin typeface="IPAゴシック" pitchFamily="49" charset="-128"/>
                <a:ea typeface="IPAゴシック" pitchFamily="49" charset="-128"/>
              </a:rPr>
              <a:t>②プログラム実行</a:t>
            </a:r>
            <a:endParaRPr lang="ja-JP" altLang="en-US" sz="1400" dirty="0">
              <a:solidFill>
                <a:prstClr val="black"/>
              </a:solidFill>
              <a:latin typeface="IPAゴシック" pitchFamily="49" charset="-128"/>
              <a:ea typeface="IPAゴシック" pitchFamily="49" charset="-128"/>
            </a:endParaRPr>
          </a:p>
        </p:txBody>
      </p:sp>
      <p:sp>
        <p:nvSpPr>
          <p:cNvPr id="10" name="下矢印 9"/>
          <p:cNvSpPr/>
          <p:nvPr/>
        </p:nvSpPr>
        <p:spPr>
          <a:xfrm rot="16200000">
            <a:off x="6615946" y="2687764"/>
            <a:ext cx="520620" cy="432048"/>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2" name="下矢印 21"/>
          <p:cNvSpPr/>
          <p:nvPr/>
        </p:nvSpPr>
        <p:spPr>
          <a:xfrm rot="15684424">
            <a:off x="2349047" y="3258131"/>
            <a:ext cx="334026" cy="2265284"/>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3" name="下矢印 22"/>
          <p:cNvSpPr/>
          <p:nvPr/>
        </p:nvSpPr>
        <p:spPr>
          <a:xfrm>
            <a:off x="1343681" y="2903788"/>
            <a:ext cx="520620" cy="432048"/>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4" name="下矢印 23"/>
          <p:cNvSpPr/>
          <p:nvPr/>
        </p:nvSpPr>
        <p:spPr>
          <a:xfrm rot="15338459">
            <a:off x="4303583" y="2260688"/>
            <a:ext cx="419952" cy="5210368"/>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5" name="下矢印 24"/>
          <p:cNvSpPr/>
          <p:nvPr/>
        </p:nvSpPr>
        <p:spPr>
          <a:xfrm rot="16200000">
            <a:off x="4491708" y="4826345"/>
            <a:ext cx="483150" cy="2626816"/>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8" name="正方形/長方形 27"/>
          <p:cNvSpPr/>
          <p:nvPr/>
        </p:nvSpPr>
        <p:spPr>
          <a:xfrm>
            <a:off x="1691680" y="4492723"/>
            <a:ext cx="2232248" cy="30777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ja-JP" altLang="en-US" sz="1400" dirty="0" smtClean="0">
                <a:solidFill>
                  <a:prstClr val="black"/>
                </a:solidFill>
                <a:latin typeface="IPAゴシック" pitchFamily="49" charset="-128"/>
                <a:ea typeface="IPAゴシック" pitchFamily="49" charset="-128"/>
              </a:rPr>
              <a:t>③</a:t>
            </a:r>
            <a:r>
              <a:rPr lang="en-US" altLang="ja-JP" sz="1400" dirty="0" smtClean="0">
                <a:solidFill>
                  <a:prstClr val="black"/>
                </a:solidFill>
                <a:latin typeface="IPAゴシック" pitchFamily="49" charset="-128"/>
                <a:ea typeface="IPAゴシック" pitchFamily="49" charset="-128"/>
              </a:rPr>
              <a:t>C++</a:t>
            </a:r>
            <a:r>
              <a:rPr lang="ja-JP" altLang="en-US" sz="1400" dirty="0" smtClean="0">
                <a:solidFill>
                  <a:prstClr val="black"/>
                </a:solidFill>
                <a:latin typeface="IPAゴシック" pitchFamily="49" charset="-128"/>
                <a:ea typeface="IPAゴシック" pitchFamily="49" charset="-128"/>
              </a:rPr>
              <a:t>のプログラムが実行</a:t>
            </a:r>
            <a:endParaRPr lang="ja-JP" altLang="en-US" sz="1400" dirty="0">
              <a:solidFill>
                <a:prstClr val="black"/>
              </a:solidFill>
              <a:latin typeface="IPAゴシック" pitchFamily="49" charset="-128"/>
              <a:ea typeface="IPAゴシック" pitchFamily="49" charset="-128"/>
            </a:endParaRPr>
          </a:p>
        </p:txBody>
      </p:sp>
      <p:sp>
        <p:nvSpPr>
          <p:cNvPr id="29" name="正方形/長方形 28"/>
          <p:cNvSpPr/>
          <p:nvPr/>
        </p:nvSpPr>
        <p:spPr>
          <a:xfrm>
            <a:off x="5868144" y="2120257"/>
            <a:ext cx="1282977" cy="5232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ja-JP" altLang="en-US" sz="1400" dirty="0" smtClean="0">
                <a:solidFill>
                  <a:prstClr val="black"/>
                </a:solidFill>
                <a:latin typeface="IPAゴシック" pitchFamily="49" charset="-128"/>
                <a:ea typeface="IPAゴシック" pitchFamily="49" charset="-128"/>
              </a:rPr>
              <a:t>④結果</a:t>
            </a:r>
            <a:r>
              <a:rPr lang="ja-JP" altLang="en-US" sz="1400" dirty="0">
                <a:solidFill>
                  <a:prstClr val="black"/>
                </a:solidFill>
                <a:latin typeface="IPAゴシック" pitchFamily="49" charset="-128"/>
                <a:ea typeface="IPAゴシック" pitchFamily="49" charset="-128"/>
              </a:rPr>
              <a:t>が</a:t>
            </a:r>
            <a:r>
              <a:rPr lang="ja-JP" altLang="en-US" sz="1400" dirty="0" smtClean="0">
                <a:solidFill>
                  <a:prstClr val="black"/>
                </a:solidFill>
                <a:latin typeface="IPAゴシック" pitchFamily="49" charset="-128"/>
                <a:ea typeface="IPAゴシック" pitchFamily="49" charset="-128"/>
              </a:rPr>
              <a:t>テキストに保存</a:t>
            </a:r>
            <a:endParaRPr lang="ja-JP" altLang="en-US" sz="1400" dirty="0">
              <a:solidFill>
                <a:prstClr val="black"/>
              </a:solidFill>
              <a:latin typeface="IPAゴシック" pitchFamily="49" charset="-128"/>
              <a:ea typeface="IPAゴシック" pitchFamily="49" charset="-128"/>
            </a:endParaRPr>
          </a:p>
        </p:txBody>
      </p:sp>
      <p:sp>
        <p:nvSpPr>
          <p:cNvPr id="30" name="正方形/長方形 29"/>
          <p:cNvSpPr/>
          <p:nvPr/>
        </p:nvSpPr>
        <p:spPr>
          <a:xfrm>
            <a:off x="3923928" y="5085184"/>
            <a:ext cx="2016224" cy="30777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ja-JP" altLang="en-US" sz="1400" dirty="0" smtClean="0">
                <a:solidFill>
                  <a:prstClr val="black"/>
                </a:solidFill>
                <a:latin typeface="IPAゴシック" pitchFamily="49" charset="-128"/>
                <a:ea typeface="IPAゴシック" pitchFamily="49" charset="-128"/>
              </a:rPr>
              <a:t>⑥ファイルを読み込む</a:t>
            </a:r>
            <a:endParaRPr lang="en-US" altLang="ja-JP" sz="1400" dirty="0" smtClean="0">
              <a:solidFill>
                <a:prstClr val="black"/>
              </a:solidFill>
              <a:latin typeface="IPAゴシック" pitchFamily="49" charset="-128"/>
              <a:ea typeface="IPAゴシック" pitchFamily="49" charset="-128"/>
            </a:endParaRPr>
          </a:p>
        </p:txBody>
      </p:sp>
      <p:sp>
        <p:nvSpPr>
          <p:cNvPr id="31" name="正方形/長方形 30"/>
          <p:cNvSpPr/>
          <p:nvPr/>
        </p:nvSpPr>
        <p:spPr>
          <a:xfrm>
            <a:off x="4069942" y="5661248"/>
            <a:ext cx="1582178" cy="30777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ja-JP" altLang="en-US" sz="1400" dirty="0">
                <a:solidFill>
                  <a:prstClr val="black"/>
                </a:solidFill>
                <a:latin typeface="IPAゴシック" pitchFamily="49" charset="-128"/>
                <a:ea typeface="IPAゴシック" pitchFamily="49" charset="-128"/>
              </a:rPr>
              <a:t>⑦</a:t>
            </a:r>
            <a:r>
              <a:rPr lang="en-US" altLang="ja-JP" sz="1400" dirty="0" err="1" smtClean="0">
                <a:solidFill>
                  <a:prstClr val="black"/>
                </a:solidFill>
                <a:latin typeface="IPAゴシック" pitchFamily="49" charset="-128"/>
                <a:ea typeface="IPAゴシック" pitchFamily="49" charset="-128"/>
              </a:rPr>
              <a:t>eps</a:t>
            </a:r>
            <a:r>
              <a:rPr lang="ja-JP" altLang="en-US" sz="1400" dirty="0" smtClean="0">
                <a:solidFill>
                  <a:prstClr val="black"/>
                </a:solidFill>
                <a:latin typeface="IPAゴシック" pitchFamily="49" charset="-128"/>
                <a:ea typeface="IPAゴシック" pitchFamily="49" charset="-128"/>
              </a:rPr>
              <a:t>で図に保存</a:t>
            </a:r>
            <a:endParaRPr lang="ja-JP" altLang="en-US" sz="1400" dirty="0">
              <a:solidFill>
                <a:prstClr val="black"/>
              </a:solidFill>
              <a:latin typeface="IPAゴシック" pitchFamily="49" charset="-128"/>
              <a:ea typeface="IPAゴシック" pitchFamily="49" charset="-128"/>
            </a:endParaRPr>
          </a:p>
        </p:txBody>
      </p:sp>
      <p:sp>
        <p:nvSpPr>
          <p:cNvPr id="32" name="テキスト ボックス 31"/>
          <p:cNvSpPr txBox="1"/>
          <p:nvPr/>
        </p:nvSpPr>
        <p:spPr>
          <a:xfrm>
            <a:off x="5508104" y="692696"/>
            <a:ext cx="3543552" cy="430887"/>
          </a:xfrm>
          <a:prstGeom prst="rect">
            <a:avLst/>
          </a:prstGeom>
          <a:noFill/>
        </p:spPr>
        <p:txBody>
          <a:bodyPr wrap="square" rtlCol="0">
            <a:spAutoFit/>
          </a:bodyPr>
          <a:lstStyle/>
          <a:p>
            <a:pPr lvl="0"/>
            <a:r>
              <a:rPr lang="ja-JP" altLang="en-US" sz="1050" dirty="0" smtClean="0">
                <a:latin typeface="IPAゴシック" pitchFamily="49" charset="-128"/>
                <a:ea typeface="IPAゴシック" pitchFamily="49" charset="-128"/>
              </a:rPr>
              <a:t>①</a:t>
            </a:r>
            <a:r>
              <a:rPr lang="en-US" altLang="ja-JP" sz="1050" dirty="0" smtClean="0">
                <a:latin typeface="IPAゴシック" pitchFamily="49" charset="-128"/>
                <a:ea typeface="IPAゴシック" pitchFamily="49" charset="-128"/>
              </a:rPr>
              <a:t>1</a:t>
            </a:r>
            <a:r>
              <a:rPr lang="ja-JP" altLang="en-US" sz="1050" dirty="0" smtClean="0">
                <a:latin typeface="IPAゴシック" pitchFamily="49" charset="-128"/>
                <a:ea typeface="IPAゴシック" pitchFamily="49" charset="-128"/>
              </a:rPr>
              <a:t>から指定の数までの二乗を計算するプログラム</a:t>
            </a:r>
            <a:endParaRPr lang="en-US" altLang="ja-JP" sz="1050" dirty="0" smtClean="0">
              <a:latin typeface="IPAゴシック" pitchFamily="49" charset="-128"/>
              <a:ea typeface="IPAゴシック" pitchFamily="49" charset="-128"/>
            </a:endParaRPr>
          </a:p>
          <a:p>
            <a:pPr lvl="0"/>
            <a:r>
              <a:rPr lang="ja-JP" altLang="en-US" sz="1050" dirty="0" smtClean="0">
                <a:latin typeface="IPAゴシック" pitchFamily="49" charset="-128"/>
                <a:ea typeface="IPAゴシック" pitchFamily="49" charset="-128"/>
              </a:rPr>
              <a:t>②ファイルを読み取り</a:t>
            </a:r>
            <a:r>
              <a:rPr lang="en-US" altLang="ja-JP" sz="1050" dirty="0" smtClean="0">
                <a:latin typeface="IPAゴシック" pitchFamily="49" charset="-128"/>
                <a:ea typeface="IPAゴシック" pitchFamily="49" charset="-128"/>
              </a:rPr>
              <a:t>,</a:t>
            </a:r>
            <a:r>
              <a:rPr lang="ja-JP" altLang="en-US" sz="1050" dirty="0" smtClean="0">
                <a:latin typeface="IPAゴシック" pitchFamily="49" charset="-128"/>
                <a:ea typeface="IPAゴシック" pitchFamily="49" charset="-128"/>
              </a:rPr>
              <a:t>図に保存</a:t>
            </a:r>
            <a:r>
              <a:rPr lang="en-US" altLang="ja-JP" sz="1050" dirty="0" smtClean="0">
                <a:latin typeface="IPAゴシック" pitchFamily="49" charset="-128"/>
                <a:ea typeface="IPAゴシック" pitchFamily="49" charset="-128"/>
              </a:rPr>
              <a:t>(</a:t>
            </a:r>
            <a:r>
              <a:rPr lang="en-US" altLang="ja-JP" sz="1050" dirty="0" err="1" smtClean="0">
                <a:latin typeface="IPAゴシック" pitchFamily="49" charset="-128"/>
                <a:ea typeface="IPAゴシック" pitchFamily="49" charset="-128"/>
              </a:rPr>
              <a:t>eps</a:t>
            </a:r>
            <a:r>
              <a:rPr lang="en-US" altLang="ja-JP" sz="1050" dirty="0">
                <a:latin typeface="IPAゴシック" pitchFamily="49" charset="-128"/>
                <a:ea typeface="IPAゴシック" pitchFamily="49" charset="-128"/>
              </a:rPr>
              <a:t>)</a:t>
            </a:r>
            <a:r>
              <a:rPr lang="ja-JP" altLang="en-US" sz="1050" dirty="0" smtClean="0">
                <a:latin typeface="IPAゴシック" pitchFamily="49" charset="-128"/>
                <a:ea typeface="IPAゴシック" pitchFamily="49" charset="-128"/>
              </a:rPr>
              <a:t>するプログラム</a:t>
            </a:r>
            <a:endParaRPr lang="ja-JP" altLang="en-US" sz="1050" dirty="0">
              <a:latin typeface="IPAゴシック" pitchFamily="49" charset="-128"/>
              <a:ea typeface="IPAゴシック" pitchFamily="49" charset="-128"/>
            </a:endParaRPr>
          </a:p>
        </p:txBody>
      </p:sp>
      <p:sp>
        <p:nvSpPr>
          <p:cNvPr id="33" name="正方形/長方形 32"/>
          <p:cNvSpPr/>
          <p:nvPr/>
        </p:nvSpPr>
        <p:spPr>
          <a:xfrm>
            <a:off x="1907704" y="5024209"/>
            <a:ext cx="1753238" cy="30777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ja-JP" altLang="en-US" sz="1400" dirty="0" smtClean="0">
                <a:solidFill>
                  <a:prstClr val="black"/>
                </a:solidFill>
                <a:latin typeface="IPAゴシック" pitchFamily="49" charset="-128"/>
                <a:ea typeface="IPAゴシック" pitchFamily="49" charset="-128"/>
              </a:rPr>
              <a:t>←⑤</a:t>
            </a:r>
            <a:r>
              <a:rPr lang="en-US" altLang="ja-JP" sz="1400" dirty="0" err="1">
                <a:solidFill>
                  <a:prstClr val="black"/>
                </a:solidFill>
                <a:latin typeface="IPAゴシック" pitchFamily="49" charset="-128"/>
                <a:ea typeface="IPAゴシック" pitchFamily="49" charset="-128"/>
              </a:rPr>
              <a:t>gnuplot</a:t>
            </a:r>
            <a:r>
              <a:rPr lang="ja-JP" altLang="en-US" sz="1400" dirty="0" smtClean="0">
                <a:solidFill>
                  <a:prstClr val="black"/>
                </a:solidFill>
                <a:latin typeface="IPAゴシック" pitchFamily="49" charset="-128"/>
                <a:ea typeface="IPAゴシック" pitchFamily="49" charset="-128"/>
              </a:rPr>
              <a:t>が実行</a:t>
            </a:r>
            <a:endParaRPr lang="ja-JP" altLang="en-US" sz="1400" dirty="0">
              <a:solidFill>
                <a:prstClr val="black"/>
              </a:solidFill>
              <a:latin typeface="IPAゴシック" pitchFamily="49" charset="-128"/>
              <a:ea typeface="IPAゴシック" pitchFamily="49" charset="-128"/>
            </a:endParaRPr>
          </a:p>
        </p:txBody>
      </p:sp>
    </p:spTree>
    <p:extLst>
      <p:ext uri="{BB962C8B-B14F-4D97-AF65-F5344CB8AC3E}">
        <p14:creationId xmlns:p14="http://schemas.microsoft.com/office/powerpoint/2010/main" val="11329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76672"/>
            <a:ext cx="7908909" cy="707886"/>
          </a:xfrm>
          <a:prstGeom prst="rect">
            <a:avLst/>
          </a:prstGeom>
          <a:noFill/>
        </p:spPr>
        <p:txBody>
          <a:bodyPr wrap="square" rtlCol="0">
            <a:spAutoFit/>
          </a:bodyPr>
          <a:lstStyle/>
          <a:p>
            <a:pPr lvl="0"/>
            <a:r>
              <a:rPr lang="en-US" altLang="ja-JP" sz="4000" dirty="0">
                <a:latin typeface="IPA Pゴシック" pitchFamily="50" charset="-128"/>
                <a:ea typeface="IPA Pゴシック" pitchFamily="50" charset="-128"/>
              </a:rPr>
              <a:t>Shell </a:t>
            </a:r>
            <a:r>
              <a:rPr lang="en-US" altLang="ja-JP" sz="4000" dirty="0" smtClean="0">
                <a:latin typeface="IPA Pゴシック" pitchFamily="50" charset="-128"/>
                <a:ea typeface="IPA Pゴシック" pitchFamily="50" charset="-128"/>
              </a:rPr>
              <a:t>Script</a:t>
            </a:r>
            <a:r>
              <a:rPr lang="ja-JP" altLang="en-US" sz="4000" dirty="0" smtClean="0">
                <a:latin typeface="IPA Pゴシック" pitchFamily="50" charset="-128"/>
                <a:ea typeface="IPA Pゴシック" pitchFamily="50" charset="-128"/>
              </a:rPr>
              <a:t>の書き方＆実行</a:t>
            </a:r>
            <a:endParaRPr lang="ja-JP" altLang="en-US" sz="4000" dirty="0">
              <a:latin typeface="IPAゴシック" pitchFamily="49" charset="-128"/>
              <a:ea typeface="IPAゴシック" pitchFamily="49" charset="-128"/>
            </a:endParaRPr>
          </a:p>
        </p:txBody>
      </p:sp>
      <p:sp>
        <p:nvSpPr>
          <p:cNvPr id="3" name="正方形/長方形 2"/>
          <p:cNvSpPr/>
          <p:nvPr/>
        </p:nvSpPr>
        <p:spPr>
          <a:xfrm>
            <a:off x="539551" y="1484784"/>
            <a:ext cx="2592289" cy="430887"/>
          </a:xfrm>
          <a:prstGeom prst="rect">
            <a:avLst/>
          </a:prstGeom>
        </p:spPr>
        <p:txBody>
          <a:bodyPr wrap="square">
            <a:spAutoFit/>
          </a:bodyPr>
          <a:lstStyle/>
          <a:p>
            <a:pPr lvl="0"/>
            <a:r>
              <a:rPr lang="ja-JP" altLang="en-US" sz="2200" dirty="0" smtClean="0">
                <a:solidFill>
                  <a:prstClr val="black"/>
                </a:solidFill>
                <a:latin typeface="IPAゴシック" pitchFamily="49" charset="-128"/>
                <a:ea typeface="IPAゴシック" pitchFamily="49" charset="-128"/>
              </a:rPr>
              <a:t>初めの行に、</a:t>
            </a:r>
            <a:endParaRPr lang="ja-JP" altLang="en-US" sz="2200" dirty="0">
              <a:solidFill>
                <a:prstClr val="black"/>
              </a:solidFill>
              <a:latin typeface="IPAゴシック" pitchFamily="49" charset="-128"/>
              <a:ea typeface="IPAゴシック" pitchFamily="49" charset="-128"/>
            </a:endParaRPr>
          </a:p>
        </p:txBody>
      </p:sp>
      <p:sp>
        <p:nvSpPr>
          <p:cNvPr id="6" name="スライド番号プレースホルダー 5"/>
          <p:cNvSpPr>
            <a:spLocks noGrp="1"/>
          </p:cNvSpPr>
          <p:nvPr>
            <p:ph type="sldNum" sz="quarter" idx="4"/>
          </p:nvPr>
        </p:nvSpPr>
        <p:spPr/>
        <p:txBody>
          <a:bodyPr/>
          <a:lstStyle/>
          <a:p>
            <a:pPr algn="r"/>
            <a:fld id="{D2D8002D-B5B0-4BAC-B1F6-782DDCCE6D9C}" type="slidenum">
              <a:rPr lang="ja-JP" altLang="en-US" smtClean="0">
                <a:latin typeface="IPA Pゴシック" pitchFamily="50" charset="-128"/>
                <a:ea typeface="IPA Pゴシック" pitchFamily="50" charset="-128"/>
              </a:rPr>
              <a:pPr algn="r"/>
              <a:t>7</a:t>
            </a:fld>
            <a:endParaRPr lang="ja-JP" altLang="en-US" dirty="0">
              <a:latin typeface="IPA Pゴシック" pitchFamily="50" charset="-128"/>
              <a:ea typeface="IPA Pゴシック" pitchFamily="50" charset="-128"/>
            </a:endParaRPr>
          </a:p>
        </p:txBody>
      </p:sp>
      <p:sp>
        <p:nvSpPr>
          <p:cNvPr id="5" name="正方形/長方形 4"/>
          <p:cNvSpPr/>
          <p:nvPr/>
        </p:nvSpPr>
        <p:spPr>
          <a:xfrm>
            <a:off x="539552" y="1988840"/>
            <a:ext cx="2175950" cy="430887"/>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r>
              <a:rPr lang="en-US" altLang="ja-JP" sz="2200" dirty="0">
                <a:latin typeface="IPAゴシック" pitchFamily="49" charset="-128"/>
                <a:ea typeface="IPAゴシック" pitchFamily="49" charset="-128"/>
              </a:rPr>
              <a:t>#!/</a:t>
            </a:r>
            <a:r>
              <a:rPr lang="en-US" altLang="ja-JP" sz="2200" dirty="0" smtClean="0">
                <a:latin typeface="IPAゴシック" pitchFamily="49" charset="-128"/>
                <a:ea typeface="IPAゴシック" pitchFamily="49" charset="-128"/>
              </a:rPr>
              <a:t>bin/bash</a:t>
            </a:r>
            <a:endParaRPr lang="ja-JP" altLang="en-US" sz="2200" dirty="0">
              <a:latin typeface="IPAゴシック" pitchFamily="49" charset="-128"/>
              <a:ea typeface="IPAゴシック" pitchFamily="49" charset="-128"/>
            </a:endParaRPr>
          </a:p>
        </p:txBody>
      </p:sp>
      <p:sp>
        <p:nvSpPr>
          <p:cNvPr id="10" name="正方形/長方形 9"/>
          <p:cNvSpPr/>
          <p:nvPr/>
        </p:nvSpPr>
        <p:spPr>
          <a:xfrm>
            <a:off x="539551" y="2492896"/>
            <a:ext cx="3672409" cy="430887"/>
          </a:xfrm>
          <a:prstGeom prst="rect">
            <a:avLst/>
          </a:prstGeom>
        </p:spPr>
        <p:txBody>
          <a:bodyPr wrap="square">
            <a:spAutoFit/>
          </a:bodyPr>
          <a:lstStyle/>
          <a:p>
            <a:pPr lvl="0"/>
            <a:r>
              <a:rPr lang="ja-JP" altLang="en-US" sz="2200" dirty="0">
                <a:solidFill>
                  <a:prstClr val="black"/>
                </a:solidFill>
                <a:latin typeface="IPAゴシック" pitchFamily="49" charset="-128"/>
                <a:ea typeface="IPAゴシック" pitchFamily="49" charset="-128"/>
              </a:rPr>
              <a:t>など</a:t>
            </a:r>
            <a:r>
              <a:rPr lang="ja-JP" altLang="en-US" sz="2200" dirty="0" smtClean="0">
                <a:solidFill>
                  <a:prstClr val="black"/>
                </a:solidFill>
                <a:latin typeface="IPAゴシック" pitchFamily="49" charset="-128"/>
                <a:ea typeface="IPAゴシック" pitchFamily="49" charset="-128"/>
              </a:rPr>
              <a:t>のインタプリタを宣言</a:t>
            </a:r>
            <a:endParaRPr lang="ja-JP" altLang="en-US" sz="2200" dirty="0">
              <a:solidFill>
                <a:prstClr val="black"/>
              </a:solidFill>
              <a:latin typeface="IPAゴシック" pitchFamily="49" charset="-128"/>
              <a:ea typeface="IPAゴシック" pitchFamily="49" charset="-128"/>
            </a:endParaRPr>
          </a:p>
        </p:txBody>
      </p:sp>
      <p:sp>
        <p:nvSpPr>
          <p:cNvPr id="11" name="左矢印 10"/>
          <p:cNvSpPr/>
          <p:nvPr/>
        </p:nvSpPr>
        <p:spPr>
          <a:xfrm>
            <a:off x="4104727" y="2042934"/>
            <a:ext cx="634541" cy="413464"/>
          </a:xfrm>
          <a:prstGeom prst="left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2200">
              <a:latin typeface="IPAゴシック" pitchFamily="49" charset="-128"/>
              <a:ea typeface="IPAゴシック" pitchFamily="49" charset="-128"/>
            </a:endParaRPr>
          </a:p>
        </p:txBody>
      </p:sp>
      <p:sp>
        <p:nvSpPr>
          <p:cNvPr id="14" name="正方形/長方形 13"/>
          <p:cNvSpPr/>
          <p:nvPr/>
        </p:nvSpPr>
        <p:spPr>
          <a:xfrm>
            <a:off x="5004048" y="1741834"/>
            <a:ext cx="3888432" cy="1107996"/>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2">
            <a:schemeClr val="accent4"/>
          </a:lnRef>
          <a:fillRef idx="1">
            <a:schemeClr val="lt1"/>
          </a:fillRef>
          <a:effectRef idx="0">
            <a:schemeClr val="accent4"/>
          </a:effectRef>
          <a:fontRef idx="minor">
            <a:schemeClr val="dk1"/>
          </a:fontRef>
        </p:style>
        <p:txBody>
          <a:bodyPr wrap="square">
            <a:spAutoFit/>
          </a:bodyPr>
          <a:lstStyle/>
          <a:p>
            <a:pPr lvl="0"/>
            <a:r>
              <a:rPr lang="ja-JP" altLang="en-US" sz="2200" dirty="0" smtClean="0">
                <a:solidFill>
                  <a:prstClr val="black"/>
                </a:solidFill>
                <a:latin typeface="IPAゴシック" pitchFamily="49" charset="-128"/>
                <a:ea typeface="IPAゴシック" pitchFamily="49" charset="-128"/>
              </a:rPr>
              <a:t>このファイルは</a:t>
            </a:r>
            <a:r>
              <a:rPr lang="en-US" altLang="ja-JP" sz="2200" dirty="0" smtClean="0">
                <a:latin typeface="IPAゴシック" pitchFamily="49" charset="-128"/>
                <a:ea typeface="IPAゴシック" pitchFamily="49" charset="-128"/>
              </a:rPr>
              <a:t>/bin/bash</a:t>
            </a:r>
            <a:r>
              <a:rPr lang="ja-JP" altLang="en-US" sz="2200" dirty="0" smtClean="0">
                <a:latin typeface="IPAゴシック" pitchFamily="49" charset="-128"/>
                <a:ea typeface="IPAゴシック" pitchFamily="49" charset="-128"/>
              </a:rPr>
              <a:t>を</a:t>
            </a:r>
            <a:r>
              <a:rPr lang="en-US" altLang="ja-JP" sz="2200" dirty="0" smtClean="0">
                <a:latin typeface="IPAゴシック" pitchFamily="49" charset="-128"/>
                <a:ea typeface="IPAゴシック" pitchFamily="49" charset="-128"/>
              </a:rPr>
              <a:t/>
            </a:r>
            <a:br>
              <a:rPr lang="en-US" altLang="ja-JP" sz="2200" dirty="0" smtClean="0">
                <a:latin typeface="IPAゴシック" pitchFamily="49" charset="-128"/>
                <a:ea typeface="IPAゴシック" pitchFamily="49" charset="-128"/>
              </a:rPr>
            </a:br>
            <a:r>
              <a:rPr lang="ja-JP" altLang="en-US" sz="2200" dirty="0" smtClean="0">
                <a:latin typeface="IPAゴシック" pitchFamily="49" charset="-128"/>
                <a:ea typeface="IPAゴシック" pitchFamily="49" charset="-128"/>
              </a:rPr>
              <a:t>インタープリタ</a:t>
            </a:r>
            <a:r>
              <a:rPr lang="ja-JP" altLang="en-US" sz="2200" dirty="0">
                <a:latin typeface="IPAゴシック" pitchFamily="49" charset="-128"/>
                <a:ea typeface="IPAゴシック" pitchFamily="49" charset="-128"/>
              </a:rPr>
              <a:t>と</a:t>
            </a:r>
            <a:r>
              <a:rPr lang="ja-JP" altLang="en-US" sz="2200" dirty="0" smtClean="0">
                <a:latin typeface="IPAゴシック" pitchFamily="49" charset="-128"/>
                <a:ea typeface="IPAゴシック" pitchFamily="49" charset="-128"/>
              </a:rPr>
              <a:t>するよ</a:t>
            </a:r>
            <a:r>
              <a:rPr lang="ja-JP" altLang="en-US" sz="2200" dirty="0" smtClean="0">
                <a:solidFill>
                  <a:prstClr val="black"/>
                </a:solidFill>
                <a:latin typeface="IPAゴシック" pitchFamily="49" charset="-128"/>
                <a:ea typeface="IPAゴシック" pitchFamily="49" charset="-128"/>
              </a:rPr>
              <a:t>！</a:t>
            </a:r>
            <a:endParaRPr lang="en-US" altLang="ja-JP" sz="2200" dirty="0" smtClean="0">
              <a:solidFill>
                <a:prstClr val="black"/>
              </a:solidFill>
              <a:latin typeface="IPAゴシック" pitchFamily="49" charset="-128"/>
              <a:ea typeface="IPAゴシック" pitchFamily="49" charset="-128"/>
            </a:endParaRPr>
          </a:p>
          <a:p>
            <a:pPr lvl="0"/>
            <a:r>
              <a:rPr lang="ja-JP" altLang="en-US" sz="2200" dirty="0" smtClean="0">
                <a:solidFill>
                  <a:prstClr val="black"/>
                </a:solidFill>
                <a:latin typeface="IPAゴシック" pitchFamily="49" charset="-128"/>
                <a:ea typeface="IPAゴシック" pitchFamily="49" charset="-128"/>
              </a:rPr>
              <a:t>という意味。</a:t>
            </a:r>
            <a:endParaRPr lang="en-US" altLang="ja-JP" sz="2200" dirty="0" smtClean="0">
              <a:latin typeface="IPAゴシック" pitchFamily="49" charset="-128"/>
              <a:ea typeface="IPAゴシック" pitchFamily="49" charset="-128"/>
            </a:endParaRPr>
          </a:p>
        </p:txBody>
      </p:sp>
      <p:sp>
        <p:nvSpPr>
          <p:cNvPr id="15" name="正方形/長方形 14"/>
          <p:cNvSpPr/>
          <p:nvPr/>
        </p:nvSpPr>
        <p:spPr>
          <a:xfrm>
            <a:off x="539550" y="3573016"/>
            <a:ext cx="3565178" cy="430887"/>
          </a:xfrm>
          <a:prstGeom prst="rect">
            <a:avLst/>
          </a:prstGeom>
        </p:spPr>
        <p:txBody>
          <a:bodyPr wrap="square">
            <a:spAutoFit/>
          </a:bodyPr>
          <a:lstStyle/>
          <a:p>
            <a:pPr lvl="0"/>
            <a:r>
              <a:rPr lang="ja-JP" altLang="en-US" sz="2200" dirty="0" smtClean="0">
                <a:solidFill>
                  <a:prstClr val="black"/>
                </a:solidFill>
                <a:latin typeface="IPAゴシック" pitchFamily="49" charset="-128"/>
                <a:ea typeface="IPAゴシック" pitchFamily="49" charset="-128"/>
              </a:rPr>
              <a:t>実行は、</a:t>
            </a:r>
            <a:endParaRPr lang="ja-JP" altLang="en-US" sz="2200" dirty="0">
              <a:solidFill>
                <a:prstClr val="black"/>
              </a:solidFill>
              <a:latin typeface="IPAゴシック" pitchFamily="49" charset="-128"/>
              <a:ea typeface="IPAゴシック" pitchFamily="49" charset="-128"/>
            </a:endParaRPr>
          </a:p>
        </p:txBody>
      </p:sp>
      <p:sp>
        <p:nvSpPr>
          <p:cNvPr id="16" name="正方形/長方形 15"/>
          <p:cNvSpPr/>
          <p:nvPr/>
        </p:nvSpPr>
        <p:spPr>
          <a:xfrm>
            <a:off x="539552" y="4077072"/>
            <a:ext cx="3312368" cy="769441"/>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r>
              <a:rPr lang="en-US" altLang="ja-JP" sz="2200" dirty="0" smtClean="0">
                <a:latin typeface="IPAゴシック" pitchFamily="49" charset="-128"/>
                <a:ea typeface="IPAゴシック" pitchFamily="49" charset="-128"/>
              </a:rPr>
              <a:t>$ </a:t>
            </a:r>
            <a:r>
              <a:rPr lang="en-US" altLang="ja-JP" sz="2200" dirty="0" err="1" smtClean="0">
                <a:latin typeface="IPAゴシック" pitchFamily="49" charset="-128"/>
                <a:ea typeface="IPAゴシック" pitchFamily="49" charset="-128"/>
              </a:rPr>
              <a:t>chmod</a:t>
            </a:r>
            <a:r>
              <a:rPr lang="en-US" altLang="ja-JP" sz="2200" dirty="0" smtClean="0">
                <a:latin typeface="IPAゴシック" pitchFamily="49" charset="-128"/>
                <a:ea typeface="IPAゴシック" pitchFamily="49" charset="-128"/>
              </a:rPr>
              <a:t> 755 </a:t>
            </a:r>
            <a:r>
              <a:rPr lang="ja-JP" altLang="en-US" sz="2200" i="1" dirty="0" smtClean="0">
                <a:latin typeface="IPAゴシック" pitchFamily="49" charset="-128"/>
                <a:ea typeface="IPAゴシック" pitchFamily="49" charset="-128"/>
              </a:rPr>
              <a:t>ファイル名</a:t>
            </a:r>
            <a:endParaRPr lang="en-US" altLang="ja-JP" sz="2200" i="1" dirty="0" smtClean="0">
              <a:latin typeface="IPAゴシック" pitchFamily="49" charset="-128"/>
              <a:ea typeface="IPAゴシック" pitchFamily="49" charset="-128"/>
            </a:endParaRPr>
          </a:p>
          <a:p>
            <a:r>
              <a:rPr lang="en-US" altLang="ja-JP" sz="2200" dirty="0" smtClean="0">
                <a:latin typeface="IPAゴシック" pitchFamily="49" charset="-128"/>
                <a:ea typeface="IPAゴシック" pitchFamily="49" charset="-128"/>
              </a:rPr>
              <a:t>$ ./</a:t>
            </a:r>
            <a:r>
              <a:rPr lang="ja-JP" altLang="en-US" sz="2200" i="1" dirty="0" smtClean="0">
                <a:latin typeface="IPAゴシック" pitchFamily="49" charset="-128"/>
                <a:ea typeface="IPAゴシック" pitchFamily="49" charset="-128"/>
              </a:rPr>
              <a:t>ファイル名</a:t>
            </a:r>
            <a:endParaRPr lang="ja-JP" altLang="en-US" sz="2200" i="1" dirty="0">
              <a:latin typeface="IPAゴシック" pitchFamily="49" charset="-128"/>
              <a:ea typeface="IPAゴシック" pitchFamily="49" charset="-128"/>
            </a:endParaRPr>
          </a:p>
        </p:txBody>
      </p:sp>
      <p:sp>
        <p:nvSpPr>
          <p:cNvPr id="18" name="正方形/長方形 17"/>
          <p:cNvSpPr/>
          <p:nvPr/>
        </p:nvSpPr>
        <p:spPr>
          <a:xfrm>
            <a:off x="539552" y="5230361"/>
            <a:ext cx="5112568" cy="430887"/>
          </a:xfrm>
          <a:prstGeom prst="rect">
            <a:avLst/>
          </a:prstGeom>
        </p:spPr>
        <p:txBody>
          <a:bodyPr wrap="square">
            <a:spAutoFit/>
          </a:bodyPr>
          <a:lstStyle/>
          <a:p>
            <a:pPr lvl="0"/>
            <a:r>
              <a:rPr lang="ja-JP" altLang="en-US" sz="2200" dirty="0" smtClean="0">
                <a:solidFill>
                  <a:prstClr val="black"/>
                </a:solidFill>
                <a:latin typeface="IPAゴシック" pitchFamily="49" charset="-128"/>
                <a:ea typeface="IPAゴシック" pitchFamily="49" charset="-128"/>
              </a:rPr>
              <a:t>コマンドライン引数を送りたい場合は、</a:t>
            </a:r>
            <a:endParaRPr lang="ja-JP" altLang="en-US" sz="2200" dirty="0">
              <a:solidFill>
                <a:prstClr val="black"/>
              </a:solidFill>
              <a:latin typeface="IPAゴシック" pitchFamily="49" charset="-128"/>
              <a:ea typeface="IPAゴシック" pitchFamily="49" charset="-128"/>
            </a:endParaRPr>
          </a:p>
        </p:txBody>
      </p:sp>
      <p:sp>
        <p:nvSpPr>
          <p:cNvPr id="19" name="正方形/長方形 18"/>
          <p:cNvSpPr/>
          <p:nvPr/>
        </p:nvSpPr>
        <p:spPr>
          <a:xfrm>
            <a:off x="539549" y="5734417"/>
            <a:ext cx="4659063" cy="430887"/>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r>
              <a:rPr lang="en-US" altLang="ja-JP" sz="2200" dirty="0" smtClean="0">
                <a:latin typeface="IPAゴシック" pitchFamily="49" charset="-128"/>
                <a:ea typeface="IPAゴシック" pitchFamily="49" charset="-128"/>
              </a:rPr>
              <a:t>$ ./</a:t>
            </a:r>
            <a:r>
              <a:rPr lang="ja-JP" altLang="en-US" sz="2200" i="1" dirty="0" smtClean="0">
                <a:effectLst>
                  <a:outerShdw blurRad="38100" dist="38100" dir="2700000" algn="tl">
                    <a:srgbClr val="000000">
                      <a:alpha val="43137"/>
                    </a:srgbClr>
                  </a:outerShdw>
                </a:effectLst>
                <a:latin typeface="IPAゴシック" pitchFamily="49" charset="-128"/>
                <a:ea typeface="IPAゴシック" pitchFamily="49" charset="-128"/>
              </a:rPr>
              <a:t>ファイル名 引数</a:t>
            </a:r>
            <a:r>
              <a:rPr lang="en-US" altLang="ja-JP" sz="2200" i="1" dirty="0" smtClean="0">
                <a:effectLst>
                  <a:outerShdw blurRad="38100" dist="38100" dir="2700000" algn="tl">
                    <a:srgbClr val="000000">
                      <a:alpha val="43137"/>
                    </a:srgbClr>
                  </a:outerShdw>
                </a:effectLst>
                <a:latin typeface="IPAゴシック" pitchFamily="49" charset="-128"/>
                <a:ea typeface="IPAゴシック" pitchFamily="49" charset="-128"/>
              </a:rPr>
              <a:t>1</a:t>
            </a:r>
            <a:r>
              <a:rPr lang="ja-JP" altLang="en-US" sz="2200" i="1" dirty="0">
                <a:effectLst>
                  <a:outerShdw blurRad="38100" dist="38100" dir="2700000" algn="tl">
                    <a:srgbClr val="000000">
                      <a:alpha val="43137"/>
                    </a:srgbClr>
                  </a:outerShdw>
                </a:effectLst>
                <a:latin typeface="IPAゴシック" pitchFamily="49" charset="-128"/>
                <a:ea typeface="IPAゴシック" pitchFamily="49" charset="-128"/>
              </a:rPr>
              <a:t> </a:t>
            </a:r>
            <a:r>
              <a:rPr lang="ja-JP" altLang="en-US" sz="2200" i="1" dirty="0" smtClean="0">
                <a:effectLst>
                  <a:outerShdw blurRad="38100" dist="38100" dir="2700000" algn="tl">
                    <a:srgbClr val="000000">
                      <a:alpha val="43137"/>
                    </a:srgbClr>
                  </a:outerShdw>
                </a:effectLst>
                <a:latin typeface="IPAゴシック" pitchFamily="49" charset="-128"/>
                <a:ea typeface="IPAゴシック" pitchFamily="49" charset="-128"/>
              </a:rPr>
              <a:t>引数</a:t>
            </a:r>
            <a:r>
              <a:rPr lang="en-US" altLang="ja-JP" sz="2200" i="1" dirty="0" smtClean="0">
                <a:effectLst>
                  <a:outerShdw blurRad="38100" dist="38100" dir="2700000" algn="tl">
                    <a:srgbClr val="000000">
                      <a:alpha val="43137"/>
                    </a:srgbClr>
                  </a:outerShdw>
                </a:effectLst>
                <a:latin typeface="IPAゴシック" pitchFamily="49" charset="-128"/>
                <a:ea typeface="IPAゴシック" pitchFamily="49" charset="-128"/>
              </a:rPr>
              <a:t>2</a:t>
            </a:r>
            <a:r>
              <a:rPr lang="ja-JP" altLang="en-US" sz="2200" i="1" dirty="0">
                <a:effectLst>
                  <a:outerShdw blurRad="38100" dist="38100" dir="2700000" algn="tl">
                    <a:srgbClr val="000000">
                      <a:alpha val="43137"/>
                    </a:srgbClr>
                  </a:outerShdw>
                </a:effectLst>
                <a:latin typeface="IPAゴシック" pitchFamily="49" charset="-128"/>
                <a:ea typeface="IPAゴシック" pitchFamily="49" charset="-128"/>
              </a:rPr>
              <a:t> </a:t>
            </a:r>
            <a:r>
              <a:rPr lang="en-US" altLang="ja-JP" sz="2200" i="1" dirty="0" smtClean="0">
                <a:effectLst>
                  <a:outerShdw blurRad="38100" dist="38100" dir="2700000" algn="tl">
                    <a:srgbClr val="000000">
                      <a:alpha val="43137"/>
                    </a:srgbClr>
                  </a:outerShdw>
                </a:effectLst>
                <a:latin typeface="IPAゴシック" pitchFamily="49" charset="-128"/>
                <a:ea typeface="IPAゴシック" pitchFamily="49" charset="-128"/>
              </a:rPr>
              <a:t>…</a:t>
            </a:r>
            <a:r>
              <a:rPr lang="ja-JP" altLang="en-US" sz="2200" i="1" dirty="0">
                <a:effectLst>
                  <a:outerShdw blurRad="38100" dist="38100" dir="2700000" algn="tl">
                    <a:srgbClr val="000000">
                      <a:alpha val="43137"/>
                    </a:srgbClr>
                  </a:outerShdw>
                </a:effectLst>
                <a:latin typeface="IPAゴシック" pitchFamily="49" charset="-128"/>
                <a:ea typeface="IPAゴシック" pitchFamily="49" charset="-128"/>
              </a:rPr>
              <a:t> </a:t>
            </a:r>
          </a:p>
        </p:txBody>
      </p:sp>
    </p:spTree>
    <p:extLst>
      <p:ext uri="{BB962C8B-B14F-4D97-AF65-F5344CB8AC3E}">
        <p14:creationId xmlns:p14="http://schemas.microsoft.com/office/powerpoint/2010/main" val="1125263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620688"/>
            <a:ext cx="7908909" cy="584775"/>
          </a:xfrm>
          <a:prstGeom prst="rect">
            <a:avLst/>
          </a:prstGeom>
          <a:noFill/>
        </p:spPr>
        <p:txBody>
          <a:bodyPr wrap="square" rtlCol="0">
            <a:spAutoFit/>
          </a:bodyPr>
          <a:lstStyle/>
          <a:p>
            <a:pPr lvl="0"/>
            <a:r>
              <a:rPr lang="en-US" altLang="ja-JP" sz="3200" dirty="0" err="1">
                <a:latin typeface="IPA Pゴシック" pitchFamily="50" charset="-128"/>
                <a:ea typeface="IPA Pゴシック" pitchFamily="50" charset="-128"/>
              </a:rPr>
              <a:t>c</a:t>
            </a:r>
            <a:r>
              <a:rPr lang="en-US" altLang="ja-JP" sz="3200" dirty="0" err="1" smtClean="0">
                <a:latin typeface="IPA Pゴシック" pitchFamily="50" charset="-128"/>
                <a:ea typeface="IPA Pゴシック" pitchFamily="50" charset="-128"/>
              </a:rPr>
              <a:t>hmod</a:t>
            </a:r>
            <a:r>
              <a:rPr lang="ja-JP" altLang="en-US" sz="3200" dirty="0" smtClean="0">
                <a:latin typeface="IPA Pゴシック" pitchFamily="50" charset="-128"/>
                <a:ea typeface="IPA Pゴシック" pitchFamily="50" charset="-128"/>
              </a:rPr>
              <a:t>とは？</a:t>
            </a:r>
            <a:endParaRPr lang="ja-JP" altLang="en-US" sz="3200" dirty="0">
              <a:latin typeface="IPA Pゴシック" pitchFamily="50" charset="-128"/>
              <a:ea typeface="IPA Pゴシック" pitchFamily="50" charset="-128"/>
            </a:endParaRPr>
          </a:p>
        </p:txBody>
      </p:sp>
      <p:sp>
        <p:nvSpPr>
          <p:cNvPr id="6" name="スライド番号プレースホルダー 5"/>
          <p:cNvSpPr>
            <a:spLocks noGrp="1"/>
          </p:cNvSpPr>
          <p:nvPr>
            <p:ph type="sldNum" sz="quarter" idx="4"/>
          </p:nvPr>
        </p:nvSpPr>
        <p:spPr/>
        <p:txBody>
          <a:bodyPr/>
          <a:lstStyle/>
          <a:p>
            <a:pPr algn="r"/>
            <a:fld id="{D2D8002D-B5B0-4BAC-B1F6-782DDCCE6D9C}" type="slidenum">
              <a:rPr lang="ja-JP" altLang="en-US" smtClean="0">
                <a:latin typeface="IPA Pゴシック" pitchFamily="50" charset="-128"/>
                <a:ea typeface="IPA Pゴシック" pitchFamily="50" charset="-128"/>
              </a:rPr>
              <a:pPr algn="r"/>
              <a:t>8</a:t>
            </a:fld>
            <a:endParaRPr lang="ja-JP" altLang="en-US" dirty="0">
              <a:latin typeface="IPA Pゴシック" pitchFamily="50" charset="-128"/>
              <a:ea typeface="IPA Pゴシック" pitchFamily="50" charset="-128"/>
            </a:endParaRPr>
          </a:p>
        </p:txBody>
      </p:sp>
      <p:sp>
        <p:nvSpPr>
          <p:cNvPr id="9" name="正方形/長方形 8"/>
          <p:cNvSpPr/>
          <p:nvPr/>
        </p:nvSpPr>
        <p:spPr>
          <a:xfrm>
            <a:off x="508606" y="1340768"/>
            <a:ext cx="8239858" cy="7694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US" altLang="ja-JP" sz="2200" u="sng" dirty="0" err="1" smtClean="0">
                <a:solidFill>
                  <a:prstClr val="black"/>
                </a:solidFill>
                <a:latin typeface="IPAゴシック" pitchFamily="49" charset="-128"/>
                <a:ea typeface="IPAゴシック" pitchFamily="49" charset="-128"/>
              </a:rPr>
              <a:t>chmod</a:t>
            </a:r>
            <a:endParaRPr lang="en-US" altLang="ja-JP" sz="2200" u="sng" dirty="0">
              <a:solidFill>
                <a:prstClr val="black"/>
              </a:solidFill>
              <a:latin typeface="IPAゴシック" pitchFamily="49" charset="-128"/>
              <a:ea typeface="IPAゴシック" pitchFamily="49" charset="-128"/>
            </a:endParaRPr>
          </a:p>
          <a:p>
            <a:pPr lvl="0"/>
            <a:r>
              <a:rPr lang="ja-JP" altLang="en-US" sz="2200" dirty="0" smtClean="0">
                <a:solidFill>
                  <a:prstClr val="black"/>
                </a:solidFill>
                <a:latin typeface="IPAゴシック" pitchFamily="49" charset="-128"/>
                <a:ea typeface="IPAゴシック" pitchFamily="49" charset="-128"/>
              </a:rPr>
              <a:t>パーミッション</a:t>
            </a:r>
            <a:r>
              <a:rPr lang="en-US" altLang="ja-JP" sz="2200" dirty="0">
                <a:solidFill>
                  <a:prstClr val="black"/>
                </a:solidFill>
                <a:latin typeface="IPAゴシック" pitchFamily="49" charset="-128"/>
                <a:ea typeface="IPAゴシック" pitchFamily="49" charset="-128"/>
              </a:rPr>
              <a:t>(</a:t>
            </a:r>
            <a:r>
              <a:rPr lang="ja-JP" altLang="en-US" sz="2200" dirty="0">
                <a:solidFill>
                  <a:prstClr val="black"/>
                </a:solidFill>
                <a:latin typeface="IPAゴシック" pitchFamily="49" charset="-128"/>
                <a:ea typeface="IPAゴシック" pitchFamily="49" charset="-128"/>
              </a:rPr>
              <a:t>所有権</a:t>
            </a:r>
            <a:r>
              <a:rPr lang="en-US" altLang="ja-JP" sz="2200" dirty="0">
                <a:solidFill>
                  <a:prstClr val="black"/>
                </a:solidFill>
                <a:latin typeface="IPAゴシック" pitchFamily="49" charset="-128"/>
                <a:ea typeface="IPAゴシック" pitchFamily="49" charset="-128"/>
              </a:rPr>
              <a:t>)</a:t>
            </a:r>
            <a:r>
              <a:rPr lang="ja-JP" altLang="en-US" sz="2200" dirty="0">
                <a:solidFill>
                  <a:prstClr val="black"/>
                </a:solidFill>
                <a:latin typeface="IPAゴシック" pitchFamily="49" charset="-128"/>
                <a:ea typeface="IPAゴシック" pitchFamily="49" charset="-128"/>
              </a:rPr>
              <a:t>の</a:t>
            </a:r>
            <a:r>
              <a:rPr lang="ja-JP" altLang="en-US" sz="2200" dirty="0" smtClean="0">
                <a:solidFill>
                  <a:prstClr val="black"/>
                </a:solidFill>
                <a:latin typeface="IPAゴシック" pitchFamily="49" charset="-128"/>
                <a:ea typeface="IPAゴシック" pitchFamily="49" charset="-128"/>
              </a:rPr>
              <a:t>変更する為のコマンド</a:t>
            </a:r>
            <a:endParaRPr lang="ja-JP" altLang="en-US" sz="2200" dirty="0">
              <a:solidFill>
                <a:prstClr val="black"/>
              </a:solidFill>
              <a:latin typeface="IPAゴシック" pitchFamily="49" charset="-128"/>
              <a:ea typeface="IPAゴシック" pitchFamily="49" charset="-128"/>
            </a:endParaRPr>
          </a:p>
        </p:txBody>
      </p:sp>
      <p:sp>
        <p:nvSpPr>
          <p:cNvPr id="2" name="正方形/長方形 1"/>
          <p:cNvSpPr/>
          <p:nvPr/>
        </p:nvSpPr>
        <p:spPr>
          <a:xfrm>
            <a:off x="539552" y="2132856"/>
            <a:ext cx="7344816" cy="144655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buFont typeface="Arial" pitchFamily="34" charset="0"/>
              <a:buChar char="•"/>
            </a:pPr>
            <a:r>
              <a:rPr lang="en-US" altLang="ja-JP" sz="2200" dirty="0">
                <a:latin typeface="IPA Pゴシック" pitchFamily="50" charset="-128"/>
                <a:ea typeface="IPA Pゴシック" pitchFamily="50" charset="-128"/>
              </a:rPr>
              <a:t>Windows</a:t>
            </a:r>
            <a:r>
              <a:rPr lang="ja-JP" altLang="en-US" sz="2200" dirty="0">
                <a:latin typeface="IPA Pゴシック" pitchFamily="50" charset="-128"/>
                <a:ea typeface="IPA Pゴシック" pitchFamily="50" charset="-128"/>
              </a:rPr>
              <a:t>ではファイルの拡張子</a:t>
            </a:r>
            <a:r>
              <a:rPr lang="en-US" altLang="ja-JP" sz="2200" dirty="0">
                <a:latin typeface="IPA Pゴシック" pitchFamily="50" charset="-128"/>
                <a:ea typeface="IPA Pゴシック" pitchFamily="50" charset="-128"/>
              </a:rPr>
              <a:t>(.exe</a:t>
            </a:r>
            <a:r>
              <a:rPr lang="ja-JP" altLang="en-US" sz="2200" dirty="0">
                <a:latin typeface="IPA Pゴシック" pitchFamily="50" charset="-128"/>
                <a:ea typeface="IPA Pゴシック" pitchFamily="50" charset="-128"/>
              </a:rPr>
              <a:t>など</a:t>
            </a:r>
            <a:r>
              <a:rPr lang="en-US" altLang="ja-JP" sz="2200" dirty="0">
                <a:latin typeface="IPA Pゴシック" pitchFamily="50" charset="-128"/>
                <a:ea typeface="IPA Pゴシック" pitchFamily="50" charset="-128"/>
              </a:rPr>
              <a:t>)</a:t>
            </a:r>
            <a:r>
              <a:rPr lang="ja-JP" altLang="en-US" sz="2200" dirty="0">
                <a:latin typeface="IPA Pゴシック" pitchFamily="50" charset="-128"/>
                <a:ea typeface="IPA Pゴシック" pitchFamily="50" charset="-128"/>
              </a:rPr>
              <a:t>によって</a:t>
            </a:r>
            <a:r>
              <a:rPr lang="ja-JP" altLang="en-US" sz="2200" dirty="0" smtClean="0">
                <a:latin typeface="IPA Pゴシック" pitchFamily="50" charset="-128"/>
                <a:ea typeface="IPA Pゴシック" pitchFamily="50" charset="-128"/>
              </a:rPr>
              <a:t>、</a:t>
            </a:r>
            <a:r>
              <a:rPr lang="en-US" altLang="ja-JP" sz="2200" dirty="0">
                <a:latin typeface="IPA Pゴシック" pitchFamily="50" charset="-128"/>
                <a:ea typeface="IPA Pゴシック" pitchFamily="50" charset="-128"/>
              </a:rPr>
              <a:t/>
            </a:r>
            <a:br>
              <a:rPr lang="en-US" altLang="ja-JP" sz="2200" dirty="0">
                <a:latin typeface="IPA Pゴシック" pitchFamily="50" charset="-128"/>
                <a:ea typeface="IPA Pゴシック" pitchFamily="50" charset="-128"/>
              </a:rPr>
            </a:br>
            <a:r>
              <a:rPr lang="ja-JP" altLang="en-US" sz="2200" dirty="0" smtClean="0">
                <a:latin typeface="IPA Pゴシック" pitchFamily="50" charset="-128"/>
                <a:ea typeface="IPA Pゴシック" pitchFamily="50" charset="-128"/>
              </a:rPr>
              <a:t>その</a:t>
            </a:r>
            <a:r>
              <a:rPr lang="ja-JP" altLang="en-US" sz="2200" dirty="0">
                <a:latin typeface="IPA Pゴシック" pitchFamily="50" charset="-128"/>
                <a:ea typeface="IPA Pゴシック" pitchFamily="50" charset="-128"/>
              </a:rPr>
              <a:t>ファイルが実行可能か</a:t>
            </a:r>
            <a:r>
              <a:rPr lang="ja-JP" altLang="en-US" sz="2200" dirty="0" smtClean="0">
                <a:latin typeface="IPA Pゴシック" pitchFamily="50" charset="-128"/>
                <a:ea typeface="IPA Pゴシック" pitchFamily="50" charset="-128"/>
              </a:rPr>
              <a:t>不可能かを判断</a:t>
            </a:r>
            <a:endParaRPr lang="en-US" altLang="ja-JP" sz="2200" dirty="0" smtClean="0">
              <a:latin typeface="IPA Pゴシック" pitchFamily="50" charset="-128"/>
              <a:ea typeface="IPA Pゴシック" pitchFamily="50" charset="-128"/>
            </a:endParaRPr>
          </a:p>
          <a:p>
            <a:pPr marL="342900" indent="-342900">
              <a:buFont typeface="Arial" pitchFamily="34" charset="0"/>
              <a:buChar char="•"/>
            </a:pPr>
            <a:r>
              <a:rPr lang="en-US" altLang="ja-JP" sz="2200" dirty="0" smtClean="0">
                <a:latin typeface="IPA Pゴシック" pitchFamily="50" charset="-128"/>
                <a:ea typeface="IPA Pゴシック" pitchFamily="50" charset="-128"/>
              </a:rPr>
              <a:t>UNIX</a:t>
            </a:r>
            <a:r>
              <a:rPr lang="ja-JP" altLang="en-US" sz="2200" dirty="0">
                <a:latin typeface="IPA Pゴシック" pitchFamily="50" charset="-128"/>
                <a:ea typeface="IPA Pゴシック" pitchFamily="50" charset="-128"/>
              </a:rPr>
              <a:t>ではパーミッション（あるいはファイルのモード</a:t>
            </a:r>
            <a:r>
              <a:rPr lang="ja-JP" altLang="en-US" sz="2200" dirty="0" smtClean="0">
                <a:latin typeface="IPA Pゴシック" pitchFamily="50" charset="-128"/>
                <a:ea typeface="IPA Pゴシック" pitchFamily="50" charset="-128"/>
              </a:rPr>
              <a:t>）</a:t>
            </a:r>
            <a:r>
              <a:rPr lang="en-US" altLang="ja-JP" sz="2200" dirty="0">
                <a:latin typeface="IPA Pゴシック" pitchFamily="50" charset="-128"/>
                <a:ea typeface="IPA Pゴシック" pitchFamily="50" charset="-128"/>
              </a:rPr>
              <a:t/>
            </a:r>
            <a:br>
              <a:rPr lang="en-US" altLang="ja-JP" sz="2200" dirty="0">
                <a:latin typeface="IPA Pゴシック" pitchFamily="50" charset="-128"/>
                <a:ea typeface="IPA Pゴシック" pitchFamily="50" charset="-128"/>
              </a:rPr>
            </a:br>
            <a:r>
              <a:rPr lang="ja-JP" altLang="en-US" sz="2200" dirty="0" smtClean="0">
                <a:latin typeface="IPA Pゴシック" pitchFamily="50" charset="-128"/>
                <a:ea typeface="IPA Pゴシック" pitchFamily="50" charset="-128"/>
              </a:rPr>
              <a:t>と</a:t>
            </a:r>
            <a:r>
              <a:rPr lang="ja-JP" altLang="en-US" sz="2200" dirty="0">
                <a:latin typeface="IPA Pゴシック" pitchFamily="50" charset="-128"/>
                <a:ea typeface="IPA Pゴシック" pitchFamily="50" charset="-128"/>
              </a:rPr>
              <a:t>呼ばれる特別な属性によって実行可能・</a:t>
            </a:r>
            <a:r>
              <a:rPr lang="ja-JP" altLang="en-US" sz="2200" dirty="0" smtClean="0">
                <a:latin typeface="IPA Pゴシック" pitchFamily="50" charset="-128"/>
                <a:ea typeface="IPA Pゴシック" pitchFamily="50" charset="-128"/>
              </a:rPr>
              <a:t>不可能を判断</a:t>
            </a:r>
            <a:endParaRPr lang="en-US" altLang="ja-JP" sz="2200" dirty="0" smtClean="0">
              <a:latin typeface="IPA Pゴシック" pitchFamily="50" charset="-128"/>
              <a:ea typeface="IPA Pゴシック" pitchFamily="50" charset="-128"/>
            </a:endParaRPr>
          </a:p>
        </p:txBody>
      </p:sp>
      <p:sp>
        <p:nvSpPr>
          <p:cNvPr id="8" name="正方形/長方形 7"/>
          <p:cNvSpPr/>
          <p:nvPr/>
        </p:nvSpPr>
        <p:spPr>
          <a:xfrm>
            <a:off x="539552" y="3591373"/>
            <a:ext cx="8208912" cy="126188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sz="2200" u="sng" dirty="0" smtClean="0">
                <a:latin typeface="IPA Pゴシック" pitchFamily="50" charset="-128"/>
                <a:ea typeface="IPA Pゴシック" pitchFamily="50" charset="-128"/>
              </a:rPr>
              <a:t>パーミッション</a:t>
            </a:r>
            <a:endParaRPr lang="en-US" altLang="ja-JP" sz="2200" u="sng" dirty="0" smtClean="0">
              <a:latin typeface="IPA Pゴシック" pitchFamily="50" charset="-128"/>
              <a:ea typeface="IPA Pゴシック" pitchFamily="50" charset="-128"/>
            </a:endParaRPr>
          </a:p>
          <a:p>
            <a:r>
              <a:rPr lang="en-US" altLang="ja-JP" sz="2200" dirty="0" err="1" smtClean="0">
                <a:latin typeface="IPA Pゴシック" pitchFamily="50" charset="-128"/>
                <a:ea typeface="IPA Pゴシック" pitchFamily="50" charset="-128"/>
              </a:rPr>
              <a:t>rwxr</a:t>
            </a:r>
            <a:r>
              <a:rPr lang="en-US" altLang="ja-JP" sz="2200" dirty="0" smtClean="0">
                <a:latin typeface="IPA Pゴシック" pitchFamily="50" charset="-128"/>
                <a:ea typeface="IPA Pゴシック" pitchFamily="50" charset="-128"/>
              </a:rPr>
              <a:t>-</a:t>
            </a:r>
            <a:r>
              <a:rPr lang="en-US" altLang="ja-JP" sz="2200" dirty="0" err="1" smtClean="0">
                <a:latin typeface="IPA Pゴシック" pitchFamily="50" charset="-128"/>
                <a:ea typeface="IPA Pゴシック" pitchFamily="50" charset="-128"/>
              </a:rPr>
              <a:t>xr</a:t>
            </a:r>
            <a:r>
              <a:rPr lang="en-US" altLang="ja-JP" sz="2200" dirty="0" smtClean="0">
                <a:latin typeface="IPA Pゴシック" pitchFamily="50" charset="-128"/>
                <a:ea typeface="IPA Pゴシック" pitchFamily="50" charset="-128"/>
              </a:rPr>
              <a:t>-x</a:t>
            </a:r>
            <a:r>
              <a:rPr lang="ja-JP" altLang="en-US" sz="2200" dirty="0" smtClean="0">
                <a:latin typeface="IPA Pゴシック" pitchFamily="50" charset="-128"/>
                <a:ea typeface="IPA Pゴシック" pitchFamily="50" charset="-128"/>
              </a:rPr>
              <a:t>など</a:t>
            </a:r>
            <a:r>
              <a:rPr lang="ja-JP" altLang="en-US" sz="2200" dirty="0">
                <a:latin typeface="IPA Pゴシック" pitchFamily="50" charset="-128"/>
                <a:ea typeface="IPA Pゴシック" pitchFamily="50" charset="-128"/>
              </a:rPr>
              <a:t>の</a:t>
            </a:r>
            <a:r>
              <a:rPr lang="en-US" altLang="ja-JP" sz="2200" dirty="0">
                <a:latin typeface="IPA Pゴシック" pitchFamily="50" charset="-128"/>
                <a:ea typeface="IPA Pゴシック" pitchFamily="50" charset="-128"/>
              </a:rPr>
              <a:t>9</a:t>
            </a:r>
            <a:r>
              <a:rPr lang="ja-JP" altLang="en-US" sz="2200" dirty="0">
                <a:latin typeface="IPA Pゴシック" pitchFamily="50" charset="-128"/>
                <a:ea typeface="IPA Pゴシック" pitchFamily="50" charset="-128"/>
              </a:rPr>
              <a:t>文字の文字列や、</a:t>
            </a:r>
            <a:r>
              <a:rPr lang="en-US" altLang="ja-JP" sz="2200" dirty="0" smtClean="0">
                <a:latin typeface="IPA Pゴシック" pitchFamily="50" charset="-128"/>
                <a:ea typeface="IPA Pゴシック" pitchFamily="50" charset="-128"/>
              </a:rPr>
              <a:t>755</a:t>
            </a:r>
            <a:r>
              <a:rPr lang="ja-JP" altLang="en-US" sz="2200" dirty="0" smtClean="0">
                <a:latin typeface="IPA Pゴシック" pitchFamily="50" charset="-128"/>
                <a:ea typeface="IPA Pゴシック" pitchFamily="50" charset="-128"/>
              </a:rPr>
              <a:t>など</a:t>
            </a:r>
            <a:r>
              <a:rPr lang="ja-JP" altLang="en-US" sz="2200" dirty="0">
                <a:latin typeface="IPA Pゴシック" pitchFamily="50" charset="-128"/>
                <a:ea typeface="IPA Pゴシック" pitchFamily="50" charset="-128"/>
              </a:rPr>
              <a:t>の数値で</a:t>
            </a:r>
            <a:r>
              <a:rPr lang="ja-JP" altLang="en-US" sz="2200" dirty="0" smtClean="0">
                <a:latin typeface="IPA Pゴシック" pitchFamily="50" charset="-128"/>
                <a:ea typeface="IPA Pゴシック" pitchFamily="50" charset="-128"/>
              </a:rPr>
              <a:t>表す</a:t>
            </a:r>
            <a:endParaRPr lang="en-US" altLang="ja-JP" sz="2200" dirty="0" smtClean="0">
              <a:latin typeface="IPA Pゴシック" pitchFamily="50" charset="-128"/>
              <a:ea typeface="IPA Pゴシック" pitchFamily="50" charset="-128"/>
            </a:endParaRPr>
          </a:p>
          <a:p>
            <a:r>
              <a:rPr lang="ja-JP" altLang="en-US" sz="1600" dirty="0" smtClean="0">
                <a:latin typeface="IPA Pゴシック" pitchFamily="50" charset="-128"/>
                <a:ea typeface="IPA Pゴシック" pitchFamily="50" charset="-128"/>
              </a:rPr>
              <a:t>⇒パーミッションを数値で表す場合は </a:t>
            </a:r>
            <a:r>
              <a:rPr lang="en-US" altLang="ja-JP" sz="1600" dirty="0" smtClean="0">
                <a:latin typeface="IPA Pゴシック" pitchFamily="50" charset="-128"/>
                <a:ea typeface="IPA Pゴシック" pitchFamily="50" charset="-128"/>
              </a:rPr>
              <a:t>r</a:t>
            </a:r>
            <a:r>
              <a:rPr lang="ja-JP" altLang="en-US" sz="1600" dirty="0" smtClean="0">
                <a:latin typeface="IPA Pゴシック" pitchFamily="50" charset="-128"/>
                <a:ea typeface="IPA Pゴシック" pitchFamily="50" charset="-128"/>
              </a:rPr>
              <a:t>＝</a:t>
            </a:r>
            <a:r>
              <a:rPr lang="en-US" altLang="ja-JP" sz="1600" dirty="0" smtClean="0">
                <a:latin typeface="IPA Pゴシック" pitchFamily="50" charset="-128"/>
                <a:ea typeface="IPA Pゴシック" pitchFamily="50" charset="-128"/>
              </a:rPr>
              <a:t>4</a:t>
            </a:r>
            <a:r>
              <a:rPr lang="ja-JP" altLang="en-US" sz="1600" dirty="0" err="1" smtClean="0">
                <a:latin typeface="IPA Pゴシック" pitchFamily="50" charset="-128"/>
                <a:ea typeface="IPA Pゴシック" pitchFamily="50" charset="-128"/>
              </a:rPr>
              <a:t>、</a:t>
            </a:r>
            <a:r>
              <a:rPr lang="en-US" altLang="ja-JP" sz="1600" dirty="0" smtClean="0">
                <a:latin typeface="IPA Pゴシック" pitchFamily="50" charset="-128"/>
                <a:ea typeface="IPA Pゴシック" pitchFamily="50" charset="-128"/>
              </a:rPr>
              <a:t>w</a:t>
            </a:r>
            <a:r>
              <a:rPr lang="ja-JP" altLang="en-US" sz="1600" dirty="0" smtClean="0">
                <a:latin typeface="IPA Pゴシック" pitchFamily="50" charset="-128"/>
                <a:ea typeface="IPA Pゴシック" pitchFamily="50" charset="-128"/>
              </a:rPr>
              <a:t>＝</a:t>
            </a:r>
            <a:r>
              <a:rPr lang="en-US" altLang="ja-JP" sz="1600" dirty="0" smtClean="0">
                <a:latin typeface="IPA Pゴシック" pitchFamily="50" charset="-128"/>
                <a:ea typeface="IPA Pゴシック" pitchFamily="50" charset="-128"/>
              </a:rPr>
              <a:t>2</a:t>
            </a:r>
            <a:r>
              <a:rPr lang="ja-JP" altLang="en-US" sz="1600" dirty="0" err="1" smtClean="0">
                <a:latin typeface="IPA Pゴシック" pitchFamily="50" charset="-128"/>
                <a:ea typeface="IPA Pゴシック" pitchFamily="50" charset="-128"/>
              </a:rPr>
              <a:t>、</a:t>
            </a:r>
            <a:r>
              <a:rPr lang="en-US" altLang="ja-JP" sz="1600" dirty="0" smtClean="0">
                <a:latin typeface="IPA Pゴシック" pitchFamily="50" charset="-128"/>
                <a:ea typeface="IPA Pゴシック" pitchFamily="50" charset="-128"/>
              </a:rPr>
              <a:t>x</a:t>
            </a:r>
            <a:r>
              <a:rPr lang="ja-JP" altLang="en-US" sz="1600" dirty="0" smtClean="0">
                <a:latin typeface="IPA Pゴシック" pitchFamily="50" charset="-128"/>
                <a:ea typeface="IPA Pゴシック" pitchFamily="50" charset="-128"/>
              </a:rPr>
              <a:t>＝</a:t>
            </a:r>
            <a:r>
              <a:rPr lang="en-US" altLang="ja-JP" sz="1600" dirty="0" smtClean="0">
                <a:latin typeface="IPA Pゴシック" pitchFamily="50" charset="-128"/>
                <a:ea typeface="IPA Pゴシック" pitchFamily="50" charset="-128"/>
              </a:rPr>
              <a:t>1 </a:t>
            </a:r>
            <a:r>
              <a:rPr lang="ja-JP" altLang="en-US" sz="1600" dirty="0" smtClean="0">
                <a:latin typeface="IPA Pゴシック" pitchFamily="50" charset="-128"/>
                <a:ea typeface="IPA Pゴシック" pitchFamily="50" charset="-128"/>
              </a:rPr>
              <a:t>を割り当て、</a:t>
            </a:r>
            <a:r>
              <a:rPr lang="en-US" altLang="ja-JP" sz="1600" dirty="0" smtClean="0">
                <a:latin typeface="IPA Pゴシック" pitchFamily="50" charset="-128"/>
                <a:ea typeface="IPA Pゴシック" pitchFamily="50" charset="-128"/>
              </a:rPr>
              <a:t>3</a:t>
            </a:r>
            <a:r>
              <a:rPr lang="ja-JP" altLang="en-US" sz="1600" dirty="0" smtClean="0">
                <a:latin typeface="IPA Pゴシック" pitchFamily="50" charset="-128"/>
                <a:ea typeface="IPA Pゴシック" pitchFamily="50" charset="-128"/>
              </a:rPr>
              <a:t>文字ずつの合計を用いる</a:t>
            </a:r>
            <a:endParaRPr lang="en-US" altLang="ja-JP" sz="1600" dirty="0" smtClean="0">
              <a:latin typeface="IPA Pゴシック" pitchFamily="50" charset="-128"/>
              <a:ea typeface="IPA Pゴシック" pitchFamily="50" charset="-128"/>
            </a:endParaRPr>
          </a:p>
          <a:p>
            <a:r>
              <a:rPr lang="ja-JP" altLang="en-US" sz="1600" dirty="0" smtClean="0">
                <a:latin typeface="IPA Pゴシック" pitchFamily="50" charset="-128"/>
                <a:ea typeface="IPA Pゴシック" pitchFamily="50" charset="-128"/>
              </a:rPr>
              <a:t>例</a:t>
            </a:r>
            <a:r>
              <a:rPr lang="en-US" altLang="ja-JP" sz="1600" dirty="0" smtClean="0">
                <a:latin typeface="IPA Pゴシック" pitchFamily="50" charset="-128"/>
                <a:ea typeface="IPA Pゴシック" pitchFamily="50" charset="-128"/>
              </a:rPr>
              <a:t>. </a:t>
            </a:r>
            <a:r>
              <a:rPr lang="en-US" altLang="ja-JP" sz="1600" dirty="0" err="1" smtClean="0">
                <a:latin typeface="IPA Pゴシック" pitchFamily="50" charset="-128"/>
                <a:ea typeface="IPA Pゴシック" pitchFamily="50" charset="-128"/>
              </a:rPr>
              <a:t>rwxr</a:t>
            </a:r>
            <a:r>
              <a:rPr lang="en-US" altLang="ja-JP" sz="1600" dirty="0" smtClean="0">
                <a:latin typeface="IPA Pゴシック" pitchFamily="50" charset="-128"/>
                <a:ea typeface="IPA Pゴシック" pitchFamily="50" charset="-128"/>
              </a:rPr>
              <a:t>-</a:t>
            </a:r>
            <a:r>
              <a:rPr lang="en-US" altLang="ja-JP" sz="1600" dirty="0" err="1" smtClean="0">
                <a:latin typeface="IPA Pゴシック" pitchFamily="50" charset="-128"/>
                <a:ea typeface="IPA Pゴシック" pitchFamily="50" charset="-128"/>
              </a:rPr>
              <a:t>xr</a:t>
            </a:r>
            <a:r>
              <a:rPr lang="en-US" altLang="ja-JP" sz="1600" dirty="0" smtClean="0">
                <a:latin typeface="IPA Pゴシック" pitchFamily="50" charset="-128"/>
                <a:ea typeface="IPA Pゴシック" pitchFamily="50" charset="-128"/>
              </a:rPr>
              <a:t>-x </a:t>
            </a:r>
            <a:r>
              <a:rPr lang="ja-JP" altLang="en-US" sz="1600" dirty="0" smtClean="0">
                <a:latin typeface="IPA Pゴシック" pitchFamily="50" charset="-128"/>
                <a:ea typeface="IPA Pゴシック" pitchFamily="50" charset="-128"/>
              </a:rPr>
              <a:t>⇒ </a:t>
            </a:r>
            <a:r>
              <a:rPr lang="en-US" altLang="ja-JP" sz="1600" dirty="0" smtClean="0">
                <a:latin typeface="IPA Pゴシック" pitchFamily="50" charset="-128"/>
                <a:ea typeface="IPA Pゴシック" pitchFamily="50" charset="-128"/>
              </a:rPr>
              <a:t>4+2+1, 4+1, 4+1 </a:t>
            </a:r>
            <a:r>
              <a:rPr lang="ja-JP" altLang="en-US" sz="1600" dirty="0" smtClean="0">
                <a:latin typeface="IPA Pゴシック" pitchFamily="50" charset="-128"/>
                <a:ea typeface="IPA Pゴシック" pitchFamily="50" charset="-128"/>
              </a:rPr>
              <a:t>で、</a:t>
            </a:r>
            <a:r>
              <a:rPr lang="en-US" altLang="ja-JP" sz="1600" dirty="0" smtClean="0">
                <a:latin typeface="IPA Pゴシック" pitchFamily="50" charset="-128"/>
                <a:ea typeface="IPA Pゴシック" pitchFamily="50" charset="-128"/>
              </a:rPr>
              <a:t>755 </a:t>
            </a:r>
          </a:p>
        </p:txBody>
      </p:sp>
      <p:sp>
        <p:nvSpPr>
          <p:cNvPr id="12" name="正方形/長方形 11"/>
          <p:cNvSpPr/>
          <p:nvPr/>
        </p:nvSpPr>
        <p:spPr>
          <a:xfrm>
            <a:off x="4932040" y="4725144"/>
            <a:ext cx="3672408" cy="161582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ja-JP" sz="1100" dirty="0">
                <a:latin typeface="IPAゴシック" pitchFamily="49" charset="-128"/>
                <a:ea typeface="IPAゴシック" pitchFamily="49" charset="-128"/>
              </a:rPr>
              <a:t>r  </a:t>
            </a:r>
            <a:r>
              <a:rPr lang="ja-JP" altLang="en-US" sz="1100" dirty="0">
                <a:latin typeface="IPAゴシック" pitchFamily="49" charset="-128"/>
                <a:ea typeface="IPAゴシック" pitchFamily="49" charset="-128"/>
              </a:rPr>
              <a:t>オーナーが読込可能なら </a:t>
            </a:r>
            <a:r>
              <a:rPr lang="en-US" altLang="ja-JP" sz="1100" dirty="0">
                <a:latin typeface="IPAゴシック" pitchFamily="49" charset="-128"/>
                <a:ea typeface="IPAゴシック" pitchFamily="49" charset="-128"/>
              </a:rPr>
              <a:t>r</a:t>
            </a:r>
            <a:r>
              <a:rPr lang="ja-JP" altLang="en-US" sz="1100" dirty="0" err="1">
                <a:latin typeface="IPAゴシック" pitchFamily="49" charset="-128"/>
                <a:ea typeface="IPAゴシック" pitchFamily="49" charset="-128"/>
              </a:rPr>
              <a:t>、</a:t>
            </a:r>
            <a:r>
              <a:rPr lang="ja-JP" altLang="en-US" sz="1100" dirty="0">
                <a:latin typeface="IPAゴシック" pitchFamily="49" charset="-128"/>
                <a:ea typeface="IPAゴシック" pitchFamily="49" charset="-128"/>
              </a:rPr>
              <a:t>さも</a:t>
            </a:r>
            <a:r>
              <a:rPr lang="ja-JP" altLang="en-US" sz="1100" dirty="0" err="1">
                <a:latin typeface="IPAゴシック" pitchFamily="49" charset="-128"/>
                <a:ea typeface="IPAゴシック" pitchFamily="49" charset="-128"/>
              </a:rPr>
              <a:t>なくば</a:t>
            </a:r>
            <a:r>
              <a:rPr lang="ja-JP" altLang="en-US" sz="1100" dirty="0">
                <a:latin typeface="IPAゴシック" pitchFamily="49" charset="-128"/>
                <a:ea typeface="IPAゴシック" pitchFamily="49" charset="-128"/>
              </a:rPr>
              <a:t> </a:t>
            </a:r>
            <a:r>
              <a:rPr lang="en-US" altLang="ja-JP" sz="1100" dirty="0" smtClean="0">
                <a:latin typeface="IPAゴシック" pitchFamily="49" charset="-128"/>
                <a:ea typeface="IPAゴシック" pitchFamily="49" charset="-128"/>
              </a:rPr>
              <a:t>-</a:t>
            </a:r>
          </a:p>
          <a:p>
            <a:r>
              <a:rPr lang="en-US" altLang="ja-JP" sz="1100" dirty="0" smtClean="0">
                <a:latin typeface="IPAゴシック" pitchFamily="49" charset="-128"/>
                <a:ea typeface="IPAゴシック" pitchFamily="49" charset="-128"/>
              </a:rPr>
              <a:t>w  </a:t>
            </a:r>
            <a:r>
              <a:rPr lang="ja-JP" altLang="en-US" sz="1100" dirty="0">
                <a:latin typeface="IPAゴシック" pitchFamily="49" charset="-128"/>
                <a:ea typeface="IPAゴシック" pitchFamily="49" charset="-128"/>
              </a:rPr>
              <a:t>オーナーが書込可能なら </a:t>
            </a:r>
            <a:r>
              <a:rPr lang="en-US" altLang="ja-JP" sz="1100" dirty="0">
                <a:latin typeface="IPAゴシック" pitchFamily="49" charset="-128"/>
                <a:ea typeface="IPAゴシック" pitchFamily="49" charset="-128"/>
              </a:rPr>
              <a:t>w</a:t>
            </a:r>
            <a:r>
              <a:rPr lang="ja-JP" altLang="en-US" sz="1100" dirty="0" err="1">
                <a:latin typeface="IPAゴシック" pitchFamily="49" charset="-128"/>
                <a:ea typeface="IPAゴシック" pitchFamily="49" charset="-128"/>
              </a:rPr>
              <a:t>、</a:t>
            </a:r>
            <a:r>
              <a:rPr lang="ja-JP" altLang="en-US" sz="1100" dirty="0">
                <a:latin typeface="IPAゴシック" pitchFamily="49" charset="-128"/>
                <a:ea typeface="IPAゴシック" pitchFamily="49" charset="-128"/>
              </a:rPr>
              <a:t>さも</a:t>
            </a:r>
            <a:r>
              <a:rPr lang="ja-JP" altLang="en-US" sz="1100" dirty="0" err="1">
                <a:latin typeface="IPAゴシック" pitchFamily="49" charset="-128"/>
                <a:ea typeface="IPAゴシック" pitchFamily="49" charset="-128"/>
              </a:rPr>
              <a:t>なくば</a:t>
            </a:r>
            <a:r>
              <a:rPr lang="ja-JP" altLang="en-US" sz="1100" dirty="0">
                <a:latin typeface="IPAゴシック" pitchFamily="49" charset="-128"/>
                <a:ea typeface="IPAゴシック" pitchFamily="49" charset="-128"/>
              </a:rPr>
              <a:t> </a:t>
            </a:r>
            <a:r>
              <a:rPr lang="en-US" altLang="ja-JP" sz="1100" dirty="0" smtClean="0">
                <a:latin typeface="IPAゴシック" pitchFamily="49" charset="-128"/>
                <a:ea typeface="IPAゴシック" pitchFamily="49" charset="-128"/>
              </a:rPr>
              <a:t>-</a:t>
            </a:r>
            <a:endParaRPr lang="ja-JP" altLang="en-US" sz="1100" dirty="0">
              <a:latin typeface="IPAゴシック" pitchFamily="49" charset="-128"/>
              <a:ea typeface="IPAゴシック" pitchFamily="49" charset="-128"/>
            </a:endParaRPr>
          </a:p>
          <a:p>
            <a:r>
              <a:rPr lang="en-US" altLang="ja-JP" sz="1100" dirty="0" smtClean="0">
                <a:latin typeface="IPAゴシック" pitchFamily="49" charset="-128"/>
                <a:ea typeface="IPAゴシック" pitchFamily="49" charset="-128"/>
              </a:rPr>
              <a:t>x  </a:t>
            </a:r>
            <a:r>
              <a:rPr lang="ja-JP" altLang="en-US" sz="1100" dirty="0">
                <a:latin typeface="IPAゴシック" pitchFamily="49" charset="-128"/>
                <a:ea typeface="IPAゴシック" pitchFamily="49" charset="-128"/>
              </a:rPr>
              <a:t>オーナーが実行可能なら </a:t>
            </a:r>
            <a:r>
              <a:rPr lang="en-US" altLang="ja-JP" sz="1100" dirty="0">
                <a:latin typeface="IPAゴシック" pitchFamily="49" charset="-128"/>
                <a:ea typeface="IPAゴシック" pitchFamily="49" charset="-128"/>
              </a:rPr>
              <a:t>x</a:t>
            </a:r>
            <a:r>
              <a:rPr lang="ja-JP" altLang="en-US" sz="1100" dirty="0" err="1">
                <a:latin typeface="IPAゴシック" pitchFamily="49" charset="-128"/>
                <a:ea typeface="IPAゴシック" pitchFamily="49" charset="-128"/>
              </a:rPr>
              <a:t>、</a:t>
            </a:r>
            <a:r>
              <a:rPr lang="ja-JP" altLang="en-US" sz="1100" dirty="0">
                <a:latin typeface="IPAゴシック" pitchFamily="49" charset="-128"/>
                <a:ea typeface="IPAゴシック" pitchFamily="49" charset="-128"/>
              </a:rPr>
              <a:t>さも</a:t>
            </a:r>
            <a:r>
              <a:rPr lang="ja-JP" altLang="en-US" sz="1100" dirty="0" err="1">
                <a:latin typeface="IPAゴシック" pitchFamily="49" charset="-128"/>
                <a:ea typeface="IPAゴシック" pitchFamily="49" charset="-128"/>
              </a:rPr>
              <a:t>なくば</a:t>
            </a:r>
            <a:r>
              <a:rPr lang="ja-JP" altLang="en-US" sz="1100" dirty="0">
                <a:latin typeface="IPAゴシック" pitchFamily="49" charset="-128"/>
                <a:ea typeface="IPAゴシック" pitchFamily="49" charset="-128"/>
              </a:rPr>
              <a:t> </a:t>
            </a:r>
            <a:r>
              <a:rPr lang="en-US" altLang="ja-JP" sz="1100" dirty="0" smtClean="0">
                <a:latin typeface="IPAゴシック" pitchFamily="49" charset="-128"/>
                <a:ea typeface="IPAゴシック" pitchFamily="49" charset="-128"/>
              </a:rPr>
              <a:t>-</a:t>
            </a:r>
            <a:endParaRPr lang="ja-JP" altLang="en-US" sz="1100" dirty="0">
              <a:latin typeface="IPAゴシック" pitchFamily="49" charset="-128"/>
              <a:ea typeface="IPAゴシック" pitchFamily="49" charset="-128"/>
            </a:endParaRPr>
          </a:p>
          <a:p>
            <a:r>
              <a:rPr lang="en-US" altLang="ja-JP" sz="1100" dirty="0" smtClean="0">
                <a:latin typeface="IPAゴシック" pitchFamily="49" charset="-128"/>
                <a:ea typeface="IPAゴシック" pitchFamily="49" charset="-128"/>
              </a:rPr>
              <a:t>r  </a:t>
            </a:r>
            <a:r>
              <a:rPr lang="ja-JP" altLang="en-US" sz="1100" dirty="0">
                <a:latin typeface="IPAゴシック" pitchFamily="49" charset="-128"/>
                <a:ea typeface="IPAゴシック" pitchFamily="49" charset="-128"/>
              </a:rPr>
              <a:t>グループメンバが読込可能なら </a:t>
            </a:r>
            <a:r>
              <a:rPr lang="en-US" altLang="ja-JP" sz="1100" dirty="0">
                <a:latin typeface="IPAゴシック" pitchFamily="49" charset="-128"/>
                <a:ea typeface="IPAゴシック" pitchFamily="49" charset="-128"/>
              </a:rPr>
              <a:t>r</a:t>
            </a:r>
            <a:r>
              <a:rPr lang="ja-JP" altLang="en-US" sz="1100" dirty="0" err="1">
                <a:latin typeface="IPAゴシック" pitchFamily="49" charset="-128"/>
                <a:ea typeface="IPAゴシック" pitchFamily="49" charset="-128"/>
              </a:rPr>
              <a:t>、</a:t>
            </a:r>
            <a:r>
              <a:rPr lang="ja-JP" altLang="en-US" sz="1100" dirty="0">
                <a:latin typeface="IPAゴシック" pitchFamily="49" charset="-128"/>
                <a:ea typeface="IPAゴシック" pitchFamily="49" charset="-128"/>
              </a:rPr>
              <a:t>さも</a:t>
            </a:r>
            <a:r>
              <a:rPr lang="ja-JP" altLang="en-US" sz="1100" dirty="0" err="1">
                <a:latin typeface="IPAゴシック" pitchFamily="49" charset="-128"/>
                <a:ea typeface="IPAゴシック" pitchFamily="49" charset="-128"/>
              </a:rPr>
              <a:t>なくば</a:t>
            </a:r>
            <a:r>
              <a:rPr lang="ja-JP" altLang="en-US" sz="1100" dirty="0">
                <a:latin typeface="IPAゴシック" pitchFamily="49" charset="-128"/>
                <a:ea typeface="IPAゴシック" pitchFamily="49" charset="-128"/>
              </a:rPr>
              <a:t> </a:t>
            </a:r>
            <a:r>
              <a:rPr lang="en-US" altLang="ja-JP" sz="1100" dirty="0" smtClean="0">
                <a:latin typeface="IPAゴシック" pitchFamily="49" charset="-128"/>
                <a:ea typeface="IPAゴシック" pitchFamily="49" charset="-128"/>
              </a:rPr>
              <a:t>-</a:t>
            </a:r>
            <a:endParaRPr lang="ja-JP" altLang="en-US" sz="1100" dirty="0">
              <a:latin typeface="IPAゴシック" pitchFamily="49" charset="-128"/>
              <a:ea typeface="IPAゴシック" pitchFamily="49" charset="-128"/>
            </a:endParaRPr>
          </a:p>
          <a:p>
            <a:r>
              <a:rPr lang="en-US" altLang="ja-JP" sz="1100" dirty="0" smtClean="0">
                <a:latin typeface="IPAゴシック" pitchFamily="49" charset="-128"/>
                <a:ea typeface="IPAゴシック" pitchFamily="49" charset="-128"/>
              </a:rPr>
              <a:t>w  </a:t>
            </a:r>
            <a:r>
              <a:rPr lang="ja-JP" altLang="en-US" sz="1100" dirty="0">
                <a:latin typeface="IPAゴシック" pitchFamily="49" charset="-128"/>
                <a:ea typeface="IPAゴシック" pitchFamily="49" charset="-128"/>
              </a:rPr>
              <a:t>グループメンバが書込可能なら </a:t>
            </a:r>
            <a:r>
              <a:rPr lang="en-US" altLang="ja-JP" sz="1100" dirty="0">
                <a:latin typeface="IPAゴシック" pitchFamily="49" charset="-128"/>
                <a:ea typeface="IPAゴシック" pitchFamily="49" charset="-128"/>
              </a:rPr>
              <a:t>w</a:t>
            </a:r>
            <a:r>
              <a:rPr lang="ja-JP" altLang="en-US" sz="1100" dirty="0" err="1">
                <a:latin typeface="IPAゴシック" pitchFamily="49" charset="-128"/>
                <a:ea typeface="IPAゴシック" pitchFamily="49" charset="-128"/>
              </a:rPr>
              <a:t>、</a:t>
            </a:r>
            <a:r>
              <a:rPr lang="ja-JP" altLang="en-US" sz="1100" dirty="0">
                <a:latin typeface="IPAゴシック" pitchFamily="49" charset="-128"/>
                <a:ea typeface="IPAゴシック" pitchFamily="49" charset="-128"/>
              </a:rPr>
              <a:t>さも</a:t>
            </a:r>
            <a:r>
              <a:rPr lang="ja-JP" altLang="en-US" sz="1100" dirty="0" err="1">
                <a:latin typeface="IPAゴシック" pitchFamily="49" charset="-128"/>
                <a:ea typeface="IPAゴシック" pitchFamily="49" charset="-128"/>
              </a:rPr>
              <a:t>なくば</a:t>
            </a:r>
            <a:r>
              <a:rPr lang="ja-JP" altLang="en-US" sz="1100" dirty="0">
                <a:latin typeface="IPAゴシック" pitchFamily="49" charset="-128"/>
                <a:ea typeface="IPAゴシック" pitchFamily="49" charset="-128"/>
              </a:rPr>
              <a:t> </a:t>
            </a:r>
            <a:r>
              <a:rPr lang="en-US" altLang="ja-JP" sz="1100" dirty="0" smtClean="0">
                <a:latin typeface="IPAゴシック" pitchFamily="49" charset="-128"/>
                <a:ea typeface="IPAゴシック" pitchFamily="49" charset="-128"/>
              </a:rPr>
              <a:t>-</a:t>
            </a:r>
            <a:endParaRPr lang="ja-JP" altLang="en-US" sz="1100" dirty="0">
              <a:latin typeface="IPAゴシック" pitchFamily="49" charset="-128"/>
              <a:ea typeface="IPAゴシック" pitchFamily="49" charset="-128"/>
            </a:endParaRPr>
          </a:p>
          <a:p>
            <a:r>
              <a:rPr lang="en-US" altLang="ja-JP" sz="1100" dirty="0" smtClean="0">
                <a:latin typeface="IPAゴシック" pitchFamily="49" charset="-128"/>
                <a:ea typeface="IPAゴシック" pitchFamily="49" charset="-128"/>
              </a:rPr>
              <a:t>x  </a:t>
            </a:r>
            <a:r>
              <a:rPr lang="ja-JP" altLang="en-US" sz="1100" dirty="0">
                <a:latin typeface="IPAゴシック" pitchFamily="49" charset="-128"/>
                <a:ea typeface="IPAゴシック" pitchFamily="49" charset="-128"/>
              </a:rPr>
              <a:t>グループメンバが実行可能なら </a:t>
            </a:r>
            <a:r>
              <a:rPr lang="en-US" altLang="ja-JP" sz="1100" dirty="0">
                <a:latin typeface="IPAゴシック" pitchFamily="49" charset="-128"/>
                <a:ea typeface="IPAゴシック" pitchFamily="49" charset="-128"/>
              </a:rPr>
              <a:t>x</a:t>
            </a:r>
            <a:r>
              <a:rPr lang="ja-JP" altLang="en-US" sz="1100" dirty="0" err="1">
                <a:latin typeface="IPAゴシック" pitchFamily="49" charset="-128"/>
                <a:ea typeface="IPAゴシック" pitchFamily="49" charset="-128"/>
              </a:rPr>
              <a:t>、</a:t>
            </a:r>
            <a:r>
              <a:rPr lang="ja-JP" altLang="en-US" sz="1100" dirty="0">
                <a:latin typeface="IPAゴシック" pitchFamily="49" charset="-128"/>
                <a:ea typeface="IPAゴシック" pitchFamily="49" charset="-128"/>
              </a:rPr>
              <a:t>さも</a:t>
            </a:r>
            <a:r>
              <a:rPr lang="ja-JP" altLang="en-US" sz="1100" dirty="0" err="1">
                <a:latin typeface="IPAゴシック" pitchFamily="49" charset="-128"/>
                <a:ea typeface="IPAゴシック" pitchFamily="49" charset="-128"/>
              </a:rPr>
              <a:t>なくば</a:t>
            </a:r>
            <a:r>
              <a:rPr lang="ja-JP" altLang="en-US" sz="1100" dirty="0">
                <a:latin typeface="IPAゴシック" pitchFamily="49" charset="-128"/>
                <a:ea typeface="IPAゴシック" pitchFamily="49" charset="-128"/>
              </a:rPr>
              <a:t> </a:t>
            </a:r>
            <a:r>
              <a:rPr lang="en-US" altLang="ja-JP" sz="1100" dirty="0" smtClean="0">
                <a:latin typeface="IPAゴシック" pitchFamily="49" charset="-128"/>
                <a:ea typeface="IPAゴシック" pitchFamily="49" charset="-128"/>
              </a:rPr>
              <a:t>-</a:t>
            </a:r>
            <a:endParaRPr lang="ja-JP" altLang="en-US" sz="1100" dirty="0">
              <a:latin typeface="IPAゴシック" pitchFamily="49" charset="-128"/>
              <a:ea typeface="IPAゴシック" pitchFamily="49" charset="-128"/>
            </a:endParaRPr>
          </a:p>
          <a:p>
            <a:r>
              <a:rPr lang="en-US" altLang="ja-JP" sz="1100" dirty="0" smtClean="0">
                <a:latin typeface="IPAゴシック" pitchFamily="49" charset="-128"/>
                <a:ea typeface="IPAゴシック" pitchFamily="49" charset="-128"/>
              </a:rPr>
              <a:t>r  </a:t>
            </a:r>
            <a:r>
              <a:rPr lang="ja-JP" altLang="en-US" sz="1100" dirty="0">
                <a:latin typeface="IPAゴシック" pitchFamily="49" charset="-128"/>
                <a:ea typeface="IPAゴシック" pitchFamily="49" charset="-128"/>
              </a:rPr>
              <a:t>その他の人が読込可能なら </a:t>
            </a:r>
            <a:r>
              <a:rPr lang="en-US" altLang="ja-JP" sz="1100" dirty="0">
                <a:latin typeface="IPAゴシック" pitchFamily="49" charset="-128"/>
                <a:ea typeface="IPAゴシック" pitchFamily="49" charset="-128"/>
              </a:rPr>
              <a:t>r</a:t>
            </a:r>
            <a:r>
              <a:rPr lang="ja-JP" altLang="en-US" sz="1100" dirty="0" err="1">
                <a:latin typeface="IPAゴシック" pitchFamily="49" charset="-128"/>
                <a:ea typeface="IPAゴシック" pitchFamily="49" charset="-128"/>
              </a:rPr>
              <a:t>、</a:t>
            </a:r>
            <a:r>
              <a:rPr lang="ja-JP" altLang="en-US" sz="1100" dirty="0">
                <a:latin typeface="IPAゴシック" pitchFamily="49" charset="-128"/>
                <a:ea typeface="IPAゴシック" pitchFamily="49" charset="-128"/>
              </a:rPr>
              <a:t>さも</a:t>
            </a:r>
            <a:r>
              <a:rPr lang="ja-JP" altLang="en-US" sz="1100" dirty="0" err="1">
                <a:latin typeface="IPAゴシック" pitchFamily="49" charset="-128"/>
                <a:ea typeface="IPAゴシック" pitchFamily="49" charset="-128"/>
              </a:rPr>
              <a:t>なくば</a:t>
            </a:r>
            <a:r>
              <a:rPr lang="ja-JP" altLang="en-US" sz="1100" dirty="0">
                <a:latin typeface="IPAゴシック" pitchFamily="49" charset="-128"/>
                <a:ea typeface="IPAゴシック" pitchFamily="49" charset="-128"/>
              </a:rPr>
              <a:t> </a:t>
            </a:r>
            <a:r>
              <a:rPr lang="en-US" altLang="ja-JP" sz="1100" dirty="0" smtClean="0">
                <a:latin typeface="IPAゴシック" pitchFamily="49" charset="-128"/>
                <a:ea typeface="IPAゴシック" pitchFamily="49" charset="-128"/>
              </a:rPr>
              <a:t>-</a:t>
            </a:r>
            <a:endParaRPr lang="ja-JP" altLang="en-US" sz="1100" dirty="0">
              <a:latin typeface="IPAゴシック" pitchFamily="49" charset="-128"/>
              <a:ea typeface="IPAゴシック" pitchFamily="49" charset="-128"/>
            </a:endParaRPr>
          </a:p>
          <a:p>
            <a:r>
              <a:rPr lang="en-US" altLang="ja-JP" sz="1100" dirty="0" smtClean="0">
                <a:latin typeface="IPAゴシック" pitchFamily="49" charset="-128"/>
                <a:ea typeface="IPAゴシック" pitchFamily="49" charset="-128"/>
              </a:rPr>
              <a:t>w  </a:t>
            </a:r>
            <a:r>
              <a:rPr lang="ja-JP" altLang="en-US" sz="1100" dirty="0">
                <a:latin typeface="IPAゴシック" pitchFamily="49" charset="-128"/>
                <a:ea typeface="IPAゴシック" pitchFamily="49" charset="-128"/>
              </a:rPr>
              <a:t>その他の人が書込可能なら </a:t>
            </a:r>
            <a:r>
              <a:rPr lang="en-US" altLang="ja-JP" sz="1100" dirty="0">
                <a:latin typeface="IPAゴシック" pitchFamily="49" charset="-128"/>
                <a:ea typeface="IPAゴシック" pitchFamily="49" charset="-128"/>
              </a:rPr>
              <a:t>w</a:t>
            </a:r>
            <a:r>
              <a:rPr lang="ja-JP" altLang="en-US" sz="1100" dirty="0" err="1">
                <a:latin typeface="IPAゴシック" pitchFamily="49" charset="-128"/>
                <a:ea typeface="IPAゴシック" pitchFamily="49" charset="-128"/>
              </a:rPr>
              <a:t>、</a:t>
            </a:r>
            <a:r>
              <a:rPr lang="ja-JP" altLang="en-US" sz="1100" dirty="0">
                <a:latin typeface="IPAゴシック" pitchFamily="49" charset="-128"/>
                <a:ea typeface="IPAゴシック" pitchFamily="49" charset="-128"/>
              </a:rPr>
              <a:t>さも</a:t>
            </a:r>
            <a:r>
              <a:rPr lang="ja-JP" altLang="en-US" sz="1100" dirty="0" err="1">
                <a:latin typeface="IPAゴシック" pitchFamily="49" charset="-128"/>
                <a:ea typeface="IPAゴシック" pitchFamily="49" charset="-128"/>
              </a:rPr>
              <a:t>なくば</a:t>
            </a:r>
            <a:r>
              <a:rPr lang="ja-JP" altLang="en-US" sz="1100" dirty="0">
                <a:latin typeface="IPAゴシック" pitchFamily="49" charset="-128"/>
                <a:ea typeface="IPAゴシック" pitchFamily="49" charset="-128"/>
              </a:rPr>
              <a:t> </a:t>
            </a:r>
            <a:r>
              <a:rPr lang="en-US" altLang="ja-JP" sz="1100" dirty="0" smtClean="0">
                <a:latin typeface="IPAゴシック" pitchFamily="49" charset="-128"/>
                <a:ea typeface="IPAゴシック" pitchFamily="49" charset="-128"/>
              </a:rPr>
              <a:t>-</a:t>
            </a:r>
            <a:endParaRPr lang="ja-JP" altLang="en-US" sz="1100" dirty="0">
              <a:latin typeface="IPAゴシック" pitchFamily="49" charset="-128"/>
              <a:ea typeface="IPAゴシック" pitchFamily="49" charset="-128"/>
            </a:endParaRPr>
          </a:p>
          <a:p>
            <a:r>
              <a:rPr lang="en-US" altLang="ja-JP" sz="1100" dirty="0" smtClean="0">
                <a:latin typeface="IPAゴシック" pitchFamily="49" charset="-128"/>
                <a:ea typeface="IPAゴシック" pitchFamily="49" charset="-128"/>
              </a:rPr>
              <a:t>x  </a:t>
            </a:r>
            <a:r>
              <a:rPr lang="ja-JP" altLang="en-US" sz="1100" dirty="0">
                <a:latin typeface="IPAゴシック" pitchFamily="49" charset="-128"/>
                <a:ea typeface="IPAゴシック" pitchFamily="49" charset="-128"/>
              </a:rPr>
              <a:t>その他の人が実行可能なら </a:t>
            </a:r>
            <a:r>
              <a:rPr lang="en-US" altLang="ja-JP" sz="1100" dirty="0">
                <a:latin typeface="IPAゴシック" pitchFamily="49" charset="-128"/>
                <a:ea typeface="IPAゴシック" pitchFamily="49" charset="-128"/>
              </a:rPr>
              <a:t>x</a:t>
            </a:r>
            <a:r>
              <a:rPr lang="ja-JP" altLang="en-US" sz="1100" dirty="0" err="1">
                <a:latin typeface="IPAゴシック" pitchFamily="49" charset="-128"/>
                <a:ea typeface="IPAゴシック" pitchFamily="49" charset="-128"/>
              </a:rPr>
              <a:t>、</a:t>
            </a:r>
            <a:r>
              <a:rPr lang="ja-JP" altLang="en-US" sz="1100" dirty="0">
                <a:latin typeface="IPAゴシック" pitchFamily="49" charset="-128"/>
                <a:ea typeface="IPAゴシック" pitchFamily="49" charset="-128"/>
              </a:rPr>
              <a:t>さも</a:t>
            </a:r>
            <a:r>
              <a:rPr lang="ja-JP" altLang="en-US" sz="1100" dirty="0" err="1">
                <a:latin typeface="IPAゴシック" pitchFamily="49" charset="-128"/>
                <a:ea typeface="IPAゴシック" pitchFamily="49" charset="-128"/>
              </a:rPr>
              <a:t>なくば</a:t>
            </a:r>
            <a:r>
              <a:rPr lang="ja-JP" altLang="en-US" sz="1100" dirty="0">
                <a:latin typeface="IPAゴシック" pitchFamily="49" charset="-128"/>
                <a:ea typeface="IPAゴシック" pitchFamily="49" charset="-128"/>
              </a:rPr>
              <a:t> </a:t>
            </a:r>
            <a:r>
              <a:rPr lang="en-US" altLang="ja-JP" sz="1100" dirty="0" smtClean="0">
                <a:latin typeface="IPAゴシック" pitchFamily="49" charset="-128"/>
                <a:ea typeface="IPAゴシック" pitchFamily="49" charset="-128"/>
              </a:rPr>
              <a:t>-</a:t>
            </a:r>
            <a:endParaRPr lang="ja-JP" altLang="en-US" sz="1100" dirty="0">
              <a:latin typeface="IPAゴシック" pitchFamily="49" charset="-128"/>
              <a:ea typeface="IPAゴシック" pitchFamily="49" charset="-128"/>
            </a:endParaRPr>
          </a:p>
        </p:txBody>
      </p:sp>
      <p:sp>
        <p:nvSpPr>
          <p:cNvPr id="3" name="正方形/長方形 2"/>
          <p:cNvSpPr/>
          <p:nvPr/>
        </p:nvSpPr>
        <p:spPr>
          <a:xfrm>
            <a:off x="899592" y="4894421"/>
            <a:ext cx="3882446" cy="1446550"/>
          </a:xfrm>
          <a:prstGeom prst="rect">
            <a:avLst/>
          </a:prstGeom>
        </p:spPr>
        <p:txBody>
          <a:bodyPr wrap="square">
            <a:spAutoFit/>
          </a:bodyPr>
          <a:lstStyle/>
          <a:p>
            <a:pPr lvl="0"/>
            <a:r>
              <a:rPr lang="en-US" altLang="ja-JP" sz="2200" dirty="0">
                <a:solidFill>
                  <a:srgbClr val="000000"/>
                </a:solidFill>
                <a:latin typeface="IPA Pゴシック" pitchFamily="50" charset="-128"/>
                <a:ea typeface="IPA Pゴシック" pitchFamily="50" charset="-128"/>
              </a:rPr>
              <a:t>9</a:t>
            </a:r>
            <a:r>
              <a:rPr lang="ja-JP" altLang="en-US" sz="2200" dirty="0">
                <a:solidFill>
                  <a:srgbClr val="000000"/>
                </a:solidFill>
                <a:latin typeface="IPA Pゴシック" pitchFamily="50" charset="-128"/>
                <a:ea typeface="IPA Pゴシック" pitchFamily="50" charset="-128"/>
              </a:rPr>
              <a:t>文字の文字列は</a:t>
            </a:r>
            <a:endParaRPr lang="en-US" altLang="ja-JP" sz="2200" dirty="0">
              <a:solidFill>
                <a:srgbClr val="000000"/>
              </a:solidFill>
              <a:latin typeface="IPA Pゴシック" pitchFamily="50" charset="-128"/>
              <a:ea typeface="IPA Pゴシック" pitchFamily="50" charset="-128"/>
            </a:endParaRPr>
          </a:p>
          <a:p>
            <a:pPr lvl="0"/>
            <a:r>
              <a:rPr lang="en-US" altLang="ja-JP" sz="2200" dirty="0">
                <a:solidFill>
                  <a:srgbClr val="000000"/>
                </a:solidFill>
                <a:latin typeface="IPA Pゴシック" pitchFamily="50" charset="-128"/>
                <a:ea typeface="IPA Pゴシック" pitchFamily="50" charset="-128"/>
              </a:rPr>
              <a:t>r(readable), w(writable),</a:t>
            </a:r>
          </a:p>
          <a:p>
            <a:pPr lvl="0"/>
            <a:r>
              <a:rPr lang="en-US" altLang="ja-JP" sz="2200" dirty="0">
                <a:solidFill>
                  <a:srgbClr val="000000"/>
                </a:solidFill>
                <a:latin typeface="IPA Pゴシック" pitchFamily="50" charset="-128"/>
                <a:ea typeface="IPA Pゴシック" pitchFamily="50" charset="-128"/>
              </a:rPr>
              <a:t>x(executable), </a:t>
            </a:r>
            <a:r>
              <a:rPr lang="ja-JP" altLang="en-US" sz="2200" dirty="0">
                <a:solidFill>
                  <a:srgbClr val="000000"/>
                </a:solidFill>
                <a:latin typeface="IPA Pゴシック" pitchFamily="50" charset="-128"/>
                <a:ea typeface="IPA Pゴシック" pitchFamily="50" charset="-128"/>
              </a:rPr>
              <a:t>ハイフン</a:t>
            </a:r>
            <a:r>
              <a:rPr lang="en-US" altLang="ja-JP" sz="2200" dirty="0">
                <a:solidFill>
                  <a:srgbClr val="000000"/>
                </a:solidFill>
                <a:latin typeface="IPA Pゴシック" pitchFamily="50" charset="-128"/>
                <a:ea typeface="IPA Pゴシック" pitchFamily="50" charset="-128"/>
              </a:rPr>
              <a:t>(-)</a:t>
            </a:r>
          </a:p>
          <a:p>
            <a:pPr lvl="0"/>
            <a:r>
              <a:rPr lang="ja-JP" altLang="en-US" sz="2200" dirty="0">
                <a:solidFill>
                  <a:srgbClr val="000000"/>
                </a:solidFill>
                <a:latin typeface="IPA Pゴシック" pitchFamily="50" charset="-128"/>
                <a:ea typeface="IPA Pゴシック" pitchFamily="50" charset="-128"/>
              </a:rPr>
              <a:t>からなり、それぞれ意味をもつ</a:t>
            </a:r>
          </a:p>
        </p:txBody>
      </p:sp>
    </p:spTree>
    <p:extLst>
      <p:ext uri="{BB962C8B-B14F-4D97-AF65-F5344CB8AC3E}">
        <p14:creationId xmlns:p14="http://schemas.microsoft.com/office/powerpoint/2010/main" val="3147466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76672"/>
            <a:ext cx="7908909" cy="707886"/>
          </a:xfrm>
          <a:prstGeom prst="rect">
            <a:avLst/>
          </a:prstGeom>
          <a:noFill/>
        </p:spPr>
        <p:txBody>
          <a:bodyPr wrap="square" rtlCol="0">
            <a:spAutoFit/>
          </a:bodyPr>
          <a:lstStyle/>
          <a:p>
            <a:pPr lvl="0"/>
            <a:r>
              <a:rPr lang="ja-JP" altLang="en-US" sz="4000" dirty="0" smtClean="0">
                <a:latin typeface="IPA Pゴシック" pitchFamily="50" charset="-128"/>
                <a:ea typeface="IPA Pゴシック" pitchFamily="50" charset="-128"/>
              </a:rPr>
              <a:t>実行例</a:t>
            </a:r>
            <a:endParaRPr lang="ja-JP" altLang="en-US" sz="4000" dirty="0">
              <a:latin typeface="IPA Pゴシック" pitchFamily="50" charset="-128"/>
              <a:ea typeface="IPA Pゴシック" pitchFamily="50" charset="-128"/>
            </a:endParaRPr>
          </a:p>
        </p:txBody>
      </p:sp>
      <p:sp>
        <p:nvSpPr>
          <p:cNvPr id="6" name="スライド番号プレースホルダー 5"/>
          <p:cNvSpPr>
            <a:spLocks noGrp="1"/>
          </p:cNvSpPr>
          <p:nvPr>
            <p:ph type="sldNum" sz="quarter" idx="4"/>
          </p:nvPr>
        </p:nvSpPr>
        <p:spPr/>
        <p:txBody>
          <a:bodyPr/>
          <a:lstStyle/>
          <a:p>
            <a:pPr algn="r"/>
            <a:fld id="{D2D8002D-B5B0-4BAC-B1F6-782DDCCE6D9C}" type="slidenum">
              <a:rPr lang="ja-JP" altLang="en-US" smtClean="0">
                <a:latin typeface="IPA Pゴシック" pitchFamily="50" charset="-128"/>
                <a:ea typeface="IPA Pゴシック" pitchFamily="50" charset="-128"/>
              </a:rPr>
              <a:pPr algn="r"/>
              <a:t>9</a:t>
            </a:fld>
            <a:endParaRPr lang="ja-JP" altLang="en-US" dirty="0">
              <a:latin typeface="IPA Pゴシック" pitchFamily="50" charset="-128"/>
              <a:ea typeface="IPA Pゴシック" pitchFamily="50" charset="-128"/>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88" y="1974763"/>
            <a:ext cx="4255510" cy="416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974763"/>
            <a:ext cx="4320480" cy="419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168222" y="1532675"/>
            <a:ext cx="4253776" cy="430887"/>
          </a:xfrm>
          <a:prstGeom prst="rect">
            <a:avLst/>
          </a:prstGeom>
        </p:spPr>
        <p:txBody>
          <a:bodyPr wrap="square">
            <a:spAutoFit/>
          </a:bodyPr>
          <a:lstStyle/>
          <a:p>
            <a:pPr lvl="0"/>
            <a:r>
              <a:rPr lang="ja-JP" altLang="en-US" sz="2200" dirty="0" smtClean="0">
                <a:latin typeface="IPA Pゴシック" pitchFamily="50" charset="-128"/>
                <a:ea typeface="IPA Pゴシック" pitchFamily="50" charset="-128"/>
              </a:rPr>
              <a:t>実行権限を</a:t>
            </a:r>
            <a:r>
              <a:rPr lang="ja-JP" altLang="en-US" sz="2200" dirty="0" smtClean="0">
                <a:solidFill>
                  <a:srgbClr val="FF0000"/>
                </a:solidFill>
                <a:latin typeface="IPA Pゴシック" pitchFamily="50" charset="-128"/>
                <a:ea typeface="IPA Pゴシック" pitchFamily="50" charset="-128"/>
              </a:rPr>
              <a:t>付与していない</a:t>
            </a:r>
            <a:r>
              <a:rPr lang="ja-JP" altLang="en-US" sz="2200" dirty="0" smtClean="0">
                <a:latin typeface="IPA Pゴシック" pitchFamily="50" charset="-128"/>
                <a:ea typeface="IPA Pゴシック" pitchFamily="50" charset="-128"/>
              </a:rPr>
              <a:t>場合</a:t>
            </a:r>
            <a:endParaRPr lang="en-US" altLang="ja-JP" sz="2200" dirty="0" smtClean="0">
              <a:latin typeface="IPA Pゴシック" pitchFamily="50" charset="-128"/>
              <a:ea typeface="IPA Pゴシック" pitchFamily="50" charset="-128"/>
            </a:endParaRPr>
          </a:p>
        </p:txBody>
      </p:sp>
      <p:sp>
        <p:nvSpPr>
          <p:cNvPr id="13" name="正方形/長方形 12"/>
          <p:cNvSpPr/>
          <p:nvPr/>
        </p:nvSpPr>
        <p:spPr>
          <a:xfrm>
            <a:off x="4667002" y="1529848"/>
            <a:ext cx="4225478" cy="430887"/>
          </a:xfrm>
          <a:prstGeom prst="rect">
            <a:avLst/>
          </a:prstGeom>
        </p:spPr>
        <p:txBody>
          <a:bodyPr wrap="square">
            <a:spAutoFit/>
          </a:bodyPr>
          <a:lstStyle/>
          <a:p>
            <a:pPr lvl="0"/>
            <a:r>
              <a:rPr lang="ja-JP" altLang="en-US" sz="2200" dirty="0" smtClean="0">
                <a:latin typeface="IPA Pゴシック" pitchFamily="50" charset="-128"/>
                <a:ea typeface="IPA Pゴシック" pitchFamily="50" charset="-128"/>
              </a:rPr>
              <a:t>実行権限を</a:t>
            </a:r>
            <a:r>
              <a:rPr lang="ja-JP" altLang="en-US" sz="2200" dirty="0" smtClean="0">
                <a:solidFill>
                  <a:srgbClr val="FF0000"/>
                </a:solidFill>
                <a:latin typeface="IPA Pゴシック" pitchFamily="50" charset="-128"/>
                <a:ea typeface="IPA Pゴシック" pitchFamily="50" charset="-128"/>
              </a:rPr>
              <a:t>付与した</a:t>
            </a:r>
            <a:r>
              <a:rPr lang="ja-JP" altLang="en-US" sz="2200" dirty="0" smtClean="0">
                <a:latin typeface="IPA Pゴシック" pitchFamily="50" charset="-128"/>
                <a:ea typeface="IPA Pゴシック" pitchFamily="50" charset="-128"/>
              </a:rPr>
              <a:t>場合</a:t>
            </a:r>
            <a:endParaRPr lang="en-US" altLang="ja-JP" sz="2200" dirty="0" smtClean="0">
              <a:latin typeface="IPA Pゴシック" pitchFamily="50" charset="-128"/>
              <a:ea typeface="IPA Pゴシック" pitchFamily="50" charset="-128"/>
            </a:endParaRPr>
          </a:p>
        </p:txBody>
      </p:sp>
      <p:sp>
        <p:nvSpPr>
          <p:cNvPr id="15" name="正方形/長方形 14"/>
          <p:cNvSpPr/>
          <p:nvPr/>
        </p:nvSpPr>
        <p:spPr>
          <a:xfrm>
            <a:off x="2123728" y="2020637"/>
            <a:ext cx="2160240" cy="1754326"/>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ja-JP" sz="1200" dirty="0">
                <a:latin typeface="IPAゴシック" pitchFamily="49" charset="-128"/>
                <a:ea typeface="IPAゴシック" pitchFamily="49" charset="-128"/>
              </a:rPr>
              <a:t>r  </a:t>
            </a:r>
            <a:r>
              <a:rPr lang="ja-JP" altLang="en-US" sz="1200" dirty="0">
                <a:latin typeface="IPAゴシック" pitchFamily="49" charset="-128"/>
                <a:ea typeface="IPAゴシック" pitchFamily="49" charset="-128"/>
              </a:rPr>
              <a:t>オーナーが</a:t>
            </a:r>
            <a:r>
              <a:rPr lang="ja-JP" altLang="en-US" sz="1200" dirty="0" smtClean="0">
                <a:latin typeface="IPAゴシック" pitchFamily="49" charset="-128"/>
                <a:ea typeface="IPAゴシック" pitchFamily="49" charset="-128"/>
              </a:rPr>
              <a:t>読込○</a:t>
            </a:r>
            <a:endParaRPr lang="en-US" altLang="ja-JP" sz="1200" dirty="0">
              <a:latin typeface="IPAゴシック" pitchFamily="49" charset="-128"/>
              <a:ea typeface="IPAゴシック" pitchFamily="49" charset="-128"/>
            </a:endParaRPr>
          </a:p>
          <a:p>
            <a:r>
              <a:rPr lang="en-US" altLang="ja-JP" sz="1200" dirty="0">
                <a:latin typeface="IPAゴシック" pitchFamily="49" charset="-128"/>
                <a:ea typeface="IPAゴシック" pitchFamily="49" charset="-128"/>
              </a:rPr>
              <a:t>w  </a:t>
            </a:r>
            <a:r>
              <a:rPr lang="ja-JP" altLang="en-US" sz="1200" dirty="0">
                <a:latin typeface="IPAゴシック" pitchFamily="49" charset="-128"/>
                <a:ea typeface="IPAゴシック" pitchFamily="49" charset="-128"/>
              </a:rPr>
              <a:t>オーナーが書</a:t>
            </a:r>
            <a:r>
              <a:rPr lang="ja-JP" altLang="en-US" sz="1200" dirty="0" smtClean="0">
                <a:latin typeface="IPAゴシック" pitchFamily="49" charset="-128"/>
                <a:ea typeface="IPAゴシック" pitchFamily="49" charset="-128"/>
              </a:rPr>
              <a:t>込○</a:t>
            </a:r>
            <a:endParaRPr lang="ja-JP" altLang="en-US" sz="1200" dirty="0">
              <a:latin typeface="IPAゴシック" pitchFamily="49" charset="-128"/>
              <a:ea typeface="IPAゴシック" pitchFamily="49" charset="-128"/>
            </a:endParaRPr>
          </a:p>
          <a:p>
            <a:r>
              <a:rPr lang="en-US" altLang="ja-JP" sz="1200" dirty="0">
                <a:latin typeface="IPAゴシック" pitchFamily="49" charset="-128"/>
                <a:ea typeface="IPAゴシック" pitchFamily="49" charset="-128"/>
              </a:rPr>
              <a:t>x  </a:t>
            </a:r>
            <a:r>
              <a:rPr lang="ja-JP" altLang="en-US" sz="1200" dirty="0">
                <a:latin typeface="IPAゴシック" pitchFamily="49" charset="-128"/>
                <a:ea typeface="IPAゴシック" pitchFamily="49" charset="-128"/>
              </a:rPr>
              <a:t>オーナーが</a:t>
            </a:r>
            <a:r>
              <a:rPr lang="ja-JP" altLang="en-US" sz="1200" dirty="0" smtClean="0">
                <a:latin typeface="IPAゴシック" pitchFamily="49" charset="-128"/>
                <a:ea typeface="IPAゴシック" pitchFamily="49" charset="-128"/>
              </a:rPr>
              <a:t>実行</a:t>
            </a:r>
            <a:r>
              <a:rPr lang="en-US" altLang="ja-JP" sz="1200" dirty="0">
                <a:latin typeface="IPAゴシック" pitchFamily="49" charset="-128"/>
                <a:ea typeface="IPAゴシック" pitchFamily="49" charset="-128"/>
              </a:rPr>
              <a:t>×</a:t>
            </a:r>
            <a:endParaRPr lang="ja-JP" altLang="en-US" sz="1200" dirty="0">
              <a:latin typeface="IPAゴシック" pitchFamily="49" charset="-128"/>
              <a:ea typeface="IPAゴシック" pitchFamily="49" charset="-128"/>
            </a:endParaRPr>
          </a:p>
          <a:p>
            <a:r>
              <a:rPr lang="en-US" altLang="ja-JP" sz="1200" dirty="0">
                <a:latin typeface="IPAゴシック" pitchFamily="49" charset="-128"/>
                <a:ea typeface="IPAゴシック" pitchFamily="49" charset="-128"/>
              </a:rPr>
              <a:t>r  </a:t>
            </a:r>
            <a:r>
              <a:rPr lang="ja-JP" altLang="en-US" sz="1200" dirty="0">
                <a:latin typeface="IPAゴシック" pitchFamily="49" charset="-128"/>
                <a:ea typeface="IPAゴシック" pitchFamily="49" charset="-128"/>
              </a:rPr>
              <a:t>グループメンバが</a:t>
            </a:r>
            <a:r>
              <a:rPr lang="ja-JP" altLang="en-US" sz="1200" dirty="0" smtClean="0">
                <a:latin typeface="IPAゴシック" pitchFamily="49" charset="-128"/>
                <a:ea typeface="IPAゴシック" pitchFamily="49" charset="-128"/>
              </a:rPr>
              <a:t>読込○</a:t>
            </a:r>
            <a:endParaRPr lang="ja-JP" altLang="en-US" sz="1200" dirty="0">
              <a:latin typeface="IPAゴシック" pitchFamily="49" charset="-128"/>
              <a:ea typeface="IPAゴシック" pitchFamily="49" charset="-128"/>
            </a:endParaRPr>
          </a:p>
          <a:p>
            <a:r>
              <a:rPr lang="en-US" altLang="ja-JP" sz="1200" dirty="0">
                <a:latin typeface="IPAゴシック" pitchFamily="49" charset="-128"/>
                <a:ea typeface="IPAゴシック" pitchFamily="49" charset="-128"/>
              </a:rPr>
              <a:t>w  </a:t>
            </a:r>
            <a:r>
              <a:rPr lang="ja-JP" altLang="en-US" sz="1200" dirty="0">
                <a:latin typeface="IPAゴシック" pitchFamily="49" charset="-128"/>
                <a:ea typeface="IPAゴシック" pitchFamily="49" charset="-128"/>
              </a:rPr>
              <a:t>グループメンバが書</a:t>
            </a:r>
            <a:r>
              <a:rPr lang="ja-JP" altLang="en-US" sz="1200" dirty="0" smtClean="0">
                <a:latin typeface="IPAゴシック" pitchFamily="49" charset="-128"/>
                <a:ea typeface="IPAゴシック" pitchFamily="49" charset="-128"/>
              </a:rPr>
              <a:t>込</a:t>
            </a:r>
            <a:r>
              <a:rPr lang="en-US" altLang="ja-JP" sz="1200" dirty="0">
                <a:latin typeface="IPAゴシック" pitchFamily="49" charset="-128"/>
                <a:ea typeface="IPAゴシック" pitchFamily="49" charset="-128"/>
              </a:rPr>
              <a:t>×</a:t>
            </a:r>
            <a:endParaRPr lang="ja-JP" altLang="en-US" sz="1200" dirty="0">
              <a:latin typeface="IPAゴシック" pitchFamily="49" charset="-128"/>
              <a:ea typeface="IPAゴシック" pitchFamily="49" charset="-128"/>
            </a:endParaRPr>
          </a:p>
          <a:p>
            <a:r>
              <a:rPr lang="en-US" altLang="ja-JP" sz="1200" dirty="0">
                <a:latin typeface="IPAゴシック" pitchFamily="49" charset="-128"/>
                <a:ea typeface="IPAゴシック" pitchFamily="49" charset="-128"/>
              </a:rPr>
              <a:t>x  </a:t>
            </a:r>
            <a:r>
              <a:rPr lang="ja-JP" altLang="en-US" sz="1200" dirty="0">
                <a:latin typeface="IPAゴシック" pitchFamily="49" charset="-128"/>
                <a:ea typeface="IPAゴシック" pitchFamily="49" charset="-128"/>
              </a:rPr>
              <a:t>グループメンバが</a:t>
            </a:r>
            <a:r>
              <a:rPr lang="ja-JP" altLang="en-US" sz="1200" dirty="0" smtClean="0">
                <a:latin typeface="IPAゴシック" pitchFamily="49" charset="-128"/>
                <a:ea typeface="IPAゴシック" pitchFamily="49" charset="-128"/>
              </a:rPr>
              <a:t>実行</a:t>
            </a:r>
            <a:r>
              <a:rPr lang="en-US" altLang="ja-JP" sz="1200" dirty="0">
                <a:latin typeface="IPAゴシック" pitchFamily="49" charset="-128"/>
                <a:ea typeface="IPAゴシック" pitchFamily="49" charset="-128"/>
              </a:rPr>
              <a:t>×</a:t>
            </a:r>
            <a:endParaRPr lang="ja-JP" altLang="en-US" sz="1200" dirty="0">
              <a:latin typeface="IPAゴシック" pitchFamily="49" charset="-128"/>
              <a:ea typeface="IPAゴシック" pitchFamily="49" charset="-128"/>
            </a:endParaRPr>
          </a:p>
          <a:p>
            <a:r>
              <a:rPr lang="en-US" altLang="ja-JP" sz="1200" dirty="0">
                <a:latin typeface="IPAゴシック" pitchFamily="49" charset="-128"/>
                <a:ea typeface="IPAゴシック" pitchFamily="49" charset="-128"/>
              </a:rPr>
              <a:t>r  </a:t>
            </a:r>
            <a:r>
              <a:rPr lang="ja-JP" altLang="en-US" sz="1200" dirty="0">
                <a:latin typeface="IPAゴシック" pitchFamily="49" charset="-128"/>
                <a:ea typeface="IPAゴシック" pitchFamily="49" charset="-128"/>
              </a:rPr>
              <a:t>その他の人が</a:t>
            </a:r>
            <a:r>
              <a:rPr lang="ja-JP" altLang="en-US" sz="1200" dirty="0" smtClean="0">
                <a:latin typeface="IPAゴシック" pitchFamily="49" charset="-128"/>
                <a:ea typeface="IPAゴシック" pitchFamily="49" charset="-128"/>
              </a:rPr>
              <a:t>読込○</a:t>
            </a:r>
            <a:endParaRPr lang="ja-JP" altLang="en-US" sz="1200" dirty="0">
              <a:latin typeface="IPAゴシック" pitchFamily="49" charset="-128"/>
              <a:ea typeface="IPAゴシック" pitchFamily="49" charset="-128"/>
            </a:endParaRPr>
          </a:p>
          <a:p>
            <a:r>
              <a:rPr lang="en-US" altLang="ja-JP" sz="1200" dirty="0">
                <a:latin typeface="IPAゴシック" pitchFamily="49" charset="-128"/>
                <a:ea typeface="IPAゴシック" pitchFamily="49" charset="-128"/>
              </a:rPr>
              <a:t>w  </a:t>
            </a:r>
            <a:r>
              <a:rPr lang="ja-JP" altLang="en-US" sz="1200" dirty="0">
                <a:latin typeface="IPAゴシック" pitchFamily="49" charset="-128"/>
                <a:ea typeface="IPAゴシック" pitchFamily="49" charset="-128"/>
              </a:rPr>
              <a:t>その他の人が書</a:t>
            </a:r>
            <a:r>
              <a:rPr lang="ja-JP" altLang="en-US" sz="1200" dirty="0" smtClean="0">
                <a:latin typeface="IPAゴシック" pitchFamily="49" charset="-128"/>
                <a:ea typeface="IPAゴシック" pitchFamily="49" charset="-128"/>
              </a:rPr>
              <a:t>込</a:t>
            </a:r>
            <a:r>
              <a:rPr lang="en-US" altLang="ja-JP" sz="1200" dirty="0">
                <a:latin typeface="IPAゴシック" pitchFamily="49" charset="-128"/>
                <a:ea typeface="IPAゴシック" pitchFamily="49" charset="-128"/>
              </a:rPr>
              <a:t>×</a:t>
            </a:r>
            <a:endParaRPr lang="ja-JP" altLang="en-US" sz="1200" dirty="0">
              <a:latin typeface="IPAゴシック" pitchFamily="49" charset="-128"/>
              <a:ea typeface="IPAゴシック" pitchFamily="49" charset="-128"/>
            </a:endParaRPr>
          </a:p>
          <a:p>
            <a:r>
              <a:rPr lang="en-US" altLang="ja-JP" sz="1200" dirty="0">
                <a:latin typeface="IPAゴシック" pitchFamily="49" charset="-128"/>
                <a:ea typeface="IPAゴシック" pitchFamily="49" charset="-128"/>
              </a:rPr>
              <a:t>x  </a:t>
            </a:r>
            <a:r>
              <a:rPr lang="ja-JP" altLang="en-US" sz="1200" dirty="0">
                <a:latin typeface="IPAゴシック" pitchFamily="49" charset="-128"/>
                <a:ea typeface="IPAゴシック" pitchFamily="49" charset="-128"/>
              </a:rPr>
              <a:t>その他の人が</a:t>
            </a:r>
            <a:r>
              <a:rPr lang="ja-JP" altLang="en-US" sz="1200" dirty="0" smtClean="0">
                <a:latin typeface="IPAゴシック" pitchFamily="49" charset="-128"/>
                <a:ea typeface="IPAゴシック" pitchFamily="49" charset="-128"/>
              </a:rPr>
              <a:t>実行</a:t>
            </a:r>
            <a:r>
              <a:rPr lang="en-US" altLang="ja-JP" sz="1200" dirty="0">
                <a:latin typeface="IPAゴシック" pitchFamily="49" charset="-128"/>
                <a:ea typeface="IPAゴシック" pitchFamily="49" charset="-128"/>
              </a:rPr>
              <a:t>×</a:t>
            </a:r>
            <a:endParaRPr lang="ja-JP" altLang="en-US" sz="1200" dirty="0">
              <a:latin typeface="IPAゴシック" pitchFamily="49" charset="-128"/>
              <a:ea typeface="IPAゴシック" pitchFamily="49" charset="-128"/>
            </a:endParaRPr>
          </a:p>
        </p:txBody>
      </p:sp>
      <p:sp>
        <p:nvSpPr>
          <p:cNvPr id="16" name="正方形/長方形 15"/>
          <p:cNvSpPr/>
          <p:nvPr/>
        </p:nvSpPr>
        <p:spPr>
          <a:xfrm>
            <a:off x="6645119" y="2020637"/>
            <a:ext cx="2103345" cy="1754326"/>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ja-JP" sz="1200" dirty="0">
                <a:latin typeface="IPAゴシック" pitchFamily="49" charset="-128"/>
                <a:ea typeface="IPAゴシック" pitchFamily="49" charset="-128"/>
              </a:rPr>
              <a:t>r  </a:t>
            </a:r>
            <a:r>
              <a:rPr lang="ja-JP" altLang="en-US" sz="1200" dirty="0">
                <a:latin typeface="IPAゴシック" pitchFamily="49" charset="-128"/>
                <a:ea typeface="IPAゴシック" pitchFamily="49" charset="-128"/>
              </a:rPr>
              <a:t>オーナーが</a:t>
            </a:r>
            <a:r>
              <a:rPr lang="ja-JP" altLang="en-US" sz="1200" dirty="0" smtClean="0">
                <a:latin typeface="IPAゴシック" pitchFamily="49" charset="-128"/>
                <a:ea typeface="IPAゴシック" pitchFamily="49" charset="-128"/>
              </a:rPr>
              <a:t>読込○</a:t>
            </a:r>
            <a:endParaRPr lang="en-US" altLang="ja-JP" sz="1200" dirty="0" smtClean="0">
              <a:latin typeface="IPAゴシック" pitchFamily="49" charset="-128"/>
              <a:ea typeface="IPAゴシック" pitchFamily="49" charset="-128"/>
            </a:endParaRPr>
          </a:p>
          <a:p>
            <a:r>
              <a:rPr lang="en-US" altLang="ja-JP" sz="1200" dirty="0" smtClean="0">
                <a:latin typeface="IPAゴシック" pitchFamily="49" charset="-128"/>
                <a:ea typeface="IPAゴシック" pitchFamily="49" charset="-128"/>
              </a:rPr>
              <a:t>w  </a:t>
            </a:r>
            <a:r>
              <a:rPr lang="ja-JP" altLang="en-US" sz="1200" dirty="0">
                <a:latin typeface="IPAゴシック" pitchFamily="49" charset="-128"/>
                <a:ea typeface="IPAゴシック" pitchFamily="49" charset="-128"/>
              </a:rPr>
              <a:t>オーナーが書</a:t>
            </a:r>
            <a:r>
              <a:rPr lang="ja-JP" altLang="en-US" sz="1200" dirty="0" smtClean="0">
                <a:latin typeface="IPAゴシック" pitchFamily="49" charset="-128"/>
                <a:ea typeface="IPAゴシック" pitchFamily="49" charset="-128"/>
              </a:rPr>
              <a:t>込○</a:t>
            </a:r>
            <a:endParaRPr lang="ja-JP" altLang="en-US" sz="1200" dirty="0">
              <a:latin typeface="IPAゴシック" pitchFamily="49" charset="-128"/>
              <a:ea typeface="IPAゴシック" pitchFamily="49" charset="-128"/>
            </a:endParaRPr>
          </a:p>
          <a:p>
            <a:r>
              <a:rPr lang="en-US" altLang="ja-JP" sz="1200" dirty="0">
                <a:solidFill>
                  <a:srgbClr val="C00000"/>
                </a:solidFill>
                <a:latin typeface="IPAゴシック" pitchFamily="49" charset="-128"/>
                <a:ea typeface="IPAゴシック" pitchFamily="49" charset="-128"/>
              </a:rPr>
              <a:t>x  </a:t>
            </a:r>
            <a:r>
              <a:rPr lang="ja-JP" altLang="en-US" sz="1200" dirty="0">
                <a:solidFill>
                  <a:srgbClr val="C00000"/>
                </a:solidFill>
                <a:latin typeface="IPAゴシック" pitchFamily="49" charset="-128"/>
                <a:ea typeface="IPAゴシック" pitchFamily="49" charset="-128"/>
              </a:rPr>
              <a:t>オーナーが</a:t>
            </a:r>
            <a:r>
              <a:rPr lang="ja-JP" altLang="en-US" sz="1200" dirty="0" smtClean="0">
                <a:solidFill>
                  <a:srgbClr val="C00000"/>
                </a:solidFill>
                <a:latin typeface="IPAゴシック" pitchFamily="49" charset="-128"/>
                <a:ea typeface="IPAゴシック" pitchFamily="49" charset="-128"/>
              </a:rPr>
              <a:t>実行○</a:t>
            </a:r>
            <a:endParaRPr lang="ja-JP" altLang="en-US" sz="1200" dirty="0">
              <a:solidFill>
                <a:srgbClr val="C00000"/>
              </a:solidFill>
              <a:latin typeface="IPAゴシック" pitchFamily="49" charset="-128"/>
              <a:ea typeface="IPAゴシック" pitchFamily="49" charset="-128"/>
            </a:endParaRPr>
          </a:p>
          <a:p>
            <a:r>
              <a:rPr lang="en-US" altLang="ja-JP" sz="1200" dirty="0">
                <a:latin typeface="IPAゴシック" pitchFamily="49" charset="-128"/>
                <a:ea typeface="IPAゴシック" pitchFamily="49" charset="-128"/>
              </a:rPr>
              <a:t>r  </a:t>
            </a:r>
            <a:r>
              <a:rPr lang="ja-JP" altLang="en-US" sz="1200" dirty="0">
                <a:latin typeface="IPAゴシック" pitchFamily="49" charset="-128"/>
                <a:ea typeface="IPAゴシック" pitchFamily="49" charset="-128"/>
              </a:rPr>
              <a:t>グループメンバが</a:t>
            </a:r>
            <a:r>
              <a:rPr lang="ja-JP" altLang="en-US" sz="1200" dirty="0" smtClean="0">
                <a:latin typeface="IPAゴシック" pitchFamily="49" charset="-128"/>
                <a:ea typeface="IPAゴシック" pitchFamily="49" charset="-128"/>
              </a:rPr>
              <a:t>読込○</a:t>
            </a:r>
            <a:endParaRPr lang="ja-JP" altLang="en-US" sz="1200" dirty="0">
              <a:latin typeface="IPAゴシック" pitchFamily="49" charset="-128"/>
              <a:ea typeface="IPAゴシック" pitchFamily="49" charset="-128"/>
            </a:endParaRPr>
          </a:p>
          <a:p>
            <a:r>
              <a:rPr lang="en-US" altLang="ja-JP" sz="1200" dirty="0">
                <a:latin typeface="IPAゴシック" pitchFamily="49" charset="-128"/>
                <a:ea typeface="IPAゴシック" pitchFamily="49" charset="-128"/>
              </a:rPr>
              <a:t>w  </a:t>
            </a:r>
            <a:r>
              <a:rPr lang="ja-JP" altLang="en-US" sz="1200" dirty="0">
                <a:latin typeface="IPAゴシック" pitchFamily="49" charset="-128"/>
                <a:ea typeface="IPAゴシック" pitchFamily="49" charset="-128"/>
              </a:rPr>
              <a:t>グループメンバが書</a:t>
            </a:r>
            <a:r>
              <a:rPr lang="ja-JP" altLang="en-US" sz="1200" dirty="0" smtClean="0">
                <a:latin typeface="IPAゴシック" pitchFamily="49" charset="-128"/>
                <a:ea typeface="IPAゴシック" pitchFamily="49" charset="-128"/>
              </a:rPr>
              <a:t>込</a:t>
            </a:r>
            <a:r>
              <a:rPr lang="en-US" altLang="ja-JP" sz="1200" dirty="0">
                <a:latin typeface="IPAゴシック" pitchFamily="49" charset="-128"/>
                <a:ea typeface="IPAゴシック" pitchFamily="49" charset="-128"/>
              </a:rPr>
              <a:t>×</a:t>
            </a:r>
            <a:endParaRPr lang="ja-JP" altLang="en-US" sz="1200" dirty="0">
              <a:latin typeface="IPAゴシック" pitchFamily="49" charset="-128"/>
              <a:ea typeface="IPAゴシック" pitchFamily="49" charset="-128"/>
            </a:endParaRPr>
          </a:p>
          <a:p>
            <a:r>
              <a:rPr lang="en-US" altLang="ja-JP" sz="1200" dirty="0">
                <a:latin typeface="IPAゴシック" pitchFamily="49" charset="-128"/>
                <a:ea typeface="IPAゴシック" pitchFamily="49" charset="-128"/>
              </a:rPr>
              <a:t>x</a:t>
            </a:r>
            <a:r>
              <a:rPr lang="en-US" altLang="ja-JP" sz="1200" dirty="0">
                <a:solidFill>
                  <a:srgbClr val="C00000"/>
                </a:solidFill>
                <a:latin typeface="IPAゴシック" pitchFamily="49" charset="-128"/>
                <a:ea typeface="IPAゴシック" pitchFamily="49" charset="-128"/>
              </a:rPr>
              <a:t>  </a:t>
            </a:r>
            <a:r>
              <a:rPr lang="ja-JP" altLang="en-US" sz="1200" dirty="0">
                <a:solidFill>
                  <a:srgbClr val="C00000"/>
                </a:solidFill>
                <a:latin typeface="IPAゴシック" pitchFamily="49" charset="-128"/>
                <a:ea typeface="IPAゴシック" pitchFamily="49" charset="-128"/>
              </a:rPr>
              <a:t>グループメンバが</a:t>
            </a:r>
            <a:r>
              <a:rPr lang="ja-JP" altLang="en-US" sz="1200" dirty="0" smtClean="0">
                <a:solidFill>
                  <a:srgbClr val="C00000"/>
                </a:solidFill>
                <a:latin typeface="IPAゴシック" pitchFamily="49" charset="-128"/>
                <a:ea typeface="IPAゴシック" pitchFamily="49" charset="-128"/>
              </a:rPr>
              <a:t>実行○</a:t>
            </a:r>
            <a:endParaRPr lang="ja-JP" altLang="en-US" sz="1200" dirty="0">
              <a:solidFill>
                <a:srgbClr val="C00000"/>
              </a:solidFill>
              <a:latin typeface="IPAゴシック" pitchFamily="49" charset="-128"/>
              <a:ea typeface="IPAゴシック" pitchFamily="49" charset="-128"/>
            </a:endParaRPr>
          </a:p>
          <a:p>
            <a:r>
              <a:rPr lang="en-US" altLang="ja-JP" sz="1200" dirty="0">
                <a:latin typeface="IPAゴシック" pitchFamily="49" charset="-128"/>
                <a:ea typeface="IPAゴシック" pitchFamily="49" charset="-128"/>
              </a:rPr>
              <a:t>r  </a:t>
            </a:r>
            <a:r>
              <a:rPr lang="ja-JP" altLang="en-US" sz="1200" dirty="0">
                <a:latin typeface="IPAゴシック" pitchFamily="49" charset="-128"/>
                <a:ea typeface="IPAゴシック" pitchFamily="49" charset="-128"/>
              </a:rPr>
              <a:t>その他の人が</a:t>
            </a:r>
            <a:r>
              <a:rPr lang="ja-JP" altLang="en-US" sz="1200" dirty="0" smtClean="0">
                <a:latin typeface="IPAゴシック" pitchFamily="49" charset="-128"/>
                <a:ea typeface="IPAゴシック" pitchFamily="49" charset="-128"/>
              </a:rPr>
              <a:t>読込○</a:t>
            </a:r>
            <a:endParaRPr lang="ja-JP" altLang="en-US" sz="1200" dirty="0">
              <a:latin typeface="IPAゴシック" pitchFamily="49" charset="-128"/>
              <a:ea typeface="IPAゴシック" pitchFamily="49" charset="-128"/>
            </a:endParaRPr>
          </a:p>
          <a:p>
            <a:r>
              <a:rPr lang="en-US" altLang="ja-JP" sz="1200" dirty="0">
                <a:latin typeface="IPAゴシック" pitchFamily="49" charset="-128"/>
                <a:ea typeface="IPAゴシック" pitchFamily="49" charset="-128"/>
              </a:rPr>
              <a:t>w  </a:t>
            </a:r>
            <a:r>
              <a:rPr lang="ja-JP" altLang="en-US" sz="1200" dirty="0">
                <a:latin typeface="IPAゴシック" pitchFamily="49" charset="-128"/>
                <a:ea typeface="IPAゴシック" pitchFamily="49" charset="-128"/>
              </a:rPr>
              <a:t>その他の人が書</a:t>
            </a:r>
            <a:r>
              <a:rPr lang="ja-JP" altLang="en-US" sz="1200" dirty="0" smtClean="0">
                <a:latin typeface="IPAゴシック" pitchFamily="49" charset="-128"/>
                <a:ea typeface="IPAゴシック" pitchFamily="49" charset="-128"/>
              </a:rPr>
              <a:t>込</a:t>
            </a:r>
            <a:r>
              <a:rPr lang="en-US" altLang="ja-JP" sz="1200" dirty="0">
                <a:latin typeface="IPAゴシック" pitchFamily="49" charset="-128"/>
                <a:ea typeface="IPAゴシック" pitchFamily="49" charset="-128"/>
              </a:rPr>
              <a:t>×</a:t>
            </a:r>
            <a:endParaRPr lang="ja-JP" altLang="en-US" sz="1200" dirty="0">
              <a:latin typeface="IPAゴシック" pitchFamily="49" charset="-128"/>
              <a:ea typeface="IPAゴシック" pitchFamily="49" charset="-128"/>
            </a:endParaRPr>
          </a:p>
          <a:p>
            <a:r>
              <a:rPr lang="en-US" altLang="ja-JP" sz="1200" dirty="0">
                <a:solidFill>
                  <a:srgbClr val="C00000"/>
                </a:solidFill>
                <a:latin typeface="IPAゴシック" pitchFamily="49" charset="-128"/>
                <a:ea typeface="IPAゴシック" pitchFamily="49" charset="-128"/>
              </a:rPr>
              <a:t>x  </a:t>
            </a:r>
            <a:r>
              <a:rPr lang="ja-JP" altLang="en-US" sz="1200" dirty="0">
                <a:solidFill>
                  <a:srgbClr val="C00000"/>
                </a:solidFill>
                <a:latin typeface="IPAゴシック" pitchFamily="49" charset="-128"/>
                <a:ea typeface="IPAゴシック" pitchFamily="49" charset="-128"/>
              </a:rPr>
              <a:t>その他の人が</a:t>
            </a:r>
            <a:r>
              <a:rPr lang="ja-JP" altLang="en-US" sz="1200" dirty="0" smtClean="0">
                <a:solidFill>
                  <a:srgbClr val="C00000"/>
                </a:solidFill>
                <a:latin typeface="IPAゴシック" pitchFamily="49" charset="-128"/>
                <a:ea typeface="IPAゴシック" pitchFamily="49" charset="-128"/>
              </a:rPr>
              <a:t>実行○</a:t>
            </a:r>
            <a:endParaRPr lang="ja-JP" altLang="en-US" sz="1200" dirty="0">
              <a:solidFill>
                <a:srgbClr val="C00000"/>
              </a:solidFill>
              <a:latin typeface="IPAゴシック" pitchFamily="49" charset="-128"/>
              <a:ea typeface="IPAゴシック" pitchFamily="49" charset="-128"/>
            </a:endParaRPr>
          </a:p>
        </p:txBody>
      </p:sp>
      <p:sp>
        <p:nvSpPr>
          <p:cNvPr id="3" name="下矢印 2"/>
          <p:cNvSpPr/>
          <p:nvPr/>
        </p:nvSpPr>
        <p:spPr>
          <a:xfrm rot="3154699" flipH="1">
            <a:off x="1397039" y="2607865"/>
            <a:ext cx="170037" cy="1521775"/>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7" name="下矢印 16"/>
          <p:cNvSpPr/>
          <p:nvPr/>
        </p:nvSpPr>
        <p:spPr>
          <a:xfrm rot="3154699" flipH="1">
            <a:off x="5904151" y="2607864"/>
            <a:ext cx="170037" cy="1521775"/>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8" name="正方形/長方形 17"/>
          <p:cNvSpPr/>
          <p:nvPr/>
        </p:nvSpPr>
        <p:spPr>
          <a:xfrm>
            <a:off x="2771800" y="5647171"/>
            <a:ext cx="1445140" cy="369332"/>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ja-JP" altLang="en-US" dirty="0" smtClean="0">
                <a:latin typeface="IPA Pゴシック" pitchFamily="50" charset="-128"/>
                <a:ea typeface="IPA Pゴシック" pitchFamily="50" charset="-128"/>
              </a:rPr>
              <a:t>結果：エラー</a:t>
            </a:r>
            <a:endParaRPr lang="en-US" altLang="ja-JP" dirty="0" smtClean="0">
              <a:latin typeface="IPA Pゴシック" pitchFamily="50" charset="-128"/>
              <a:ea typeface="IPA Pゴシック" pitchFamily="50" charset="-128"/>
            </a:endParaRPr>
          </a:p>
        </p:txBody>
      </p:sp>
      <p:sp>
        <p:nvSpPr>
          <p:cNvPr id="19" name="正方形/長方形 18"/>
          <p:cNvSpPr/>
          <p:nvPr/>
        </p:nvSpPr>
        <p:spPr>
          <a:xfrm>
            <a:off x="6804247" y="5632014"/>
            <a:ext cx="1944217" cy="369332"/>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ja-JP" altLang="en-US" dirty="0" smtClean="0">
                <a:latin typeface="IPA Pゴシック" pitchFamily="50" charset="-128"/>
                <a:ea typeface="IPA Pゴシック" pitchFamily="50" charset="-128"/>
              </a:rPr>
              <a:t>結果：実行成功！！</a:t>
            </a:r>
            <a:endParaRPr lang="en-US" altLang="ja-JP" dirty="0" smtClean="0">
              <a:latin typeface="IPA Pゴシック" pitchFamily="50" charset="-128"/>
              <a:ea typeface="IPA Pゴシック" pitchFamily="50" charset="-128"/>
            </a:endParaRPr>
          </a:p>
        </p:txBody>
      </p:sp>
    </p:spTree>
    <p:extLst>
      <p:ext uri="{BB962C8B-B14F-4D97-AF65-F5344CB8AC3E}">
        <p14:creationId xmlns:p14="http://schemas.microsoft.com/office/powerpoint/2010/main" val="3051239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17">
  <a:themeElements>
    <a:clrScheme name="ppt1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17">
      <a:majorFont>
        <a:latin typeface="メイリオ"/>
        <a:ea typeface="メイリオ"/>
        <a:cs typeface="メイリオ"/>
      </a:majorFont>
      <a:minorFont>
        <a:latin typeface="メイリオ"/>
        <a:ea typeface="メイリオ"/>
        <a:cs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ppt1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1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1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1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1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1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1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1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1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1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1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1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3822</TotalTime>
  <Words>2393</Words>
  <Application>Microsoft Office PowerPoint</Application>
  <PresentationFormat>画面に合わせる (4:3)</PresentationFormat>
  <Paragraphs>477</Paragraphs>
  <Slides>36</Slides>
  <Notes>1</Notes>
  <HiddenSlides>0</HiddenSlides>
  <MMClips>0</MMClips>
  <ScaleCrop>false</ScaleCrop>
  <HeadingPairs>
    <vt:vector size="4" baseType="variant">
      <vt:variant>
        <vt:lpstr>テーマ</vt:lpstr>
      </vt:variant>
      <vt:variant>
        <vt:i4>1</vt:i4>
      </vt:variant>
      <vt:variant>
        <vt:lpstr>スライド タイトル</vt:lpstr>
      </vt:variant>
      <vt:variant>
        <vt:i4>36</vt:i4>
      </vt:variant>
    </vt:vector>
  </HeadingPairs>
  <TitlesOfParts>
    <vt:vector size="37" baseType="lpstr">
      <vt:lpstr>ppt17</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田中勇歩</dc:creator>
  <cp:lastModifiedBy>FJ-USER</cp:lastModifiedBy>
  <cp:revision>315</cp:revision>
  <dcterms:created xsi:type="dcterms:W3CDTF">2012-04-13T00:33:17Z</dcterms:created>
  <dcterms:modified xsi:type="dcterms:W3CDTF">2013-02-18T07:57:20Z</dcterms:modified>
</cp:coreProperties>
</file>